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9"/>
  </p:notesMasterIdLst>
  <p:handoutMasterIdLst>
    <p:handoutMasterId r:id="rId30"/>
  </p:handoutMasterIdLst>
  <p:sldIdLst>
    <p:sldId id="356" r:id="rId5"/>
    <p:sldId id="353" r:id="rId6"/>
    <p:sldId id="354" r:id="rId7"/>
    <p:sldId id="346" r:id="rId8"/>
    <p:sldId id="345" r:id="rId9"/>
    <p:sldId id="352" r:id="rId10"/>
    <p:sldId id="293" r:id="rId11"/>
    <p:sldId id="369" r:id="rId12"/>
    <p:sldId id="355" r:id="rId13"/>
    <p:sldId id="290" r:id="rId14"/>
    <p:sldId id="348" r:id="rId15"/>
    <p:sldId id="349" r:id="rId16"/>
    <p:sldId id="359" r:id="rId17"/>
    <p:sldId id="360" r:id="rId18"/>
    <p:sldId id="361" r:id="rId19"/>
    <p:sldId id="358" r:id="rId20"/>
    <p:sldId id="362" r:id="rId21"/>
    <p:sldId id="363" r:id="rId22"/>
    <p:sldId id="357" r:id="rId23"/>
    <p:sldId id="364" r:id="rId24"/>
    <p:sldId id="365" r:id="rId25"/>
    <p:sldId id="368" r:id="rId26"/>
    <p:sldId id="370" r:id="rId27"/>
    <p:sldId id="367" r:id="rId28"/>
  </p:sldIdLst>
  <p:sldSz cx="9144000" cy="6858000" type="screen4x3"/>
  <p:notesSz cx="6797675" cy="992822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B"/>
    <a:srgbClr val="FFFFCC"/>
    <a:srgbClr val="FFEEC9"/>
    <a:srgbClr val="FFC849"/>
    <a:srgbClr val="127199"/>
    <a:srgbClr val="263145"/>
    <a:srgbClr val="273247"/>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ea typeface="ＭＳ Ｐゴシック" pitchFamily="-16" charset="-128"/>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charset="0"/>
                <a:ea typeface="ＭＳ Ｐゴシック" pitchFamily="-16" charset="-128"/>
              </a:defRPr>
            </a:lvl1pPr>
          </a:lstStyle>
          <a:p>
            <a:pPr>
              <a:defRPr/>
            </a:pPr>
            <a:fld id="{3EAB7232-E78B-A344-B9E6-8DD9FE248884}" type="datetimeFigureOut">
              <a:rPr lang="en-GB"/>
              <a:pPr>
                <a:defRPr/>
              </a:pPr>
              <a:t>03/04/2020</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atin typeface="Arial" charset="0"/>
                <a:ea typeface="ＭＳ Ｐゴシック" pitchFamily="-16" charset="-128"/>
              </a:defRPr>
            </a:lvl1pPr>
          </a:lstStyle>
          <a:p>
            <a:pPr>
              <a:defRPr/>
            </a:pPr>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A0B59006-2639-4148-9573-F0907978470D}" type="slidenum">
              <a:rPr lang="en-GB" altLang="en-US"/>
              <a:pPr>
                <a:defRPr/>
              </a:pPr>
              <a:t>‹#›</a:t>
            </a:fld>
            <a:endParaRPr lang="en-GB" altLang="en-US"/>
          </a:p>
        </p:txBody>
      </p:sp>
    </p:spTree>
    <p:extLst>
      <p:ext uri="{BB962C8B-B14F-4D97-AF65-F5344CB8AC3E}">
        <p14:creationId xmlns:p14="http://schemas.microsoft.com/office/powerpoint/2010/main" val="40057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6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6" charset="-128"/>
              </a:defRPr>
            </a:lvl1pPr>
          </a:lstStyle>
          <a:p>
            <a:pPr>
              <a:defRPr/>
            </a:pPr>
            <a:endParaRPr lang="en-US"/>
          </a:p>
        </p:txBody>
      </p:sp>
      <p:sp>
        <p:nvSpPr>
          <p:cNvPr id="10243" name="Rectangle 3"/>
          <p:cNvSpPr>
            <a:spLocks noGrp="1" noChangeArrowheads="1"/>
          </p:cNvSpPr>
          <p:nvPr>
            <p:ph type="dt" idx="1"/>
          </p:nvPr>
        </p:nvSpPr>
        <p:spPr bwMode="auto">
          <a:xfrm>
            <a:off x="3851275" y="0"/>
            <a:ext cx="2946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6" charset="-128"/>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10245" name="Rectangle 5"/>
          <p:cNvSpPr>
            <a:spLocks noGrp="1" noChangeArrowheads="1"/>
          </p:cNvSpPr>
          <p:nvPr>
            <p:ph type="body" sz="quarter" idx="3"/>
          </p:nvPr>
        </p:nvSpPr>
        <p:spPr bwMode="auto">
          <a:xfrm>
            <a:off x="906463" y="4716463"/>
            <a:ext cx="49847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9431338"/>
            <a:ext cx="2946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6" charset="-128"/>
              </a:defRPr>
            </a:lvl1pPr>
          </a:lstStyle>
          <a:p>
            <a:pPr>
              <a:defRPr/>
            </a:pPr>
            <a:endParaRPr lang="en-US"/>
          </a:p>
        </p:txBody>
      </p:sp>
      <p:sp>
        <p:nvSpPr>
          <p:cNvPr id="10247" name="Rectangle 7"/>
          <p:cNvSpPr>
            <a:spLocks noGrp="1" noChangeArrowheads="1"/>
          </p:cNvSpPr>
          <p:nvPr>
            <p:ph type="sldNum" sz="quarter" idx="5"/>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FEF571B4-5DAE-994B-99B4-051613CD3015}" type="slidenum">
              <a:rPr lang="en-US" altLang="en-US"/>
              <a:pPr>
                <a:defRPr/>
              </a:pPr>
              <a:t>‹#›</a:t>
            </a:fld>
            <a:endParaRPr lang="en-US" altLang="en-US"/>
          </a:p>
        </p:txBody>
      </p:sp>
    </p:spTree>
    <p:extLst>
      <p:ext uri="{BB962C8B-B14F-4D97-AF65-F5344CB8AC3E}">
        <p14:creationId xmlns:p14="http://schemas.microsoft.com/office/powerpoint/2010/main" val="489139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F69E9CE-AAA6-FC4D-A50A-9DDB045B83D3}" type="slidenum">
              <a:rPr lang="en-US" altLang="en-US" sz="1200"/>
              <a:pPr/>
              <a:t>4</a:t>
            </a:fld>
            <a:endParaRPr lang="en-US" alt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5434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F69E9CE-AAA6-FC4D-A50A-9DDB045B83D3}" type="slidenum">
              <a:rPr lang="en-US" altLang="en-US" sz="1200"/>
              <a:pPr/>
              <a:t>5</a:t>
            </a:fld>
            <a:endParaRPr lang="en-US" alt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5434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F69E9CE-AAA6-FC4D-A50A-9DDB045B83D3}" type="slidenum">
              <a:rPr lang="en-US" altLang="en-US" sz="1200"/>
              <a:pPr/>
              <a:t>7</a:t>
            </a:fld>
            <a:endParaRPr lang="en-US" alt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5434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F936066-6B5F-7447-9175-0680B22C240D}" type="slidenum">
              <a:rPr lang="en-US" altLang="en-US" sz="1200"/>
              <a:pPr/>
              <a:t>10</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3536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B7817BD9-C046-414B-893A-DF91DA4FE47E}" type="slidenum">
              <a:rPr lang="en-US" altLang="en-US" sz="1200"/>
              <a:pPr/>
              <a:t>11</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B7817BD9-C046-414B-893A-DF91DA4FE47E}" type="slidenum">
              <a:rPr lang="en-US" altLang="en-US" sz="1200"/>
              <a:pPr/>
              <a:t>12</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44F635-94C2-4D43-883E-FE1466ED23E0}" type="slidenum">
              <a:rPr lang="en-US"/>
              <a:t>19</a:t>
            </a:fld>
            <a:endParaRPr lang="en-US"/>
          </a:p>
        </p:txBody>
      </p:sp>
    </p:spTree>
    <p:extLst>
      <p:ext uri="{BB962C8B-B14F-4D97-AF65-F5344CB8AC3E}">
        <p14:creationId xmlns:p14="http://schemas.microsoft.com/office/powerpoint/2010/main" val="3283196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3971A3-08C1-B643-866B-A95D96BD13CA}" type="slidenum">
              <a:rPr lang="en-US" altLang="en-US"/>
              <a:pPr>
                <a:defRPr/>
              </a:pPr>
              <a:t>‹#›</a:t>
            </a:fld>
            <a:endParaRPr lang="en-US" altLang="en-US"/>
          </a:p>
        </p:txBody>
      </p:sp>
    </p:spTree>
    <p:extLst>
      <p:ext uri="{BB962C8B-B14F-4D97-AF65-F5344CB8AC3E}">
        <p14:creationId xmlns:p14="http://schemas.microsoft.com/office/powerpoint/2010/main" val="10068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28A3E-1B7E-CD49-AF7C-712F1F49FAC8}" type="slidenum">
              <a:rPr lang="en-US" altLang="en-US"/>
              <a:pPr>
                <a:defRPr/>
              </a:pPr>
              <a:t>‹#›</a:t>
            </a:fld>
            <a:endParaRPr lang="en-US" altLang="en-US"/>
          </a:p>
        </p:txBody>
      </p:sp>
    </p:spTree>
    <p:extLst>
      <p:ext uri="{BB962C8B-B14F-4D97-AF65-F5344CB8AC3E}">
        <p14:creationId xmlns:p14="http://schemas.microsoft.com/office/powerpoint/2010/main" val="76009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560582-ED98-E34F-AE98-8D9CB9EB7757}" type="slidenum">
              <a:rPr lang="en-US" altLang="en-US"/>
              <a:pPr>
                <a:defRPr/>
              </a:pPr>
              <a:t>‹#›</a:t>
            </a:fld>
            <a:endParaRPr lang="en-US" altLang="en-US"/>
          </a:p>
        </p:txBody>
      </p:sp>
    </p:spTree>
    <p:extLst>
      <p:ext uri="{BB962C8B-B14F-4D97-AF65-F5344CB8AC3E}">
        <p14:creationId xmlns:p14="http://schemas.microsoft.com/office/powerpoint/2010/main" val="161228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C985AF-C8AF-6D4D-867C-9D76191347C6}" type="slidenum">
              <a:rPr lang="en-US" altLang="en-US"/>
              <a:pPr>
                <a:defRPr/>
              </a:pPr>
              <a:t>‹#›</a:t>
            </a:fld>
            <a:endParaRPr lang="en-US" altLang="en-US"/>
          </a:p>
        </p:txBody>
      </p:sp>
    </p:spTree>
    <p:extLst>
      <p:ext uri="{BB962C8B-B14F-4D97-AF65-F5344CB8AC3E}">
        <p14:creationId xmlns:p14="http://schemas.microsoft.com/office/powerpoint/2010/main" val="5653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B0287-FC98-4A43-9805-1A9BD2FB8E5F}" type="slidenum">
              <a:rPr lang="en-US" altLang="en-US"/>
              <a:pPr>
                <a:defRPr/>
              </a:pPr>
              <a:t>‹#›</a:t>
            </a:fld>
            <a:endParaRPr lang="en-US" altLang="en-US"/>
          </a:p>
        </p:txBody>
      </p:sp>
    </p:spTree>
    <p:extLst>
      <p:ext uri="{BB962C8B-B14F-4D97-AF65-F5344CB8AC3E}">
        <p14:creationId xmlns:p14="http://schemas.microsoft.com/office/powerpoint/2010/main" val="106842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5B9577-6C16-DA4F-9509-5ACE4BAC9111}" type="slidenum">
              <a:rPr lang="en-US" altLang="en-US"/>
              <a:pPr>
                <a:defRPr/>
              </a:pPr>
              <a:t>‹#›</a:t>
            </a:fld>
            <a:endParaRPr lang="en-US" altLang="en-US"/>
          </a:p>
        </p:txBody>
      </p:sp>
    </p:spTree>
    <p:extLst>
      <p:ext uri="{BB962C8B-B14F-4D97-AF65-F5344CB8AC3E}">
        <p14:creationId xmlns:p14="http://schemas.microsoft.com/office/powerpoint/2010/main" val="1958673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D0DA08-A5F1-5745-BFDA-907F89B06A0C}" type="slidenum">
              <a:rPr lang="en-US" altLang="en-US"/>
              <a:pPr>
                <a:defRPr/>
              </a:pPr>
              <a:t>‹#›</a:t>
            </a:fld>
            <a:endParaRPr lang="en-US" altLang="en-US"/>
          </a:p>
        </p:txBody>
      </p:sp>
    </p:spTree>
    <p:extLst>
      <p:ext uri="{BB962C8B-B14F-4D97-AF65-F5344CB8AC3E}">
        <p14:creationId xmlns:p14="http://schemas.microsoft.com/office/powerpoint/2010/main" val="65463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FB368B-275D-A74B-B814-C8AD51962F7A}" type="slidenum">
              <a:rPr lang="en-US" altLang="en-US"/>
              <a:pPr>
                <a:defRPr/>
              </a:pPr>
              <a:t>‹#›</a:t>
            </a:fld>
            <a:endParaRPr lang="en-US" altLang="en-US"/>
          </a:p>
        </p:txBody>
      </p:sp>
    </p:spTree>
    <p:extLst>
      <p:ext uri="{BB962C8B-B14F-4D97-AF65-F5344CB8AC3E}">
        <p14:creationId xmlns:p14="http://schemas.microsoft.com/office/powerpoint/2010/main" val="96424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104B73-8EA7-4744-BDCA-E3FD5951639D}" type="slidenum">
              <a:rPr lang="en-US" altLang="en-US"/>
              <a:pPr>
                <a:defRPr/>
              </a:pPr>
              <a:t>‹#›</a:t>
            </a:fld>
            <a:endParaRPr lang="en-US" altLang="en-US"/>
          </a:p>
        </p:txBody>
      </p:sp>
    </p:spTree>
    <p:extLst>
      <p:ext uri="{BB962C8B-B14F-4D97-AF65-F5344CB8AC3E}">
        <p14:creationId xmlns:p14="http://schemas.microsoft.com/office/powerpoint/2010/main" val="113098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D57B08-4B1E-6E4D-9211-1CDFDA9A238D}" type="slidenum">
              <a:rPr lang="en-US" altLang="en-US"/>
              <a:pPr>
                <a:defRPr/>
              </a:pPr>
              <a:t>‹#›</a:t>
            </a:fld>
            <a:endParaRPr lang="en-US" altLang="en-US"/>
          </a:p>
        </p:txBody>
      </p:sp>
    </p:spTree>
    <p:extLst>
      <p:ext uri="{BB962C8B-B14F-4D97-AF65-F5344CB8AC3E}">
        <p14:creationId xmlns:p14="http://schemas.microsoft.com/office/powerpoint/2010/main" val="114269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742D85-09C6-B64C-BCD3-8977C357D3FE}" type="slidenum">
              <a:rPr lang="en-US" altLang="en-US"/>
              <a:pPr>
                <a:defRPr/>
              </a:pPr>
              <a:t>‹#›</a:t>
            </a:fld>
            <a:endParaRPr lang="en-US" altLang="en-US"/>
          </a:p>
        </p:txBody>
      </p:sp>
    </p:spTree>
    <p:extLst>
      <p:ext uri="{BB962C8B-B14F-4D97-AF65-F5344CB8AC3E}">
        <p14:creationId xmlns:p14="http://schemas.microsoft.com/office/powerpoint/2010/main" val="40163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ea typeface="ＭＳ Ｐゴシック" panose="020B0600070205080204" pitchFamily="34" charset="-128"/>
              </a:defRPr>
            </a:lvl1pPr>
          </a:lstStyle>
          <a:p>
            <a:pPr>
              <a:defRPr/>
            </a:pPr>
            <a:fld id="{54BD166E-CEAE-FF4E-900D-5E3D50D7D39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7.jpeg"/><Relationship Id="rId4" Type="http://schemas.openxmlformats.org/officeDocument/2006/relationships/image" Target="../media/image9.jpe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1045-8A2D-964C-B7B8-43857C92A6BE}"/>
              </a:ext>
            </a:extLst>
          </p:cNvPr>
          <p:cNvSpPr>
            <a:spLocks noGrp="1"/>
          </p:cNvSpPr>
          <p:nvPr>
            <p:ph type="title"/>
          </p:nvPr>
        </p:nvSpPr>
        <p:spPr/>
        <p:txBody>
          <a:bodyPr/>
          <a:lstStyle/>
          <a:p>
            <a:r>
              <a:rPr lang="en-GB"/>
              <a:t>Weeks 1 and 2 </a:t>
            </a:r>
            <a:br>
              <a:rPr lang="en-GB"/>
            </a:br>
            <a:r>
              <a:rPr lang="en-GB"/>
              <a:t>APRIL 20</a:t>
            </a:r>
            <a:r>
              <a:rPr lang="en-GB" baseline="30000"/>
              <a:t>TH</a:t>
            </a:r>
            <a:r>
              <a:rPr lang="en-GB"/>
              <a:t> to May 3</a:t>
            </a:r>
            <a:r>
              <a:rPr lang="en-GB" baseline="30000"/>
              <a:t>rd</a:t>
            </a:r>
            <a:r>
              <a:rPr lang="en-GB"/>
              <a:t> 2020 </a:t>
            </a:r>
            <a:endParaRPr lang="en-US"/>
          </a:p>
        </p:txBody>
      </p:sp>
      <p:sp>
        <p:nvSpPr>
          <p:cNvPr id="3" name="Content Placeholder 2">
            <a:extLst>
              <a:ext uri="{FF2B5EF4-FFF2-40B4-BE49-F238E27FC236}">
                <a16:creationId xmlns:a16="http://schemas.microsoft.com/office/drawing/2014/main" id="{600F98DD-C5BF-AF4F-82A9-7DBB3387AFB5}"/>
              </a:ext>
            </a:extLst>
          </p:cNvPr>
          <p:cNvSpPr>
            <a:spLocks noGrp="1"/>
          </p:cNvSpPr>
          <p:nvPr>
            <p:ph idx="1"/>
          </p:nvPr>
        </p:nvSpPr>
        <p:spPr>
          <a:xfrm>
            <a:off x="370322" y="1916486"/>
            <a:ext cx="8710564" cy="4611475"/>
          </a:xfrm>
        </p:spPr>
        <p:txBody>
          <a:bodyPr/>
          <a:lstStyle/>
          <a:p>
            <a:r>
              <a:rPr lang="en-GB" sz="2800" dirty="0"/>
              <a:t>Week 1. Termly 3 hour drawing assessment of young homeless woman. This drawing should be improved from your last two. </a:t>
            </a:r>
          </a:p>
          <a:p>
            <a:r>
              <a:rPr lang="en-GB" sz="2800" dirty="0"/>
              <a:t>Week 2. You will create an artists research page on the Artist; AUGUSTUS JOHN</a:t>
            </a:r>
          </a:p>
          <a:p>
            <a:r>
              <a:rPr lang="en-GB" sz="2800" dirty="0"/>
              <a:t>Many of you have created very small drawings of his college friend. You need to draw this portrait A5 size, looking at the way the artist uses light on the young man’s face.</a:t>
            </a:r>
          </a:p>
          <a:p>
            <a:endParaRPr lang="en-US" sz="2800" dirty="0"/>
          </a:p>
        </p:txBody>
      </p:sp>
    </p:spTree>
    <p:extLst>
      <p:ext uri="{BB962C8B-B14F-4D97-AF65-F5344CB8AC3E}">
        <p14:creationId xmlns:p14="http://schemas.microsoft.com/office/powerpoint/2010/main" val="1102857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B">
            <a:alpha val="27843"/>
          </a:srgbClr>
        </a:solidFill>
        <a:effectLst/>
      </p:bgPr>
    </p:bg>
    <p:spTree>
      <p:nvGrpSpPr>
        <p:cNvPr id="1" name=""/>
        <p:cNvGrpSpPr/>
        <p:nvPr/>
      </p:nvGrpSpPr>
      <p:grpSpPr>
        <a:xfrm>
          <a:off x="0" y="0"/>
          <a:ext cx="0" cy="0"/>
          <a:chOff x="0" y="0"/>
          <a:chExt cx="0" cy="0"/>
        </a:xfrm>
      </p:grpSpPr>
      <p:sp>
        <p:nvSpPr>
          <p:cNvPr id="5123" name="Footer Placeholder 1"/>
          <p:cNvSpPr>
            <a:spLocks noGrp="1"/>
          </p:cNvSpPr>
          <p:nvPr>
            <p:ph type="ftr" sz="quarter" idx="11"/>
          </p:nvPr>
        </p:nvSpPr>
        <p:spPr>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sp>
        <p:nvSpPr>
          <p:cNvPr id="6" name="Title 5"/>
          <p:cNvSpPr txBox="1">
            <a:spLocks/>
          </p:cNvSpPr>
          <p:nvPr/>
        </p:nvSpPr>
        <p:spPr>
          <a:xfrm>
            <a:off x="766763" y="692150"/>
            <a:ext cx="7285037" cy="1276350"/>
          </a:xfrm>
          <a:prstGeom prst="rect">
            <a:avLst/>
          </a:prstGeom>
        </p:spPr>
        <p:txBody>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pPr>
              <a:defRPr/>
            </a:pPr>
            <a:r>
              <a:rPr lang="en-GB" kern="0"/>
              <a:t>Arrow of Progress</a:t>
            </a:r>
          </a:p>
        </p:txBody>
      </p:sp>
      <p:grpSp>
        <p:nvGrpSpPr>
          <p:cNvPr id="5125" name="Group 6"/>
          <p:cNvGrpSpPr>
            <a:grpSpLocks/>
          </p:cNvGrpSpPr>
          <p:nvPr/>
        </p:nvGrpSpPr>
        <p:grpSpPr bwMode="auto">
          <a:xfrm>
            <a:off x="762000" y="1196975"/>
            <a:ext cx="7339013" cy="1138238"/>
            <a:chOff x="1024127" y="1600588"/>
            <a:chExt cx="9718319" cy="1003006"/>
          </a:xfrm>
        </p:grpSpPr>
        <p:sp>
          <p:nvSpPr>
            <p:cNvPr id="8" name="Right Arrow 7"/>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9" name="Rectangle 8"/>
            <p:cNvSpPr/>
            <p:nvPr/>
          </p:nvSpPr>
          <p:spPr>
            <a:xfrm>
              <a:off x="1036740" y="1859383"/>
              <a:ext cx="2079044" cy="4728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10" name="Rectangle 9"/>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11" name="Rectangle 10"/>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Securing</a:t>
              </a:r>
            </a:p>
          </p:txBody>
        </p:sp>
        <p:sp>
          <p:nvSpPr>
            <p:cNvPr id="12" name="Rectangle 11"/>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5126" name="TextBox 12"/>
          <p:cNvSpPr txBox="1">
            <a:spLocks noChangeArrowheads="1"/>
          </p:cNvSpPr>
          <p:nvPr/>
        </p:nvSpPr>
        <p:spPr bwMode="auto">
          <a:xfrm>
            <a:off x="643686" y="2335213"/>
            <a:ext cx="2646362" cy="4401205"/>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GB" altLang="en-US" sz="1800">
                <a:latin typeface="Arial" charset="0"/>
              </a:rPr>
              <a:t>Learning objective:</a:t>
            </a:r>
          </a:p>
          <a:p>
            <a:pPr>
              <a:spcBef>
                <a:spcPct val="0"/>
              </a:spcBef>
              <a:buFontTx/>
              <a:buNone/>
            </a:pPr>
            <a:endParaRPr lang="en-GB" altLang="en-US" sz="1800">
              <a:latin typeface="Arial" charset="0"/>
            </a:endParaRPr>
          </a:p>
          <a:p>
            <a:pPr>
              <a:spcBef>
                <a:spcPct val="0"/>
              </a:spcBef>
              <a:buFontTx/>
              <a:buNone/>
            </a:pPr>
            <a:r>
              <a:rPr lang="en-GB" altLang="en-US" sz="1800">
                <a:latin typeface="Arial" charset="0"/>
              </a:rPr>
              <a:t>Observational drawing skills focussing on the formal elements.</a:t>
            </a:r>
          </a:p>
          <a:p>
            <a:pPr>
              <a:spcBef>
                <a:spcPct val="0"/>
              </a:spcBef>
              <a:buFontTx/>
              <a:buNone/>
            </a:pPr>
            <a:endParaRPr lang="en-GB" altLang="en-US" sz="1800">
              <a:latin typeface="Arial" charset="0"/>
            </a:endParaRPr>
          </a:p>
          <a:p>
            <a:pPr>
              <a:spcBef>
                <a:spcPct val="0"/>
              </a:spcBef>
              <a:buFontTx/>
              <a:buNone/>
            </a:pPr>
            <a:r>
              <a:rPr lang="en-GB" altLang="en-US" sz="1800">
                <a:latin typeface="Arial" charset="0"/>
              </a:rPr>
              <a:t>GCSE </a:t>
            </a:r>
            <a:r>
              <a:rPr lang="en-GB" altLang="en-US" sz="1600">
                <a:latin typeface="Arial" charset="0"/>
              </a:rPr>
              <a:t>KEYWORDS </a:t>
            </a:r>
          </a:p>
          <a:p>
            <a:pPr>
              <a:spcBef>
                <a:spcPct val="0"/>
              </a:spcBef>
              <a:buFontTx/>
              <a:buNone/>
            </a:pPr>
            <a:r>
              <a:rPr lang="en-GB" altLang="en-US" sz="1600" b="1">
                <a:latin typeface="Arial" charset="0"/>
              </a:rPr>
              <a:t>OBSERVATION, SHAPE, DETAIL, TONE, SHADOW, TEXTURE, MARK MAKING.</a:t>
            </a:r>
          </a:p>
          <a:p>
            <a:pPr>
              <a:spcBef>
                <a:spcPct val="0"/>
              </a:spcBef>
              <a:buFontTx/>
              <a:buNone/>
            </a:pPr>
            <a:endParaRPr lang="en-GB" altLang="en-US" sz="1800">
              <a:latin typeface="Arial" charset="0"/>
            </a:endParaRPr>
          </a:p>
          <a:p>
            <a:pPr>
              <a:spcBef>
                <a:spcPct val="0"/>
              </a:spcBef>
              <a:buFontTx/>
              <a:buNone/>
            </a:pPr>
            <a:endParaRPr lang="en-GB" altLang="en-US" sz="1800">
              <a:latin typeface="Arial" charset="0"/>
            </a:endParaRPr>
          </a:p>
          <a:p>
            <a:pPr>
              <a:spcBef>
                <a:spcPct val="0"/>
              </a:spcBef>
              <a:buFontTx/>
              <a:buNone/>
            </a:pPr>
            <a:endParaRPr lang="en-GB" altLang="en-US" sz="1800">
              <a:latin typeface="Arial" charset="0"/>
            </a:endParaRPr>
          </a:p>
          <a:p>
            <a:pPr>
              <a:spcBef>
                <a:spcPct val="0"/>
              </a:spcBef>
              <a:buFontTx/>
              <a:buNone/>
            </a:pPr>
            <a:endParaRPr lang="en-GB" altLang="en-US" sz="1800">
              <a:latin typeface="Arial" charset="0"/>
            </a:endParaRPr>
          </a:p>
          <a:p>
            <a:pPr>
              <a:spcBef>
                <a:spcPct val="0"/>
              </a:spcBef>
              <a:buFontTx/>
              <a:buNone/>
            </a:pPr>
            <a:endParaRPr lang="en-GB" altLang="en-US" sz="1800">
              <a:latin typeface="Arial" charset="0"/>
            </a:endParaRPr>
          </a:p>
        </p:txBody>
      </p:sp>
      <p:sp>
        <p:nvSpPr>
          <p:cNvPr id="5127" name="TextBox 13"/>
          <p:cNvSpPr txBox="1">
            <a:spLocks noChangeArrowheads="1"/>
          </p:cNvSpPr>
          <p:nvPr/>
        </p:nvSpPr>
        <p:spPr bwMode="auto">
          <a:xfrm>
            <a:off x="3749675" y="2660650"/>
            <a:ext cx="4494213" cy="3694113"/>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GB" sz="1800"/>
              <a:t>Learning outcome: Drawing baseline test </a:t>
            </a:r>
          </a:p>
          <a:p>
            <a:pPr>
              <a:spcBef>
                <a:spcPct val="20000"/>
              </a:spcBef>
              <a:defRPr/>
            </a:pPr>
            <a:r>
              <a:rPr lang="en-GB" sz="1800" b="1">
                <a:solidFill>
                  <a:srgbClr val="FF0000"/>
                </a:solidFill>
                <a:latin typeface="Arial" charset="0"/>
              </a:rPr>
              <a:t>Must: Demonstrate skills in observation and shape. Grade C/4</a:t>
            </a:r>
          </a:p>
          <a:p>
            <a:pPr>
              <a:spcBef>
                <a:spcPct val="20000"/>
              </a:spcBef>
              <a:defRPr/>
            </a:pPr>
            <a:r>
              <a:rPr lang="en-GB" sz="1800" b="1">
                <a:solidFill>
                  <a:schemeClr val="accent6">
                    <a:lumMod val="75000"/>
                  </a:schemeClr>
                </a:solidFill>
                <a:latin typeface="Arial" charset="0"/>
              </a:rPr>
              <a:t>Challenge: Explore the application of detail through the use of Mark Making.  </a:t>
            </a:r>
          </a:p>
          <a:p>
            <a:pPr>
              <a:spcBef>
                <a:spcPct val="20000"/>
              </a:spcBef>
              <a:defRPr/>
            </a:pPr>
            <a:r>
              <a:rPr lang="en-GB" sz="1800" b="1">
                <a:solidFill>
                  <a:schemeClr val="accent6">
                    <a:lumMod val="75000"/>
                  </a:schemeClr>
                </a:solidFill>
                <a:latin typeface="Arial" charset="0"/>
              </a:rPr>
              <a:t>Grade B/6</a:t>
            </a:r>
          </a:p>
          <a:p>
            <a:pPr>
              <a:spcBef>
                <a:spcPct val="20000"/>
              </a:spcBef>
              <a:defRPr/>
            </a:pPr>
            <a:r>
              <a:rPr lang="en-GB" sz="1800" b="1">
                <a:solidFill>
                  <a:srgbClr val="00B050"/>
                </a:solidFill>
                <a:latin typeface="Arial" charset="0"/>
              </a:rPr>
              <a:t>Stretch: Analyse where tone could be added to your work. Grade A/8</a:t>
            </a:r>
          </a:p>
          <a:p>
            <a:pPr>
              <a:spcBef>
                <a:spcPct val="20000"/>
              </a:spcBef>
              <a:defRPr/>
            </a:pPr>
            <a:r>
              <a:rPr lang="en-GB" sz="1800" b="1">
                <a:solidFill>
                  <a:srgbClr val="7030A0"/>
                </a:solidFill>
                <a:latin typeface="Arial" charset="0"/>
              </a:rPr>
              <a:t>Extension: Evaluate your composition and refine your work by adding detail through mark-making Grade A*/9</a:t>
            </a:r>
          </a:p>
          <a:p>
            <a:pPr>
              <a:defRPr/>
            </a:pPr>
            <a:endParaRPr lang="en-GB" sz="1800"/>
          </a:p>
        </p:txBody>
      </p:sp>
      <p:pic>
        <p:nvPicPr>
          <p:cNvPr id="2" name="Picture 2" descr="A close up of a sign&#10;&#10;Description generated with high confidence">
            <a:extLst>
              <a:ext uri="{FF2B5EF4-FFF2-40B4-BE49-F238E27FC236}">
                <a16:creationId xmlns:a16="http://schemas.microsoft.com/office/drawing/2014/main" id="{1D0E6F20-AA77-469C-9B31-1564BC252A45}"/>
              </a:ext>
            </a:extLst>
          </p:cNvPr>
          <p:cNvPicPr>
            <a:picLocks noChangeAspect="1"/>
          </p:cNvPicPr>
          <p:nvPr/>
        </p:nvPicPr>
        <p:blipFill>
          <a:blip r:embed="rId3"/>
          <a:stretch>
            <a:fillRect/>
          </a:stretch>
        </p:blipFill>
        <p:spPr>
          <a:xfrm>
            <a:off x="1642" y="-3613"/>
            <a:ext cx="1809750" cy="15049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5"/>
          <p:cNvSpPr>
            <a:spLocks noGrp="1"/>
          </p:cNvSpPr>
          <p:nvPr>
            <p:ph idx="1"/>
          </p:nvPr>
        </p:nvSpPr>
        <p:spPr>
          <a:xfrm>
            <a:off x="685800" y="2924175"/>
            <a:ext cx="6962775" cy="3171825"/>
          </a:xfrm>
        </p:spPr>
        <p:txBody>
          <a:bodyPr/>
          <a:lstStyle/>
          <a:p>
            <a:pPr marL="0" indent="0">
              <a:buNone/>
            </a:pPr>
            <a:r>
              <a:rPr lang="en-GB" altLang="en-US">
                <a:solidFill>
                  <a:srgbClr val="0070C0"/>
                </a:solidFill>
                <a:latin typeface="Lucida Sans"/>
              </a:rPr>
              <a:t>Self Assessment </a:t>
            </a:r>
          </a:p>
          <a:p>
            <a:pPr marL="0" indent="0">
              <a:buNone/>
            </a:pPr>
            <a:r>
              <a:rPr lang="en-GB" altLang="en-US">
                <a:solidFill>
                  <a:srgbClr val="0070C0"/>
                </a:solidFill>
                <a:latin typeface="Lucida Sans" pitchFamily="34" charset="0"/>
              </a:rPr>
              <a:t>Assess your art work from today’s lesson. Write your  WWW’s and EBI’s for drawing. </a:t>
            </a:r>
          </a:p>
          <a:p>
            <a:endParaRPr lang="en-GB" altLang="en-US">
              <a:latin typeface="Lucida Sans" pitchFamily="34" charset="0"/>
            </a:endParaRPr>
          </a:p>
        </p:txBody>
      </p:sp>
      <p:grpSp>
        <p:nvGrpSpPr>
          <p:cNvPr id="35845" name="Group 6"/>
          <p:cNvGrpSpPr>
            <a:grpSpLocks/>
          </p:cNvGrpSpPr>
          <p:nvPr/>
        </p:nvGrpSpPr>
        <p:grpSpPr bwMode="auto">
          <a:xfrm>
            <a:off x="925482" y="2049083"/>
            <a:ext cx="7289800" cy="752475"/>
            <a:chOff x="1024127" y="1600588"/>
            <a:chExt cx="9718319" cy="1003006"/>
          </a:xfrm>
        </p:grpSpPr>
        <p:sp>
          <p:nvSpPr>
            <p:cNvPr id="6" name="Right Arrow 5"/>
            <p:cNvSpPr/>
            <p:nvPr/>
          </p:nvSpPr>
          <p:spPr>
            <a:xfrm>
              <a:off x="1024127" y="1600588"/>
              <a:ext cx="9718319" cy="1003006"/>
            </a:xfrm>
            <a:prstGeom prst="rightArrow">
              <a:avLst/>
            </a:prstGeom>
            <a:solidFill>
              <a:srgbClr val="E6AA00"/>
            </a:solidFill>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GB" sz="1800"/>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p:nvPr/>
          </p:nvSpPr>
          <p:spPr>
            <a:xfrm>
              <a:off x="3106624" y="1856630"/>
              <a:ext cx="2311064" cy="476110"/>
            </a:xfrm>
            <a:prstGeom prst="rect">
              <a:avLst/>
            </a:prstGeom>
            <a:solidFill>
              <a:srgbClr val="C38B1B"/>
            </a:solidFill>
            <a:ln>
              <a:solidFill>
                <a:srgbClr val="C38B1B"/>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GB" sz="1800"/>
                <a:t>Developing</a:t>
              </a:r>
            </a:p>
          </p:txBody>
        </p:sp>
        <p:sp>
          <p:nvSpPr>
            <p:cNvPr id="9" name="Rectangle 8"/>
            <p:cNvSpPr/>
            <p:nvPr/>
          </p:nvSpPr>
          <p:spPr>
            <a:xfrm>
              <a:off x="5394408" y="1856630"/>
              <a:ext cx="2323762" cy="476110"/>
            </a:xfrm>
            <a:prstGeom prst="rect">
              <a:avLst/>
            </a:prstGeom>
            <a:solidFill>
              <a:schemeClr val="bg1">
                <a:lumMod val="85000"/>
              </a:schemeClr>
            </a:solidFill>
            <a:ln>
              <a:solidFill>
                <a:schemeClr val="bg1">
                  <a:lumMod val="85000"/>
                </a:scheme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GB" sz="1800" b="1"/>
                <a:t>Securing</a:t>
              </a:r>
            </a:p>
          </p:txBody>
        </p:sp>
        <p:sp>
          <p:nvSpPr>
            <p:cNvPr id="10" name="Rectangle 9"/>
            <p:cNvSpPr/>
            <p:nvPr/>
          </p:nvSpPr>
          <p:spPr>
            <a:xfrm>
              <a:off x="7694890" y="1856630"/>
              <a:ext cx="2510001" cy="476110"/>
            </a:xfrm>
            <a:prstGeom prst="rect">
              <a:avLst/>
            </a:prstGeom>
            <a:solidFill>
              <a:srgbClr val="E6AA00"/>
            </a:solidFill>
            <a:ln>
              <a:solidFill>
                <a:srgbClr val="E6AA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800"/>
                <a:t>Mastering</a:t>
              </a:r>
            </a:p>
          </p:txBody>
        </p:sp>
      </p:grpSp>
      <p:sp>
        <p:nvSpPr>
          <p:cNvPr id="3" name="Rectangle 2"/>
          <p:cNvSpPr/>
          <p:nvPr/>
        </p:nvSpPr>
        <p:spPr>
          <a:xfrm>
            <a:off x="2484438" y="1125538"/>
            <a:ext cx="3816350" cy="460375"/>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Arrow of Progress</a:t>
            </a:r>
          </a:p>
        </p:txBody>
      </p:sp>
      <p:pic>
        <p:nvPicPr>
          <p:cNvPr id="2" name="Picture 1"/>
          <p:cNvPicPr>
            <a:picLocks noChangeAspect="1"/>
          </p:cNvPicPr>
          <p:nvPr/>
        </p:nvPicPr>
        <p:blipFill>
          <a:blip r:embed="rId3"/>
          <a:stretch>
            <a:fillRect/>
          </a:stretch>
        </p:blipFill>
        <p:spPr>
          <a:xfrm>
            <a:off x="0" y="30612"/>
            <a:ext cx="1725318" cy="1432684"/>
          </a:xfrm>
          <a:prstGeom prst="rect">
            <a:avLst/>
          </a:prstGeom>
        </p:spPr>
      </p:pic>
      <p:sp>
        <p:nvSpPr>
          <p:cNvPr id="4" name="TextBox 3">
            <a:extLst>
              <a:ext uri="{FF2B5EF4-FFF2-40B4-BE49-F238E27FC236}">
                <a16:creationId xmlns:a16="http://schemas.microsoft.com/office/drawing/2014/main" id="{8C36A300-3727-6944-B77A-4AE1804C897A}"/>
              </a:ext>
            </a:extLst>
          </p:cNvPr>
          <p:cNvSpPr txBox="1"/>
          <p:nvPr/>
        </p:nvSpPr>
        <p:spPr>
          <a:xfrm>
            <a:off x="3655982" y="2515409"/>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168230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5"/>
          <p:cNvSpPr>
            <a:spLocks noGrp="1"/>
          </p:cNvSpPr>
          <p:nvPr>
            <p:ph idx="1"/>
          </p:nvPr>
        </p:nvSpPr>
        <p:spPr>
          <a:xfrm>
            <a:off x="685800" y="2108201"/>
            <a:ext cx="6962775" cy="3987800"/>
          </a:xfrm>
        </p:spPr>
        <p:txBody>
          <a:bodyPr>
            <a:normAutofit fontScale="92500" lnSpcReduction="10000"/>
          </a:bodyPr>
          <a:lstStyle/>
          <a:p>
            <a:pPr marL="0" indent="0">
              <a:buNone/>
            </a:pPr>
            <a:r>
              <a:rPr lang="en-GB" altLang="en-US" sz="2400">
                <a:latin typeface="Lucida Sans" pitchFamily="34" charset="0"/>
              </a:rPr>
              <a:t>Blooms Questions</a:t>
            </a:r>
          </a:p>
          <a:p>
            <a:pPr>
              <a:spcBef>
                <a:spcPct val="0"/>
              </a:spcBef>
              <a:buNone/>
            </a:pPr>
            <a:r>
              <a:rPr lang="en-GB" altLang="en-US" sz="2400">
                <a:solidFill>
                  <a:srgbClr val="FF0000"/>
                </a:solidFill>
                <a:latin typeface="Calibri" charset="0"/>
                <a:ea typeface="ＭＳ Ｐゴシック" pitchFamily="-16" charset="-128"/>
              </a:rPr>
              <a:t>Is my drawing detailed?</a:t>
            </a:r>
            <a:endParaRPr lang="en-GB" altLang="en-US" sz="2400">
              <a:latin typeface="Calibri" charset="0"/>
              <a:ea typeface="ＭＳ Ｐゴシック" pitchFamily="-16" charset="-128"/>
            </a:endParaRPr>
          </a:p>
          <a:p>
            <a:pPr>
              <a:spcBef>
                <a:spcPct val="0"/>
              </a:spcBef>
              <a:buNone/>
            </a:pPr>
            <a:r>
              <a:rPr lang="en-GB" altLang="en-US" sz="2400">
                <a:solidFill>
                  <a:srgbClr val="FF0000"/>
                </a:solidFill>
                <a:latin typeface="Calibri" charset="0"/>
                <a:ea typeface="ＭＳ Ｐゴシック" pitchFamily="-16" charset="-128"/>
              </a:rPr>
              <a:t>What makes a drawing tonal?</a:t>
            </a:r>
            <a:endParaRPr lang="en-GB" altLang="en-US" sz="2400" b="1">
              <a:latin typeface="Calibri" charset="0"/>
              <a:ea typeface="ＭＳ Ｐゴシック" pitchFamily="-16" charset="-128"/>
            </a:endParaRPr>
          </a:p>
          <a:p>
            <a:pPr>
              <a:spcBef>
                <a:spcPct val="0"/>
              </a:spcBef>
              <a:buNone/>
            </a:pPr>
            <a:r>
              <a:rPr lang="en-GB" altLang="en-US" sz="2400" b="1">
                <a:solidFill>
                  <a:srgbClr val="F93717"/>
                </a:solidFill>
                <a:latin typeface="Calibri" charset="0"/>
                <a:ea typeface="ＭＳ Ｐゴシック" pitchFamily="-16" charset="-128"/>
              </a:rPr>
              <a:t>Why should a drawing have detail?</a:t>
            </a:r>
            <a:endParaRPr lang="en-GB" altLang="en-US" sz="2400" b="1">
              <a:latin typeface="Calibri" charset="0"/>
              <a:ea typeface="ＭＳ Ｐゴシック" pitchFamily="-16" charset="-128"/>
            </a:endParaRPr>
          </a:p>
          <a:p>
            <a:pPr marL="0" indent="0">
              <a:buNone/>
            </a:pPr>
            <a:r>
              <a:rPr lang="en-GB" altLang="en-US" sz="2400">
                <a:solidFill>
                  <a:srgbClr val="FF0000"/>
                </a:solidFill>
                <a:latin typeface="Calibri" charset="0"/>
                <a:ea typeface="ＭＳ Ｐゴシック" pitchFamily="-16" charset="-128"/>
              </a:rPr>
              <a:t>Should a drawing always be tonal?</a:t>
            </a:r>
            <a:endParaRPr lang="en-GB" altLang="en-US" sz="2400" b="1">
              <a:solidFill>
                <a:srgbClr val="000000"/>
              </a:solidFill>
              <a:latin typeface="Calibri" charset="0"/>
              <a:ea typeface="ＭＳ Ｐゴシック" pitchFamily="-16" charset="-128"/>
            </a:endParaRPr>
          </a:p>
          <a:p>
            <a:pPr marL="0" indent="0">
              <a:buNone/>
            </a:pPr>
            <a:r>
              <a:rPr lang="en-GB" altLang="en-US" sz="2400">
                <a:solidFill>
                  <a:srgbClr val="FF0000"/>
                </a:solidFill>
                <a:latin typeface="Calibri" charset="0"/>
                <a:ea typeface="ＭＳ Ｐゴシック" pitchFamily="-16" charset="-128"/>
              </a:rPr>
              <a:t>Describe why tone should be added densely?</a:t>
            </a:r>
            <a:endParaRPr lang="en-GB" altLang="en-US" sz="2400" b="1">
              <a:latin typeface="Calibri" charset="0"/>
              <a:ea typeface="ＭＳ Ｐゴシック" pitchFamily="-16" charset="-128"/>
            </a:endParaRPr>
          </a:p>
          <a:p>
            <a:pPr marL="0" indent="0">
              <a:buNone/>
            </a:pPr>
            <a:r>
              <a:rPr lang="en-GB" altLang="en-US" sz="2400">
                <a:solidFill>
                  <a:srgbClr val="F5CE25"/>
                </a:solidFill>
                <a:latin typeface="Calibri" charset="0"/>
                <a:ea typeface="ＭＳ Ｐゴシック" pitchFamily="-16" charset="-128"/>
              </a:rPr>
              <a:t>What stands out as being effective in this drawing? </a:t>
            </a:r>
            <a:r>
              <a:rPr lang="en-GB" altLang="en-US" sz="2400">
                <a:solidFill>
                  <a:srgbClr val="12C222"/>
                </a:solidFill>
                <a:latin typeface="Calibri" charset="0"/>
                <a:ea typeface="ＭＳ Ｐゴシック" pitchFamily="-16" charset="-128"/>
              </a:rPr>
              <a:t>Why?</a:t>
            </a:r>
            <a:endParaRPr lang="en-GB" altLang="en-US" sz="2400" b="1">
              <a:solidFill>
                <a:srgbClr val="000000"/>
              </a:solidFill>
              <a:latin typeface="Calibri" charset="0"/>
              <a:ea typeface="ＭＳ Ｐゴシック" pitchFamily="-16" charset="-128"/>
            </a:endParaRPr>
          </a:p>
          <a:p>
            <a:pPr marL="0" indent="0">
              <a:buNone/>
            </a:pPr>
            <a:r>
              <a:rPr lang="en-GB" altLang="en-US" sz="2400">
                <a:solidFill>
                  <a:srgbClr val="F5CE25"/>
                </a:solidFill>
                <a:latin typeface="Calibri" charset="0"/>
                <a:ea typeface="ＭＳ Ｐゴシック" pitchFamily="-16" charset="-128"/>
              </a:rPr>
              <a:t>Do you think you have added tonal range? </a:t>
            </a:r>
            <a:r>
              <a:rPr lang="en-GB" altLang="en-US" sz="2400">
                <a:solidFill>
                  <a:srgbClr val="12C222"/>
                </a:solidFill>
                <a:latin typeface="Calibri" charset="0"/>
                <a:ea typeface="ＭＳ Ｐゴシック" pitchFamily="-16" charset="-128"/>
              </a:rPr>
              <a:t>Why? </a:t>
            </a:r>
            <a:endParaRPr lang="en-GB" altLang="en-US" sz="2400" b="1">
              <a:solidFill>
                <a:srgbClr val="000000"/>
              </a:solidFill>
              <a:latin typeface="Calibri" charset="0"/>
              <a:ea typeface="ＭＳ Ｐゴシック" pitchFamily="-16" charset="-128"/>
            </a:endParaRPr>
          </a:p>
          <a:p>
            <a:pPr marL="0" indent="0">
              <a:buNone/>
            </a:pPr>
            <a:r>
              <a:rPr lang="en-GB" altLang="en-US" sz="2400" b="1">
                <a:solidFill>
                  <a:srgbClr val="00B050"/>
                </a:solidFill>
                <a:latin typeface="Calibri" charset="0"/>
                <a:ea typeface="ＭＳ Ｐゴシック" pitchFamily="-16" charset="-128"/>
              </a:rPr>
              <a:t>How did you use detail? </a:t>
            </a:r>
            <a:endParaRPr lang="en-GB" altLang="en-US" sz="2400" b="1">
              <a:latin typeface="Calibri" charset="0"/>
              <a:ea typeface="ＭＳ Ｐゴシック" pitchFamily="-16" charset="-128"/>
            </a:endParaRPr>
          </a:p>
          <a:p>
            <a:pPr marL="0" indent="0">
              <a:buNone/>
            </a:pPr>
            <a:r>
              <a:rPr lang="en-GB" altLang="en-US" sz="2400">
                <a:solidFill>
                  <a:srgbClr val="12C222"/>
                </a:solidFill>
                <a:latin typeface="Calibri" charset="0"/>
                <a:ea typeface="ＭＳ Ｐゴシック" pitchFamily="-16" charset="-128"/>
              </a:rPr>
              <a:t>Why did you use expressive marks? </a:t>
            </a:r>
            <a:endParaRPr lang="en-GB" altLang="en-US" sz="2400" b="1">
              <a:solidFill>
                <a:srgbClr val="000000"/>
              </a:solidFill>
              <a:latin typeface="Calibri" charset="0"/>
              <a:ea typeface="ＭＳ Ｐゴシック" pitchFamily="-16" charset="-128"/>
            </a:endParaRPr>
          </a:p>
          <a:p>
            <a:pPr marL="0" indent="0">
              <a:buNone/>
            </a:pPr>
            <a:r>
              <a:rPr lang="en-GB" altLang="en-US" sz="2400">
                <a:solidFill>
                  <a:srgbClr val="12C222"/>
                </a:solidFill>
                <a:latin typeface="Calibri" charset="0"/>
                <a:ea typeface="ＭＳ Ｐゴシック" pitchFamily="-16" charset="-128"/>
              </a:rPr>
              <a:t>How could this drawing reach a higher level? </a:t>
            </a:r>
            <a:endParaRPr lang="en-GB" altLang="en-US" sz="2400" b="1">
              <a:solidFill>
                <a:srgbClr val="12C222"/>
              </a:solidFill>
              <a:latin typeface="Calibri" charset="0"/>
              <a:ea typeface="ＭＳ Ｐゴシック" pitchFamily="-16" charset="-128"/>
            </a:endParaRPr>
          </a:p>
          <a:p>
            <a:pPr marL="0" indent="0">
              <a:buNone/>
            </a:pPr>
            <a:endParaRPr lang="en-GB" altLang="en-US" sz="2400">
              <a:latin typeface="Lucida Sans" pitchFamily="34" charset="0"/>
            </a:endParaRPr>
          </a:p>
          <a:p>
            <a:pPr marL="0" indent="0">
              <a:buNone/>
            </a:pPr>
            <a:endParaRPr lang="en-GB" altLang="en-US">
              <a:latin typeface="Lucida Sans" pitchFamily="34" charset="0"/>
            </a:endParaRPr>
          </a:p>
        </p:txBody>
      </p:sp>
      <p:grpSp>
        <p:nvGrpSpPr>
          <p:cNvPr id="35845" name="Group 6"/>
          <p:cNvGrpSpPr>
            <a:grpSpLocks/>
          </p:cNvGrpSpPr>
          <p:nvPr/>
        </p:nvGrpSpPr>
        <p:grpSpPr bwMode="auto">
          <a:xfrm>
            <a:off x="747713" y="1355725"/>
            <a:ext cx="7289800" cy="752475"/>
            <a:chOff x="1024127" y="1600588"/>
            <a:chExt cx="9718319" cy="1003006"/>
          </a:xfrm>
        </p:grpSpPr>
        <p:sp>
          <p:nvSpPr>
            <p:cNvPr id="6" name="Right Arrow 5"/>
            <p:cNvSpPr/>
            <p:nvPr/>
          </p:nvSpPr>
          <p:spPr>
            <a:xfrm>
              <a:off x="1024127" y="1600588"/>
              <a:ext cx="9718319" cy="1003006"/>
            </a:xfrm>
            <a:prstGeom prst="rightArrow">
              <a:avLst/>
            </a:prstGeom>
            <a:solidFill>
              <a:srgbClr val="E6AA00"/>
            </a:solidFill>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GB" sz="1800"/>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p:nvPr/>
          </p:nvSpPr>
          <p:spPr>
            <a:xfrm>
              <a:off x="3106624" y="1856630"/>
              <a:ext cx="2311064" cy="476110"/>
            </a:xfrm>
            <a:prstGeom prst="rect">
              <a:avLst/>
            </a:prstGeom>
            <a:solidFill>
              <a:srgbClr val="C38B1B"/>
            </a:solidFill>
            <a:ln>
              <a:solidFill>
                <a:srgbClr val="C38B1B"/>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GB" sz="1800"/>
                <a:t>Developing</a:t>
              </a:r>
            </a:p>
          </p:txBody>
        </p:sp>
        <p:sp>
          <p:nvSpPr>
            <p:cNvPr id="9" name="Rectangle 8"/>
            <p:cNvSpPr/>
            <p:nvPr/>
          </p:nvSpPr>
          <p:spPr>
            <a:xfrm>
              <a:off x="5394408" y="1856630"/>
              <a:ext cx="2323762" cy="476110"/>
            </a:xfrm>
            <a:prstGeom prst="rect">
              <a:avLst/>
            </a:prstGeom>
            <a:solidFill>
              <a:schemeClr val="bg1">
                <a:lumMod val="85000"/>
              </a:schemeClr>
            </a:solidFill>
            <a:ln>
              <a:solidFill>
                <a:schemeClr val="bg1">
                  <a:lumMod val="85000"/>
                </a:scheme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GB" sz="1800" b="1"/>
                <a:t>Securing</a:t>
              </a:r>
            </a:p>
          </p:txBody>
        </p:sp>
        <p:sp>
          <p:nvSpPr>
            <p:cNvPr id="10" name="Rectangle 9"/>
            <p:cNvSpPr/>
            <p:nvPr/>
          </p:nvSpPr>
          <p:spPr>
            <a:xfrm>
              <a:off x="7694890" y="1856630"/>
              <a:ext cx="2510001" cy="476110"/>
            </a:xfrm>
            <a:prstGeom prst="rect">
              <a:avLst/>
            </a:prstGeom>
            <a:solidFill>
              <a:srgbClr val="E6AA00"/>
            </a:solidFill>
            <a:ln>
              <a:solidFill>
                <a:srgbClr val="E6AA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GB" sz="1800"/>
                <a:t>Mastering</a:t>
              </a:r>
            </a:p>
          </p:txBody>
        </p:sp>
      </p:grpSp>
      <p:sp>
        <p:nvSpPr>
          <p:cNvPr id="3" name="Rectangle 2"/>
          <p:cNvSpPr/>
          <p:nvPr/>
        </p:nvSpPr>
        <p:spPr>
          <a:xfrm>
            <a:off x="2484438" y="1125538"/>
            <a:ext cx="3816350" cy="460375"/>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Arrow of Progress</a:t>
            </a:r>
          </a:p>
        </p:txBody>
      </p:sp>
      <p:pic>
        <p:nvPicPr>
          <p:cNvPr id="2" name="Picture 1"/>
          <p:cNvPicPr>
            <a:picLocks noChangeAspect="1"/>
          </p:cNvPicPr>
          <p:nvPr/>
        </p:nvPicPr>
        <p:blipFill>
          <a:blip r:embed="rId3"/>
          <a:stretch>
            <a:fillRect/>
          </a:stretch>
        </p:blipFill>
        <p:spPr>
          <a:xfrm>
            <a:off x="0" y="0"/>
            <a:ext cx="1725318" cy="1432684"/>
          </a:xfrm>
          <a:prstGeom prst="rect">
            <a:avLst/>
          </a:prstGeom>
        </p:spPr>
      </p:pic>
    </p:spTree>
    <p:extLst>
      <p:ext uri="{BB962C8B-B14F-4D97-AF65-F5344CB8AC3E}">
        <p14:creationId xmlns:p14="http://schemas.microsoft.com/office/powerpoint/2010/main" val="277250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7043-5E48-7E40-9626-E46CB33C77E2}"/>
              </a:ext>
            </a:extLst>
          </p:cNvPr>
          <p:cNvSpPr>
            <a:spLocks noGrp="1"/>
          </p:cNvSpPr>
          <p:nvPr>
            <p:ph type="title"/>
          </p:nvPr>
        </p:nvSpPr>
        <p:spPr>
          <a:xfrm>
            <a:off x="597382" y="71056"/>
            <a:ext cx="7772400" cy="1143000"/>
          </a:xfrm>
        </p:spPr>
        <p:txBody>
          <a:bodyPr/>
          <a:lstStyle/>
          <a:p>
            <a:r>
              <a:rPr lang="en-GB"/>
              <a:t>Week 2 studying an artist’s drawing </a:t>
            </a:r>
            <a:endParaRPr lang="en-US"/>
          </a:p>
        </p:txBody>
      </p:sp>
      <p:sp>
        <p:nvSpPr>
          <p:cNvPr id="3" name="Content Placeholder 2">
            <a:extLst>
              <a:ext uri="{FF2B5EF4-FFF2-40B4-BE49-F238E27FC236}">
                <a16:creationId xmlns:a16="http://schemas.microsoft.com/office/drawing/2014/main" id="{BB8812FA-C767-0F40-B5CF-95EA4F2DC394}"/>
              </a:ext>
            </a:extLst>
          </p:cNvPr>
          <p:cNvSpPr>
            <a:spLocks noGrp="1"/>
          </p:cNvSpPr>
          <p:nvPr>
            <p:ph idx="1"/>
          </p:nvPr>
        </p:nvSpPr>
        <p:spPr>
          <a:xfrm>
            <a:off x="284956" y="1555541"/>
            <a:ext cx="8261662" cy="4373821"/>
          </a:xfrm>
        </p:spPr>
        <p:txBody>
          <a:bodyPr/>
          <a:lstStyle/>
          <a:p>
            <a:r>
              <a:rPr lang="en-GB" sz="2800"/>
              <a:t>Compare your drawing from last week to Augustus John’s drawing of his college friend in 1903.</a:t>
            </a:r>
          </a:p>
          <a:p>
            <a:r>
              <a:rPr lang="en-GB" sz="2800"/>
              <a:t>How has he used light on the young man’s face? Does this make the portrait look 3D?</a:t>
            </a:r>
          </a:p>
          <a:p>
            <a:r>
              <a:rPr lang="en-GB" sz="2800"/>
              <a:t>How has he drawn the hair? Has he used lines to show each strand of hair then horizontal lines to show each section so it looks like layers of hair on a human head not straw? Does the hair have light hitting it? Where? How has he drawn the clothes?</a:t>
            </a:r>
            <a:endParaRPr lang="en-US" sz="2800"/>
          </a:p>
        </p:txBody>
      </p:sp>
    </p:spTree>
    <p:extLst>
      <p:ext uri="{BB962C8B-B14F-4D97-AF65-F5344CB8AC3E}">
        <p14:creationId xmlns:p14="http://schemas.microsoft.com/office/powerpoint/2010/main" val="3373875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C070-6220-FA42-8882-54647A4CE9AF}"/>
              </a:ext>
            </a:extLst>
          </p:cNvPr>
          <p:cNvSpPr>
            <a:spLocks noGrp="1"/>
          </p:cNvSpPr>
          <p:nvPr>
            <p:ph type="title"/>
          </p:nvPr>
        </p:nvSpPr>
        <p:spPr/>
        <p:txBody>
          <a:bodyPr/>
          <a:lstStyle/>
          <a:p>
            <a:r>
              <a:rPr lang="en-GB"/>
              <a:t>Your 3 hour assessment drawing from last week of a young woman </a:t>
            </a:r>
            <a:endParaRPr lang="en-US"/>
          </a:p>
        </p:txBody>
      </p:sp>
      <p:sp>
        <p:nvSpPr>
          <p:cNvPr id="3" name="Content Placeholder 2">
            <a:extLst>
              <a:ext uri="{FF2B5EF4-FFF2-40B4-BE49-F238E27FC236}">
                <a16:creationId xmlns:a16="http://schemas.microsoft.com/office/drawing/2014/main" id="{A5E69E75-88C2-914C-841F-50AC2FE97D58}"/>
              </a:ext>
            </a:extLst>
          </p:cNvPr>
          <p:cNvSpPr>
            <a:spLocks noGrp="1"/>
          </p:cNvSpPr>
          <p:nvPr>
            <p:ph idx="1"/>
          </p:nvPr>
        </p:nvSpPr>
        <p:spPr/>
        <p:txBody>
          <a:bodyPr/>
          <a:lstStyle/>
          <a:p>
            <a:r>
              <a:rPr lang="en-GB" sz="2800" dirty="0"/>
              <a:t>Compare your drawing of hair on the woman portrait compared to how  Augustus John draws hair?</a:t>
            </a:r>
          </a:p>
          <a:p>
            <a:r>
              <a:rPr lang="en-GB" sz="2800" dirty="0"/>
              <a:t>Have you left light on your portrait of the woman? How has the artist added light on his friend’s face? </a:t>
            </a:r>
          </a:p>
          <a:p>
            <a:r>
              <a:rPr lang="en-GB" sz="2800" dirty="0"/>
              <a:t>Describe sections of yours and the artist’s portrait of detail, </a:t>
            </a:r>
            <a:r>
              <a:rPr lang="en-GB" sz="2800" dirty="0" err="1"/>
              <a:t>markmaking</a:t>
            </a:r>
            <a:r>
              <a:rPr lang="en-GB" sz="2800" dirty="0"/>
              <a:t>, 5 ranges of tone and loose quick texture?</a:t>
            </a:r>
            <a:endParaRPr lang="en-US" sz="2800" dirty="0"/>
          </a:p>
        </p:txBody>
      </p:sp>
    </p:spTree>
    <p:extLst>
      <p:ext uri="{BB962C8B-B14F-4D97-AF65-F5344CB8AC3E}">
        <p14:creationId xmlns:p14="http://schemas.microsoft.com/office/powerpoint/2010/main" val="335621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D094-4FC3-4941-80D1-81BB9DE34346}"/>
              </a:ext>
            </a:extLst>
          </p:cNvPr>
          <p:cNvSpPr>
            <a:spLocks noGrp="1"/>
          </p:cNvSpPr>
          <p:nvPr>
            <p:ph type="title"/>
          </p:nvPr>
        </p:nvSpPr>
        <p:spPr/>
        <p:txBody>
          <a:bodyPr/>
          <a:lstStyle/>
          <a:p>
            <a:r>
              <a:rPr lang="en-GB" dirty="0"/>
              <a:t>Draw an A5 portrait of the following slide of Augustus John’s  friend</a:t>
            </a:r>
            <a:endParaRPr lang="en-US" dirty="0"/>
          </a:p>
        </p:txBody>
      </p:sp>
      <p:sp>
        <p:nvSpPr>
          <p:cNvPr id="3" name="Content Placeholder 2">
            <a:extLst>
              <a:ext uri="{FF2B5EF4-FFF2-40B4-BE49-F238E27FC236}">
                <a16:creationId xmlns:a16="http://schemas.microsoft.com/office/drawing/2014/main" id="{F7F02FE0-805A-1A4D-873A-50432C977623}"/>
              </a:ext>
            </a:extLst>
          </p:cNvPr>
          <p:cNvSpPr>
            <a:spLocks noGrp="1"/>
          </p:cNvSpPr>
          <p:nvPr>
            <p:ph idx="1"/>
          </p:nvPr>
        </p:nvSpPr>
        <p:spPr/>
        <p:txBody>
          <a:bodyPr/>
          <a:lstStyle/>
          <a:p>
            <a:r>
              <a:rPr lang="en-GB" sz="2800" dirty="0"/>
              <a:t>The last 2 slides of questions should have taken you 15 minutes to answer.</a:t>
            </a:r>
          </a:p>
          <a:p>
            <a:r>
              <a:rPr lang="en-GB" sz="2800" dirty="0"/>
              <a:t>Now you need to look at the drawing by Augustus John for 70% and drawing for 30 % of the next one hour.</a:t>
            </a:r>
          </a:p>
          <a:p>
            <a:r>
              <a:rPr lang="en-GB" sz="2800" dirty="0"/>
              <a:t>You have 45 minutes to fill an A5 page copying the artist’s techniques thinking about the questions you answered for the first 15 minutes.</a:t>
            </a:r>
            <a:endParaRPr lang="en-US" sz="2800" dirty="0"/>
          </a:p>
        </p:txBody>
      </p:sp>
    </p:spTree>
    <p:extLst>
      <p:ext uri="{BB962C8B-B14F-4D97-AF65-F5344CB8AC3E}">
        <p14:creationId xmlns:p14="http://schemas.microsoft.com/office/powerpoint/2010/main" val="294642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C46B34-564F-C349-BFB5-55D867E3AA2A}"/>
              </a:ext>
            </a:extLst>
          </p:cNvPr>
          <p:cNvPicPr>
            <a:picLocks noGrp="1" noChangeAspect="1"/>
          </p:cNvPicPr>
          <p:nvPr>
            <p:ph idx="1"/>
          </p:nvPr>
        </p:nvPicPr>
        <p:blipFill>
          <a:blip r:embed="rId2"/>
          <a:stretch>
            <a:fillRect/>
          </a:stretch>
        </p:blipFill>
        <p:spPr>
          <a:xfrm>
            <a:off x="2321592" y="-153694"/>
            <a:ext cx="4757552" cy="7366057"/>
          </a:xfrm>
          <a:prstGeom prst="rect">
            <a:avLst/>
          </a:prstGeom>
        </p:spPr>
      </p:pic>
    </p:spTree>
    <p:extLst>
      <p:ext uri="{BB962C8B-B14F-4D97-AF65-F5344CB8AC3E}">
        <p14:creationId xmlns:p14="http://schemas.microsoft.com/office/powerpoint/2010/main" val="404738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75CD-27D3-1945-8185-447D1016488F}"/>
              </a:ext>
            </a:extLst>
          </p:cNvPr>
          <p:cNvSpPr>
            <a:spLocks noGrp="1"/>
          </p:cNvSpPr>
          <p:nvPr>
            <p:ph type="title"/>
          </p:nvPr>
        </p:nvSpPr>
        <p:spPr>
          <a:xfrm>
            <a:off x="525040" y="705733"/>
            <a:ext cx="7772400" cy="1143000"/>
          </a:xfrm>
        </p:spPr>
        <p:txBody>
          <a:bodyPr/>
          <a:lstStyle/>
          <a:p>
            <a:r>
              <a:rPr lang="en-GB" sz="3600" dirty="0"/>
              <a:t>When you have finished your 45 minute Augustus John’s portrait, answer the following questions.</a:t>
            </a:r>
            <a:endParaRPr lang="en-US" sz="3600" dirty="0"/>
          </a:p>
        </p:txBody>
      </p:sp>
      <p:sp>
        <p:nvSpPr>
          <p:cNvPr id="3" name="Content Placeholder 2">
            <a:extLst>
              <a:ext uri="{FF2B5EF4-FFF2-40B4-BE49-F238E27FC236}">
                <a16:creationId xmlns:a16="http://schemas.microsoft.com/office/drawing/2014/main" id="{9659DF6B-E44A-1343-A964-3392C78DC217}"/>
              </a:ext>
            </a:extLst>
          </p:cNvPr>
          <p:cNvSpPr>
            <a:spLocks noGrp="1"/>
          </p:cNvSpPr>
          <p:nvPr>
            <p:ph idx="1"/>
          </p:nvPr>
        </p:nvSpPr>
        <p:spPr>
          <a:xfrm>
            <a:off x="525040" y="2511707"/>
            <a:ext cx="7772400" cy="4114800"/>
          </a:xfrm>
        </p:spPr>
        <p:txBody>
          <a:bodyPr/>
          <a:lstStyle/>
          <a:p>
            <a:r>
              <a:rPr lang="en-GB" sz="2800" dirty="0"/>
              <a:t>Did your recent drawing of AUGUSTUS JOHN’S friend improve after answering the questions in the first 15 minutes? </a:t>
            </a:r>
          </a:p>
          <a:p>
            <a:r>
              <a:rPr lang="en-GB" sz="2800" dirty="0"/>
              <a:t>Is this portrait improved from the drawing you did in September of the college friend?</a:t>
            </a:r>
          </a:p>
          <a:p>
            <a:r>
              <a:rPr lang="en-GB" sz="2800" dirty="0"/>
              <a:t>What improvements are you happy with over the last 2 weeks </a:t>
            </a:r>
            <a:r>
              <a:rPr lang="en-GB" sz="2800" dirty="0" err="1"/>
              <a:t>relooking</a:t>
            </a:r>
            <a:r>
              <a:rPr lang="en-GB" sz="2800" dirty="0"/>
              <a:t> at an artist and on your assessment portrait? </a:t>
            </a:r>
            <a:endParaRPr lang="en-US" sz="2800" dirty="0"/>
          </a:p>
        </p:txBody>
      </p:sp>
    </p:spTree>
    <p:extLst>
      <p:ext uri="{BB962C8B-B14F-4D97-AF65-F5344CB8AC3E}">
        <p14:creationId xmlns:p14="http://schemas.microsoft.com/office/powerpoint/2010/main" val="278291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64FF83-FD9E-264B-A561-5E5A50D610D1}"/>
              </a:ext>
            </a:extLst>
          </p:cNvPr>
          <p:cNvSpPr txBox="1">
            <a:spLocks noGrp="1"/>
          </p:cNvSpPr>
          <p:nvPr>
            <p:ph type="title"/>
          </p:nvPr>
        </p:nvSpPr>
        <p:spPr bwMode="auto">
          <a:xfrm>
            <a:off x="500875" y="396368"/>
            <a:ext cx="7062501" cy="6074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2pPr>
            <a:lvl3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3pPr>
            <a:lvl4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4pPr>
            <a:lvl5pPr algn="ctr" rtl="0" eaLnBrk="0" fontAlgn="base" hangingPunct="0">
              <a:spcBef>
                <a:spcPct val="0"/>
              </a:spcBef>
              <a:spcAft>
                <a:spcPct val="0"/>
              </a:spcAft>
              <a:defRPr sz="4000">
                <a:solidFill>
                  <a:schemeClr val="tx2"/>
                </a:solidFill>
                <a:latin typeface="Bree ExtraBold" pitchFamily="-16" charset="0"/>
                <a:ea typeface="ＭＳ Ｐゴシック" pitchFamily="-16" charset="-128"/>
              </a:defRPr>
            </a:lvl5pPr>
            <a:lvl6pPr marL="457200" algn="ctr" rtl="0" fontAlgn="base">
              <a:spcBef>
                <a:spcPct val="0"/>
              </a:spcBef>
              <a:spcAft>
                <a:spcPct val="0"/>
              </a:spcAft>
              <a:defRPr sz="4000">
                <a:solidFill>
                  <a:schemeClr val="tx2"/>
                </a:solidFill>
                <a:latin typeface="Bree ExtraBold" pitchFamily="-16" charset="0"/>
                <a:ea typeface="ＭＳ Ｐゴシック" pitchFamily="-16" charset="-128"/>
              </a:defRPr>
            </a:lvl6pPr>
            <a:lvl7pPr marL="914400" algn="ctr" rtl="0" fontAlgn="base">
              <a:spcBef>
                <a:spcPct val="0"/>
              </a:spcBef>
              <a:spcAft>
                <a:spcPct val="0"/>
              </a:spcAft>
              <a:defRPr sz="4000">
                <a:solidFill>
                  <a:schemeClr val="tx2"/>
                </a:solidFill>
                <a:latin typeface="Bree ExtraBold" pitchFamily="-16" charset="0"/>
                <a:ea typeface="ＭＳ Ｐゴシック" pitchFamily="-16" charset="-128"/>
              </a:defRPr>
            </a:lvl7pPr>
            <a:lvl8pPr marL="1371600" algn="ctr" rtl="0" fontAlgn="base">
              <a:spcBef>
                <a:spcPct val="0"/>
              </a:spcBef>
              <a:spcAft>
                <a:spcPct val="0"/>
              </a:spcAft>
              <a:defRPr sz="4000">
                <a:solidFill>
                  <a:schemeClr val="tx2"/>
                </a:solidFill>
                <a:latin typeface="Bree ExtraBold" pitchFamily="-16" charset="0"/>
                <a:ea typeface="ＭＳ Ｐゴシック" pitchFamily="-16" charset="-128"/>
              </a:defRPr>
            </a:lvl8pPr>
            <a:lvl9pPr marL="1828800" algn="ctr" rtl="0" fontAlgn="base">
              <a:spcBef>
                <a:spcPct val="0"/>
              </a:spcBef>
              <a:spcAft>
                <a:spcPct val="0"/>
              </a:spcAft>
              <a:defRPr sz="4000">
                <a:solidFill>
                  <a:schemeClr val="tx2"/>
                </a:solidFill>
                <a:latin typeface="Bree ExtraBold" pitchFamily="-16" charset="0"/>
                <a:ea typeface="ＭＳ Ｐゴシック" pitchFamily="-16" charset="-128"/>
              </a:defRPr>
            </a:lvl9pPr>
          </a:lstStyle>
          <a:p>
            <a:r>
              <a:rPr lang="en-GB" sz="2400" kern="0" dirty="0"/>
              <a:t>For the </a:t>
            </a:r>
            <a:r>
              <a:rPr lang="en-GB" sz="2400" dirty="0"/>
              <a:t>next </a:t>
            </a:r>
            <a:r>
              <a:rPr lang="en-GB" sz="2400" kern="0" dirty="0"/>
              <a:t>30 minutes </a:t>
            </a:r>
            <a:br>
              <a:rPr lang="en-GB" sz="2400" kern="0" dirty="0"/>
            </a:br>
            <a:r>
              <a:rPr lang="en-GB" sz="2400" kern="0" dirty="0"/>
              <a:t>Answer the following blooms questions in full sentences on the next slide on </a:t>
            </a:r>
            <a:r>
              <a:rPr lang="en-GB" sz="2400" dirty="0"/>
              <a:t>spare paper.</a:t>
            </a:r>
            <a:r>
              <a:rPr lang="en-GB" sz="2400" kern="0" dirty="0"/>
              <a:t> An example; </a:t>
            </a:r>
            <a:r>
              <a:rPr lang="en-GB" sz="2400" dirty="0"/>
              <a:t>‘I</a:t>
            </a:r>
            <a:r>
              <a:rPr lang="en-GB" sz="2400" kern="0" dirty="0"/>
              <a:t> would describe Augustus John’s portrait of his friend as </a:t>
            </a:r>
            <a:r>
              <a:rPr lang="en-GB" sz="2400" dirty="0"/>
              <a:t>a well expressively drawn portrait with three different ways of drawing skills. Hair is realistic, face looks 3D as has light hitting it on the sitter’s left side and the clothes are drawn quickly with mark making’.</a:t>
            </a:r>
            <a:br>
              <a:rPr lang="en-GB" sz="2400" dirty="0"/>
            </a:br>
            <a:r>
              <a:rPr lang="en-GB" sz="2400" dirty="0"/>
              <a:t> You will create a finished art research page in the last hour, follow the slides until the end. You will need to bring all art work to Art when we are back in school.</a:t>
            </a:r>
            <a:br>
              <a:rPr lang="en-GB" sz="2400" dirty="0"/>
            </a:br>
            <a:endParaRPr lang="en-US" sz="2400" kern="0" dirty="0"/>
          </a:p>
        </p:txBody>
      </p:sp>
    </p:spTree>
    <p:extLst>
      <p:ext uri="{BB962C8B-B14F-4D97-AF65-F5344CB8AC3E}">
        <p14:creationId xmlns:p14="http://schemas.microsoft.com/office/powerpoint/2010/main" val="140154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847" y="1263130"/>
            <a:ext cx="4067173" cy="3116238"/>
          </a:xfrm>
          <a:prstGeom prst="rect">
            <a:avLst/>
          </a:prstGeom>
          <a:noFill/>
        </p:spPr>
        <p:txBody>
          <a:bodyPr wrap="square" rtlCol="0">
            <a:spAutoFit/>
          </a:bodyPr>
          <a:lstStyle/>
          <a:p>
            <a:r>
              <a:rPr lang="en-GB" sz="900"/>
              <a:t>1. </a:t>
            </a:r>
            <a:r>
              <a:rPr lang="en-GB" sz="900" b="1"/>
              <a:t>DESCRIBE, </a:t>
            </a:r>
            <a:r>
              <a:rPr lang="en-GB" sz="900"/>
              <a:t>What words would you use to describe this work?</a:t>
            </a:r>
          </a:p>
          <a:p>
            <a:endParaRPr lang="en-GB" sz="900"/>
          </a:p>
          <a:p>
            <a:endParaRPr lang="en-GB" sz="900"/>
          </a:p>
          <a:p>
            <a:r>
              <a:rPr lang="en-GB" sz="900"/>
              <a:t>2. </a:t>
            </a:r>
            <a:r>
              <a:rPr lang="en-GB" sz="900" b="1"/>
              <a:t>RELATE</a:t>
            </a:r>
            <a:r>
              <a:rPr lang="en-GB" sz="900"/>
              <a:t>,  What things do you recognise in this work? What things seem new  to you? </a:t>
            </a:r>
          </a:p>
          <a:p>
            <a:endParaRPr lang="en-GB" sz="900"/>
          </a:p>
          <a:p>
            <a:endParaRPr lang="en-GB" sz="900"/>
          </a:p>
          <a:p>
            <a:r>
              <a:rPr lang="en-GB" sz="900"/>
              <a:t>3.</a:t>
            </a:r>
            <a:r>
              <a:rPr lang="en-GB" sz="900" b="1"/>
              <a:t> ANALYSE,</a:t>
            </a:r>
            <a:r>
              <a:rPr lang="en-GB" sz="900"/>
              <a:t> What colour is used the most in his work?  Look at colour examples.</a:t>
            </a:r>
          </a:p>
          <a:p>
            <a:endParaRPr lang="en-GB" sz="900"/>
          </a:p>
          <a:p>
            <a:endParaRPr lang="en-GB" sz="900"/>
          </a:p>
          <a:p>
            <a:r>
              <a:rPr lang="en-GB" sz="900"/>
              <a:t>4</a:t>
            </a:r>
            <a:r>
              <a:rPr lang="en-GB" sz="900" b="1"/>
              <a:t>. INTERPRET, </a:t>
            </a:r>
            <a:r>
              <a:rPr lang="en-GB" sz="900"/>
              <a:t>What title would you give to this work? What made you decide on that title? </a:t>
            </a:r>
          </a:p>
          <a:p>
            <a:endParaRPr lang="en-GB" sz="900"/>
          </a:p>
          <a:p>
            <a:endParaRPr lang="en-GB" sz="900"/>
          </a:p>
          <a:p>
            <a:r>
              <a:rPr lang="en-GB" sz="900"/>
              <a:t>5</a:t>
            </a:r>
            <a:r>
              <a:rPr lang="en-GB" sz="900" b="1"/>
              <a:t>. EVALUATE</a:t>
            </a:r>
            <a:r>
              <a:rPr lang="en-GB" sz="900"/>
              <a:t>,  What do you think is good about this work? What is not so good? </a:t>
            </a:r>
          </a:p>
          <a:p>
            <a:endParaRPr lang="en-GB" sz="900"/>
          </a:p>
          <a:p>
            <a:endParaRPr lang="en-GB" sz="900"/>
          </a:p>
          <a:p>
            <a:endParaRPr lang="en-GB" sz="900"/>
          </a:p>
          <a:p>
            <a:endParaRPr lang="en-GB" sz="900"/>
          </a:p>
          <a:p>
            <a:endParaRPr lang="en-GB" sz="900"/>
          </a:p>
          <a:p>
            <a:endParaRPr lang="en-GB" sz="900"/>
          </a:p>
          <a:p>
            <a:endParaRPr lang="en-GB" sz="900"/>
          </a:p>
        </p:txBody>
      </p:sp>
      <p:pic>
        <p:nvPicPr>
          <p:cNvPr id="4" name="Picture 6">
            <a:extLst>
              <a:ext uri="{FF2B5EF4-FFF2-40B4-BE49-F238E27FC236}">
                <a16:creationId xmlns:a16="http://schemas.microsoft.com/office/drawing/2014/main" id="{70C1C0B1-7A3A-7342-ACA8-44B879525F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6395" y="183724"/>
            <a:ext cx="793747" cy="792972"/>
          </a:xfrm>
          <a:prstGeom prst="rect">
            <a:avLst/>
          </a:prstGeom>
        </p:spPr>
      </p:pic>
      <p:sp>
        <p:nvSpPr>
          <p:cNvPr id="8" name="TextBox 7">
            <a:extLst>
              <a:ext uri="{FF2B5EF4-FFF2-40B4-BE49-F238E27FC236}">
                <a16:creationId xmlns:a16="http://schemas.microsoft.com/office/drawing/2014/main" id="{D3C2C016-A5D3-894D-8D48-129287E2CF7D}"/>
              </a:ext>
            </a:extLst>
          </p:cNvPr>
          <p:cNvSpPr txBox="1"/>
          <p:nvPr/>
        </p:nvSpPr>
        <p:spPr>
          <a:xfrm>
            <a:off x="1000142" y="170162"/>
            <a:ext cx="4842365" cy="646331"/>
          </a:xfrm>
          <a:prstGeom prst="rect">
            <a:avLst/>
          </a:prstGeom>
          <a:noFill/>
        </p:spPr>
        <p:txBody>
          <a:bodyPr wrap="square" rtlCol="0">
            <a:spAutoFit/>
          </a:bodyPr>
          <a:lstStyle/>
          <a:p>
            <a:pPr algn="l"/>
            <a:r>
              <a:rPr lang="en-GB" sz="3600"/>
              <a:t>Augustus John </a:t>
            </a:r>
          </a:p>
        </p:txBody>
      </p:sp>
      <p:pic>
        <p:nvPicPr>
          <p:cNvPr id="2" name="Picture 4">
            <a:extLst>
              <a:ext uri="{FF2B5EF4-FFF2-40B4-BE49-F238E27FC236}">
                <a16:creationId xmlns:a16="http://schemas.microsoft.com/office/drawing/2014/main" id="{02204713-F2B7-0C4C-9371-DA17B9005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254" y="-10933803"/>
            <a:ext cx="4006418" cy="5345803"/>
          </a:xfrm>
          <a:prstGeom prst="rect">
            <a:avLst/>
          </a:prstGeom>
        </p:spPr>
      </p:pic>
      <p:pic>
        <p:nvPicPr>
          <p:cNvPr id="6" name="Picture 6">
            <a:extLst>
              <a:ext uri="{FF2B5EF4-FFF2-40B4-BE49-F238E27FC236}">
                <a16:creationId xmlns:a16="http://schemas.microsoft.com/office/drawing/2014/main" id="{A2DF8569-E044-7543-BCD6-15E36D6E1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25" y="4225268"/>
            <a:ext cx="1415069" cy="1888141"/>
          </a:xfrm>
          <a:prstGeom prst="rect">
            <a:avLst/>
          </a:prstGeom>
        </p:spPr>
      </p:pic>
      <p:pic>
        <p:nvPicPr>
          <p:cNvPr id="9" name="Picture 9">
            <a:extLst>
              <a:ext uri="{FF2B5EF4-FFF2-40B4-BE49-F238E27FC236}">
                <a16:creationId xmlns:a16="http://schemas.microsoft.com/office/drawing/2014/main" id="{983F07CD-FB71-1947-9AE2-5932AACF55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8400" y="4310095"/>
            <a:ext cx="1415069" cy="1888142"/>
          </a:xfrm>
          <a:prstGeom prst="rect">
            <a:avLst/>
          </a:prstGeom>
        </p:spPr>
      </p:pic>
      <p:pic>
        <p:nvPicPr>
          <p:cNvPr id="13" name="Picture 13">
            <a:extLst>
              <a:ext uri="{FF2B5EF4-FFF2-40B4-BE49-F238E27FC236}">
                <a16:creationId xmlns:a16="http://schemas.microsoft.com/office/drawing/2014/main" id="{2726058D-0374-0341-A879-0272EB02B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1786" y="414411"/>
            <a:ext cx="970729" cy="1295253"/>
          </a:xfrm>
          <a:prstGeom prst="rect">
            <a:avLst/>
          </a:prstGeom>
        </p:spPr>
      </p:pic>
      <p:pic>
        <p:nvPicPr>
          <p:cNvPr id="5" name="Picture 6">
            <a:extLst>
              <a:ext uri="{FF2B5EF4-FFF2-40B4-BE49-F238E27FC236}">
                <a16:creationId xmlns:a16="http://schemas.microsoft.com/office/drawing/2014/main" id="{FB8E6A7E-EA7A-9D44-9AA1-661C7C9375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3595" y="1956608"/>
            <a:ext cx="987112" cy="1317113"/>
          </a:xfrm>
          <a:prstGeom prst="rect">
            <a:avLst/>
          </a:prstGeom>
        </p:spPr>
      </p:pic>
      <p:pic>
        <p:nvPicPr>
          <p:cNvPr id="10" name="Picture 11">
            <a:extLst>
              <a:ext uri="{FF2B5EF4-FFF2-40B4-BE49-F238E27FC236}">
                <a16:creationId xmlns:a16="http://schemas.microsoft.com/office/drawing/2014/main" id="{F11E4199-EBE0-ED41-A48B-E51BDD1063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5704" y="4379368"/>
            <a:ext cx="1415069" cy="1888142"/>
          </a:xfrm>
          <a:prstGeom prst="rect">
            <a:avLst/>
          </a:prstGeom>
        </p:spPr>
      </p:pic>
      <p:sp>
        <p:nvSpPr>
          <p:cNvPr id="7" name="TextBox 6">
            <a:extLst>
              <a:ext uri="{FF2B5EF4-FFF2-40B4-BE49-F238E27FC236}">
                <a16:creationId xmlns:a16="http://schemas.microsoft.com/office/drawing/2014/main" id="{F667F3AE-0184-40FB-9241-1C329B568A0A}"/>
              </a:ext>
            </a:extLst>
          </p:cNvPr>
          <p:cNvSpPr txBox="1"/>
          <p:nvPr/>
        </p:nvSpPr>
        <p:spPr>
          <a:xfrm>
            <a:off x="2225320" y="-3974215"/>
            <a:ext cx="2405269" cy="3000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a:cs typeface="Calibri"/>
              </a:rPr>
              <a:t>Augustus John </a:t>
            </a:r>
            <a:endParaRPr lang="en-US" sz="1350">
              <a:cs typeface="Calibri"/>
            </a:endParaRPr>
          </a:p>
        </p:txBody>
      </p:sp>
      <p:pic>
        <p:nvPicPr>
          <p:cNvPr id="12" name="Picture 11">
            <a:extLst>
              <a:ext uri="{FF2B5EF4-FFF2-40B4-BE49-F238E27FC236}">
                <a16:creationId xmlns:a16="http://schemas.microsoft.com/office/drawing/2014/main" id="{D080B4A2-020E-8849-B941-F1120E970312}"/>
              </a:ext>
            </a:extLst>
          </p:cNvPr>
          <p:cNvPicPr>
            <a:picLocks noChangeAspect="1"/>
          </p:cNvPicPr>
          <p:nvPr/>
        </p:nvPicPr>
        <p:blipFill>
          <a:blip r:embed="rId10"/>
          <a:stretch>
            <a:fillRect/>
          </a:stretch>
        </p:blipFill>
        <p:spPr>
          <a:xfrm>
            <a:off x="5741950" y="1125766"/>
            <a:ext cx="3057525" cy="4733925"/>
          </a:xfrm>
          <a:prstGeom prst="rect">
            <a:avLst/>
          </a:prstGeom>
        </p:spPr>
      </p:pic>
    </p:spTree>
    <p:extLst>
      <p:ext uri="{BB962C8B-B14F-4D97-AF65-F5344CB8AC3E}">
        <p14:creationId xmlns:p14="http://schemas.microsoft.com/office/powerpoint/2010/main" val="1358756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24C6-7F51-1A4C-8EAC-6D17C759466A}"/>
              </a:ext>
            </a:extLst>
          </p:cNvPr>
          <p:cNvSpPr>
            <a:spLocks noGrp="1"/>
          </p:cNvSpPr>
          <p:nvPr>
            <p:ph type="title"/>
          </p:nvPr>
        </p:nvSpPr>
        <p:spPr>
          <a:xfrm>
            <a:off x="605420" y="0"/>
            <a:ext cx="7772400" cy="1143000"/>
          </a:xfrm>
        </p:spPr>
        <p:txBody>
          <a:bodyPr/>
          <a:lstStyle/>
          <a:p>
            <a:r>
              <a:rPr lang="en-GB"/>
              <a:t>Termly Drawing assessment </a:t>
            </a:r>
            <a:endParaRPr lang="en-US"/>
          </a:p>
        </p:txBody>
      </p:sp>
      <p:sp>
        <p:nvSpPr>
          <p:cNvPr id="3" name="Content Placeholder 2">
            <a:extLst>
              <a:ext uri="{FF2B5EF4-FFF2-40B4-BE49-F238E27FC236}">
                <a16:creationId xmlns:a16="http://schemas.microsoft.com/office/drawing/2014/main" id="{B43D0717-DC08-B846-B409-8644BFA4281C}"/>
              </a:ext>
            </a:extLst>
          </p:cNvPr>
          <p:cNvSpPr>
            <a:spLocks noGrp="1"/>
          </p:cNvSpPr>
          <p:nvPr>
            <p:ph idx="1"/>
          </p:nvPr>
        </p:nvSpPr>
        <p:spPr>
          <a:xfrm>
            <a:off x="262516" y="813089"/>
            <a:ext cx="8618967" cy="4562984"/>
          </a:xfrm>
        </p:spPr>
        <p:txBody>
          <a:bodyPr/>
          <a:lstStyle/>
          <a:p>
            <a:r>
              <a:rPr lang="en-GB" sz="2800" dirty="0"/>
              <a:t>You are to draw from the same photograph of the young woman, this is for you to see your progress from September, January then now April.</a:t>
            </a:r>
          </a:p>
          <a:p>
            <a:r>
              <a:rPr lang="en-GB" sz="2800" dirty="0"/>
              <a:t>You must add shape carefully, looking 70% and drawing  30%.</a:t>
            </a:r>
          </a:p>
          <a:p>
            <a:r>
              <a:rPr lang="en-GB" sz="2800" dirty="0"/>
              <a:t>Think about shapes of features being objects so you draw objectively not being overwhelmed by the subject matter of young women being homeless, draw her face the shape of a fruit bowl, her eyes; almonds, her nose a small pear and her lips; a slice of lemon.</a:t>
            </a:r>
          </a:p>
          <a:p>
            <a:endParaRPr lang="en-US" sz="2800" dirty="0"/>
          </a:p>
        </p:txBody>
      </p:sp>
    </p:spTree>
    <p:extLst>
      <p:ext uri="{BB962C8B-B14F-4D97-AF65-F5344CB8AC3E}">
        <p14:creationId xmlns:p14="http://schemas.microsoft.com/office/powerpoint/2010/main" val="3929762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1AF3-987A-FC4A-AE05-176DDC6B4C4C}"/>
              </a:ext>
            </a:extLst>
          </p:cNvPr>
          <p:cNvSpPr>
            <a:spLocks noGrp="1"/>
          </p:cNvSpPr>
          <p:nvPr>
            <p:ph type="title"/>
          </p:nvPr>
        </p:nvSpPr>
        <p:spPr>
          <a:xfrm>
            <a:off x="685800" y="269855"/>
            <a:ext cx="7772400" cy="1143000"/>
          </a:xfrm>
        </p:spPr>
        <p:txBody>
          <a:bodyPr/>
          <a:lstStyle/>
          <a:p>
            <a:r>
              <a:rPr lang="en-GB" dirty="0"/>
              <a:t>For the next 30 mins you must research AUGUSTUS JOHN</a:t>
            </a:r>
            <a:endParaRPr lang="en-US" dirty="0"/>
          </a:p>
        </p:txBody>
      </p:sp>
      <p:sp>
        <p:nvSpPr>
          <p:cNvPr id="7" name="Content Placeholder 6">
            <a:extLst>
              <a:ext uri="{FF2B5EF4-FFF2-40B4-BE49-F238E27FC236}">
                <a16:creationId xmlns:a16="http://schemas.microsoft.com/office/drawing/2014/main" id="{AC65CE6E-FE6C-B747-8E60-BD6D3C400C49}"/>
              </a:ext>
            </a:extLst>
          </p:cNvPr>
          <p:cNvSpPr>
            <a:spLocks noGrp="1"/>
          </p:cNvSpPr>
          <p:nvPr>
            <p:ph idx="1"/>
          </p:nvPr>
        </p:nvSpPr>
        <p:spPr>
          <a:xfrm>
            <a:off x="572552" y="1495848"/>
            <a:ext cx="7772400" cy="4740903"/>
          </a:xfrm>
        </p:spPr>
        <p:txBody>
          <a:bodyPr/>
          <a:lstStyle/>
          <a:p>
            <a:r>
              <a:rPr lang="en-GB" sz="2400" dirty="0"/>
              <a:t>Online </a:t>
            </a:r>
          </a:p>
          <a:p>
            <a:r>
              <a:rPr lang="en-GB" sz="2400" dirty="0"/>
              <a:t>Answering ten questions on the next slide</a:t>
            </a:r>
          </a:p>
          <a:p>
            <a:r>
              <a:rPr lang="en-GB" sz="2400" dirty="0"/>
              <a:t>Using the word bank to support your writing, writing at this level will help you achieve a higher grade.</a:t>
            </a:r>
          </a:p>
          <a:p>
            <a:r>
              <a:rPr lang="en-GB" sz="2400" dirty="0"/>
              <a:t>You will add this information to your artist page. </a:t>
            </a:r>
          </a:p>
          <a:p>
            <a:r>
              <a:rPr lang="en-GB" sz="2400" dirty="0"/>
              <a:t>Look at the last slide for inspiration how to create an interesting GCSE artist research page.</a:t>
            </a:r>
            <a:endParaRPr lang="en-US" sz="2400" dirty="0"/>
          </a:p>
        </p:txBody>
      </p:sp>
      <p:sp>
        <p:nvSpPr>
          <p:cNvPr id="3" name="TextBox 2">
            <a:extLst>
              <a:ext uri="{FF2B5EF4-FFF2-40B4-BE49-F238E27FC236}">
                <a16:creationId xmlns:a16="http://schemas.microsoft.com/office/drawing/2014/main" id="{E024B05B-9880-4B49-97B5-F26400FD76B3}"/>
              </a:ext>
            </a:extLst>
          </p:cNvPr>
          <p:cNvSpPr txBox="1"/>
          <p:nvPr/>
        </p:nvSpPr>
        <p:spPr>
          <a:xfrm>
            <a:off x="857516" y="4711251"/>
            <a:ext cx="5907356" cy="830997"/>
          </a:xfrm>
          <a:prstGeom prst="rect">
            <a:avLst/>
          </a:prstGeom>
          <a:noFill/>
        </p:spPr>
        <p:txBody>
          <a:bodyPr wrap="square">
            <a:spAutoFit/>
          </a:bodyPr>
          <a:lstStyle/>
          <a:p>
            <a:r>
              <a:rPr lang="en-US" dirty="0"/>
              <a:t>https://</a:t>
            </a:r>
            <a:r>
              <a:rPr lang="en-US" dirty="0" err="1"/>
              <a:t>www.bbc.com</a:t>
            </a:r>
            <a:r>
              <a:rPr lang="en-US" dirty="0"/>
              <a:t>/bitesize/guides/</a:t>
            </a:r>
            <a:r>
              <a:rPr lang="en-US" dirty="0" err="1"/>
              <a:t>zwk82nb</a:t>
            </a:r>
            <a:r>
              <a:rPr lang="en-US" dirty="0"/>
              <a:t>/revision/1</a:t>
            </a:r>
          </a:p>
        </p:txBody>
      </p:sp>
    </p:spTree>
    <p:extLst>
      <p:ext uri="{BB962C8B-B14F-4D97-AF65-F5344CB8AC3E}">
        <p14:creationId xmlns:p14="http://schemas.microsoft.com/office/powerpoint/2010/main" val="4291771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pic>
        <p:nvPicPr>
          <p:cNvPr id="5" name="Picture 2" descr="A screenshot of a cell phone&#10;&#10;Description generated with very high confidence">
            <a:extLst>
              <a:ext uri="{FF2B5EF4-FFF2-40B4-BE49-F238E27FC236}">
                <a16:creationId xmlns:a16="http://schemas.microsoft.com/office/drawing/2014/main" id="{AF2E3DDA-CC3E-BF46-A731-05471A1D7250}"/>
              </a:ext>
            </a:extLst>
          </p:cNvPr>
          <p:cNvPicPr>
            <a:picLocks noGrp="1" noChangeAspect="1"/>
          </p:cNvPicPr>
          <p:nvPr>
            <p:ph idx="1"/>
          </p:nvPr>
        </p:nvPicPr>
        <p:blipFill>
          <a:blip r:embed="rId2"/>
          <a:stretch>
            <a:fillRect/>
          </a:stretch>
        </p:blipFill>
        <p:spPr bwMode="auto">
          <a:xfrm>
            <a:off x="2401632" y="152356"/>
            <a:ext cx="5127006" cy="6545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374636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85183E-6668-E948-A74B-5A7FE9651BC7}"/>
              </a:ext>
            </a:extLst>
          </p:cNvPr>
          <p:cNvSpPr>
            <a:spLocks noGrp="1"/>
          </p:cNvSpPr>
          <p:nvPr>
            <p:ph idx="1"/>
          </p:nvPr>
        </p:nvSpPr>
        <p:spPr>
          <a:xfrm>
            <a:off x="507839" y="784649"/>
            <a:ext cx="7557066" cy="5132740"/>
          </a:xfrm>
        </p:spPr>
        <p:txBody>
          <a:bodyPr/>
          <a:lstStyle/>
          <a:p>
            <a:r>
              <a:rPr lang="en-GB" dirty="0"/>
              <a:t>Adding the two lots of information you have researched and your drawing of AUGUSTUS JOHN’S friend you should create an artist research page like the one on the next slide.</a:t>
            </a:r>
          </a:p>
          <a:p>
            <a:r>
              <a:rPr lang="en-GB" dirty="0"/>
              <a:t>You can use collage, tea stain (NO MILK) and add keywords. </a:t>
            </a:r>
          </a:p>
          <a:p>
            <a:r>
              <a:rPr lang="en-GB" dirty="0"/>
              <a:t>Be as creative as you want for your last 1 hour.</a:t>
            </a:r>
            <a:endParaRPr lang="en-US" dirty="0"/>
          </a:p>
        </p:txBody>
      </p:sp>
    </p:spTree>
    <p:extLst>
      <p:ext uri="{BB962C8B-B14F-4D97-AF65-F5344CB8AC3E}">
        <p14:creationId xmlns:p14="http://schemas.microsoft.com/office/powerpoint/2010/main" val="1105136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15B6C-6F0C-654F-902F-7EC37B50BD36}"/>
              </a:ext>
            </a:extLst>
          </p:cNvPr>
          <p:cNvSpPr>
            <a:spLocks noGrp="1"/>
          </p:cNvSpPr>
          <p:nvPr>
            <p:ph idx="1"/>
          </p:nvPr>
        </p:nvSpPr>
        <p:spPr>
          <a:xfrm>
            <a:off x="685800" y="1148662"/>
            <a:ext cx="7772400" cy="4947338"/>
          </a:xfrm>
        </p:spPr>
        <p:txBody>
          <a:bodyPr/>
          <a:lstStyle/>
          <a:p>
            <a:r>
              <a:rPr lang="en-GB" dirty="0"/>
              <a:t>All the art work you create for the next 14 weeks is part of your GCSE Art course.</a:t>
            </a:r>
          </a:p>
          <a:p>
            <a:r>
              <a:rPr lang="en-GB" dirty="0"/>
              <a:t>You must spend the time allocated as these are the lessons when at school.</a:t>
            </a:r>
          </a:p>
          <a:p>
            <a:r>
              <a:rPr lang="en-GB" dirty="0"/>
              <a:t>You must follow each task to your best ability.</a:t>
            </a:r>
          </a:p>
          <a:p>
            <a:r>
              <a:rPr lang="en-GB" dirty="0"/>
              <a:t>All the art work achieved over the 14 weeks is to be brought in to your next art lesson when we are back at school. </a:t>
            </a:r>
            <a:endParaRPr lang="en-US" dirty="0"/>
          </a:p>
        </p:txBody>
      </p:sp>
    </p:spTree>
    <p:extLst>
      <p:ext uri="{BB962C8B-B14F-4D97-AF65-F5344CB8AC3E}">
        <p14:creationId xmlns:p14="http://schemas.microsoft.com/office/powerpoint/2010/main" val="1403206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BC86-CFC4-1A4B-B357-BCE760F1E32F}"/>
              </a:ext>
            </a:extLst>
          </p:cNvPr>
          <p:cNvSpPr>
            <a:spLocks noGrp="1"/>
          </p:cNvSpPr>
          <p:nvPr>
            <p:ph type="title"/>
          </p:nvPr>
        </p:nvSpPr>
        <p:spPr>
          <a:xfrm>
            <a:off x="604908" y="124250"/>
            <a:ext cx="7772400" cy="1143000"/>
          </a:xfrm>
        </p:spPr>
        <p:txBody>
          <a:bodyPr/>
          <a:lstStyle/>
          <a:p>
            <a:r>
              <a:rPr lang="en-GB" dirty="0"/>
              <a:t>An Example of GCSE art student’s </a:t>
            </a:r>
            <a:br>
              <a:rPr lang="en-GB" dirty="0"/>
            </a:br>
            <a:r>
              <a:rPr lang="en-GB" dirty="0"/>
              <a:t>grade 6 artist’s research pages</a:t>
            </a:r>
            <a:endParaRPr lang="en-US" dirty="0"/>
          </a:p>
        </p:txBody>
      </p:sp>
      <p:pic>
        <p:nvPicPr>
          <p:cNvPr id="4" name="Picture 4">
            <a:extLst>
              <a:ext uri="{FF2B5EF4-FFF2-40B4-BE49-F238E27FC236}">
                <a16:creationId xmlns:a16="http://schemas.microsoft.com/office/drawing/2014/main" id="{0932A5FE-8530-F548-AAD7-B6E934C20E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7462" y="1371600"/>
            <a:ext cx="5489078" cy="4114800"/>
          </a:xfrm>
          <a:prstGeom prst="rect">
            <a:avLst/>
          </a:prstGeom>
        </p:spPr>
      </p:pic>
      <p:sp>
        <p:nvSpPr>
          <p:cNvPr id="3" name="Speech Bubble: Oval 2">
            <a:extLst>
              <a:ext uri="{FF2B5EF4-FFF2-40B4-BE49-F238E27FC236}">
                <a16:creationId xmlns:a16="http://schemas.microsoft.com/office/drawing/2014/main" id="{DFC7A306-5306-104F-98C9-BEE49055030C}"/>
              </a:ext>
            </a:extLst>
          </p:cNvPr>
          <p:cNvSpPr/>
          <p:nvPr/>
        </p:nvSpPr>
        <p:spPr bwMode="auto">
          <a:xfrm>
            <a:off x="7303638" y="5133563"/>
            <a:ext cx="1053244" cy="705674"/>
          </a:xfrm>
          <a:prstGeom prst="wedgeEllipseCallout">
            <a:avLst>
              <a:gd name="adj1" fmla="val -82874"/>
              <a:gd name="adj2" fmla="val -76443"/>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Tea stain</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6" name="Speech Bubble: Oval 5">
            <a:extLst>
              <a:ext uri="{FF2B5EF4-FFF2-40B4-BE49-F238E27FC236}">
                <a16:creationId xmlns:a16="http://schemas.microsoft.com/office/drawing/2014/main" id="{4818567F-E5D8-1443-B78A-5E1929564158}"/>
              </a:ext>
            </a:extLst>
          </p:cNvPr>
          <p:cNvSpPr/>
          <p:nvPr/>
        </p:nvSpPr>
        <p:spPr bwMode="auto">
          <a:xfrm>
            <a:off x="7005623" y="1401324"/>
            <a:ext cx="1872518" cy="1254587"/>
          </a:xfrm>
          <a:prstGeom prst="wedgeEllipseCallout">
            <a:avLst>
              <a:gd name="adj1" fmla="val -60021"/>
              <a:gd name="adj2" fmla="val 32892"/>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Newspaper</a:t>
            </a:r>
            <a:r>
              <a:rPr kumimoji="0" lang="en-GB" sz="2400" b="0" i="0" u="none" strike="noStrike" cap="none" normalizeH="0" baseline="0" dirty="0">
                <a:ln>
                  <a:noFill/>
                </a:ln>
                <a:solidFill>
                  <a:schemeClr val="tx1"/>
                </a:solidFill>
                <a:effectLst/>
                <a:latin typeface="Arial" charset="0"/>
                <a:ea typeface="ＭＳ Ｐゴシック" pitchFamily="-16" charset="-128"/>
              </a:rPr>
              <a:t> </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collage</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9" name="Speech Bubble: Oval 8">
            <a:extLst>
              <a:ext uri="{FF2B5EF4-FFF2-40B4-BE49-F238E27FC236}">
                <a16:creationId xmlns:a16="http://schemas.microsoft.com/office/drawing/2014/main" id="{E5FAE635-5D2E-EF47-989F-1915DA094E5B}"/>
              </a:ext>
            </a:extLst>
          </p:cNvPr>
          <p:cNvSpPr/>
          <p:nvPr/>
        </p:nvSpPr>
        <p:spPr bwMode="auto">
          <a:xfrm>
            <a:off x="604908" y="5062799"/>
            <a:ext cx="1222549" cy="819108"/>
          </a:xfrm>
          <a:prstGeom prst="wedgeEllipseCallout">
            <a:avLst>
              <a:gd name="adj1" fmla="val 135530"/>
              <a:gd name="adj2" fmla="val -189879"/>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Brown </a:t>
            </a:r>
          </a:p>
          <a:p>
            <a:pPr marL="0" marR="0" indent="0" algn="l" defTabSz="914400" rtl="0" eaLnBrk="0" fontAlgn="base" latinLnBrk="0" hangingPunct="0">
              <a:lnSpc>
                <a:spcPct val="100000"/>
              </a:lnSpc>
              <a:spcBef>
                <a:spcPct val="0"/>
              </a:spcBef>
              <a:spcAft>
                <a:spcPct val="0"/>
              </a:spcAft>
              <a:buClrTx/>
              <a:buSzTx/>
              <a:buFontTx/>
              <a:buNone/>
              <a:tabLst/>
            </a:pPr>
            <a:r>
              <a:rPr lang="en-GB" sz="1600" dirty="0">
                <a:ea typeface="ＭＳ Ｐゴシック" pitchFamily="-16" charset="-128"/>
              </a:rPr>
              <a:t>Paper</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12" name="Speech Bubble: Oval 11">
            <a:extLst>
              <a:ext uri="{FF2B5EF4-FFF2-40B4-BE49-F238E27FC236}">
                <a16:creationId xmlns:a16="http://schemas.microsoft.com/office/drawing/2014/main" id="{8AEF42E1-00BD-5543-860A-7D4D22FCFD2D}"/>
              </a:ext>
            </a:extLst>
          </p:cNvPr>
          <p:cNvSpPr/>
          <p:nvPr/>
        </p:nvSpPr>
        <p:spPr bwMode="auto">
          <a:xfrm>
            <a:off x="265859" y="1555943"/>
            <a:ext cx="1263496" cy="846542"/>
          </a:xfrm>
          <a:prstGeom prst="wedgeEllipseCallout">
            <a:avLst>
              <a:gd name="adj1" fmla="val 169444"/>
              <a:gd name="adj2" fmla="val -18611"/>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lang="en-GB" sz="1600" dirty="0">
                <a:ea typeface="ＭＳ Ｐゴシック" pitchFamily="-16" charset="-128"/>
              </a:rPr>
              <a:t>Artist’s name</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15" name="Speech Bubble: Oval 14">
            <a:extLst>
              <a:ext uri="{FF2B5EF4-FFF2-40B4-BE49-F238E27FC236}">
                <a16:creationId xmlns:a16="http://schemas.microsoft.com/office/drawing/2014/main" id="{62AE5159-BBC6-044C-8F64-77E62E274FDB}"/>
              </a:ext>
            </a:extLst>
          </p:cNvPr>
          <p:cNvSpPr/>
          <p:nvPr/>
        </p:nvSpPr>
        <p:spPr bwMode="auto">
          <a:xfrm>
            <a:off x="2505644" y="5648264"/>
            <a:ext cx="1473185" cy="987034"/>
          </a:xfrm>
          <a:prstGeom prst="wedgeEllipseCallout">
            <a:avLst>
              <a:gd name="adj1" fmla="val 111783"/>
              <a:gd name="adj2" fmla="val -145426"/>
            </a:avLst>
          </a:prstGeom>
          <a:solidFill>
            <a:srgbClr val="FFC84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lang="en-GB" sz="1600" dirty="0">
                <a:ea typeface="ＭＳ Ｐゴシック" pitchFamily="-16" charset="-128"/>
              </a:rPr>
              <a:t>Tracing paper</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18" name="Speech Bubble: Oval 17">
            <a:extLst>
              <a:ext uri="{FF2B5EF4-FFF2-40B4-BE49-F238E27FC236}">
                <a16:creationId xmlns:a16="http://schemas.microsoft.com/office/drawing/2014/main" id="{D2B9013F-67EF-CF4E-8591-7966EE8AC9C2}"/>
              </a:ext>
            </a:extLst>
          </p:cNvPr>
          <p:cNvSpPr/>
          <p:nvPr/>
        </p:nvSpPr>
        <p:spPr bwMode="auto">
          <a:xfrm>
            <a:off x="104033" y="3603332"/>
            <a:ext cx="1705971" cy="1143000"/>
          </a:xfrm>
          <a:prstGeom prst="wedgeEllipseCallout">
            <a:avLst>
              <a:gd name="adj1" fmla="val 73833"/>
              <a:gd name="adj2" fmla="val -10473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Information about artist </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20" name="Speech Bubble: Oval 19">
            <a:extLst>
              <a:ext uri="{FF2B5EF4-FFF2-40B4-BE49-F238E27FC236}">
                <a16:creationId xmlns:a16="http://schemas.microsoft.com/office/drawing/2014/main" id="{A446C38E-4875-DC43-929B-0F8B2B24344E}"/>
              </a:ext>
            </a:extLst>
          </p:cNvPr>
          <p:cNvSpPr/>
          <p:nvPr/>
        </p:nvSpPr>
        <p:spPr bwMode="auto">
          <a:xfrm>
            <a:off x="7303638" y="2857500"/>
            <a:ext cx="1705971" cy="1143000"/>
          </a:xfrm>
          <a:prstGeom prst="wedgeEllipseCallout">
            <a:avLst>
              <a:gd name="adj1" fmla="val -72685"/>
              <a:gd name="adj2" fmla="val 8918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16" charset="-128"/>
              </a:rPr>
              <a:t>Information about artist </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
        <p:nvSpPr>
          <p:cNvPr id="23" name="Speech Bubble: Oval 22">
            <a:extLst>
              <a:ext uri="{FF2B5EF4-FFF2-40B4-BE49-F238E27FC236}">
                <a16:creationId xmlns:a16="http://schemas.microsoft.com/office/drawing/2014/main" id="{D048E14D-DF22-F140-BE56-95CF08008978}"/>
              </a:ext>
            </a:extLst>
          </p:cNvPr>
          <p:cNvSpPr/>
          <p:nvPr/>
        </p:nvSpPr>
        <p:spPr bwMode="auto">
          <a:xfrm>
            <a:off x="5165172" y="5648264"/>
            <a:ext cx="1705971" cy="1143000"/>
          </a:xfrm>
          <a:prstGeom prst="wedgeEllipseCallout">
            <a:avLst>
              <a:gd name="adj1" fmla="val -42338"/>
              <a:gd name="adj2" fmla="val -121716"/>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r>
              <a:rPr lang="en-GB" sz="1600" dirty="0">
                <a:ea typeface="ＭＳ Ｐゴシック" pitchFamily="-16" charset="-128"/>
              </a:rPr>
              <a:t>Drawings of artists artwork</a:t>
            </a:r>
            <a:endParaRPr kumimoji="0" lang="en-US" sz="1600" b="0" i="0" u="none" strike="noStrike" cap="none" normalizeH="0" baseline="0" dirty="0">
              <a:ln>
                <a:noFill/>
              </a:ln>
              <a:solidFill>
                <a:schemeClr val="tx1"/>
              </a:solidFill>
              <a:effectLst/>
              <a:latin typeface="Arial" charset="0"/>
              <a:ea typeface="ＭＳ Ｐゴシック" pitchFamily="-16" charset="-128"/>
            </a:endParaRPr>
          </a:p>
        </p:txBody>
      </p:sp>
    </p:spTree>
    <p:extLst>
      <p:ext uri="{BB962C8B-B14F-4D97-AF65-F5344CB8AC3E}">
        <p14:creationId xmlns:p14="http://schemas.microsoft.com/office/powerpoint/2010/main" val="3772164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95A9-9CFA-8448-B2AC-A12C42ED6E13}"/>
              </a:ext>
            </a:extLst>
          </p:cNvPr>
          <p:cNvSpPr>
            <a:spLocks noGrp="1"/>
          </p:cNvSpPr>
          <p:nvPr>
            <p:ph type="title"/>
          </p:nvPr>
        </p:nvSpPr>
        <p:spPr>
          <a:xfrm>
            <a:off x="596819" y="190500"/>
            <a:ext cx="7772400" cy="1143000"/>
          </a:xfrm>
        </p:spPr>
        <p:txBody>
          <a:bodyPr/>
          <a:lstStyle/>
          <a:p>
            <a:r>
              <a:rPr lang="en-GB"/>
              <a:t>Your test is for 3 hours so take your time, use a pencil, draw on A4 paper</a:t>
            </a:r>
            <a:endParaRPr lang="en-US"/>
          </a:p>
        </p:txBody>
      </p:sp>
      <p:sp>
        <p:nvSpPr>
          <p:cNvPr id="3" name="Content Placeholder 2">
            <a:extLst>
              <a:ext uri="{FF2B5EF4-FFF2-40B4-BE49-F238E27FC236}">
                <a16:creationId xmlns:a16="http://schemas.microsoft.com/office/drawing/2014/main" id="{E6962643-57DF-1D44-BDE5-63A54A002F95}"/>
              </a:ext>
            </a:extLst>
          </p:cNvPr>
          <p:cNvSpPr>
            <a:spLocks noGrp="1"/>
          </p:cNvSpPr>
          <p:nvPr>
            <p:ph idx="1"/>
          </p:nvPr>
        </p:nvSpPr>
        <p:spPr>
          <a:xfrm>
            <a:off x="596819" y="1997379"/>
            <a:ext cx="7772400" cy="4114800"/>
          </a:xfrm>
        </p:spPr>
        <p:txBody>
          <a:bodyPr/>
          <a:lstStyle/>
          <a:p>
            <a:r>
              <a:rPr lang="en-GB" sz="2800"/>
              <a:t>You can use the warming up exercises on the next slide if you have not drawn for a while.</a:t>
            </a:r>
          </a:p>
          <a:p>
            <a:r>
              <a:rPr lang="en-GB" sz="2800"/>
              <a:t>Then add your shapes, </a:t>
            </a:r>
            <a:r>
              <a:rPr lang="en-GB" sz="2800" err="1"/>
              <a:t>markmaking</a:t>
            </a:r>
            <a:r>
              <a:rPr lang="en-GB" sz="2800"/>
              <a:t>, texture, look for detail then build up tones, adding the strong use of light to the left side of the woman’s face. This will give the face 3D effect like Augustus John’s drawing we looked at in September and you will be </a:t>
            </a:r>
            <a:r>
              <a:rPr lang="en-GB" sz="2800" err="1"/>
              <a:t>relooking</a:t>
            </a:r>
            <a:r>
              <a:rPr lang="en-GB" sz="2800"/>
              <a:t> at next week.</a:t>
            </a:r>
            <a:endParaRPr lang="en-US" sz="2800"/>
          </a:p>
        </p:txBody>
      </p:sp>
      <p:sp>
        <p:nvSpPr>
          <p:cNvPr id="5" name="TextBox 4">
            <a:extLst>
              <a:ext uri="{FF2B5EF4-FFF2-40B4-BE49-F238E27FC236}">
                <a16:creationId xmlns:a16="http://schemas.microsoft.com/office/drawing/2014/main" id="{6BB84B06-C396-9245-BA0B-C9DEDF707F97}"/>
              </a:ext>
            </a:extLst>
          </p:cNvPr>
          <p:cNvSpPr txBox="1"/>
          <p:nvPr/>
        </p:nvSpPr>
        <p:spPr>
          <a:xfrm>
            <a:off x="774781" y="5630065"/>
            <a:ext cx="7772400" cy="461665"/>
          </a:xfrm>
          <a:prstGeom prst="rect">
            <a:avLst/>
          </a:prstGeom>
          <a:noFill/>
        </p:spPr>
        <p:txBody>
          <a:bodyPr wrap="square">
            <a:spAutoFit/>
          </a:bodyPr>
          <a:lstStyle/>
          <a:p>
            <a:r>
              <a:rPr lang="en-US" dirty="0"/>
              <a:t>https://</a:t>
            </a:r>
            <a:r>
              <a:rPr lang="en-US" dirty="0" err="1"/>
              <a:t>www.bbc.com</a:t>
            </a:r>
            <a:r>
              <a:rPr lang="en-US" dirty="0"/>
              <a:t>/bitesize/guides/</a:t>
            </a:r>
            <a:r>
              <a:rPr lang="en-US" dirty="0" err="1"/>
              <a:t>zyv397h</a:t>
            </a:r>
            <a:r>
              <a:rPr lang="en-US" dirty="0"/>
              <a:t>/revision/1</a:t>
            </a:r>
          </a:p>
        </p:txBody>
      </p:sp>
    </p:spTree>
    <p:extLst>
      <p:ext uri="{BB962C8B-B14F-4D97-AF65-F5344CB8AC3E}">
        <p14:creationId xmlns:p14="http://schemas.microsoft.com/office/powerpoint/2010/main" val="3667374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B">
            <a:alpha val="27843"/>
          </a:srgbClr>
        </a:solidFill>
        <a:effectLst/>
      </p:bgPr>
    </p:bg>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7173" name="Group 6"/>
          <p:cNvGrpSpPr>
            <a:grpSpLocks/>
          </p:cNvGrpSpPr>
          <p:nvPr/>
        </p:nvGrpSpPr>
        <p:grpSpPr bwMode="auto">
          <a:xfrm>
            <a:off x="762000" y="2082800"/>
            <a:ext cx="7289800" cy="752475"/>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484438" y="1125538"/>
            <a:ext cx="3816350" cy="522287"/>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t>
            </a:r>
            <a:r>
              <a:rPr lang="en-GB" sz="2800" kern="0">
                <a:latin typeface="Arial" panose="020B0604020202020204" pitchFamily="34" charset="0"/>
                <a:ea typeface="ＭＳ Ｐゴシック" panose="020B0600070205080204" pitchFamily="34" charset="-128"/>
              </a:rPr>
              <a:t>Arrow of Progress</a:t>
            </a:r>
          </a:p>
        </p:txBody>
      </p:sp>
      <p:sp>
        <p:nvSpPr>
          <p:cNvPr id="17" name="Content Placeholder 2">
            <a:extLst>
              <a:ext uri="{FF2B5EF4-FFF2-40B4-BE49-F238E27FC236}">
                <a16:creationId xmlns:a16="http://schemas.microsoft.com/office/drawing/2014/main" id="{1575302C-4394-C643-B112-E315DD3F1F83}"/>
              </a:ext>
            </a:extLst>
          </p:cNvPr>
          <p:cNvSpPr>
            <a:spLocks noGrp="1"/>
          </p:cNvSpPr>
          <p:nvPr>
            <p:ph idx="1"/>
          </p:nvPr>
        </p:nvSpPr>
        <p:spPr>
          <a:xfrm>
            <a:off x="685800" y="4002674"/>
            <a:ext cx="7772400" cy="2386306"/>
          </a:xfrm>
        </p:spPr>
        <p:txBody>
          <a:bodyPr/>
          <a:lstStyle/>
          <a:p>
            <a:pPr>
              <a:buFont typeface="Arial"/>
              <a:buChar char="•"/>
            </a:pPr>
            <a:r>
              <a:rPr lang="en-US"/>
              <a:t>Continual line</a:t>
            </a:r>
          </a:p>
          <a:p>
            <a:pPr>
              <a:buFont typeface="Arial"/>
              <a:buChar char="•"/>
            </a:pPr>
            <a:r>
              <a:rPr lang="en-US"/>
              <a:t>Opposite hand </a:t>
            </a:r>
          </a:p>
          <a:p>
            <a:pPr>
              <a:buFont typeface="Arial"/>
              <a:buChar char="•"/>
            </a:pPr>
            <a:r>
              <a:rPr lang="en-US"/>
              <a:t>Not looking at the page </a:t>
            </a:r>
          </a:p>
          <a:p>
            <a:pPr>
              <a:buFont typeface="Arial"/>
              <a:buChar char="•"/>
            </a:pPr>
            <a:r>
              <a:rPr lang="en-US"/>
              <a:t>Tone only </a:t>
            </a:r>
          </a:p>
          <a:p>
            <a:pPr>
              <a:buFont typeface="Arial"/>
              <a:buChar char="•"/>
            </a:pPr>
            <a:endParaRPr lang="en-US"/>
          </a:p>
          <a:p>
            <a:pPr marL="0" indent="0">
              <a:buNone/>
            </a:pPr>
            <a:endParaRPr lang="en-US"/>
          </a:p>
        </p:txBody>
      </p:sp>
      <p:sp>
        <p:nvSpPr>
          <p:cNvPr id="18" name="Title 1">
            <a:extLst>
              <a:ext uri="{FF2B5EF4-FFF2-40B4-BE49-F238E27FC236}">
                <a16:creationId xmlns:a16="http://schemas.microsoft.com/office/drawing/2014/main" id="{46684C4C-00D8-4F42-9EF9-64F6FBF17E66}"/>
              </a:ext>
            </a:extLst>
          </p:cNvPr>
          <p:cNvSpPr>
            <a:spLocks noGrp="1"/>
          </p:cNvSpPr>
          <p:nvPr>
            <p:ph type="title"/>
          </p:nvPr>
        </p:nvSpPr>
        <p:spPr>
          <a:xfrm>
            <a:off x="506413" y="2831099"/>
            <a:ext cx="7772400" cy="1143000"/>
          </a:xfrm>
        </p:spPr>
        <p:txBody>
          <a:bodyPr/>
          <a:lstStyle/>
          <a:p>
            <a:r>
              <a:rPr lang="en-US"/>
              <a:t>Starter warm up exercises </a:t>
            </a:r>
            <a:br>
              <a:rPr lang="en-US">
                <a:solidFill>
                  <a:schemeClr val="tx1"/>
                </a:solidFill>
              </a:rPr>
            </a:br>
            <a:r>
              <a:rPr lang="en-US"/>
              <a:t>2 minutes each  </a:t>
            </a:r>
          </a:p>
        </p:txBody>
      </p:sp>
      <p:pic>
        <p:nvPicPr>
          <p:cNvPr id="2" name="Picture 3" descr="A close up of a sign&#10;&#10;Description generated with high confidence">
            <a:extLst>
              <a:ext uri="{FF2B5EF4-FFF2-40B4-BE49-F238E27FC236}">
                <a16:creationId xmlns:a16="http://schemas.microsoft.com/office/drawing/2014/main" id="{597010FC-778D-420E-9C44-9715911C2D52}"/>
              </a:ext>
            </a:extLst>
          </p:cNvPr>
          <p:cNvPicPr>
            <a:picLocks noChangeAspect="1"/>
          </p:cNvPicPr>
          <p:nvPr/>
        </p:nvPicPr>
        <p:blipFill>
          <a:blip r:embed="rId3"/>
          <a:stretch>
            <a:fillRect/>
          </a:stretch>
        </p:blipFill>
        <p:spPr>
          <a:xfrm>
            <a:off x="1642" y="-3613"/>
            <a:ext cx="1809750" cy="1504950"/>
          </a:xfrm>
          <a:prstGeom prst="rect">
            <a:avLst/>
          </a:prstGeom>
        </p:spPr>
      </p:pic>
    </p:spTree>
    <p:extLst>
      <p:ext uri="{BB962C8B-B14F-4D97-AF65-F5344CB8AC3E}">
        <p14:creationId xmlns:p14="http://schemas.microsoft.com/office/powerpoint/2010/main" val="2543176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B">
            <a:alpha val="27843"/>
          </a:srgbClr>
        </a:solidFill>
        <a:effectLst/>
      </p:bgPr>
    </p:bg>
    <p:spTree>
      <p:nvGrpSpPr>
        <p:cNvPr id="1" name=""/>
        <p:cNvGrpSpPr/>
        <p:nvPr/>
      </p:nvGrpSpPr>
      <p:grpSpPr>
        <a:xfrm>
          <a:off x="0" y="0"/>
          <a:ext cx="0" cy="0"/>
          <a:chOff x="0" y="0"/>
          <a:chExt cx="0" cy="0"/>
        </a:xfrm>
      </p:grpSpPr>
      <p:sp>
        <p:nvSpPr>
          <p:cNvPr id="7172"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7173" name="Group 6"/>
          <p:cNvGrpSpPr>
            <a:grpSpLocks/>
          </p:cNvGrpSpPr>
          <p:nvPr/>
        </p:nvGrpSpPr>
        <p:grpSpPr bwMode="auto">
          <a:xfrm>
            <a:off x="762000" y="2082800"/>
            <a:ext cx="7289800" cy="752475"/>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484438" y="1125538"/>
            <a:ext cx="3816350" cy="522287"/>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t>
            </a:r>
            <a:r>
              <a:rPr lang="en-GB" sz="2800" kern="0">
                <a:latin typeface="Arial" panose="020B0604020202020204" pitchFamily="34" charset="0"/>
                <a:ea typeface="ＭＳ Ｐゴシック" panose="020B0600070205080204" pitchFamily="34" charset="-128"/>
              </a:rPr>
              <a:t>Arrow of Progress</a:t>
            </a:r>
          </a:p>
        </p:txBody>
      </p:sp>
      <p:pic>
        <p:nvPicPr>
          <p:cNvPr id="5" name="Content Placeholder 4" descr="Image result for mark making grid">
            <a:extLst>
              <a:ext uri="{FF2B5EF4-FFF2-40B4-BE49-F238E27FC236}">
                <a16:creationId xmlns:a16="http://schemas.microsoft.com/office/drawing/2014/main" id="{EC1F3CEC-51B2-3F44-8452-1A21BE9A34CA}"/>
              </a:ext>
            </a:extLst>
          </p:cNvPr>
          <p:cNvPicPr>
            <a:picLocks noGrp="1" noChangeAspect="1"/>
          </p:cNvPicPr>
          <p:nvPr>
            <p:ph idx="1"/>
          </p:nvPr>
        </p:nvPicPr>
        <p:blipFill>
          <a:blip r:embed="rId3"/>
          <a:stretch>
            <a:fillRect/>
          </a:stretch>
        </p:blipFill>
        <p:spPr bwMode="auto">
          <a:xfrm>
            <a:off x="761999" y="2835274"/>
            <a:ext cx="3723719" cy="2713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pic>
      <p:pic>
        <p:nvPicPr>
          <p:cNvPr id="11" name="Picture 6" descr="Image result for mark making grid">
            <a:extLst>
              <a:ext uri="{FF2B5EF4-FFF2-40B4-BE49-F238E27FC236}">
                <a16:creationId xmlns:a16="http://schemas.microsoft.com/office/drawing/2014/main" id="{58F1AE18-4F46-9C40-94F0-7D3F799FB6BD}"/>
              </a:ext>
            </a:extLst>
          </p:cNvPr>
          <p:cNvPicPr>
            <a:picLocks noChangeAspect="1"/>
          </p:cNvPicPr>
          <p:nvPr/>
        </p:nvPicPr>
        <p:blipFill>
          <a:blip r:embed="rId4"/>
          <a:stretch>
            <a:fillRect/>
          </a:stretch>
        </p:blipFill>
        <p:spPr>
          <a:xfrm>
            <a:off x="5453411" y="3027363"/>
            <a:ext cx="2639803" cy="3391878"/>
          </a:xfrm>
          <a:prstGeom prst="rect">
            <a:avLst/>
          </a:prstGeom>
        </p:spPr>
      </p:pic>
      <p:sp>
        <p:nvSpPr>
          <p:cNvPr id="12" name="Title 1">
            <a:extLst>
              <a:ext uri="{FF2B5EF4-FFF2-40B4-BE49-F238E27FC236}">
                <a16:creationId xmlns:a16="http://schemas.microsoft.com/office/drawing/2014/main" id="{FDFCCE22-AC42-A74D-9F43-EE738208010E}"/>
              </a:ext>
            </a:extLst>
          </p:cNvPr>
          <p:cNvSpPr>
            <a:spLocks noGrp="1"/>
          </p:cNvSpPr>
          <p:nvPr>
            <p:ph type="title"/>
          </p:nvPr>
        </p:nvSpPr>
        <p:spPr>
          <a:xfrm>
            <a:off x="-1262342" y="5249863"/>
            <a:ext cx="7772400" cy="1143000"/>
          </a:xfrm>
        </p:spPr>
        <p:txBody>
          <a:bodyPr/>
          <a:lstStyle/>
          <a:p>
            <a:r>
              <a:rPr lang="en-US" err="1"/>
              <a:t>Markmaking</a:t>
            </a:r>
            <a:r>
              <a:rPr lang="en-US"/>
              <a:t> skills </a:t>
            </a:r>
          </a:p>
        </p:txBody>
      </p:sp>
      <p:pic>
        <p:nvPicPr>
          <p:cNvPr id="2" name="Picture 3" descr="A close up of a sign&#10;&#10;Description generated with high confidence">
            <a:extLst>
              <a:ext uri="{FF2B5EF4-FFF2-40B4-BE49-F238E27FC236}">
                <a16:creationId xmlns:a16="http://schemas.microsoft.com/office/drawing/2014/main" id="{52414B63-AFD5-45B9-BB91-D6227AE85CF0}"/>
              </a:ext>
            </a:extLst>
          </p:cNvPr>
          <p:cNvPicPr>
            <a:picLocks noChangeAspect="1"/>
          </p:cNvPicPr>
          <p:nvPr/>
        </p:nvPicPr>
        <p:blipFill>
          <a:blip r:embed="rId5"/>
          <a:stretch>
            <a:fillRect/>
          </a:stretch>
        </p:blipFill>
        <p:spPr>
          <a:xfrm>
            <a:off x="1642" y="-3613"/>
            <a:ext cx="1809750" cy="1504950"/>
          </a:xfrm>
          <a:prstGeom prst="rect">
            <a:avLst/>
          </a:prstGeom>
        </p:spPr>
      </p:pic>
    </p:spTree>
    <p:extLst>
      <p:ext uri="{BB962C8B-B14F-4D97-AF65-F5344CB8AC3E}">
        <p14:creationId xmlns:p14="http://schemas.microsoft.com/office/powerpoint/2010/main" val="250825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1E4201C-4482-DC4C-A740-61C6F875D9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4541" y="1833374"/>
            <a:ext cx="4256522" cy="3191253"/>
          </a:xfrm>
          <a:prstGeom prst="rect">
            <a:avLst/>
          </a:prstGeom>
        </p:spPr>
      </p:pic>
    </p:spTree>
    <p:extLst>
      <p:ext uri="{BB962C8B-B14F-4D97-AF65-F5344CB8AC3E}">
        <p14:creationId xmlns:p14="http://schemas.microsoft.com/office/powerpoint/2010/main" val="2444420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B">
            <a:alpha val="27843"/>
          </a:srgbClr>
        </a:solidFill>
        <a:effectLst/>
      </p:bgPr>
    </p:bg>
    <p:spTree>
      <p:nvGrpSpPr>
        <p:cNvPr id="1" name=""/>
        <p:cNvGrpSpPr/>
        <p:nvPr/>
      </p:nvGrpSpPr>
      <p:grpSpPr>
        <a:xfrm>
          <a:off x="0" y="0"/>
          <a:ext cx="0" cy="0"/>
          <a:chOff x="0" y="0"/>
          <a:chExt cx="0" cy="0"/>
        </a:xfrm>
      </p:grpSpPr>
      <p:sp>
        <p:nvSpPr>
          <p:cNvPr id="7171" name="Content Placeholder 5"/>
          <p:cNvSpPr>
            <a:spLocks noGrp="1"/>
          </p:cNvSpPr>
          <p:nvPr>
            <p:ph idx="1"/>
          </p:nvPr>
        </p:nvSpPr>
        <p:spPr>
          <a:xfrm>
            <a:off x="685800" y="2924175"/>
            <a:ext cx="6962775" cy="3171825"/>
          </a:xfrm>
        </p:spPr>
        <p:txBody>
          <a:bodyPr/>
          <a:lstStyle/>
          <a:p>
            <a:pPr eaLnBrk="1" hangingPunct="1">
              <a:lnSpc>
                <a:spcPct val="90000"/>
              </a:lnSpc>
            </a:pPr>
            <a:r>
              <a:rPr lang="en-GB" altLang="en-US"/>
              <a:t>50 Mins to concentrate on observation and shape.</a:t>
            </a:r>
          </a:p>
          <a:p>
            <a:pPr eaLnBrk="1" hangingPunct="1">
              <a:lnSpc>
                <a:spcPct val="90000"/>
              </a:lnSpc>
            </a:pPr>
            <a:r>
              <a:rPr lang="en-GB" altLang="en-US"/>
              <a:t>50 mins to focus on detail and texture.</a:t>
            </a:r>
          </a:p>
          <a:p>
            <a:pPr eaLnBrk="1" hangingPunct="1">
              <a:lnSpc>
                <a:spcPct val="90000"/>
              </a:lnSpc>
            </a:pPr>
            <a:r>
              <a:rPr lang="en-GB" altLang="en-US"/>
              <a:t>50 mins  to apply tone and shadow.</a:t>
            </a:r>
          </a:p>
          <a:p>
            <a:pPr eaLnBrk="1" hangingPunct="1">
              <a:lnSpc>
                <a:spcPct val="90000"/>
              </a:lnSpc>
            </a:pPr>
            <a:r>
              <a:rPr lang="en-GB" altLang="en-US"/>
              <a:t>20 Mins to self assess your work.</a:t>
            </a:r>
          </a:p>
          <a:p>
            <a:endParaRPr lang="en-GB" altLang="en-US">
              <a:latin typeface="Lucida Sans" charset="0"/>
            </a:endParaRPr>
          </a:p>
        </p:txBody>
      </p:sp>
      <p:sp>
        <p:nvSpPr>
          <p:cNvPr id="7172" name="Footer Placeholder 1"/>
          <p:cNvSpPr>
            <a:spLocks noGrp="1"/>
          </p:cNvSpPr>
          <p:nvPr>
            <p:ph type="ftr" sz="quarter" idx="11"/>
          </p:nvPr>
        </p:nvSpPr>
        <p:spPr>
          <a:xfrm>
            <a:off x="2484438" y="6392863"/>
            <a:ext cx="4319587" cy="457200"/>
          </a:xfrm>
          <a:noFill/>
        </p:spPr>
        <p:txBody>
          <a:bodyPr/>
          <a:lstStyle>
            <a:lvl1pPr>
              <a:spcBef>
                <a:spcPct val="20000"/>
              </a:spcBef>
              <a:buChar char="•"/>
              <a:defRPr sz="3200">
                <a:solidFill>
                  <a:schemeClr val="tx1"/>
                </a:solidFill>
                <a:latin typeface="Bree Regular" charset="0"/>
                <a:ea typeface="ＭＳ Ｐゴシック" charset="-128"/>
              </a:defRPr>
            </a:lvl1pPr>
            <a:lvl2pPr marL="742950" indent="-285750">
              <a:spcBef>
                <a:spcPct val="20000"/>
              </a:spcBef>
              <a:buChar char="–"/>
              <a:defRPr sz="2800">
                <a:solidFill>
                  <a:schemeClr val="tx1"/>
                </a:solidFill>
                <a:latin typeface="Bree Regular" charset="0"/>
                <a:ea typeface="ＭＳ Ｐゴシック" charset="-128"/>
              </a:defRPr>
            </a:lvl2pPr>
            <a:lvl3pPr marL="1143000" indent="-228600">
              <a:spcBef>
                <a:spcPct val="20000"/>
              </a:spcBef>
              <a:buChar char="•"/>
              <a:defRPr sz="2400">
                <a:solidFill>
                  <a:schemeClr val="tx1"/>
                </a:solidFill>
                <a:latin typeface="Bree Regular" charset="0"/>
                <a:ea typeface="ＭＳ Ｐゴシック" charset="-128"/>
              </a:defRPr>
            </a:lvl3pPr>
            <a:lvl4pPr marL="1600200" indent="-228600">
              <a:spcBef>
                <a:spcPct val="20000"/>
              </a:spcBef>
              <a:buChar char="–"/>
              <a:defRPr sz="2000">
                <a:solidFill>
                  <a:schemeClr val="tx1"/>
                </a:solidFill>
                <a:latin typeface="Bree Regular" charset="0"/>
                <a:ea typeface="ＭＳ Ｐゴシック" charset="-128"/>
              </a:defRPr>
            </a:lvl4pPr>
            <a:lvl5pPr marL="2057400" indent="-228600">
              <a:spcBef>
                <a:spcPct val="20000"/>
              </a:spcBef>
              <a:buChar char="»"/>
              <a:defRPr sz="2000">
                <a:solidFill>
                  <a:schemeClr val="tx1"/>
                </a:solidFill>
                <a:latin typeface="Bree Regular"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Bree Regular"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Bree Regular"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Bree Regular"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Bree Regular" charset="0"/>
                <a:ea typeface="ＭＳ Ｐゴシック" charset="-128"/>
              </a:defRPr>
            </a:lvl9pPr>
          </a:lstStyle>
          <a:p>
            <a:pPr>
              <a:spcBef>
                <a:spcPct val="0"/>
              </a:spcBef>
              <a:buFontTx/>
              <a:buNone/>
            </a:pPr>
            <a:r>
              <a:rPr lang="en-US" altLang="en-US" sz="1400">
                <a:solidFill>
                  <a:srgbClr val="263145"/>
                </a:solidFill>
                <a:latin typeface="Lucida Fax" charset="0"/>
              </a:rPr>
              <a:t>CREATIVITY . RESPONSIBILITY . WISDOM</a:t>
            </a:r>
          </a:p>
        </p:txBody>
      </p:sp>
      <p:grpSp>
        <p:nvGrpSpPr>
          <p:cNvPr id="7173" name="Group 6"/>
          <p:cNvGrpSpPr>
            <a:grpSpLocks/>
          </p:cNvGrpSpPr>
          <p:nvPr/>
        </p:nvGrpSpPr>
        <p:grpSpPr bwMode="auto">
          <a:xfrm>
            <a:off x="762000" y="2082800"/>
            <a:ext cx="7289800" cy="752475"/>
            <a:chOff x="1024127" y="1600588"/>
            <a:chExt cx="9718319" cy="1003006"/>
          </a:xfrm>
        </p:grpSpPr>
        <p:sp>
          <p:nvSpPr>
            <p:cNvPr id="6" name="Right Arrow 5"/>
            <p:cNvSpPr>
              <a:spLocks noChangeArrowheads="1"/>
            </p:cNvSpPr>
            <p:nvPr/>
          </p:nvSpPr>
          <p:spPr bwMode="auto">
            <a:xfrm>
              <a:off x="1024127" y="1600588"/>
              <a:ext cx="9718319" cy="1003006"/>
            </a:xfrm>
            <a:prstGeom prst="rightArrow">
              <a:avLst>
                <a:gd name="adj1" fmla="val 50000"/>
                <a:gd name="adj2" fmla="val 50016"/>
              </a:avLst>
            </a:prstGeom>
            <a:solidFill>
              <a:srgbClr val="E6AA00"/>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GB" altLang="en-US" sz="1800">
                <a:solidFill>
                  <a:srgbClr val="FFFFFF"/>
                </a:solidFill>
                <a:latin typeface="Bree Regular" charset="0"/>
              </a:endParaRPr>
            </a:p>
          </p:txBody>
        </p:sp>
        <p:sp>
          <p:nvSpPr>
            <p:cNvPr id="7" name="Rectangle 6"/>
            <p:cNvSpPr/>
            <p:nvPr/>
          </p:nvSpPr>
          <p:spPr>
            <a:xfrm>
              <a:off x="1036825" y="1858746"/>
              <a:ext cx="2078264" cy="4739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a:t>Discovering</a:t>
              </a:r>
            </a:p>
          </p:txBody>
        </p:sp>
        <p:sp>
          <p:nvSpPr>
            <p:cNvPr id="8" name="Rectangle 7"/>
            <p:cNvSpPr>
              <a:spLocks noChangeArrowheads="1"/>
            </p:cNvSpPr>
            <p:nvPr/>
          </p:nvSpPr>
          <p:spPr bwMode="auto">
            <a:xfrm>
              <a:off x="3106624" y="1856630"/>
              <a:ext cx="2311064" cy="476110"/>
            </a:xfrm>
            <a:prstGeom prst="rect">
              <a:avLst/>
            </a:prstGeom>
            <a:solidFill>
              <a:srgbClr val="C38B1B"/>
            </a:solidFill>
            <a:ln w="38100">
              <a:solidFill>
                <a:srgbClr val="C38B1B"/>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Developing</a:t>
              </a:r>
            </a:p>
          </p:txBody>
        </p:sp>
        <p:sp>
          <p:nvSpPr>
            <p:cNvPr id="9" name="Rectangle 8"/>
            <p:cNvSpPr>
              <a:spLocks noChangeArrowheads="1"/>
            </p:cNvSpPr>
            <p:nvPr/>
          </p:nvSpPr>
          <p:spPr bwMode="auto">
            <a:xfrm>
              <a:off x="5394408" y="1856630"/>
              <a:ext cx="2323762" cy="476110"/>
            </a:xfrm>
            <a:prstGeom prst="rect">
              <a:avLst/>
            </a:prstGeom>
            <a:solidFill>
              <a:srgbClr val="D9D9D9"/>
            </a:solidFill>
            <a:ln w="38100">
              <a:solidFill>
                <a:srgbClr val="D9D9D9"/>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b="1">
                  <a:solidFill>
                    <a:schemeClr val="lt1"/>
                  </a:solidFill>
                  <a:latin typeface="+mn-lt"/>
                  <a:ea typeface="+mn-ea"/>
                </a:rPr>
                <a:t>Securing</a:t>
              </a:r>
            </a:p>
          </p:txBody>
        </p:sp>
        <p:sp>
          <p:nvSpPr>
            <p:cNvPr id="10" name="Rectangle 9"/>
            <p:cNvSpPr>
              <a:spLocks noChangeArrowheads="1"/>
            </p:cNvSpPr>
            <p:nvPr/>
          </p:nvSpPr>
          <p:spPr bwMode="auto">
            <a:xfrm>
              <a:off x="7694890" y="1856630"/>
              <a:ext cx="2510001" cy="476110"/>
            </a:xfrm>
            <a:prstGeom prst="rect">
              <a:avLst/>
            </a:prstGeom>
            <a:solidFill>
              <a:srgbClr val="E6AA00"/>
            </a:solidFill>
            <a:ln w="38100">
              <a:solidFill>
                <a:srgbClr val="E6AA00"/>
              </a:solidFill>
              <a:miter lim="800000"/>
              <a:headEnd/>
              <a:tailEnd/>
            </a:ln>
            <a:effectLst>
              <a:outerShdw blurRad="40000" dist="20000" dir="5400000" rotWithShape="0">
                <a:srgbClr val="000000">
                  <a:alpha val="37999"/>
                </a:srgbClr>
              </a:outerShdw>
            </a:effectLst>
          </p:spPr>
          <p:txBody>
            <a:bodyPr anchor="ctr"/>
            <a:lstStyle/>
            <a:p>
              <a:pPr algn="ctr">
                <a:defRPr/>
              </a:pPr>
              <a:r>
                <a:rPr lang="en-GB" sz="1800">
                  <a:solidFill>
                    <a:schemeClr val="lt1"/>
                  </a:solidFill>
                  <a:latin typeface="+mn-lt"/>
                  <a:ea typeface="+mn-ea"/>
                </a:rPr>
                <a:t>Mastering</a:t>
              </a:r>
            </a:p>
          </p:txBody>
        </p:sp>
      </p:grpSp>
      <p:sp>
        <p:nvSpPr>
          <p:cNvPr id="3" name="Rectangle 2"/>
          <p:cNvSpPr/>
          <p:nvPr/>
        </p:nvSpPr>
        <p:spPr>
          <a:xfrm>
            <a:off x="2484438" y="1125538"/>
            <a:ext cx="3816350" cy="522287"/>
          </a:xfrm>
          <a:prstGeom prst="rect">
            <a:avLst/>
          </a:prstGeom>
        </p:spPr>
        <p:txBody>
          <a:bodyPr>
            <a:spAutoFit/>
          </a:bodyPr>
          <a:lstStyle/>
          <a:p>
            <a:pPr>
              <a:defRPr/>
            </a:pPr>
            <a:r>
              <a:rPr lang="en-GB" kern="0">
                <a:latin typeface="Arial" panose="020B0604020202020204" pitchFamily="34" charset="0"/>
                <a:ea typeface="ＭＳ Ｐゴシック" panose="020B0600070205080204" pitchFamily="34" charset="-128"/>
              </a:rPr>
              <a:t>   </a:t>
            </a:r>
            <a:r>
              <a:rPr lang="en-GB" sz="2800" kern="0">
                <a:latin typeface="Arial" panose="020B0604020202020204" pitchFamily="34" charset="0"/>
                <a:ea typeface="ＭＳ Ｐゴシック" panose="020B0600070205080204" pitchFamily="34" charset="-128"/>
              </a:rPr>
              <a:t>Arrow of Progress</a:t>
            </a:r>
          </a:p>
        </p:txBody>
      </p:sp>
      <p:pic>
        <p:nvPicPr>
          <p:cNvPr id="2" name="Picture 3" descr="A close up of a sign&#10;&#10;Description generated with high confidence">
            <a:extLst>
              <a:ext uri="{FF2B5EF4-FFF2-40B4-BE49-F238E27FC236}">
                <a16:creationId xmlns:a16="http://schemas.microsoft.com/office/drawing/2014/main" id="{E40A7F71-193E-4B3E-A071-34CD2F4DF2C4}"/>
              </a:ext>
            </a:extLst>
          </p:cNvPr>
          <p:cNvPicPr>
            <a:picLocks noChangeAspect="1"/>
          </p:cNvPicPr>
          <p:nvPr/>
        </p:nvPicPr>
        <p:blipFill>
          <a:blip r:embed="rId3"/>
          <a:stretch>
            <a:fillRect/>
          </a:stretch>
        </p:blipFill>
        <p:spPr>
          <a:xfrm>
            <a:off x="1642" y="35801"/>
            <a:ext cx="1809750" cy="15049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C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0719-4F5C-B445-B04B-9956AF1A4B15}"/>
              </a:ext>
            </a:extLst>
          </p:cNvPr>
          <p:cNvSpPr>
            <a:spLocks noGrp="1"/>
          </p:cNvSpPr>
          <p:nvPr>
            <p:ph idx="1"/>
          </p:nvPr>
        </p:nvSpPr>
        <p:spPr>
          <a:xfrm>
            <a:off x="685800" y="2003020"/>
            <a:ext cx="7772400" cy="4092980"/>
          </a:xfrm>
        </p:spPr>
        <p:txBody>
          <a:bodyPr/>
          <a:lstStyle/>
          <a:p>
            <a:r>
              <a:rPr lang="en-GB" dirty="0"/>
              <a:t>How many of the </a:t>
            </a:r>
            <a:r>
              <a:rPr lang="en-GB" dirty="0" err="1"/>
              <a:t>markmaking</a:t>
            </a:r>
            <a:r>
              <a:rPr lang="en-GB" dirty="0"/>
              <a:t> techniques on the next slide can you use building up the textures and tones on the young woman’s face, hair and hands?</a:t>
            </a:r>
            <a:endParaRPr lang="en-US" dirty="0"/>
          </a:p>
        </p:txBody>
      </p:sp>
    </p:spTree>
    <p:extLst>
      <p:ext uri="{BB962C8B-B14F-4D97-AF65-F5344CB8AC3E}">
        <p14:creationId xmlns:p14="http://schemas.microsoft.com/office/powerpoint/2010/main" val="140292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ACA3C8-3D11-274D-8285-F3C7D562368F}"/>
              </a:ext>
            </a:extLst>
          </p:cNvPr>
          <p:cNvPicPr>
            <a:picLocks noChangeAspect="1"/>
          </p:cNvPicPr>
          <p:nvPr/>
        </p:nvPicPr>
        <p:blipFill>
          <a:blip r:embed="rId2"/>
          <a:stretch>
            <a:fillRect/>
          </a:stretch>
        </p:blipFill>
        <p:spPr>
          <a:xfrm>
            <a:off x="2277489" y="492018"/>
            <a:ext cx="4410358" cy="6112182"/>
          </a:xfrm>
          <a:prstGeom prst="rect">
            <a:avLst/>
          </a:prstGeom>
        </p:spPr>
      </p:pic>
    </p:spTree>
    <p:extLst>
      <p:ext uri="{BB962C8B-B14F-4D97-AF65-F5344CB8AC3E}">
        <p14:creationId xmlns:p14="http://schemas.microsoft.com/office/powerpoint/2010/main" val="420893909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Bree ExtraBold"/>
        <a:ea typeface="ＭＳ Ｐゴシック"/>
        <a:cs typeface=""/>
      </a:majorFont>
      <a:minorFont>
        <a:latin typeface="Bree Regular"/>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arked xmlns="71c33754-1f42-40bd-8463-e9c6275dfdf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6E401156F4764BB2C6F20A964BCCEC" ma:contentTypeVersion="15" ma:contentTypeDescription="Create a new document." ma:contentTypeScope="" ma:versionID="da0fcb4a50f32e424dc01a9d61789e23">
  <xsd:schema xmlns:xsd="http://www.w3.org/2001/XMLSchema" xmlns:xs="http://www.w3.org/2001/XMLSchema" xmlns:p="http://schemas.microsoft.com/office/2006/metadata/properties" xmlns:ns2="557e22d3-7b3f-4e7c-8253-1b6f825f5a4b" xmlns:ns3="f864f35b-862f-415f-8c45-f63899e63674" xmlns:ns4="71c33754-1f42-40bd-8463-e9c6275dfdf6" targetNamespace="http://schemas.microsoft.com/office/2006/metadata/properties" ma:root="true" ma:fieldsID="f09aa610fdab587b686bb627cbb7a407" ns2:_="" ns3:_="" ns4:_="">
    <xsd:import namespace="557e22d3-7b3f-4e7c-8253-1b6f825f5a4b"/>
    <xsd:import namespace="f864f35b-862f-415f-8c45-f63899e63674"/>
    <xsd:import namespace="71c33754-1f42-40bd-8463-e9c6275dfdf6"/>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arked"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e22d3-7b3f-4e7c-8253-1b6f825f5a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64f35b-862f-415f-8c45-f63899e63674"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c33754-1f42-40bd-8463-e9c6275dfdf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arked" ma:index="14" nillable="true" ma:displayName="Marked" ma:internalName="Marked">
      <xsd:simpleType>
        <xsd:restriction base="dms:Boolean"/>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38BEF7-027F-41B7-9C54-1863E376C968}">
  <ds:schemaRefs>
    <ds:schemaRef ds:uri="http://schemas.microsoft.com/office/2006/metadata/properties"/>
    <ds:schemaRef ds:uri="http://www.w3.org/2000/xmlns/"/>
    <ds:schemaRef ds:uri="71c33754-1f42-40bd-8463-e9c6275dfdf6"/>
    <ds:schemaRef ds:uri="http://www.w3.org/2001/XMLSchema-instance"/>
  </ds:schemaRefs>
</ds:datastoreItem>
</file>

<file path=customXml/itemProps2.xml><?xml version="1.0" encoding="utf-8"?>
<ds:datastoreItem xmlns:ds="http://schemas.openxmlformats.org/officeDocument/2006/customXml" ds:itemID="{A4F989A9-B432-44EE-B757-9FC0D23650A6}">
  <ds:schemaRefs>
    <ds:schemaRef ds:uri="http://schemas.microsoft.com/office/2006/metadata/contentType"/>
    <ds:schemaRef ds:uri="http://schemas.microsoft.com/office/2006/metadata/properties/metaAttributes"/>
    <ds:schemaRef ds:uri="http://www.w3.org/2000/xmlns/"/>
    <ds:schemaRef ds:uri="http://www.w3.org/2001/XMLSchema"/>
    <ds:schemaRef ds:uri="557e22d3-7b3f-4e7c-8253-1b6f825f5a4b"/>
    <ds:schemaRef ds:uri="f864f35b-862f-415f-8c45-f63899e63674"/>
    <ds:schemaRef ds:uri="71c33754-1f42-40bd-8463-e9c6275dfdf6"/>
  </ds:schemaRefs>
</ds:datastoreItem>
</file>

<file path=customXml/itemProps3.xml><?xml version="1.0" encoding="utf-8"?>
<ds:datastoreItem xmlns:ds="http://schemas.openxmlformats.org/officeDocument/2006/customXml" ds:itemID="{5DA9C6A5-75F9-4301-91C3-BBA8AD66D7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24</Slides>
  <Notes>7</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Blank Presentation</vt:lpstr>
      <vt:lpstr>Weeks 1 and 2  APRIL 20TH to May 3rd 2020 </vt:lpstr>
      <vt:lpstr>Termly Drawing assessment </vt:lpstr>
      <vt:lpstr>Your test is for 3 hours so take your time, use a pencil, draw on A4 paper</vt:lpstr>
      <vt:lpstr>Starter warm up exercises  2 minutes each  </vt:lpstr>
      <vt:lpstr>Markmaking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2 studying an artist’s drawing </vt:lpstr>
      <vt:lpstr>Your 3 hour assessment drawing from last week of a young woman </vt:lpstr>
      <vt:lpstr>Draw an A5 portrait of the following slide of Augustus John’s  friend</vt:lpstr>
      <vt:lpstr>PowerPoint Presentation</vt:lpstr>
      <vt:lpstr>When you have finished your 45 minute Augustus John’s portrait, answer the following questions.</vt:lpstr>
      <vt:lpstr>For the next 30 minutes  Answer the following blooms questions in full sentences on the next slide on spare paper. An example; ‘I would describe Augustus John’s portrait of his friend as a well expressively drawn portrait with three different ways of drawing skills. Hair is realistic, face looks 3D as has light hitting it on the sitter’s left side and the clothes are drawn quickly with mark making’.  You will create a finished art research page in the last hour, follow the slides until the end. You will need to bring all art work to Art when we are back in school. </vt:lpstr>
      <vt:lpstr>PowerPoint Presentation</vt:lpstr>
      <vt:lpstr>For the next 30 mins you must research AUGUSTUS JOHN</vt:lpstr>
      <vt:lpstr>PowerPoint Presentation</vt:lpstr>
      <vt:lpstr>PowerPoint Presentation</vt:lpstr>
      <vt:lpstr>PowerPoint Presentation</vt:lpstr>
      <vt:lpstr>An Example of GCSE art student’s  grade 6 artist’s research pages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Bainbridge (The West Grantham Academy St Hugh's)</dc:creator>
  <cp:lastModifiedBy>Jacqueline Pearson</cp:lastModifiedBy>
  <cp:revision>21</cp:revision>
  <dcterms:modified xsi:type="dcterms:W3CDTF">2020-04-03T18:53:46Z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0x010100D76E401156F4764BB2C6F20A964BCCEC</vt:lpwstr>
  </property>
</Properties>
</file>