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5" r:id="rId5"/>
    <p:sldId id="266" r:id="rId6"/>
    <p:sldId id="259" r:id="rId7"/>
    <p:sldId id="261" r:id="rId8"/>
    <p:sldId id="262" r:id="rId9"/>
    <p:sldId id="263" r:id="rId10"/>
    <p:sldId id="264" r:id="rId11"/>
    <p:sldId id="268" r:id="rId12"/>
    <p:sldId id="269" r:id="rId13"/>
    <p:sldId id="270" r:id="rId14"/>
    <p:sldId id="271" r:id="rId15"/>
    <p:sldId id="272" r:id="rId16"/>
    <p:sldId id="278" r:id="rId17"/>
    <p:sldId id="279" r:id="rId18"/>
    <p:sldId id="280" r:id="rId19"/>
    <p:sldId id="281" r:id="rId20"/>
    <p:sldId id="282"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43" autoAdjust="0"/>
  </p:normalViewPr>
  <p:slideViewPr>
    <p:cSldViewPr>
      <p:cViewPr varScale="1">
        <p:scale>
          <a:sx n="99" d="100"/>
          <a:sy n="99" d="100"/>
        </p:scale>
        <p:origin x="-19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72B4A-9462-4B6A-8310-43BD3F490D0B}" type="datetimeFigureOut">
              <a:rPr lang="en-GB" smtClean="0"/>
              <a:t>20/04/2020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87B68-D375-49A5-8F4E-7D8D7DE4BAF4}" type="slidenum">
              <a:rPr lang="en-GB" smtClean="0"/>
              <a:t>‹#›</a:t>
            </a:fld>
            <a:endParaRPr lang="en-GB"/>
          </a:p>
        </p:txBody>
      </p:sp>
    </p:spTree>
    <p:extLst>
      <p:ext uri="{BB962C8B-B14F-4D97-AF65-F5344CB8AC3E}">
        <p14:creationId xmlns:p14="http://schemas.microsoft.com/office/powerpoint/2010/main" val="344083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1</a:t>
            </a:fld>
            <a:endParaRPr lang="en-GB"/>
          </a:p>
        </p:txBody>
      </p:sp>
    </p:spTree>
    <p:extLst>
      <p:ext uri="{BB962C8B-B14F-4D97-AF65-F5344CB8AC3E}">
        <p14:creationId xmlns:p14="http://schemas.microsoft.com/office/powerpoint/2010/main" val="156688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a:t>
            </a:r>
            <a:r>
              <a:rPr lang="en-GB" baseline="0" dirty="0"/>
              <a:t> MINS.</a:t>
            </a:r>
            <a:endParaRPr lang="en-GB" dirty="0"/>
          </a:p>
        </p:txBody>
      </p:sp>
      <p:sp>
        <p:nvSpPr>
          <p:cNvPr id="4" name="Slide Number Placeholder 3"/>
          <p:cNvSpPr>
            <a:spLocks noGrp="1"/>
          </p:cNvSpPr>
          <p:nvPr>
            <p:ph type="sldNum" sz="quarter" idx="10"/>
          </p:nvPr>
        </p:nvSpPr>
        <p:spPr/>
        <p:txBody>
          <a:bodyPr/>
          <a:lstStyle/>
          <a:p>
            <a:fld id="{6E02CB76-9EA9-4FE4-B123-7476135C9B44}" type="slidenum">
              <a:rPr lang="en-GB" smtClean="0"/>
              <a:t>20</a:t>
            </a:fld>
            <a:endParaRPr lang="en-GB"/>
          </a:p>
        </p:txBody>
      </p:sp>
    </p:spTree>
    <p:extLst>
      <p:ext uri="{BB962C8B-B14F-4D97-AF65-F5344CB8AC3E}">
        <p14:creationId xmlns:p14="http://schemas.microsoft.com/office/powerpoint/2010/main" val="141019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p:txBody>
      </p:sp>
      <p:sp>
        <p:nvSpPr>
          <p:cNvPr id="4" name="Slide Number Placeholder 3"/>
          <p:cNvSpPr>
            <a:spLocks noGrp="1"/>
          </p:cNvSpPr>
          <p:nvPr>
            <p:ph type="sldNum" sz="quarter" idx="10"/>
          </p:nvPr>
        </p:nvSpPr>
        <p:spPr/>
        <p:txBody>
          <a:bodyPr/>
          <a:lstStyle/>
          <a:p>
            <a:fld id="{6E02CB76-9EA9-4FE4-B123-7476135C9B44}" type="slidenum">
              <a:rPr lang="en-GB" smtClean="0"/>
              <a:t>21</a:t>
            </a:fld>
            <a:endParaRPr lang="en-GB"/>
          </a:p>
        </p:txBody>
      </p:sp>
    </p:spTree>
    <p:extLst>
      <p:ext uri="{BB962C8B-B14F-4D97-AF65-F5344CB8AC3E}">
        <p14:creationId xmlns:p14="http://schemas.microsoft.com/office/powerpoint/2010/main" val="15576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118F15-FAF7-435C-ABF1-E89169A2E64A}" type="slidenum">
              <a:rPr lang="en-GB" smtClean="0"/>
              <a:t>5</a:t>
            </a:fld>
            <a:endParaRPr lang="en-GB"/>
          </a:p>
        </p:txBody>
      </p:sp>
    </p:spTree>
    <p:extLst>
      <p:ext uri="{BB962C8B-B14F-4D97-AF65-F5344CB8AC3E}">
        <p14:creationId xmlns:p14="http://schemas.microsoft.com/office/powerpoint/2010/main" val="103276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Pages 8-9 of</a:t>
            </a:r>
            <a:r>
              <a:rPr lang="en-GB" baseline="0" dirty="0"/>
              <a:t> the Early Modern Britain Robert Peal textbook. Students to ask historical questions, check understanding, and annotate as we discuss. </a:t>
            </a:r>
            <a:endParaRPr lang="en-GB" dirty="0"/>
          </a:p>
        </p:txBody>
      </p:sp>
      <p:sp>
        <p:nvSpPr>
          <p:cNvPr id="4" name="Slide Number Placeholder 3"/>
          <p:cNvSpPr>
            <a:spLocks noGrp="1"/>
          </p:cNvSpPr>
          <p:nvPr>
            <p:ph type="sldNum" sz="quarter" idx="10"/>
          </p:nvPr>
        </p:nvSpPr>
        <p:spPr/>
        <p:txBody>
          <a:bodyPr/>
          <a:lstStyle/>
          <a:p>
            <a:fld id="{ED118F15-FAF7-435C-ABF1-E89169A2E64A}" type="slidenum">
              <a:rPr lang="en-GB" smtClean="0"/>
              <a:t>7</a:t>
            </a:fld>
            <a:endParaRPr lang="en-GB"/>
          </a:p>
        </p:txBody>
      </p:sp>
    </p:spTree>
    <p:extLst>
      <p:ext uri="{BB962C8B-B14F-4D97-AF65-F5344CB8AC3E}">
        <p14:creationId xmlns:p14="http://schemas.microsoft.com/office/powerpoint/2010/main" val="235837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8</a:t>
            </a:fld>
            <a:endParaRPr lang="en-GB"/>
          </a:p>
        </p:txBody>
      </p:sp>
    </p:spTree>
    <p:extLst>
      <p:ext uri="{BB962C8B-B14F-4D97-AF65-F5344CB8AC3E}">
        <p14:creationId xmlns:p14="http://schemas.microsoft.com/office/powerpoint/2010/main" val="156688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a:t>
            </a:r>
          </a:p>
        </p:txBody>
      </p:sp>
      <p:sp>
        <p:nvSpPr>
          <p:cNvPr id="4" name="Slide Number Placeholder 3"/>
          <p:cNvSpPr>
            <a:spLocks noGrp="1"/>
          </p:cNvSpPr>
          <p:nvPr>
            <p:ph type="sldNum" sz="quarter" idx="10"/>
          </p:nvPr>
        </p:nvSpPr>
        <p:spPr/>
        <p:txBody>
          <a:bodyPr/>
          <a:lstStyle/>
          <a:p>
            <a:fld id="{6E02CB76-9EA9-4FE4-B123-7476135C9B44}" type="slidenum">
              <a:rPr lang="en-GB" smtClean="0"/>
              <a:t>10</a:t>
            </a:fld>
            <a:endParaRPr lang="en-GB"/>
          </a:p>
        </p:txBody>
      </p:sp>
    </p:spTree>
    <p:extLst>
      <p:ext uri="{BB962C8B-B14F-4D97-AF65-F5344CB8AC3E}">
        <p14:creationId xmlns:p14="http://schemas.microsoft.com/office/powerpoint/2010/main" val="391313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a:t>
            </a:r>
          </a:p>
        </p:txBody>
      </p:sp>
      <p:sp>
        <p:nvSpPr>
          <p:cNvPr id="4" name="Slide Number Placeholder 3"/>
          <p:cNvSpPr>
            <a:spLocks noGrp="1"/>
          </p:cNvSpPr>
          <p:nvPr>
            <p:ph type="sldNum" sz="quarter" idx="10"/>
          </p:nvPr>
        </p:nvSpPr>
        <p:spPr/>
        <p:txBody>
          <a:bodyPr/>
          <a:lstStyle/>
          <a:p>
            <a:fld id="{6E02CB76-9EA9-4FE4-B123-7476135C9B44}" type="slidenum">
              <a:rPr lang="en-GB" smtClean="0"/>
              <a:t>11</a:t>
            </a:fld>
            <a:endParaRPr lang="en-GB"/>
          </a:p>
        </p:txBody>
      </p:sp>
    </p:spTree>
    <p:extLst>
      <p:ext uri="{BB962C8B-B14F-4D97-AF65-F5344CB8AC3E}">
        <p14:creationId xmlns:p14="http://schemas.microsoft.com/office/powerpoint/2010/main" val="63401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 slides needed.</a:t>
            </a:r>
            <a:r>
              <a:rPr lang="en-GB" baseline="0" dirty="0"/>
              <a:t> 20 MINUTES FOR TASK.</a:t>
            </a:r>
            <a:endParaRPr lang="en-GB" dirty="0"/>
          </a:p>
        </p:txBody>
      </p:sp>
      <p:sp>
        <p:nvSpPr>
          <p:cNvPr id="4" name="Slide Number Placeholder 3"/>
          <p:cNvSpPr>
            <a:spLocks noGrp="1"/>
          </p:cNvSpPr>
          <p:nvPr>
            <p:ph type="sldNum" sz="quarter" idx="10"/>
          </p:nvPr>
        </p:nvSpPr>
        <p:spPr/>
        <p:txBody>
          <a:bodyPr/>
          <a:lstStyle/>
          <a:p>
            <a:fld id="{6E02CB76-9EA9-4FE4-B123-7476135C9B44}" type="slidenum">
              <a:rPr lang="en-GB" smtClean="0"/>
              <a:t>12</a:t>
            </a:fld>
            <a:endParaRPr lang="en-GB"/>
          </a:p>
        </p:txBody>
      </p:sp>
    </p:spTree>
    <p:extLst>
      <p:ext uri="{BB962C8B-B14F-4D97-AF65-F5344CB8AC3E}">
        <p14:creationId xmlns:p14="http://schemas.microsoft.com/office/powerpoint/2010/main" val="44702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MINS. Split</a:t>
            </a:r>
            <a:r>
              <a:rPr lang="en-GB" baseline="0" dirty="0"/>
              <a:t> tables up to each deal with a problem. That table are to write down the problem. How do Henry’s actions help him to deal with each of the problems?</a:t>
            </a:r>
            <a:endParaRPr lang="en-GB" dirty="0"/>
          </a:p>
        </p:txBody>
      </p:sp>
      <p:sp>
        <p:nvSpPr>
          <p:cNvPr id="4" name="Slide Number Placeholder 3"/>
          <p:cNvSpPr>
            <a:spLocks noGrp="1"/>
          </p:cNvSpPr>
          <p:nvPr>
            <p:ph type="sldNum" sz="quarter" idx="10"/>
          </p:nvPr>
        </p:nvSpPr>
        <p:spPr/>
        <p:txBody>
          <a:bodyPr/>
          <a:lstStyle/>
          <a:p>
            <a:fld id="{6E02CB76-9EA9-4FE4-B123-7476135C9B44}" type="slidenum">
              <a:rPr lang="en-GB" smtClean="0"/>
              <a:t>18</a:t>
            </a:fld>
            <a:endParaRPr lang="en-GB"/>
          </a:p>
        </p:txBody>
      </p:sp>
    </p:spTree>
    <p:extLst>
      <p:ext uri="{BB962C8B-B14F-4D97-AF65-F5344CB8AC3E}">
        <p14:creationId xmlns:p14="http://schemas.microsoft.com/office/powerpoint/2010/main" val="323333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a:t>
            </a:r>
          </a:p>
        </p:txBody>
      </p:sp>
      <p:sp>
        <p:nvSpPr>
          <p:cNvPr id="4" name="Slide Number Placeholder 3"/>
          <p:cNvSpPr>
            <a:spLocks noGrp="1"/>
          </p:cNvSpPr>
          <p:nvPr>
            <p:ph type="sldNum" sz="quarter" idx="10"/>
          </p:nvPr>
        </p:nvSpPr>
        <p:spPr/>
        <p:txBody>
          <a:bodyPr/>
          <a:lstStyle/>
          <a:p>
            <a:fld id="{6E02CB76-9EA9-4FE4-B123-7476135C9B44}" type="slidenum">
              <a:rPr lang="en-GB" smtClean="0"/>
              <a:t>19</a:t>
            </a:fld>
            <a:endParaRPr lang="en-GB"/>
          </a:p>
        </p:txBody>
      </p:sp>
    </p:spTree>
    <p:extLst>
      <p:ext uri="{BB962C8B-B14F-4D97-AF65-F5344CB8AC3E}">
        <p14:creationId xmlns:p14="http://schemas.microsoft.com/office/powerpoint/2010/main" val="150835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1B85EE-3FE6-418B-8BF7-7F803F4D774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191885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1B85EE-3FE6-418B-8BF7-7F803F4D774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251538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1B85EE-3FE6-418B-8BF7-7F803F4D774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314105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1B85EE-3FE6-418B-8BF7-7F803F4D774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42873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1B85EE-3FE6-418B-8BF7-7F803F4D774C}"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49058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1B85EE-3FE6-418B-8BF7-7F803F4D774C}"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128814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1B85EE-3FE6-418B-8BF7-7F803F4D774C}"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163348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1B85EE-3FE6-418B-8BF7-7F803F4D774C}"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330452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85EE-3FE6-418B-8BF7-7F803F4D774C}"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103724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1B85EE-3FE6-418B-8BF7-7F803F4D774C}"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18559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1B85EE-3FE6-418B-8BF7-7F803F4D774C}"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4BE6B-A659-42A5-8225-10F3537CBB60}" type="slidenum">
              <a:rPr lang="en-GB" smtClean="0"/>
              <a:t>‹#›</a:t>
            </a:fld>
            <a:endParaRPr lang="en-GB"/>
          </a:p>
        </p:txBody>
      </p:sp>
    </p:spTree>
    <p:extLst>
      <p:ext uri="{BB962C8B-B14F-4D97-AF65-F5344CB8AC3E}">
        <p14:creationId xmlns:p14="http://schemas.microsoft.com/office/powerpoint/2010/main" val="332565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B85EE-3FE6-418B-8BF7-7F803F4D774C}" type="datetimeFigureOut">
              <a:rPr lang="en-GB" smtClean="0"/>
              <a:t>20/04/2020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4BE6B-A659-42A5-8225-10F3537CBB60}" type="slidenum">
              <a:rPr lang="en-GB" smtClean="0"/>
              <a:t>‹#›</a:t>
            </a:fld>
            <a:endParaRPr lang="en-GB"/>
          </a:p>
        </p:txBody>
      </p:sp>
    </p:spTree>
    <p:extLst>
      <p:ext uri="{BB962C8B-B14F-4D97-AF65-F5344CB8AC3E}">
        <p14:creationId xmlns:p14="http://schemas.microsoft.com/office/powerpoint/2010/main" val="233831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hGGjRjvq7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GB" sz="3600" b="1" u="sng" dirty="0">
                <a:latin typeface="Comic Sans MS" panose="030F0702030302020204" pitchFamily="66" charset="0"/>
              </a:rPr>
              <a:t>Topic 1</a:t>
            </a:r>
            <a:r>
              <a:rPr lang="en-GB" sz="3600" b="1" dirty="0">
                <a:latin typeface="Comic Sans MS" panose="030F0702030302020204" pitchFamily="66" charset="0"/>
              </a:rPr>
              <a:t> </a:t>
            </a:r>
            <a:r>
              <a:rPr lang="en-GB" sz="3600" dirty="0">
                <a:latin typeface="Comic Sans MS" panose="030F0702030302020204" pitchFamily="66" charset="0"/>
              </a:rPr>
              <a:t>– Reformation</a:t>
            </a:r>
            <a:endParaRPr lang="en-GB" sz="3600" b="1" dirty="0">
              <a:latin typeface="Comic Sans MS" panose="030F0702030302020204" pitchFamily="66" charset="0"/>
            </a:endParaRPr>
          </a:p>
        </p:txBody>
      </p:sp>
      <p:pic>
        <p:nvPicPr>
          <p:cNvPr id="3" name="Picture 2" descr="See the source image">
            <a:extLst>
              <a:ext uri="{FF2B5EF4-FFF2-40B4-BE49-F238E27FC236}">
                <a16:creationId xmlns:a16="http://schemas.microsoft.com/office/drawing/2014/main" id="{8957BFCE-D91A-BD43-8337-4320B9624A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41712"/>
            <a:ext cx="4797826" cy="26987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pope">
            <a:extLst>
              <a:ext uri="{FF2B5EF4-FFF2-40B4-BE49-F238E27FC236}">
                <a16:creationId xmlns:a16="http://schemas.microsoft.com/office/drawing/2014/main" id="{7691E652-963B-E542-B6F6-D08161A98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678" y="4537560"/>
            <a:ext cx="3183263" cy="22153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protestantism crpss">
            <a:extLst>
              <a:ext uri="{FF2B5EF4-FFF2-40B4-BE49-F238E27FC236}">
                <a16:creationId xmlns:a16="http://schemas.microsoft.com/office/drawing/2014/main" id="{244F940E-05DA-574B-B25D-0989E48029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2025" y="2518739"/>
            <a:ext cx="3363521" cy="292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0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5926" y="0"/>
            <a:ext cx="1682326" cy="2421227"/>
          </a:xfrm>
          <a:prstGeom prst="roundRect">
            <a:avLst>
              <a:gd name="adj" fmla="val 1298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defRPr/>
            </a:pPr>
            <a:r>
              <a:rPr lang="en-GB" u="sng" kern="0" dirty="0">
                <a:solidFill>
                  <a:prstClr val="black"/>
                </a:solidFill>
                <a:latin typeface="Comic Sans MS" panose="030F0702030302020204" pitchFamily="66" charset="0"/>
              </a:rPr>
              <a:t>Key words</a:t>
            </a:r>
          </a:p>
          <a:p>
            <a:pPr lvl="0" algn="ctr">
              <a:defRPr/>
            </a:pPr>
            <a:r>
              <a:rPr lang="en-GB" sz="1600" kern="0" dirty="0">
                <a:solidFill>
                  <a:prstClr val="black"/>
                </a:solidFill>
                <a:latin typeface="Comic Sans MS" panose="030F0702030302020204" pitchFamily="66" charset="0"/>
              </a:rPr>
              <a:t>Henry VIII</a:t>
            </a:r>
          </a:p>
          <a:p>
            <a:pPr lvl="0" algn="ctr">
              <a:defRPr/>
            </a:pPr>
            <a:r>
              <a:rPr lang="en-GB" sz="1600" kern="0" dirty="0">
                <a:solidFill>
                  <a:prstClr val="black"/>
                </a:solidFill>
                <a:latin typeface="Comic Sans MS" panose="030F0702030302020204" pitchFamily="66" charset="0"/>
              </a:rPr>
              <a:t>Reformation </a:t>
            </a:r>
          </a:p>
          <a:p>
            <a:pPr lvl="0" algn="ctr">
              <a:defRPr/>
            </a:pPr>
            <a:r>
              <a:rPr lang="en-GB" sz="1600" kern="0" dirty="0">
                <a:solidFill>
                  <a:prstClr val="black"/>
                </a:solidFill>
                <a:latin typeface="Comic Sans MS" panose="030F0702030302020204" pitchFamily="66" charset="0"/>
              </a:rPr>
              <a:t>Pope </a:t>
            </a:r>
          </a:p>
          <a:p>
            <a:pPr lvl="0" algn="ctr">
              <a:defRPr/>
            </a:pPr>
            <a:r>
              <a:rPr lang="en-GB" sz="1600" kern="0" dirty="0">
                <a:solidFill>
                  <a:prstClr val="black"/>
                </a:solidFill>
                <a:latin typeface="Comic Sans MS" panose="030F0702030302020204" pitchFamily="66" charset="0"/>
              </a:rPr>
              <a:t>Catholicism </a:t>
            </a:r>
          </a:p>
          <a:p>
            <a:pPr lvl="0" algn="ctr">
              <a:defRPr/>
            </a:pPr>
            <a:r>
              <a:rPr lang="en-GB" sz="1600" kern="0" dirty="0">
                <a:solidFill>
                  <a:prstClr val="black"/>
                </a:solidFill>
                <a:latin typeface="Comic Sans MS" panose="030F0702030302020204" pitchFamily="66" charset="0"/>
              </a:rPr>
              <a:t>Protestantism</a:t>
            </a:r>
          </a:p>
          <a:p>
            <a:pPr lvl="0" algn="ctr">
              <a:defRPr/>
            </a:pPr>
            <a:r>
              <a:rPr lang="en-GB" sz="1600" kern="0" dirty="0">
                <a:solidFill>
                  <a:prstClr val="black"/>
                </a:solidFill>
                <a:latin typeface="Comic Sans MS" panose="030F0702030302020204" pitchFamily="66" charset="0"/>
              </a:rPr>
              <a:t>Anne Boleyn </a:t>
            </a:r>
          </a:p>
          <a:p>
            <a:pPr lvl="0" algn="ctr">
              <a:defRPr/>
            </a:pPr>
            <a:r>
              <a:rPr lang="en-GB" sz="1600" kern="0" dirty="0">
                <a:solidFill>
                  <a:prstClr val="black"/>
                </a:solidFill>
                <a:latin typeface="Comic Sans MS" panose="030F0702030302020204" pitchFamily="66" charset="0"/>
              </a:rPr>
              <a:t> Catherine of Aragon </a:t>
            </a:r>
          </a:p>
        </p:txBody>
      </p:sp>
      <p:sp>
        <p:nvSpPr>
          <p:cNvPr id="7" name="Flowchart: Alternate Process 6"/>
          <p:cNvSpPr/>
          <p:nvPr/>
        </p:nvSpPr>
        <p:spPr>
          <a:xfrm>
            <a:off x="252248" y="5864772"/>
            <a:ext cx="8700649" cy="867104"/>
          </a:xfrm>
          <a:prstGeom prst="flowChartAlternateProces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Comic Sans MS" panose="030F0702030302020204" pitchFamily="66" charset="0"/>
              </a:rPr>
              <a:t>Challenge: Why was art</a:t>
            </a:r>
            <a:r>
              <a:rPr kumimoji="0" lang="en-GB" sz="2400" b="0" i="0" u="none" strike="noStrike" kern="0" cap="none" spc="0" normalizeH="0" noProof="0" dirty="0">
                <a:ln>
                  <a:noFill/>
                </a:ln>
                <a:solidFill>
                  <a:prstClr val="black"/>
                </a:solidFill>
                <a:effectLst/>
                <a:uLnTx/>
                <a:uFillTx/>
                <a:latin typeface="Comic Sans MS" panose="030F0702030302020204" pitchFamily="66" charset="0"/>
              </a:rPr>
              <a:t> such an important tool for monarchs? </a:t>
            </a:r>
            <a:endParaRPr kumimoji="0" lang="en-GB" sz="24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8" name="Rounded Rectangle 13"/>
          <p:cNvSpPr/>
          <p:nvPr/>
        </p:nvSpPr>
        <p:spPr>
          <a:xfrm>
            <a:off x="1787236" y="41566"/>
            <a:ext cx="7165661" cy="401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strike="noStrike" kern="0" cap="none" spc="0" normalizeH="0" baseline="0" noProof="0" dirty="0">
                <a:ln>
                  <a:noFill/>
                </a:ln>
                <a:solidFill>
                  <a:schemeClr val="tx1"/>
                </a:solidFill>
                <a:effectLst/>
                <a:uLnTx/>
                <a:uFillTx/>
                <a:latin typeface="Comic Sans MS" panose="030F0702030302020204" pitchFamily="66" charset="0"/>
              </a:rPr>
              <a:t>Why did Henry VIII break</a:t>
            </a:r>
            <a:r>
              <a:rPr lang="en-GB" sz="2000" b="1" kern="0" dirty="0">
                <a:solidFill>
                  <a:schemeClr val="tx1"/>
                </a:solidFill>
                <a:latin typeface="Comic Sans MS" panose="030F0702030302020204" pitchFamily="66" charset="0"/>
              </a:rPr>
              <a:t> from Rome?</a:t>
            </a:r>
            <a:r>
              <a:rPr kumimoji="0" lang="en-GB" sz="2000" b="1" i="0" strike="noStrike" kern="0" cap="none" spc="0" normalizeH="0" baseline="0" noProof="0" dirty="0">
                <a:ln>
                  <a:noFill/>
                </a:ln>
                <a:solidFill>
                  <a:schemeClr val="tx1"/>
                </a:solidFill>
                <a:effectLst/>
                <a:uLnTx/>
                <a:uFillTx/>
                <a:latin typeface="Comic Sans MS" panose="030F0702030302020204" pitchFamily="66" charset="0"/>
              </a:rPr>
              <a:t> </a:t>
            </a:r>
          </a:p>
        </p:txBody>
      </p:sp>
      <p:pic>
        <p:nvPicPr>
          <p:cNvPr id="2052" name="Picture 4" descr="Image result for henry VII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07" b="6031"/>
          <a:stretch/>
        </p:blipFill>
        <p:spPr bwMode="auto">
          <a:xfrm>
            <a:off x="3507646" y="592890"/>
            <a:ext cx="3112180" cy="473658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p:cNvSpPr/>
          <p:nvPr/>
        </p:nvSpPr>
        <p:spPr>
          <a:xfrm rot="20017676">
            <a:off x="250727" y="2637689"/>
            <a:ext cx="3581546" cy="2079295"/>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words would you use to describe how the artist has tried to make Henry look?</a:t>
            </a:r>
          </a:p>
        </p:txBody>
      </p:sp>
      <p:sp>
        <p:nvSpPr>
          <p:cNvPr id="14" name="Arrow: Right 13"/>
          <p:cNvSpPr/>
          <p:nvPr/>
        </p:nvSpPr>
        <p:spPr>
          <a:xfrm rot="1144803" flipH="1">
            <a:off x="6224588" y="981204"/>
            <a:ext cx="2939308" cy="1893797"/>
          </a:xfrm>
          <a:prstGeom prst="rightArrow">
            <a:avLst/>
          </a:prstGeom>
          <a:solidFill>
            <a:srgbClr val="BC44B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omic Sans MS" panose="030F0702030302020204" pitchFamily="66" charset="0"/>
              </a:rPr>
              <a:t>What do you already know about this person?</a:t>
            </a:r>
          </a:p>
        </p:txBody>
      </p:sp>
      <p:sp>
        <p:nvSpPr>
          <p:cNvPr id="15" name="Arrow: Right 14"/>
          <p:cNvSpPr/>
          <p:nvPr/>
        </p:nvSpPr>
        <p:spPr>
          <a:xfrm rot="1144803" flipH="1">
            <a:off x="5975900" y="3199286"/>
            <a:ext cx="2939308" cy="1893797"/>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latin typeface="Comic Sans MS" panose="030F0702030302020204" pitchFamily="66" charset="0"/>
              </a:rPr>
              <a:t>Why has the artist drawn him like this?</a:t>
            </a:r>
          </a:p>
        </p:txBody>
      </p:sp>
    </p:spTree>
    <p:extLst>
      <p:ext uri="{BB962C8B-B14F-4D97-AF65-F5344CB8AC3E}">
        <p14:creationId xmlns:p14="http://schemas.microsoft.com/office/powerpoint/2010/main" val="295940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3"/>
          <p:cNvSpPr/>
          <p:nvPr/>
        </p:nvSpPr>
        <p:spPr>
          <a:xfrm>
            <a:off x="1200594" y="41566"/>
            <a:ext cx="7165661" cy="401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strike="noStrike" kern="0" cap="none" spc="0" normalizeH="0" baseline="0" noProof="0" dirty="0">
                <a:ln>
                  <a:noFill/>
                </a:ln>
                <a:solidFill>
                  <a:schemeClr val="tx1"/>
                </a:solidFill>
                <a:effectLst/>
                <a:uLnTx/>
                <a:uFillTx/>
                <a:latin typeface="Comic Sans MS" panose="030F0702030302020204" pitchFamily="66" charset="0"/>
              </a:rPr>
              <a:t>Why did Henry VII</a:t>
            </a:r>
            <a:r>
              <a:rPr lang="en-GB" sz="2000" kern="0" dirty="0">
                <a:solidFill>
                  <a:schemeClr val="tx1"/>
                </a:solidFill>
                <a:latin typeface="Comic Sans MS" panose="030F0702030302020204" pitchFamily="66" charset="0"/>
              </a:rPr>
              <a:t>I break from Rome?</a:t>
            </a:r>
            <a:endParaRPr kumimoji="0" lang="en-GB" sz="2000" b="0" i="0" strike="noStrike" kern="0" cap="none" spc="0" normalizeH="0" baseline="0" noProof="0" dirty="0">
              <a:ln>
                <a:noFill/>
              </a:ln>
              <a:solidFill>
                <a:schemeClr val="tx1"/>
              </a:solidFill>
              <a:effectLst/>
              <a:uLnTx/>
              <a:uFillTx/>
              <a:latin typeface="Comic Sans MS" panose="030F0702030302020204" pitchFamily="66" charset="0"/>
            </a:endParaRPr>
          </a:p>
        </p:txBody>
      </p:sp>
      <p:sp>
        <p:nvSpPr>
          <p:cNvPr id="9" name="Rectangle: Rounded Corners 8"/>
          <p:cNvSpPr/>
          <p:nvPr/>
        </p:nvSpPr>
        <p:spPr>
          <a:xfrm>
            <a:off x="197735" y="700073"/>
            <a:ext cx="5650696" cy="591518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1900" dirty="0">
                <a:solidFill>
                  <a:schemeClr val="tx1"/>
                </a:solidFill>
                <a:latin typeface="Comic Sans MS" panose="030F0702030302020204" pitchFamily="66" charset="0"/>
              </a:rPr>
              <a:t>All of Europe had been Catholic and led by the Pope in all religious matters however in the 1500s new Protestant ideas that questioned the power of the Church began to spread. Protestants wanted the Bible in the language of the reader rather than Latin.</a:t>
            </a:r>
          </a:p>
          <a:p>
            <a:endParaRPr lang="en-GB" sz="700" dirty="0">
              <a:solidFill>
                <a:schemeClr val="tx1"/>
              </a:solidFill>
              <a:latin typeface="Comic Sans MS" panose="030F0702030302020204" pitchFamily="66" charset="0"/>
            </a:endParaRPr>
          </a:p>
          <a:p>
            <a:pPr marL="342900" indent="-342900">
              <a:buFont typeface="Arial" panose="020B0604020202020204" pitchFamily="34" charset="0"/>
              <a:buChar char="•"/>
            </a:pPr>
            <a:r>
              <a:rPr lang="en-GB" sz="1900" dirty="0">
                <a:solidFill>
                  <a:schemeClr val="tx1"/>
                </a:solidFill>
                <a:latin typeface="Comic Sans MS" panose="030F0702030302020204" pitchFamily="66" charset="0"/>
              </a:rPr>
              <a:t>Between </a:t>
            </a:r>
            <a:r>
              <a:rPr lang="en-GB" sz="1900" b="1" dirty="0">
                <a:solidFill>
                  <a:schemeClr val="tx1"/>
                </a:solidFill>
                <a:latin typeface="Comic Sans MS" panose="030F0702030302020204" pitchFamily="66" charset="0"/>
              </a:rPr>
              <a:t>1532</a:t>
            </a:r>
            <a:r>
              <a:rPr lang="en-GB" sz="1900" dirty="0">
                <a:solidFill>
                  <a:schemeClr val="tx1"/>
                </a:solidFill>
                <a:latin typeface="Comic Sans MS" panose="030F0702030302020204" pitchFamily="66" charset="0"/>
              </a:rPr>
              <a:t> and </a:t>
            </a:r>
            <a:r>
              <a:rPr lang="en-GB" sz="1900" b="1" dirty="0">
                <a:solidFill>
                  <a:schemeClr val="tx1"/>
                </a:solidFill>
                <a:latin typeface="Comic Sans MS" panose="030F0702030302020204" pitchFamily="66" charset="0"/>
              </a:rPr>
              <a:t>1534 </a:t>
            </a:r>
            <a:r>
              <a:rPr lang="en-GB" sz="1900" dirty="0">
                <a:solidFill>
                  <a:schemeClr val="tx1"/>
                </a:solidFill>
                <a:latin typeface="Comic Sans MS" panose="030F0702030302020204" pitchFamily="66" charset="0"/>
              </a:rPr>
              <a:t>Parliament passed law, among them the </a:t>
            </a:r>
            <a:r>
              <a:rPr lang="en-GB" sz="1900" b="1" dirty="0">
                <a:solidFill>
                  <a:schemeClr val="tx1"/>
                </a:solidFill>
                <a:latin typeface="Comic Sans MS" panose="030F0702030302020204" pitchFamily="66" charset="0"/>
              </a:rPr>
              <a:t>1534</a:t>
            </a:r>
            <a:r>
              <a:rPr lang="en-GB" sz="1900" dirty="0">
                <a:solidFill>
                  <a:schemeClr val="tx1"/>
                </a:solidFill>
                <a:latin typeface="Comic Sans MS" panose="030F0702030302020204" pitchFamily="66" charset="0"/>
              </a:rPr>
              <a:t> </a:t>
            </a:r>
            <a:r>
              <a:rPr lang="en-GB" sz="1900" dirty="0">
                <a:solidFill>
                  <a:srgbClr val="FF0000"/>
                </a:solidFill>
                <a:latin typeface="Comic Sans MS" panose="030F0702030302020204" pitchFamily="66" charset="0"/>
              </a:rPr>
              <a:t>Act of Supremacy</a:t>
            </a:r>
            <a:r>
              <a:rPr lang="en-GB" sz="1900" dirty="0">
                <a:solidFill>
                  <a:schemeClr val="tx1"/>
                </a:solidFill>
                <a:latin typeface="Comic Sans MS" panose="030F0702030302020204" pitchFamily="66" charset="0"/>
              </a:rPr>
              <a:t>, which declared that Henry was the "</a:t>
            </a:r>
            <a:r>
              <a:rPr lang="en-GB" sz="1900" dirty="0">
                <a:solidFill>
                  <a:srgbClr val="FF0000"/>
                </a:solidFill>
                <a:latin typeface="Comic Sans MS" panose="030F0702030302020204" pitchFamily="66" charset="0"/>
              </a:rPr>
              <a:t>Supreme Head on Earth of the Church of England</a:t>
            </a:r>
            <a:r>
              <a:rPr lang="en-GB" sz="1900" dirty="0">
                <a:solidFill>
                  <a:schemeClr val="tx1"/>
                </a:solidFill>
                <a:latin typeface="Comic Sans MS" panose="030F0702030302020204" pitchFamily="66" charset="0"/>
              </a:rPr>
              <a:t>".</a:t>
            </a:r>
          </a:p>
          <a:p>
            <a:pPr marL="171450" indent="-171450">
              <a:buFont typeface="Arial" panose="020B0604020202020204" pitchFamily="34" charset="0"/>
              <a:buChar char="•"/>
            </a:pPr>
            <a:endParaRPr lang="en-GB" sz="700" dirty="0">
              <a:solidFill>
                <a:schemeClr val="tx1"/>
              </a:solidFill>
              <a:latin typeface="Comic Sans MS" panose="030F0702030302020204" pitchFamily="66" charset="0"/>
            </a:endParaRPr>
          </a:p>
          <a:p>
            <a:pPr marL="342900" indent="-342900">
              <a:buFont typeface="Arial" panose="020B0604020202020204" pitchFamily="34" charset="0"/>
              <a:buChar char="•"/>
            </a:pPr>
            <a:r>
              <a:rPr lang="en-GB" sz="1900" dirty="0">
                <a:solidFill>
                  <a:schemeClr val="tx1"/>
                </a:solidFill>
                <a:latin typeface="Comic Sans MS" panose="030F0702030302020204" pitchFamily="66" charset="0"/>
              </a:rPr>
              <a:t>This was the first time in English history that the Pope was no longer in charge of religious matters in England.</a:t>
            </a:r>
          </a:p>
          <a:p>
            <a:endParaRPr lang="en-GB" sz="700" dirty="0">
              <a:solidFill>
                <a:schemeClr val="tx1"/>
              </a:solidFill>
              <a:latin typeface="Comic Sans MS" panose="030F0702030302020204" pitchFamily="66" charset="0"/>
            </a:endParaRPr>
          </a:p>
          <a:p>
            <a:r>
              <a:rPr lang="en-GB" sz="1900" b="1" dirty="0">
                <a:solidFill>
                  <a:schemeClr val="tx1"/>
                </a:solidFill>
                <a:latin typeface="Comic Sans MS" panose="030F0702030302020204" pitchFamily="66" charset="0"/>
              </a:rPr>
              <a:t>Question – Why would Henry do this?</a:t>
            </a:r>
          </a:p>
        </p:txBody>
      </p:sp>
      <p:pic>
        <p:nvPicPr>
          <p:cNvPr id="25" name="Picture 4" descr="Image result for henry VII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07" b="6031"/>
          <a:stretch/>
        </p:blipFill>
        <p:spPr bwMode="auto">
          <a:xfrm>
            <a:off x="6139709" y="1253661"/>
            <a:ext cx="2806556" cy="45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2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347859" y="5740132"/>
            <a:ext cx="8605038" cy="911432"/>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latin typeface="Comic Sans MS" panose="030F0702030302020204" pitchFamily="66" charset="0"/>
              </a:rPr>
              <a:t>Challenge 1:</a:t>
            </a:r>
            <a:r>
              <a:rPr kumimoji="0" lang="en-GB" b="1" i="0" u="none" strike="noStrike" kern="0" cap="none" spc="0" normalizeH="0" noProof="0" dirty="0">
                <a:ln>
                  <a:noFill/>
                </a:ln>
                <a:solidFill>
                  <a:prstClr val="black"/>
                </a:solidFill>
                <a:effectLst/>
                <a:uLnTx/>
                <a:uFillTx/>
                <a:latin typeface="Comic Sans MS" panose="030F0702030302020204" pitchFamily="66" charset="0"/>
              </a:rPr>
              <a:t> </a:t>
            </a:r>
            <a:r>
              <a:rPr kumimoji="0" lang="en-GB" b="0" i="0" u="none" strike="noStrike" kern="0" cap="none" spc="0" normalizeH="0" noProof="0" dirty="0">
                <a:ln>
                  <a:noFill/>
                </a:ln>
                <a:solidFill>
                  <a:prstClr val="black"/>
                </a:solidFill>
                <a:effectLst/>
                <a:uLnTx/>
                <a:uFillTx/>
                <a:latin typeface="Comic Sans MS" panose="030F0702030302020204" pitchFamily="66" charset="0"/>
              </a:rPr>
              <a:t>What evidence </a:t>
            </a:r>
            <a:r>
              <a:rPr lang="en-GB" kern="0" dirty="0">
                <a:solidFill>
                  <a:prstClr val="black"/>
                </a:solidFill>
                <a:latin typeface="Comic Sans MS" panose="030F0702030302020204" pitchFamily="66" charset="0"/>
              </a:rPr>
              <a:t>disproves one of the factors? Did he use one as an excuse?</a:t>
            </a:r>
            <a:endParaRPr kumimoji="0" lang="en-GB" b="0" i="0" u="none" strike="noStrike" kern="0" cap="none" spc="0" normalizeH="0" baseline="0" noProof="0" dirty="0">
              <a:ln>
                <a:noFill/>
              </a:ln>
              <a:solidFill>
                <a:prstClr val="black"/>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latin typeface="Comic Sans MS" panose="030F0702030302020204" pitchFamily="66" charset="0"/>
              </a:rPr>
              <a:t>Challenge 2</a:t>
            </a:r>
            <a:r>
              <a:rPr kumimoji="0" lang="en-GB" b="0" i="0" u="none" strike="noStrike" kern="0" cap="none" spc="0" normalizeH="0" baseline="0" noProof="0" dirty="0">
                <a:ln>
                  <a:noFill/>
                </a:ln>
                <a:solidFill>
                  <a:prstClr val="black"/>
                </a:solidFill>
                <a:effectLst/>
                <a:uLnTx/>
                <a:uFillTx/>
                <a:latin typeface="Comic Sans MS" panose="030F0702030302020204" pitchFamily="66" charset="0"/>
              </a:rPr>
              <a:t>: What was the most important reason</a:t>
            </a:r>
            <a:r>
              <a:rPr kumimoji="0" lang="en-GB" b="0" i="0" u="none" strike="noStrike" kern="0" cap="none" spc="0" normalizeH="0" noProof="0" dirty="0">
                <a:ln>
                  <a:noFill/>
                </a:ln>
                <a:solidFill>
                  <a:prstClr val="black"/>
                </a:solidFill>
                <a:effectLst/>
                <a:uLnTx/>
                <a:uFillTx/>
                <a:latin typeface="Comic Sans MS" panose="030F0702030302020204" pitchFamily="66" charset="0"/>
              </a:rPr>
              <a:t> and why?</a:t>
            </a:r>
            <a:endParaRPr kumimoji="0" lang="en-GB"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9" name="Rectangle: Rounded Corners 8"/>
          <p:cNvSpPr/>
          <p:nvPr/>
        </p:nvSpPr>
        <p:spPr>
          <a:xfrm>
            <a:off x="1838751" y="141890"/>
            <a:ext cx="7165661" cy="2157965"/>
          </a:xfrm>
          <a:prstGeom prst="roundRect">
            <a:avLst/>
          </a:prstGeom>
          <a:solidFill>
            <a:schemeClr val="accent5">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omic Sans MS" panose="030F0702030302020204" pitchFamily="66" charset="0"/>
              </a:rPr>
              <a:t>1.  Divide a piece of paper into four, representing the four main reasons why Henry left the Catholic Church (as can be seen below):</a:t>
            </a:r>
          </a:p>
          <a:p>
            <a:endParaRPr lang="en-GB" sz="700" dirty="0">
              <a:solidFill>
                <a:schemeClr val="tx1"/>
              </a:solidFill>
              <a:latin typeface="Comic Sans MS" panose="030F0702030302020204" pitchFamily="66" charset="0"/>
            </a:endParaRPr>
          </a:p>
          <a:p>
            <a:r>
              <a:rPr lang="en-GB" dirty="0">
                <a:solidFill>
                  <a:schemeClr val="tx1"/>
                </a:solidFill>
                <a:latin typeface="Comic Sans MS" panose="030F0702030302020204" pitchFamily="66" charset="0"/>
              </a:rPr>
              <a:t>Then read through the information/sources on the next five slides, and find evidence to support each of these four reasons (love, religion, wealth and power)</a:t>
            </a:r>
          </a:p>
          <a:p>
            <a:endParaRPr lang="en-GB" sz="700" dirty="0">
              <a:solidFill>
                <a:schemeClr val="tx1"/>
              </a:solidFill>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4976384" y="2491902"/>
            <a:ext cx="3976513" cy="2982385"/>
          </a:xfrm>
          <a:prstGeom prst="rect">
            <a:avLst/>
          </a:prstGeom>
        </p:spPr>
      </p:pic>
      <p:sp>
        <p:nvSpPr>
          <p:cNvPr id="14" name="Rectangle: Rounded Corners 13"/>
          <p:cNvSpPr/>
          <p:nvPr/>
        </p:nvSpPr>
        <p:spPr>
          <a:xfrm>
            <a:off x="0" y="2389986"/>
            <a:ext cx="4778061" cy="3350145"/>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omic Sans MS" panose="030F0702030302020204" pitchFamily="66" charset="0"/>
              </a:rPr>
              <a:t>2. Then complete the following paragraph for each of the four reason</a:t>
            </a:r>
          </a:p>
          <a:p>
            <a:endParaRPr lang="en-GB" dirty="0">
              <a:solidFill>
                <a:schemeClr val="tx1"/>
              </a:solidFill>
              <a:latin typeface="Comic Sans MS" panose="030F0702030302020204" pitchFamily="66" charset="0"/>
            </a:endParaRPr>
          </a:p>
          <a:p>
            <a:r>
              <a:rPr lang="en-GB" b="1" dirty="0">
                <a:solidFill>
                  <a:schemeClr val="tx1"/>
                </a:solidFill>
                <a:latin typeface="Comic Sans MS" panose="030F0702030302020204" pitchFamily="66" charset="0"/>
              </a:rPr>
              <a:t>Statement</a:t>
            </a:r>
            <a:r>
              <a:rPr lang="en-GB" dirty="0">
                <a:solidFill>
                  <a:schemeClr val="tx1"/>
                </a:solidFill>
                <a:latin typeface="Comic Sans MS" panose="030F0702030302020204" pitchFamily="66" charset="0"/>
              </a:rPr>
              <a:t>: ______was an important reason for Henry to break with Rome because…..</a:t>
            </a:r>
          </a:p>
          <a:p>
            <a:endParaRPr lang="en-GB" dirty="0">
              <a:solidFill>
                <a:schemeClr val="tx1"/>
              </a:solidFill>
              <a:latin typeface="Comic Sans MS" panose="030F0702030302020204" pitchFamily="66" charset="0"/>
            </a:endParaRPr>
          </a:p>
          <a:p>
            <a:r>
              <a:rPr lang="en-GB" b="1" dirty="0">
                <a:solidFill>
                  <a:schemeClr val="tx1"/>
                </a:solidFill>
                <a:latin typeface="Comic Sans MS" panose="030F0702030302020204" pitchFamily="66" charset="0"/>
              </a:rPr>
              <a:t>Examples: </a:t>
            </a:r>
            <a:r>
              <a:rPr lang="en-GB" dirty="0">
                <a:solidFill>
                  <a:schemeClr val="tx1"/>
                </a:solidFill>
                <a:latin typeface="Comic Sans MS" panose="030F0702030302020204" pitchFamily="66" charset="0"/>
              </a:rPr>
              <a:t>For example…</a:t>
            </a:r>
          </a:p>
          <a:p>
            <a:endParaRPr lang="en-GB" dirty="0">
              <a:solidFill>
                <a:schemeClr val="tx1"/>
              </a:solidFill>
              <a:latin typeface="Comic Sans MS" panose="030F0702030302020204" pitchFamily="66" charset="0"/>
            </a:endParaRPr>
          </a:p>
          <a:p>
            <a:r>
              <a:rPr lang="en-GB" b="1" dirty="0">
                <a:solidFill>
                  <a:schemeClr val="tx1"/>
                </a:solidFill>
                <a:latin typeface="Comic Sans MS" panose="030F0702030302020204" pitchFamily="66" charset="0"/>
              </a:rPr>
              <a:t>Explain</a:t>
            </a:r>
            <a:r>
              <a:rPr lang="en-GB" dirty="0">
                <a:solidFill>
                  <a:schemeClr val="tx1"/>
                </a:solidFill>
                <a:latin typeface="Comic Sans MS" panose="030F0702030302020204" pitchFamily="66" charset="0"/>
              </a:rPr>
              <a:t>: The ‘Break from Rome’ meant that…</a:t>
            </a:r>
          </a:p>
        </p:txBody>
      </p:sp>
      <p:cxnSp>
        <p:nvCxnSpPr>
          <p:cNvPr id="25" name="Straight Arrow Connector 24"/>
          <p:cNvCxnSpPr/>
          <p:nvPr/>
        </p:nvCxnSpPr>
        <p:spPr>
          <a:xfrm>
            <a:off x="6306207" y="2086719"/>
            <a:ext cx="658433" cy="7163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rot="1655282">
            <a:off x="4366374" y="2177517"/>
            <a:ext cx="568008" cy="716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p:cNvSpPr/>
          <p:nvPr/>
        </p:nvSpPr>
        <p:spPr>
          <a:xfrm>
            <a:off x="4284846" y="5116096"/>
            <a:ext cx="568008" cy="716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835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685" y="70476"/>
          <a:ext cx="9000000" cy="6768000"/>
        </p:xfrm>
        <a:graphic>
          <a:graphicData uri="http://schemas.openxmlformats.org/drawingml/2006/table">
            <a:tbl>
              <a:tblPr firstRow="1" bandRow="1">
                <a:tableStyleId>{5940675A-B579-460E-94D1-54222C63F5DA}</a:tableStyleId>
              </a:tblPr>
              <a:tblGrid>
                <a:gridCol w="4500000">
                  <a:extLst>
                    <a:ext uri="{9D8B030D-6E8A-4147-A177-3AD203B41FA5}">
                      <a16:colId xmlns:a16="http://schemas.microsoft.com/office/drawing/2014/main" val="2293617971"/>
                    </a:ext>
                  </a:extLst>
                </a:gridCol>
                <a:gridCol w="4500000">
                  <a:extLst>
                    <a:ext uri="{9D8B030D-6E8A-4147-A177-3AD203B41FA5}">
                      <a16:colId xmlns:a16="http://schemas.microsoft.com/office/drawing/2014/main" val="1350436063"/>
                    </a:ext>
                  </a:extLst>
                </a:gridCol>
              </a:tblGrid>
              <a:tr h="3384000">
                <a:tc>
                  <a:txBody>
                    <a:bodyPr/>
                    <a:lstStyle/>
                    <a:p>
                      <a:pPr algn="ctr"/>
                      <a:r>
                        <a:rPr lang="en-GB" b="1" dirty="0"/>
                        <a:t>Religious Policies</a:t>
                      </a:r>
                      <a:r>
                        <a:rPr lang="en-GB" b="1" baseline="0" dirty="0"/>
                        <a:t> of Henry VIII</a:t>
                      </a:r>
                    </a:p>
                    <a:p>
                      <a:endParaRPr lang="en-GB" baseline="0" dirty="0"/>
                    </a:p>
                    <a:p>
                      <a:r>
                        <a:rPr lang="en-GB" sz="1500" b="1" baseline="0" dirty="0"/>
                        <a:t>1532-3</a:t>
                      </a:r>
                      <a:r>
                        <a:rPr lang="en-GB" sz="1500" baseline="0" dirty="0"/>
                        <a:t> Acts passed which stopped all payments to the Pope from the English Church.</a:t>
                      </a:r>
                    </a:p>
                    <a:p>
                      <a:r>
                        <a:rPr lang="en-GB" sz="1500" b="1" baseline="0" dirty="0"/>
                        <a:t>1534</a:t>
                      </a:r>
                      <a:r>
                        <a:rPr lang="en-GB" sz="1500" baseline="0" dirty="0"/>
                        <a:t> Act of Supremacy made the king head of the English church instead of the pope.</a:t>
                      </a:r>
                    </a:p>
                    <a:p>
                      <a:r>
                        <a:rPr lang="en-GB" sz="1500" b="1" baseline="0" dirty="0"/>
                        <a:t>1536</a:t>
                      </a:r>
                      <a:r>
                        <a:rPr lang="en-GB" sz="1500" baseline="0" dirty="0"/>
                        <a:t> Smaller monasteries dissolved (closed down)</a:t>
                      </a:r>
                    </a:p>
                    <a:p>
                      <a:r>
                        <a:rPr lang="en-GB" sz="1500" b="1" baseline="0" dirty="0"/>
                        <a:t>1538</a:t>
                      </a:r>
                      <a:r>
                        <a:rPr lang="en-GB" sz="1500" baseline="0" dirty="0"/>
                        <a:t> Henry’s song Edward is born. Henry decided to have him educated by two leading Protestants.</a:t>
                      </a:r>
                    </a:p>
                    <a:p>
                      <a:r>
                        <a:rPr lang="en-GB" sz="1500" b="1" baseline="0" dirty="0"/>
                        <a:t>1539</a:t>
                      </a:r>
                      <a:r>
                        <a:rPr lang="en-GB" sz="1500" baseline="0" dirty="0"/>
                        <a:t> Larger monasteries dissolved.</a:t>
                      </a:r>
                    </a:p>
                    <a:p>
                      <a:r>
                        <a:rPr lang="en-GB" sz="1500" b="1" baseline="0" dirty="0"/>
                        <a:t>1539</a:t>
                      </a:r>
                      <a:r>
                        <a:rPr lang="en-GB" sz="1500" baseline="0" dirty="0"/>
                        <a:t> English translations of the bible published </a:t>
                      </a:r>
                    </a:p>
                    <a:p>
                      <a:r>
                        <a:rPr lang="en-GB" sz="1500" b="1" baseline="0" dirty="0"/>
                        <a:t>1539</a:t>
                      </a:r>
                      <a:r>
                        <a:rPr lang="en-GB" sz="1500" baseline="0" dirty="0"/>
                        <a:t> Act of Six Articles supported all catholic beliefs  and catholic church services; said protestants were to be persecuted</a:t>
                      </a:r>
                    </a:p>
                  </a:txBody>
                  <a:tcPr/>
                </a:tc>
                <a:tc>
                  <a:txBody>
                    <a:bodyPr/>
                    <a:lstStyle/>
                    <a:p>
                      <a:pPr algn="ctr"/>
                      <a:r>
                        <a:rPr lang="en-GB" sz="2000" dirty="0"/>
                        <a:t>When</a:t>
                      </a:r>
                      <a:r>
                        <a:rPr lang="en-GB" sz="2000" baseline="0" dirty="0"/>
                        <a:t> Henry VIII first heard of the new protestant ideas spreading across Europe he wrote a book defending the catholic church.</a:t>
                      </a:r>
                      <a:endParaRPr lang="en-GB" sz="2000" dirty="0"/>
                    </a:p>
                  </a:txBody>
                  <a:tcPr anchor="ctr"/>
                </a:tc>
                <a:extLst>
                  <a:ext uri="{0D108BD9-81ED-4DB2-BD59-A6C34878D82A}">
                    <a16:rowId xmlns:a16="http://schemas.microsoft.com/office/drawing/2014/main" val="1022504693"/>
                  </a:ext>
                </a:extLst>
              </a:tr>
              <a:tr h="3384000">
                <a:tc>
                  <a:txBody>
                    <a:bodyPr/>
                    <a:lstStyle/>
                    <a:p>
                      <a:pPr algn="ctr"/>
                      <a:r>
                        <a:rPr lang="en-GB" sz="2000" dirty="0"/>
                        <a:t>Henry</a:t>
                      </a:r>
                      <a:r>
                        <a:rPr lang="en-GB" sz="2000" baseline="0" dirty="0"/>
                        <a:t> VIII’s chief minister, Thomas Cromwell, was ordered to investigate the catholic  monasteries in 1535. He sent investigators to find out any corruption (wrong doings) were happening there.</a:t>
                      </a:r>
                    </a:p>
                    <a:p>
                      <a:endParaRPr lang="en-GB" baseline="0" dirty="0"/>
                    </a:p>
                    <a:p>
                      <a:endParaRPr lang="en-GB" baseline="0" dirty="0"/>
                    </a:p>
                  </a:txBody>
                  <a:tcPr anchor="ctr"/>
                </a:tc>
                <a:tc>
                  <a:txBody>
                    <a:bodyPr/>
                    <a:lstStyle/>
                    <a:p>
                      <a:r>
                        <a:rPr lang="en-GB" sz="2000" b="1" dirty="0"/>
                        <a:t>Extracts from an investigation by Henry VIII’s ministers into a catholic monastery. </a:t>
                      </a:r>
                    </a:p>
                    <a:p>
                      <a:endParaRPr lang="en-GB" sz="2000" dirty="0"/>
                    </a:p>
                    <a:p>
                      <a:r>
                        <a:rPr lang="en-GB" sz="2000" i="1" dirty="0"/>
                        <a:t>The</a:t>
                      </a:r>
                      <a:r>
                        <a:rPr lang="en-GB" sz="2000" i="1" baseline="0" dirty="0"/>
                        <a:t> Abbot (priest) delighted much in playing at dice and in that spent much of the churches money. For his own pleasure he has had lots of beautiful buildings built</a:t>
                      </a:r>
                      <a:endParaRPr lang="en-GB" sz="2000" i="1" dirty="0"/>
                    </a:p>
                  </a:txBody>
                  <a:tcPr anchor="ctr"/>
                </a:tc>
                <a:extLst>
                  <a:ext uri="{0D108BD9-81ED-4DB2-BD59-A6C34878D82A}">
                    <a16:rowId xmlns:a16="http://schemas.microsoft.com/office/drawing/2014/main" val="3561229770"/>
                  </a:ext>
                </a:extLst>
              </a:tr>
            </a:tbl>
          </a:graphicData>
        </a:graphic>
      </p:graphicFrame>
    </p:spTree>
    <p:extLst>
      <p:ext uri="{BB962C8B-B14F-4D97-AF65-F5344CB8AC3E}">
        <p14:creationId xmlns:p14="http://schemas.microsoft.com/office/powerpoint/2010/main" val="38501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685" y="70476"/>
          <a:ext cx="9000000" cy="6768000"/>
        </p:xfrm>
        <a:graphic>
          <a:graphicData uri="http://schemas.openxmlformats.org/drawingml/2006/table">
            <a:tbl>
              <a:tblPr firstRow="1" bandRow="1">
                <a:tableStyleId>{5940675A-B579-460E-94D1-54222C63F5DA}</a:tableStyleId>
              </a:tblPr>
              <a:tblGrid>
                <a:gridCol w="4500000">
                  <a:extLst>
                    <a:ext uri="{9D8B030D-6E8A-4147-A177-3AD203B41FA5}">
                      <a16:colId xmlns:a16="http://schemas.microsoft.com/office/drawing/2014/main" val="2293617971"/>
                    </a:ext>
                  </a:extLst>
                </a:gridCol>
                <a:gridCol w="4500000">
                  <a:extLst>
                    <a:ext uri="{9D8B030D-6E8A-4147-A177-3AD203B41FA5}">
                      <a16:colId xmlns:a16="http://schemas.microsoft.com/office/drawing/2014/main" val="1350436063"/>
                    </a:ext>
                  </a:extLst>
                </a:gridCol>
              </a:tblGrid>
              <a:tr h="3384000">
                <a:tc>
                  <a:txBody>
                    <a:bodyPr/>
                    <a:lstStyle/>
                    <a:p>
                      <a:pPr algn="ctr"/>
                      <a:r>
                        <a:rPr lang="en-GB" sz="2000" baseline="0" dirty="0"/>
                        <a:t>During the investigations into the catholic monasteries if reports were sent back with praise for the monasteries they were sent back to be more critical and find evidence of problems and corruption.</a:t>
                      </a:r>
                    </a:p>
                    <a:p>
                      <a:pPr algn="ctr"/>
                      <a:endParaRPr lang="en-GB" sz="2000" baseline="0" dirty="0"/>
                    </a:p>
                    <a:p>
                      <a:pPr algn="ctr"/>
                      <a:r>
                        <a:rPr lang="en-GB" sz="2000" b="1" baseline="0" dirty="0"/>
                        <a:t>One report claimed </a:t>
                      </a:r>
                      <a:r>
                        <a:rPr lang="en-GB" sz="2000" baseline="0" dirty="0"/>
                        <a:t>“</a:t>
                      </a:r>
                      <a:r>
                        <a:rPr lang="en-GB" sz="2000" i="1" baseline="0" dirty="0"/>
                        <a:t>I could not find out anything bad about the convent, no matter how hard I tried</a:t>
                      </a:r>
                      <a:r>
                        <a:rPr lang="en-GB" sz="2000" baseline="0" dirty="0"/>
                        <a:t>”</a:t>
                      </a:r>
                    </a:p>
                  </a:txBody>
                  <a:tcPr anchor="ctr"/>
                </a:tc>
                <a:tc>
                  <a:txBody>
                    <a:bodyPr/>
                    <a:lstStyle/>
                    <a:p>
                      <a:pPr algn="ctr"/>
                      <a:r>
                        <a:rPr lang="en-GB" sz="2000" dirty="0"/>
                        <a:t>Henry’s income after</a:t>
                      </a:r>
                      <a:r>
                        <a:rPr lang="en-GB" sz="2000" baseline="0" dirty="0"/>
                        <a:t> the Break from Rome and the dissolution of the monasteries went from £100,000 a year in 1535, to £240,000 a year between 1536-47.</a:t>
                      </a:r>
                      <a:endParaRPr lang="en-GB" sz="2000" dirty="0"/>
                    </a:p>
                  </a:txBody>
                  <a:tcPr anchor="ctr"/>
                </a:tc>
                <a:extLst>
                  <a:ext uri="{0D108BD9-81ED-4DB2-BD59-A6C34878D82A}">
                    <a16:rowId xmlns:a16="http://schemas.microsoft.com/office/drawing/2014/main" val="1022504693"/>
                  </a:ext>
                </a:extLst>
              </a:tr>
              <a:tr h="3384000">
                <a:tc>
                  <a:txBody>
                    <a:bodyPr/>
                    <a:lstStyle/>
                    <a:p>
                      <a:pPr algn="ctr"/>
                      <a:r>
                        <a:rPr lang="en-GB" sz="2000" baseline="0" dirty="0"/>
                        <a:t>In 1536 all the small monasteries were closed down and in 1539 all the big monasteries were also closed down. </a:t>
                      </a:r>
                    </a:p>
                    <a:p>
                      <a:pPr algn="ctr"/>
                      <a:endParaRPr lang="en-GB" sz="2000" baseline="0" dirty="0"/>
                    </a:p>
                    <a:p>
                      <a:pPr algn="ctr"/>
                      <a:r>
                        <a:rPr lang="en-GB" sz="2000" baseline="0" dirty="0"/>
                        <a:t>The King kept most of the land from the churches as well as their valuables. The king then sold extra land to the nobles and turned some into private homes.</a:t>
                      </a:r>
                    </a:p>
                  </a:txBody>
                  <a:tcPr anchor="ctr"/>
                </a:tc>
                <a:tc>
                  <a:txBody>
                    <a:bodyPr/>
                    <a:lstStyle/>
                    <a:p>
                      <a:r>
                        <a:rPr lang="en-GB" sz="2000" dirty="0"/>
                        <a:t>Henry</a:t>
                      </a:r>
                      <a:r>
                        <a:rPr lang="en-GB" sz="2000" baseline="0" dirty="0"/>
                        <a:t> was bankrupt during to expensive wars he had fought in Europe. He needed more money to continue his wars.</a:t>
                      </a:r>
                      <a:endParaRPr lang="en-GB" sz="2000" dirty="0"/>
                    </a:p>
                  </a:txBody>
                  <a:tcPr anchor="ctr"/>
                </a:tc>
                <a:extLst>
                  <a:ext uri="{0D108BD9-81ED-4DB2-BD59-A6C34878D82A}">
                    <a16:rowId xmlns:a16="http://schemas.microsoft.com/office/drawing/2014/main" val="3561229770"/>
                  </a:ext>
                </a:extLst>
              </a:tr>
            </a:tbl>
          </a:graphicData>
        </a:graphic>
      </p:graphicFrame>
    </p:spTree>
    <p:extLst>
      <p:ext uri="{BB962C8B-B14F-4D97-AF65-F5344CB8AC3E}">
        <p14:creationId xmlns:p14="http://schemas.microsoft.com/office/powerpoint/2010/main" val="416977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685" y="44718"/>
          <a:ext cx="9000000" cy="6768000"/>
        </p:xfrm>
        <a:graphic>
          <a:graphicData uri="http://schemas.openxmlformats.org/drawingml/2006/table">
            <a:tbl>
              <a:tblPr firstRow="1" bandRow="1">
                <a:tableStyleId>{5940675A-B579-460E-94D1-54222C63F5DA}</a:tableStyleId>
              </a:tblPr>
              <a:tblGrid>
                <a:gridCol w="4500000">
                  <a:extLst>
                    <a:ext uri="{9D8B030D-6E8A-4147-A177-3AD203B41FA5}">
                      <a16:colId xmlns:a16="http://schemas.microsoft.com/office/drawing/2014/main" val="2293617971"/>
                    </a:ext>
                  </a:extLst>
                </a:gridCol>
                <a:gridCol w="4500000">
                  <a:extLst>
                    <a:ext uri="{9D8B030D-6E8A-4147-A177-3AD203B41FA5}">
                      <a16:colId xmlns:a16="http://schemas.microsoft.com/office/drawing/2014/main" val="1350436063"/>
                    </a:ext>
                  </a:extLst>
                </a:gridCol>
              </a:tblGrid>
              <a:tr h="3384000">
                <a:tc>
                  <a:txBody>
                    <a:bodyPr/>
                    <a:lstStyle/>
                    <a:p>
                      <a:pPr algn="ctr"/>
                      <a:r>
                        <a:rPr lang="en-GB" sz="2000" baseline="0" dirty="0"/>
                        <a:t>Henry’s wife Catherine of Aragon had not given him a son. Henry wanted an heir. He wife had several miscarriages and only gave him a daughter. </a:t>
                      </a:r>
                    </a:p>
                    <a:p>
                      <a:pPr algn="ctr"/>
                      <a:endParaRPr lang="en-GB" sz="2000" baseline="0" dirty="0"/>
                    </a:p>
                    <a:p>
                      <a:pPr algn="ctr"/>
                      <a:r>
                        <a:rPr lang="en-GB" sz="2000" baseline="0" dirty="0"/>
                        <a:t>Henry worried that he would no longer get a son from his current wife.</a:t>
                      </a:r>
                    </a:p>
                  </a:txBody>
                  <a:tcPr anchor="ctr"/>
                </a:tc>
                <a:tc>
                  <a:txBody>
                    <a:bodyPr/>
                    <a:lstStyle/>
                    <a:p>
                      <a:pPr algn="ctr"/>
                      <a:r>
                        <a:rPr lang="en-GB" sz="2000" dirty="0"/>
                        <a:t>1533 Cranmer</a:t>
                      </a:r>
                      <a:r>
                        <a:rPr lang="en-GB" sz="2000" baseline="0" dirty="0"/>
                        <a:t>, the arch bishop of Canterbury, declared Anne Boleyn and Henry man and wife, Anne was pregnant at the time of the marriage   This ended his marriage to Catherine</a:t>
                      </a:r>
                      <a:endParaRPr lang="en-GB" sz="2000" dirty="0"/>
                    </a:p>
                  </a:txBody>
                  <a:tcPr anchor="ctr"/>
                </a:tc>
                <a:extLst>
                  <a:ext uri="{0D108BD9-81ED-4DB2-BD59-A6C34878D82A}">
                    <a16:rowId xmlns:a16="http://schemas.microsoft.com/office/drawing/2014/main" val="1022504693"/>
                  </a:ext>
                </a:extLst>
              </a:tr>
              <a:tr h="3384000">
                <a:tc>
                  <a:txBody>
                    <a:bodyPr/>
                    <a:lstStyle/>
                    <a:p>
                      <a:pPr algn="ctr"/>
                      <a:r>
                        <a:rPr lang="en-GB" sz="2000" baseline="0" dirty="0"/>
                        <a:t>Between 1527-29 the Pope refused to grant Henry VIII a divorce from his wife Catherine. The Pope was the only one who could offer a catholic  a divorce.</a:t>
                      </a:r>
                    </a:p>
                  </a:txBody>
                  <a:tcPr anchor="ctr"/>
                </a:tc>
                <a:tc>
                  <a:txBody>
                    <a:bodyPr/>
                    <a:lstStyle/>
                    <a:p>
                      <a:r>
                        <a:rPr lang="en-GB" sz="2000" b="1" dirty="0"/>
                        <a:t>A letter from Henry VIII to Anne Boleyn </a:t>
                      </a:r>
                    </a:p>
                    <a:p>
                      <a:r>
                        <a:rPr lang="en-GB" sz="2000" b="0" i="0" kern="1200" dirty="0">
                          <a:solidFill>
                            <a:schemeClr val="tx1"/>
                          </a:solidFill>
                          <a:effectLst/>
                          <a:latin typeface="+mn-lt"/>
                          <a:ea typeface="+mn-ea"/>
                          <a:cs typeface="+mn-cs"/>
                        </a:rPr>
                        <a:t>“</a:t>
                      </a:r>
                      <a:r>
                        <a:rPr lang="en-GB" sz="2000" b="0" i="1" kern="1200" dirty="0">
                          <a:solidFill>
                            <a:schemeClr val="tx1"/>
                          </a:solidFill>
                          <a:effectLst/>
                          <a:latin typeface="+mn-lt"/>
                          <a:ea typeface="+mn-ea"/>
                          <a:cs typeface="+mn-cs"/>
                        </a:rPr>
                        <a:t>My heart and I surrender ourselves into your hands…. seeing that I cannot be personally present with you, I now send you the nearest thing I can to that, namely, my picture set in a bracelet, with the whole of the device, which you already know, wishing myself in their place, if it should please you. This is from the hand of your loyal servant and frien</a:t>
                      </a:r>
                      <a:r>
                        <a:rPr lang="en-GB" sz="2000" b="0" i="1" kern="1200" baseline="0" dirty="0">
                          <a:solidFill>
                            <a:schemeClr val="tx1"/>
                          </a:solidFill>
                          <a:effectLst/>
                          <a:latin typeface="+mn-lt"/>
                          <a:ea typeface="+mn-ea"/>
                          <a:cs typeface="+mn-cs"/>
                        </a:rPr>
                        <a:t>d</a:t>
                      </a:r>
                      <a:r>
                        <a:rPr lang="en-GB" sz="2000" b="0" i="0" kern="1200" baseline="0" dirty="0">
                          <a:solidFill>
                            <a:schemeClr val="tx1"/>
                          </a:solidFill>
                          <a:effectLst/>
                          <a:latin typeface="+mn-lt"/>
                          <a:ea typeface="+mn-ea"/>
                          <a:cs typeface="+mn-cs"/>
                        </a:rPr>
                        <a:t>”</a:t>
                      </a:r>
                    </a:p>
                  </a:txBody>
                  <a:tcPr anchor="ctr"/>
                </a:tc>
                <a:extLst>
                  <a:ext uri="{0D108BD9-81ED-4DB2-BD59-A6C34878D82A}">
                    <a16:rowId xmlns:a16="http://schemas.microsoft.com/office/drawing/2014/main" val="3561229770"/>
                  </a:ext>
                </a:extLst>
              </a:tr>
            </a:tbl>
          </a:graphicData>
        </a:graphic>
      </p:graphicFrame>
    </p:spTree>
    <p:extLst>
      <p:ext uri="{BB962C8B-B14F-4D97-AF65-F5344CB8AC3E}">
        <p14:creationId xmlns:p14="http://schemas.microsoft.com/office/powerpoint/2010/main" val="139161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685" y="44718"/>
          <a:ext cx="9000000" cy="6768000"/>
        </p:xfrm>
        <a:graphic>
          <a:graphicData uri="http://schemas.openxmlformats.org/drawingml/2006/table">
            <a:tbl>
              <a:tblPr firstRow="1" bandRow="1">
                <a:tableStyleId>{5940675A-B579-460E-94D1-54222C63F5DA}</a:tableStyleId>
              </a:tblPr>
              <a:tblGrid>
                <a:gridCol w="4500000">
                  <a:extLst>
                    <a:ext uri="{9D8B030D-6E8A-4147-A177-3AD203B41FA5}">
                      <a16:colId xmlns:a16="http://schemas.microsoft.com/office/drawing/2014/main" val="2293617971"/>
                    </a:ext>
                  </a:extLst>
                </a:gridCol>
                <a:gridCol w="4500000">
                  <a:extLst>
                    <a:ext uri="{9D8B030D-6E8A-4147-A177-3AD203B41FA5}">
                      <a16:colId xmlns:a16="http://schemas.microsoft.com/office/drawing/2014/main" val="1350436063"/>
                    </a:ext>
                  </a:extLst>
                </a:gridCol>
              </a:tblGrid>
              <a:tr h="3384000">
                <a:tc>
                  <a:txBody>
                    <a:bodyPr/>
                    <a:lstStyle/>
                    <a:p>
                      <a:pPr algn="ctr"/>
                      <a:r>
                        <a:rPr lang="en-GB" sz="2000" b="1" baseline="0" dirty="0"/>
                        <a:t>Rules for monks and nuns</a:t>
                      </a:r>
                    </a:p>
                    <a:p>
                      <a:pPr algn="ctr"/>
                      <a:endParaRPr lang="en-GB" sz="2000" b="1" baseline="0" dirty="0"/>
                    </a:p>
                    <a:p>
                      <a:pPr algn="ctr"/>
                      <a:r>
                        <a:rPr lang="en-GB" sz="2000" baseline="0" dirty="0"/>
                        <a:t>“</a:t>
                      </a:r>
                      <a:r>
                        <a:rPr lang="en-GB" sz="2000" i="1" baseline="0" dirty="0"/>
                        <a:t>They should:</a:t>
                      </a:r>
                    </a:p>
                    <a:p>
                      <a:pPr marL="342900" indent="-342900" algn="ctr">
                        <a:buFontTx/>
                        <a:buChar char="-"/>
                      </a:pPr>
                      <a:r>
                        <a:rPr lang="en-GB" sz="2000" i="1" baseline="0" dirty="0"/>
                        <a:t>Live as poor people </a:t>
                      </a:r>
                    </a:p>
                    <a:p>
                      <a:pPr marL="342900" indent="-342900" algn="ctr">
                        <a:buFontTx/>
                        <a:buChar char="-"/>
                      </a:pPr>
                      <a:r>
                        <a:rPr lang="en-GB" sz="2000" i="1" baseline="0" dirty="0"/>
                        <a:t>Not marry or have sexual relationships </a:t>
                      </a:r>
                    </a:p>
                    <a:p>
                      <a:pPr marL="342900" indent="-342900" algn="ctr">
                        <a:buFontTx/>
                        <a:buChar char="-"/>
                      </a:pPr>
                      <a:r>
                        <a:rPr lang="en-GB" sz="2000" i="1" baseline="0" dirty="0"/>
                        <a:t>Look after the poor, the sick and old</a:t>
                      </a:r>
                    </a:p>
                    <a:p>
                      <a:pPr marL="342900" indent="-342900" algn="ctr">
                        <a:buFontTx/>
                        <a:buChar char="-"/>
                      </a:pPr>
                      <a:r>
                        <a:rPr lang="en-GB" sz="2000" i="1" baseline="0" dirty="0"/>
                        <a:t>Wear simple rough clothes”</a:t>
                      </a:r>
                    </a:p>
                  </a:txBody>
                  <a:tcPr anchor="ctr"/>
                </a:tc>
                <a:tc>
                  <a:txBody>
                    <a:bodyPr/>
                    <a:lstStyle/>
                    <a:p>
                      <a:pPr algn="ctr"/>
                      <a:r>
                        <a:rPr lang="en-GB" sz="2000" b="1" dirty="0"/>
                        <a:t>Extracts from an investigation by Henry VIII’s ministers into a catholic monastery</a:t>
                      </a:r>
                    </a:p>
                    <a:p>
                      <a:pPr algn="ctr"/>
                      <a:endParaRPr lang="en-GB" sz="2000" b="1" dirty="0"/>
                    </a:p>
                    <a:p>
                      <a:pPr algn="ctr"/>
                      <a:r>
                        <a:rPr lang="en-GB" sz="2000" b="0" dirty="0"/>
                        <a:t>About Crossed Friars Monastery,</a:t>
                      </a:r>
                      <a:r>
                        <a:rPr lang="en-GB" sz="2000" b="0" baseline="0" dirty="0"/>
                        <a:t> London </a:t>
                      </a:r>
                    </a:p>
                    <a:p>
                      <a:pPr algn="ctr"/>
                      <a:endParaRPr lang="en-GB" sz="2000" b="0" baseline="0" dirty="0"/>
                    </a:p>
                    <a:p>
                      <a:pPr algn="ctr"/>
                      <a:r>
                        <a:rPr lang="en-GB" sz="2000" b="0" baseline="0" dirty="0"/>
                        <a:t>“</a:t>
                      </a:r>
                      <a:r>
                        <a:rPr lang="en-GB" sz="2000" b="0" i="1" baseline="0" dirty="0"/>
                        <a:t>Found the prior at the time in bed with a woman, both naked, about 11 o’clock in the morning</a:t>
                      </a:r>
                      <a:r>
                        <a:rPr lang="en-GB" sz="2000" b="0" baseline="0" dirty="0"/>
                        <a:t>”</a:t>
                      </a:r>
                      <a:endParaRPr lang="en-GB" sz="2000" b="0" dirty="0"/>
                    </a:p>
                  </a:txBody>
                  <a:tcPr anchor="ctr"/>
                </a:tc>
                <a:extLst>
                  <a:ext uri="{0D108BD9-81ED-4DB2-BD59-A6C34878D82A}">
                    <a16:rowId xmlns:a16="http://schemas.microsoft.com/office/drawing/2014/main" val="1022504693"/>
                  </a:ext>
                </a:extLst>
              </a:tr>
              <a:tr h="3384000">
                <a:tc>
                  <a:txBody>
                    <a:bodyPr/>
                    <a:lstStyle/>
                    <a:p>
                      <a:pPr algn="ctr"/>
                      <a:r>
                        <a:rPr lang="en-GB" sz="2000" baseline="0" dirty="0"/>
                        <a:t>Monasteries were loyal to the Pope not the crown. The pope had a lot of say in English life.</a:t>
                      </a:r>
                    </a:p>
                  </a:txBody>
                  <a:tcPr anchor="ctr"/>
                </a:tc>
                <a:tc>
                  <a:txBody>
                    <a:bodyPr/>
                    <a:lstStyle/>
                    <a:p>
                      <a:r>
                        <a:rPr lang="en-GB" sz="2000" b="0" i="0" kern="1200" baseline="0" dirty="0">
                          <a:solidFill>
                            <a:schemeClr val="tx1"/>
                          </a:solidFill>
                          <a:effectLst/>
                          <a:latin typeface="+mn-lt"/>
                          <a:ea typeface="+mn-ea"/>
                          <a:cs typeface="+mn-cs"/>
                        </a:rPr>
                        <a:t>In 1530 Henry VIII opposed the idea of the bible being translated into English and believed it should remain in Latin like the catholic church.</a:t>
                      </a:r>
                    </a:p>
                  </a:txBody>
                  <a:tcPr anchor="ctr"/>
                </a:tc>
                <a:extLst>
                  <a:ext uri="{0D108BD9-81ED-4DB2-BD59-A6C34878D82A}">
                    <a16:rowId xmlns:a16="http://schemas.microsoft.com/office/drawing/2014/main" val="3561229770"/>
                  </a:ext>
                </a:extLst>
              </a:tr>
            </a:tbl>
          </a:graphicData>
        </a:graphic>
      </p:graphicFrame>
    </p:spTree>
    <p:extLst>
      <p:ext uri="{BB962C8B-B14F-4D97-AF65-F5344CB8AC3E}">
        <p14:creationId xmlns:p14="http://schemas.microsoft.com/office/powerpoint/2010/main" val="392164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685" y="44718"/>
          <a:ext cx="9000000" cy="6768000"/>
        </p:xfrm>
        <a:graphic>
          <a:graphicData uri="http://schemas.openxmlformats.org/drawingml/2006/table">
            <a:tbl>
              <a:tblPr firstRow="1" bandRow="1">
                <a:tableStyleId>{5940675A-B579-460E-94D1-54222C63F5DA}</a:tableStyleId>
              </a:tblPr>
              <a:tblGrid>
                <a:gridCol w="4500000">
                  <a:extLst>
                    <a:ext uri="{9D8B030D-6E8A-4147-A177-3AD203B41FA5}">
                      <a16:colId xmlns:a16="http://schemas.microsoft.com/office/drawing/2014/main" val="2293617971"/>
                    </a:ext>
                  </a:extLst>
                </a:gridCol>
                <a:gridCol w="4500000">
                  <a:extLst>
                    <a:ext uri="{9D8B030D-6E8A-4147-A177-3AD203B41FA5}">
                      <a16:colId xmlns:a16="http://schemas.microsoft.com/office/drawing/2014/main" val="1350436063"/>
                    </a:ext>
                  </a:extLst>
                </a:gridCol>
              </a:tblGrid>
              <a:tr h="3384000">
                <a:tc>
                  <a:txBody>
                    <a:bodyPr/>
                    <a:lstStyle/>
                    <a:p>
                      <a:pPr algn="ctr"/>
                      <a:r>
                        <a:rPr lang="en-GB" sz="2000" b="0" i="0" u="none" baseline="0" dirty="0"/>
                        <a:t>During the reformation protestant rulers in Germany had managed to end the Pope’s control in their land.</a:t>
                      </a:r>
                    </a:p>
                  </a:txBody>
                  <a:tcPr anchor="ctr"/>
                </a:tc>
                <a:tc>
                  <a:txBody>
                    <a:bodyPr/>
                    <a:lstStyle/>
                    <a:p>
                      <a:pPr algn="ctr"/>
                      <a:r>
                        <a:rPr lang="en-GB" sz="2000" b="0" dirty="0"/>
                        <a:t>Reports</a:t>
                      </a:r>
                      <a:r>
                        <a:rPr lang="en-GB" sz="2000" b="0" baseline="0" dirty="0"/>
                        <a:t> ordered by Henry showed that the Church controlled and owned a quarter of English lands.</a:t>
                      </a:r>
                      <a:endParaRPr lang="en-GB" sz="2000" b="0" dirty="0"/>
                    </a:p>
                  </a:txBody>
                  <a:tcPr anchor="ctr"/>
                </a:tc>
                <a:extLst>
                  <a:ext uri="{0D108BD9-81ED-4DB2-BD59-A6C34878D82A}">
                    <a16:rowId xmlns:a16="http://schemas.microsoft.com/office/drawing/2014/main" val="1022504693"/>
                  </a:ext>
                </a:extLst>
              </a:tr>
              <a:tr h="3384000">
                <a:tc>
                  <a:txBody>
                    <a:bodyPr/>
                    <a:lstStyle/>
                    <a:p>
                      <a:pPr algn="ctr"/>
                      <a:r>
                        <a:rPr lang="en-GB" sz="2000" baseline="0" dirty="0"/>
                        <a:t>Henry’s wife Catherine had previously been married to his brother Arthur. Whilst reading the bible Henry noticed it said “</a:t>
                      </a:r>
                      <a:r>
                        <a:rPr lang="en-GB" sz="2000" i="1" baseline="0" dirty="0"/>
                        <a:t>if a man take his brother’s wife, it is an unclean thing, they shall be childless</a:t>
                      </a:r>
                      <a:r>
                        <a:rPr lang="en-GB" sz="2000" baseline="0" dirty="0"/>
                        <a:t>”.</a:t>
                      </a:r>
                    </a:p>
                  </a:txBody>
                  <a:tcPr anchor="ctr"/>
                </a:tc>
                <a:tc>
                  <a:txBody>
                    <a:bodyPr/>
                    <a:lstStyle/>
                    <a:p>
                      <a:endParaRPr lang="en-GB" sz="2000" b="0" i="0" kern="1200" baseline="0" dirty="0">
                        <a:solidFill>
                          <a:schemeClr val="tx1"/>
                        </a:solidFill>
                        <a:effectLst/>
                        <a:latin typeface="+mn-lt"/>
                        <a:ea typeface="+mn-ea"/>
                        <a:cs typeface="+mn-cs"/>
                      </a:endParaRPr>
                    </a:p>
                  </a:txBody>
                  <a:tcPr anchor="ctr"/>
                </a:tc>
                <a:extLst>
                  <a:ext uri="{0D108BD9-81ED-4DB2-BD59-A6C34878D82A}">
                    <a16:rowId xmlns:a16="http://schemas.microsoft.com/office/drawing/2014/main" val="3561229770"/>
                  </a:ext>
                </a:extLst>
              </a:tr>
            </a:tbl>
          </a:graphicData>
        </a:graphic>
      </p:graphicFrame>
    </p:spTree>
    <p:extLst>
      <p:ext uri="{BB962C8B-B14F-4D97-AF65-F5344CB8AC3E}">
        <p14:creationId xmlns:p14="http://schemas.microsoft.com/office/powerpoint/2010/main" val="156401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551922" y="5706088"/>
            <a:ext cx="8244348" cy="95721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omic Sans MS" panose="030F0702030302020204" pitchFamily="66" charset="0"/>
              </a:rPr>
              <a:t>Challenge Task: Many have argued that “Henry generally</a:t>
            </a:r>
            <a:r>
              <a:rPr kumimoji="0" lang="en-GB" sz="1800" b="0" i="0" u="none" strike="noStrike" kern="0" cap="none" spc="0" normalizeH="0" noProof="0" dirty="0">
                <a:ln>
                  <a:noFill/>
                </a:ln>
                <a:solidFill>
                  <a:prstClr val="black"/>
                </a:solidFill>
                <a:effectLst/>
                <a:uLnTx/>
                <a:uFillTx/>
                <a:latin typeface="Comic Sans MS" panose="030F0702030302020204" pitchFamily="66" charset="0"/>
              </a:rPr>
              <a:t> supported the Catholics, but went along with the Protestant ideas when they could get him what they wanted”. What evidence is there to support this?</a:t>
            </a:r>
            <a:endParaRPr kumimoji="0" lang="en-GB" sz="18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8" name="Rounded Rectangle 13"/>
          <p:cNvSpPr/>
          <p:nvPr/>
        </p:nvSpPr>
        <p:spPr>
          <a:xfrm>
            <a:off x="1787236" y="41566"/>
            <a:ext cx="7165661" cy="401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strike="noStrike" kern="0" cap="none" spc="0" normalizeH="0" baseline="0" noProof="0" dirty="0">
                <a:ln>
                  <a:noFill/>
                </a:ln>
                <a:solidFill>
                  <a:schemeClr val="tx1"/>
                </a:solidFill>
                <a:effectLst/>
                <a:uLnTx/>
                <a:uFillTx/>
                <a:latin typeface="Comic Sans MS" panose="030F0702030302020204" pitchFamily="66" charset="0"/>
              </a:rPr>
              <a:t>Why did Henry VII</a:t>
            </a:r>
            <a:r>
              <a:rPr lang="en-GB" sz="2000" kern="0" dirty="0">
                <a:solidFill>
                  <a:schemeClr val="tx1"/>
                </a:solidFill>
                <a:latin typeface="Comic Sans MS" panose="030F0702030302020204" pitchFamily="66" charset="0"/>
              </a:rPr>
              <a:t>I break from Rome?</a:t>
            </a:r>
            <a:endParaRPr kumimoji="0" lang="en-GB" sz="2000" b="0" i="0" strike="noStrike" kern="0" cap="none" spc="0" normalizeH="0" baseline="0" noProof="0" dirty="0">
              <a:ln>
                <a:noFill/>
              </a:ln>
              <a:solidFill>
                <a:schemeClr val="tx1"/>
              </a:solidFill>
              <a:effectLst/>
              <a:uLnTx/>
              <a:uFillTx/>
              <a:latin typeface="Comic Sans MS" panose="030F0702030302020204" pitchFamily="66" charset="0"/>
            </a:endParaRPr>
          </a:p>
        </p:txBody>
      </p:sp>
      <p:pic>
        <p:nvPicPr>
          <p:cNvPr id="2052" name="Picture 4" descr="Image result for henry VII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55" t="6193" r="16991" b="44333"/>
          <a:stretch/>
        </p:blipFill>
        <p:spPr bwMode="auto">
          <a:xfrm>
            <a:off x="3814735" y="1246164"/>
            <a:ext cx="2675440" cy="33404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hought Bubble: Cloud 1"/>
          <p:cNvSpPr/>
          <p:nvPr/>
        </p:nvSpPr>
        <p:spPr>
          <a:xfrm>
            <a:off x="5801711" y="1190932"/>
            <a:ext cx="3342290" cy="2028027"/>
          </a:xfrm>
          <a:prstGeom prst="cloudCallout">
            <a:avLst>
              <a:gd name="adj1" fmla="val -70070"/>
              <a:gd name="adj2" fmla="val -23106"/>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latin typeface="Comic Sans MS" panose="030F0702030302020204" pitchFamily="66" charset="0"/>
              </a:rPr>
              <a:t>Problem 2: </a:t>
            </a:r>
          </a:p>
          <a:p>
            <a:pPr algn="ctr"/>
            <a:r>
              <a:rPr lang="en-GB" dirty="0">
                <a:solidFill>
                  <a:schemeClr val="tx1"/>
                </a:solidFill>
                <a:latin typeface="Comic Sans MS" panose="030F0702030302020204" pitchFamily="66" charset="0"/>
              </a:rPr>
              <a:t>Henry was fighting lots of wars and these were expensive. He needed money. </a:t>
            </a:r>
            <a:r>
              <a:rPr lang="en-GB" dirty="0">
                <a:latin typeface="Comic Sans MS" panose="030F0702030302020204" pitchFamily="66" charset="0"/>
              </a:rPr>
              <a:t>  </a:t>
            </a:r>
          </a:p>
        </p:txBody>
      </p:sp>
      <p:sp>
        <p:nvSpPr>
          <p:cNvPr id="12" name="Thought Bubble: Cloud 11"/>
          <p:cNvSpPr/>
          <p:nvPr/>
        </p:nvSpPr>
        <p:spPr>
          <a:xfrm>
            <a:off x="599097" y="1788567"/>
            <a:ext cx="3259723" cy="1925497"/>
          </a:xfrm>
          <a:prstGeom prst="cloudCallout">
            <a:avLst>
              <a:gd name="adj1" fmla="val 86786"/>
              <a:gd name="adj2" fmla="val -32151"/>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latin typeface="Comic Sans MS" panose="030F0702030302020204" pitchFamily="66" charset="0"/>
              </a:rPr>
              <a:t>Problem 1</a:t>
            </a:r>
            <a:r>
              <a:rPr lang="en-GB" dirty="0">
                <a:solidFill>
                  <a:schemeClr val="tx1"/>
                </a:solidFill>
                <a:latin typeface="Comic Sans MS" panose="030F0702030302020204" pitchFamily="66" charset="0"/>
              </a:rPr>
              <a:t>:</a:t>
            </a:r>
          </a:p>
          <a:p>
            <a:pPr algn="ctr"/>
            <a:r>
              <a:rPr lang="en-GB" dirty="0">
                <a:solidFill>
                  <a:schemeClr val="tx1"/>
                </a:solidFill>
                <a:latin typeface="Comic Sans MS" panose="030F0702030302020204" pitchFamily="66" charset="0"/>
              </a:rPr>
              <a:t>Henry was failing to have a male heir. He had only had one daughter, Mary.</a:t>
            </a:r>
          </a:p>
        </p:txBody>
      </p:sp>
      <p:sp>
        <p:nvSpPr>
          <p:cNvPr id="13" name="Thought Bubble: Cloud 12"/>
          <p:cNvSpPr/>
          <p:nvPr/>
        </p:nvSpPr>
        <p:spPr>
          <a:xfrm>
            <a:off x="315309" y="3573764"/>
            <a:ext cx="3824125" cy="2025761"/>
          </a:xfrm>
          <a:prstGeom prst="cloudCallout">
            <a:avLst>
              <a:gd name="adj1" fmla="val 88229"/>
              <a:gd name="adj2" fmla="val -121099"/>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omic Sans MS" panose="030F0702030302020204" pitchFamily="66" charset="0"/>
              </a:rPr>
              <a:t>Problem 3:</a:t>
            </a:r>
          </a:p>
          <a:p>
            <a:pPr algn="ctr"/>
            <a:r>
              <a:rPr lang="en-GB" dirty="0">
                <a:solidFill>
                  <a:schemeClr val="tx1"/>
                </a:solidFill>
                <a:latin typeface="Comic Sans MS" panose="030F0702030302020204" pitchFamily="66" charset="0"/>
              </a:rPr>
              <a:t>The monasteries and churches were more loyal to the Pope in Rome than the king.</a:t>
            </a:r>
          </a:p>
        </p:txBody>
      </p:sp>
      <p:sp>
        <p:nvSpPr>
          <p:cNvPr id="3" name="Rectangle: Rounded Corners 2"/>
          <p:cNvSpPr/>
          <p:nvPr/>
        </p:nvSpPr>
        <p:spPr>
          <a:xfrm>
            <a:off x="1787236" y="579549"/>
            <a:ext cx="7009034" cy="412124"/>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Comic Sans MS" panose="030F0702030302020204" pitchFamily="66" charset="0"/>
              </a:rPr>
              <a:t>How did the break from Rome solve Henry’s problems?</a:t>
            </a:r>
          </a:p>
        </p:txBody>
      </p:sp>
      <p:sp>
        <p:nvSpPr>
          <p:cNvPr id="9" name="Rounded Rectangle 8"/>
          <p:cNvSpPr/>
          <p:nvPr/>
        </p:nvSpPr>
        <p:spPr>
          <a:xfrm>
            <a:off x="4556234" y="3714064"/>
            <a:ext cx="4519817" cy="188546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Comic Sans MS" panose="030F0702030302020204" pitchFamily="66" charset="0"/>
              </a:rPr>
              <a:t>TASK: </a:t>
            </a:r>
          </a:p>
          <a:p>
            <a:pPr marL="342900" indent="-342900">
              <a:buAutoNum type="arabicPeriod"/>
            </a:pPr>
            <a:r>
              <a:rPr lang="en-GB" dirty="0">
                <a:solidFill>
                  <a:schemeClr val="tx1"/>
                </a:solidFill>
                <a:latin typeface="Comic Sans MS" panose="030F0702030302020204" pitchFamily="66" charset="0"/>
              </a:rPr>
              <a:t>Study the three problems on this slide.</a:t>
            </a:r>
          </a:p>
          <a:p>
            <a:pPr marL="342900" indent="-342900">
              <a:buAutoNum type="arabicPeriod"/>
            </a:pPr>
            <a:r>
              <a:rPr lang="en-GB" dirty="0">
                <a:solidFill>
                  <a:schemeClr val="tx1"/>
                </a:solidFill>
                <a:latin typeface="Comic Sans MS" panose="030F0702030302020204" pitchFamily="66" charset="0"/>
              </a:rPr>
              <a:t>Using the information/sources from the past five slides, how has the Break from Rome helped to solve them?</a:t>
            </a:r>
          </a:p>
        </p:txBody>
      </p:sp>
      <p:sp>
        <p:nvSpPr>
          <p:cNvPr id="10" name="Down Arrow 9"/>
          <p:cNvSpPr/>
          <p:nvPr/>
        </p:nvSpPr>
        <p:spPr>
          <a:xfrm>
            <a:off x="8292662" y="5454869"/>
            <a:ext cx="503608" cy="488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49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38171" y="5706088"/>
            <a:ext cx="8244348" cy="95721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omic Sans MS" panose="030F0702030302020204" pitchFamily="66" charset="0"/>
              </a:rPr>
              <a:t>Challenge: </a:t>
            </a:r>
            <a:r>
              <a:rPr kumimoji="0" lang="en-GB" sz="1800" b="0" i="0" u="none" strike="noStrike" kern="0" cap="none" spc="0" normalizeH="0" baseline="0" noProof="0" dirty="0">
                <a:ln>
                  <a:noFill/>
                </a:ln>
                <a:solidFill>
                  <a:prstClr val="black"/>
                </a:solidFill>
                <a:effectLst/>
                <a:uLnTx/>
                <a:uFillTx/>
                <a:latin typeface="Comic Sans MS" panose="030F0702030302020204" pitchFamily="66" charset="0"/>
              </a:rPr>
              <a:t>Many have argued that “Henry generally</a:t>
            </a:r>
            <a:r>
              <a:rPr kumimoji="0" lang="en-GB" sz="1800" b="0" i="0" u="none" strike="noStrike" kern="0" cap="none" spc="0" normalizeH="0" noProof="0" dirty="0">
                <a:ln>
                  <a:noFill/>
                </a:ln>
                <a:solidFill>
                  <a:prstClr val="black"/>
                </a:solidFill>
                <a:effectLst/>
                <a:uLnTx/>
                <a:uFillTx/>
                <a:latin typeface="Comic Sans MS" panose="030F0702030302020204" pitchFamily="66" charset="0"/>
              </a:rPr>
              <a:t> supported the Catholics, but went along with the Protestant ideas when they could get him what they wanted”. What evidence is there to support this?</a:t>
            </a:r>
            <a:endParaRPr kumimoji="0" lang="en-GB" sz="18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8" name="Rounded Rectangle 13"/>
          <p:cNvSpPr/>
          <p:nvPr/>
        </p:nvSpPr>
        <p:spPr>
          <a:xfrm>
            <a:off x="1787236" y="41566"/>
            <a:ext cx="7165661" cy="401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strike="noStrike" kern="0" cap="none" spc="0" normalizeH="0" baseline="0" noProof="0" dirty="0">
                <a:ln>
                  <a:noFill/>
                </a:ln>
                <a:solidFill>
                  <a:schemeClr val="tx1"/>
                </a:solidFill>
                <a:effectLst/>
                <a:uLnTx/>
                <a:uFillTx/>
                <a:latin typeface="Comic Sans MS" panose="030F0702030302020204" pitchFamily="66" charset="0"/>
              </a:rPr>
              <a:t>Why did Henry VII</a:t>
            </a:r>
            <a:r>
              <a:rPr lang="en-GB" sz="2000" kern="0" dirty="0">
                <a:solidFill>
                  <a:schemeClr val="tx1"/>
                </a:solidFill>
                <a:latin typeface="Comic Sans MS" panose="030F0702030302020204" pitchFamily="66" charset="0"/>
              </a:rPr>
              <a:t>I break from Rome?</a:t>
            </a:r>
            <a:endParaRPr kumimoji="0" lang="en-GB" sz="2000" b="0" i="0" strike="noStrike" kern="0" cap="none" spc="0" normalizeH="0" baseline="0" noProof="0" dirty="0">
              <a:ln>
                <a:noFill/>
              </a:ln>
              <a:solidFill>
                <a:schemeClr val="tx1"/>
              </a:solidFill>
              <a:effectLst/>
              <a:uLnTx/>
              <a:uFillTx/>
              <a:latin typeface="Comic Sans MS" panose="030F0702030302020204" pitchFamily="66" charset="0"/>
            </a:endParaRPr>
          </a:p>
        </p:txBody>
      </p:sp>
      <p:sp>
        <p:nvSpPr>
          <p:cNvPr id="15" name="Rectangle: Rounded Corners 14"/>
          <p:cNvSpPr/>
          <p:nvPr/>
        </p:nvSpPr>
        <p:spPr>
          <a:xfrm>
            <a:off x="1865549" y="617335"/>
            <a:ext cx="7009034" cy="69545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Comic Sans MS" panose="030F0702030302020204" pitchFamily="66" charset="0"/>
              </a:rPr>
              <a:t>The most important reason that Henry broke from Rome was to increase his own wealth. How far do you agree?</a:t>
            </a:r>
          </a:p>
        </p:txBody>
      </p:sp>
      <p:sp>
        <p:nvSpPr>
          <p:cNvPr id="2" name="TextBox 1"/>
          <p:cNvSpPr txBox="1"/>
          <p:nvPr/>
        </p:nvSpPr>
        <p:spPr>
          <a:xfrm>
            <a:off x="6438689" y="1678247"/>
            <a:ext cx="2576060" cy="3970318"/>
          </a:xfrm>
          <a:prstGeom prst="rect">
            <a:avLst/>
          </a:prstGeom>
          <a:solidFill>
            <a:schemeClr val="accent5">
              <a:lumMod val="40000"/>
              <a:lumOff val="60000"/>
            </a:schemeClr>
          </a:solidFill>
        </p:spPr>
        <p:txBody>
          <a:bodyPr wrap="square" rtlCol="0">
            <a:spAutoFit/>
          </a:bodyPr>
          <a:lstStyle/>
          <a:p>
            <a:r>
              <a:rPr lang="en-GB" b="1" dirty="0">
                <a:solidFill>
                  <a:srgbClr val="7030A0"/>
                </a:solidFill>
                <a:latin typeface="Comic Sans MS" panose="030F0702030302020204" pitchFamily="66" charset="0"/>
              </a:rPr>
              <a:t>Wealth:</a:t>
            </a:r>
          </a:p>
          <a:p>
            <a:r>
              <a:rPr lang="en-GB" dirty="0">
                <a:latin typeface="Comic Sans MS" panose="030F0702030302020204" pitchFamily="66" charset="0"/>
              </a:rPr>
              <a:t>Monasteries abolished</a:t>
            </a:r>
          </a:p>
          <a:p>
            <a:endParaRPr lang="en-GB" dirty="0">
              <a:latin typeface="Comic Sans MS" panose="030F0702030302020204" pitchFamily="66" charset="0"/>
            </a:endParaRPr>
          </a:p>
          <a:p>
            <a:r>
              <a:rPr lang="en-GB" dirty="0">
                <a:latin typeface="Comic Sans MS" panose="030F0702030302020204" pitchFamily="66" charset="0"/>
              </a:rPr>
              <a:t>Land taken from the church</a:t>
            </a:r>
          </a:p>
          <a:p>
            <a:endParaRPr lang="en-GB" dirty="0">
              <a:latin typeface="Comic Sans MS" panose="030F0702030302020204" pitchFamily="66" charset="0"/>
            </a:endParaRPr>
          </a:p>
          <a:p>
            <a:r>
              <a:rPr lang="en-GB" dirty="0">
                <a:latin typeface="Comic Sans MS" panose="030F0702030302020204" pitchFamily="66" charset="0"/>
              </a:rPr>
              <a:t>Henry was bankrupt before his break from Rome</a:t>
            </a:r>
          </a:p>
          <a:p>
            <a:endParaRPr lang="en-GB" dirty="0">
              <a:latin typeface="Comic Sans MS" panose="030F0702030302020204" pitchFamily="66" charset="0"/>
            </a:endParaRPr>
          </a:p>
          <a:p>
            <a:r>
              <a:rPr lang="en-GB" dirty="0">
                <a:latin typeface="Comic Sans MS" panose="030F0702030302020204" pitchFamily="66" charset="0"/>
              </a:rPr>
              <a:t>Henry’s income doubles after leaving the catholic church</a:t>
            </a:r>
          </a:p>
          <a:p>
            <a:endParaRPr lang="en-GB" dirty="0">
              <a:latin typeface="Comic Sans MS" panose="030F0702030302020204" pitchFamily="66" charset="0"/>
            </a:endParaRPr>
          </a:p>
        </p:txBody>
      </p:sp>
      <p:sp>
        <p:nvSpPr>
          <p:cNvPr id="18" name="TextBox 17"/>
          <p:cNvSpPr txBox="1"/>
          <p:nvPr/>
        </p:nvSpPr>
        <p:spPr>
          <a:xfrm>
            <a:off x="296277" y="2062375"/>
            <a:ext cx="2840348" cy="3416320"/>
          </a:xfrm>
          <a:prstGeom prst="rect">
            <a:avLst/>
          </a:prstGeom>
          <a:solidFill>
            <a:schemeClr val="accent5">
              <a:lumMod val="40000"/>
              <a:lumOff val="60000"/>
            </a:schemeClr>
          </a:solidFill>
        </p:spPr>
        <p:txBody>
          <a:bodyPr wrap="square" rtlCol="0">
            <a:spAutoFit/>
          </a:bodyPr>
          <a:lstStyle/>
          <a:p>
            <a:r>
              <a:rPr lang="en-GB" b="1" dirty="0">
                <a:solidFill>
                  <a:srgbClr val="FF0000"/>
                </a:solidFill>
                <a:latin typeface="Comic Sans MS" panose="030F0702030302020204" pitchFamily="66" charset="0"/>
              </a:rPr>
              <a:t>Love</a:t>
            </a:r>
            <a:r>
              <a:rPr lang="en-GB" dirty="0">
                <a:solidFill>
                  <a:srgbClr val="FF0000"/>
                </a:solidFill>
                <a:latin typeface="Comic Sans MS" panose="030F0702030302020204" pitchFamily="66" charset="0"/>
              </a:rPr>
              <a:t>: </a:t>
            </a:r>
          </a:p>
          <a:p>
            <a:r>
              <a:rPr lang="en-GB" dirty="0">
                <a:latin typeface="Comic Sans MS" panose="030F0702030302020204" pitchFamily="66" charset="0"/>
              </a:rPr>
              <a:t>Anne Boleyn </a:t>
            </a:r>
          </a:p>
          <a:p>
            <a:r>
              <a:rPr lang="en-GB" dirty="0">
                <a:latin typeface="Comic Sans MS" panose="030F0702030302020204" pitchFamily="66" charset="0"/>
              </a:rPr>
              <a:t>Divorcing Catherine </a:t>
            </a:r>
          </a:p>
          <a:p>
            <a:endParaRPr lang="en-GB" dirty="0">
              <a:latin typeface="Comic Sans MS" panose="030F0702030302020204" pitchFamily="66" charset="0"/>
            </a:endParaRPr>
          </a:p>
          <a:p>
            <a:r>
              <a:rPr lang="en-GB" b="1" dirty="0">
                <a:solidFill>
                  <a:srgbClr val="002060"/>
                </a:solidFill>
                <a:latin typeface="Comic Sans MS" panose="030F0702030302020204" pitchFamily="66" charset="0"/>
              </a:rPr>
              <a:t>Power</a:t>
            </a:r>
            <a:r>
              <a:rPr lang="en-GB" dirty="0">
                <a:solidFill>
                  <a:srgbClr val="002060"/>
                </a:solidFill>
                <a:latin typeface="Comic Sans MS" panose="030F0702030302020204" pitchFamily="66" charset="0"/>
              </a:rPr>
              <a:t>: </a:t>
            </a:r>
          </a:p>
          <a:p>
            <a:r>
              <a:rPr lang="en-GB" dirty="0">
                <a:latin typeface="Comic Sans MS" panose="030F0702030302020204" pitchFamily="66" charset="0"/>
              </a:rPr>
              <a:t>Pope no longer head of the church</a:t>
            </a:r>
          </a:p>
          <a:p>
            <a:endParaRPr lang="en-GB" dirty="0">
              <a:latin typeface="Comic Sans MS" panose="030F0702030302020204" pitchFamily="66" charset="0"/>
            </a:endParaRPr>
          </a:p>
          <a:p>
            <a:r>
              <a:rPr lang="en-GB" dirty="0">
                <a:latin typeface="Comic Sans MS" panose="030F0702030302020204" pitchFamily="66" charset="0"/>
              </a:rPr>
              <a:t>Henry becomes Supreme head of the Church of England.</a:t>
            </a:r>
          </a:p>
          <a:p>
            <a:endParaRPr lang="en-GB" dirty="0">
              <a:latin typeface="Comic Sans MS" panose="030F0702030302020204" pitchFamily="66" charset="0"/>
            </a:endParaRPr>
          </a:p>
        </p:txBody>
      </p:sp>
      <p:sp>
        <p:nvSpPr>
          <p:cNvPr id="21" name="Rectangle 20"/>
          <p:cNvSpPr/>
          <p:nvPr/>
        </p:nvSpPr>
        <p:spPr>
          <a:xfrm>
            <a:off x="3463730" y="5052406"/>
            <a:ext cx="2193229" cy="523220"/>
          </a:xfrm>
          <a:prstGeom prst="rect">
            <a:avLst/>
          </a:prstGeom>
          <a:noFill/>
        </p:spPr>
        <p:txBody>
          <a:bodyPr wrap="none" lIns="91440" tIns="45720" rIns="91440" bIns="45720">
            <a:spAutoFit/>
          </a:bodyPr>
          <a:lstStyle/>
          <a:p>
            <a:pPr algn="ctr"/>
            <a:r>
              <a:rPr lang="en-US" sz="2800" b="1" cap="none" spc="0" dirty="0">
                <a:ln w="22225">
                  <a:noFill/>
                  <a:prstDash val="solid"/>
                </a:ln>
                <a:effectLst/>
                <a:latin typeface="Comic Sans MS" panose="030F0702030302020204" pitchFamily="66" charset="0"/>
              </a:rPr>
              <a:t>Which one?</a:t>
            </a:r>
            <a:endParaRPr lang="en-US" sz="5400" b="1" cap="none" spc="0" dirty="0">
              <a:ln w="22225">
                <a:noFill/>
                <a:prstDash val="solid"/>
              </a:ln>
              <a:effectLst/>
              <a:latin typeface="Comic Sans MS" panose="030F0702030302020204" pitchFamily="66" charset="0"/>
            </a:endParaRPr>
          </a:p>
        </p:txBody>
      </p:sp>
      <p:pic>
        <p:nvPicPr>
          <p:cNvPr id="2050" name="Picture 2" descr="Image result for scales weig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224" y="1636248"/>
            <a:ext cx="3662698" cy="3225576"/>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p:cNvSpPr/>
          <p:nvPr/>
        </p:nvSpPr>
        <p:spPr>
          <a:xfrm rot="16200000">
            <a:off x="3157071" y="4052950"/>
            <a:ext cx="613318" cy="468826"/>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20" name="Arrow: Right 19"/>
          <p:cNvSpPr/>
          <p:nvPr/>
        </p:nvSpPr>
        <p:spPr>
          <a:xfrm rot="16200000">
            <a:off x="5381168" y="4052950"/>
            <a:ext cx="613318" cy="468826"/>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Tree>
    <p:extLst>
      <p:ext uri="{BB962C8B-B14F-4D97-AF65-F5344CB8AC3E}">
        <p14:creationId xmlns:p14="http://schemas.microsoft.com/office/powerpoint/2010/main" val="20555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426"/>
            <a:ext cx="8229600" cy="1143000"/>
          </a:xfrm>
          <a:solidFill>
            <a:srgbClr val="FFFF00"/>
          </a:solidFill>
          <a:ln w="9525">
            <a:solidFill>
              <a:schemeClr val="tx1"/>
            </a:solidFill>
          </a:ln>
        </p:spPr>
        <p:txBody>
          <a:bodyPr>
            <a:normAutofit/>
          </a:bodyPr>
          <a:lstStyle/>
          <a:p>
            <a:r>
              <a:rPr lang="en-GB" dirty="0">
                <a:latin typeface="Comic Sans MS" panose="030F0702030302020204" pitchFamily="66" charset="0"/>
              </a:rPr>
              <a:t>Reformation</a:t>
            </a:r>
          </a:p>
        </p:txBody>
      </p:sp>
      <p:sp>
        <p:nvSpPr>
          <p:cNvPr id="3" name="Content Placeholder 2"/>
          <p:cNvSpPr>
            <a:spLocks noGrp="1"/>
          </p:cNvSpPr>
          <p:nvPr>
            <p:ph idx="1"/>
          </p:nvPr>
        </p:nvSpPr>
        <p:spPr>
          <a:xfrm>
            <a:off x="513824" y="1897475"/>
            <a:ext cx="8229600" cy="3921299"/>
          </a:xfrm>
        </p:spPr>
        <p:txBody>
          <a:bodyPr>
            <a:normAutofit fontScale="85000" lnSpcReduction="20000"/>
          </a:bodyPr>
          <a:lstStyle/>
          <a:p>
            <a:pPr marL="0" indent="0">
              <a:buNone/>
            </a:pPr>
            <a:r>
              <a:rPr lang="en-GB" sz="3200" b="1" dirty="0">
                <a:solidFill>
                  <a:schemeClr val="tx1"/>
                </a:solidFill>
                <a:latin typeface="Comic Sans MS" panose="030F0702030302020204" pitchFamily="66" charset="0"/>
              </a:rPr>
              <a:t>Lesson/Topic Objectives</a:t>
            </a:r>
          </a:p>
          <a:p>
            <a:pPr marL="0" indent="0">
              <a:buNone/>
            </a:pPr>
            <a:endParaRPr lang="en-GB" sz="3200" b="1" dirty="0">
              <a:solidFill>
                <a:schemeClr val="tx1"/>
              </a:solidFill>
              <a:latin typeface="Comic Sans MS" panose="030F0702030302020204" pitchFamily="66" charset="0"/>
            </a:endParaRPr>
          </a:p>
          <a:p>
            <a:r>
              <a:rPr lang="en-GB" sz="3200" dirty="0">
                <a:solidFill>
                  <a:schemeClr val="tx1"/>
                </a:solidFill>
                <a:latin typeface="Comic Sans MS" panose="030F0702030302020204" pitchFamily="66" charset="0"/>
              </a:rPr>
              <a:t>To be able to </a:t>
            </a:r>
            <a:r>
              <a:rPr lang="en-GB" sz="3200" b="1" dirty="0">
                <a:solidFill>
                  <a:srgbClr val="0070C0"/>
                </a:solidFill>
                <a:latin typeface="Comic Sans MS" panose="030F0702030302020204" pitchFamily="66" charset="0"/>
              </a:rPr>
              <a:t>describe</a:t>
            </a:r>
            <a:r>
              <a:rPr lang="en-GB" sz="3200" dirty="0">
                <a:solidFill>
                  <a:schemeClr val="tx1"/>
                </a:solidFill>
                <a:latin typeface="Comic Sans MS" panose="030F0702030302020204" pitchFamily="66" charset="0"/>
              </a:rPr>
              <a:t> what Catholicism and Protestantism are.</a:t>
            </a:r>
            <a:endParaRPr lang="en-GB" dirty="0">
              <a:latin typeface="Comic Sans MS" panose="030F0702030302020204" pitchFamily="66" charset="0"/>
            </a:endParaRPr>
          </a:p>
          <a:p>
            <a:endParaRPr lang="en-GB" dirty="0">
              <a:latin typeface="Comic Sans MS" panose="030F0702030302020204" pitchFamily="66" charset="0"/>
            </a:endParaRPr>
          </a:p>
          <a:p>
            <a:r>
              <a:rPr lang="en-GB" sz="3200" dirty="0">
                <a:solidFill>
                  <a:schemeClr val="tx1"/>
                </a:solidFill>
                <a:latin typeface="Comic Sans MS" panose="030F0702030302020204" pitchFamily="66" charset="0"/>
              </a:rPr>
              <a:t>To be able to </a:t>
            </a:r>
            <a:r>
              <a:rPr lang="en-GB" sz="3200" b="1" dirty="0">
                <a:solidFill>
                  <a:srgbClr val="0070C0"/>
                </a:solidFill>
                <a:latin typeface="Comic Sans MS" panose="030F0702030302020204" pitchFamily="66" charset="0"/>
              </a:rPr>
              <a:t>explain</a:t>
            </a:r>
            <a:r>
              <a:rPr lang="en-GB" sz="3200" dirty="0">
                <a:solidFill>
                  <a:schemeClr val="tx1"/>
                </a:solidFill>
                <a:latin typeface="Comic Sans MS" panose="030F0702030302020204" pitchFamily="66" charset="0"/>
              </a:rPr>
              <a:t> why there was corruption in the Catholic Church.</a:t>
            </a:r>
          </a:p>
          <a:p>
            <a:endParaRPr lang="en-GB" dirty="0">
              <a:latin typeface="Comic Sans MS" panose="030F0702030302020204" pitchFamily="66" charset="0"/>
            </a:endParaRPr>
          </a:p>
          <a:p>
            <a:r>
              <a:rPr lang="en-GB" dirty="0">
                <a:latin typeface="Comic Sans MS" panose="030F0702030302020204" pitchFamily="66" charset="0"/>
              </a:rPr>
              <a:t>To</a:t>
            </a:r>
            <a:r>
              <a:rPr lang="en-GB" sz="3200" dirty="0">
                <a:solidFill>
                  <a:schemeClr val="tx1"/>
                </a:solidFill>
                <a:latin typeface="Comic Sans MS" panose="030F0702030302020204" pitchFamily="66" charset="0"/>
              </a:rPr>
              <a:t> be able to </a:t>
            </a:r>
            <a:r>
              <a:rPr lang="en-GB" sz="3200" b="1" dirty="0">
                <a:solidFill>
                  <a:srgbClr val="0070C0"/>
                </a:solidFill>
                <a:latin typeface="Comic Sans MS" panose="030F0702030302020204" pitchFamily="66" charset="0"/>
              </a:rPr>
              <a:t>assess</a:t>
            </a:r>
            <a:r>
              <a:rPr lang="en-GB" sz="3200" dirty="0">
                <a:solidFill>
                  <a:schemeClr val="tx1"/>
                </a:solidFill>
                <a:latin typeface="Comic Sans MS" panose="030F0702030302020204" pitchFamily="66" charset="0"/>
              </a:rPr>
              <a:t> why the Reformation happened in England.</a:t>
            </a:r>
            <a:endParaRPr lang="en-GB" dirty="0">
              <a:latin typeface="Comic Sans MS" panose="030F0702030302020204" pitchFamily="66" charset="0"/>
            </a:endParaRPr>
          </a:p>
        </p:txBody>
      </p:sp>
    </p:spTree>
    <p:extLst>
      <p:ext uri="{BB962C8B-B14F-4D97-AF65-F5344CB8AC3E}">
        <p14:creationId xmlns:p14="http://schemas.microsoft.com/office/powerpoint/2010/main" val="143958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3"/>
          <p:cNvSpPr/>
          <p:nvPr/>
        </p:nvSpPr>
        <p:spPr>
          <a:xfrm>
            <a:off x="1787236" y="41566"/>
            <a:ext cx="7165661" cy="401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strike="noStrike" kern="0" cap="none" spc="0" normalizeH="0" baseline="0" noProof="0" dirty="0">
                <a:ln>
                  <a:noFill/>
                </a:ln>
                <a:solidFill>
                  <a:schemeClr val="tx1"/>
                </a:solidFill>
                <a:effectLst/>
                <a:uLnTx/>
                <a:uFillTx/>
                <a:latin typeface="Comic Sans MS" panose="030F0702030302020204" pitchFamily="66" charset="0"/>
              </a:rPr>
              <a:t>Why did Henry VII</a:t>
            </a:r>
            <a:r>
              <a:rPr lang="en-GB" sz="2000" kern="0" dirty="0">
                <a:solidFill>
                  <a:schemeClr val="tx1"/>
                </a:solidFill>
                <a:latin typeface="Comic Sans MS" panose="030F0702030302020204" pitchFamily="66" charset="0"/>
              </a:rPr>
              <a:t>I break from Rome?</a:t>
            </a:r>
            <a:endParaRPr kumimoji="0" lang="en-GB" sz="2000" b="0" i="0" strike="noStrike" kern="0" cap="none" spc="0" normalizeH="0" baseline="0" noProof="0" dirty="0">
              <a:ln>
                <a:noFill/>
              </a:ln>
              <a:solidFill>
                <a:schemeClr val="tx1"/>
              </a:solidFill>
              <a:effectLst/>
              <a:uLnTx/>
              <a:uFillTx/>
              <a:latin typeface="Comic Sans MS" panose="030F0702030302020204" pitchFamily="66" charset="0"/>
            </a:endParaRPr>
          </a:p>
        </p:txBody>
      </p:sp>
      <p:sp>
        <p:nvSpPr>
          <p:cNvPr id="15" name="Rectangle: Rounded Corners 14"/>
          <p:cNvSpPr/>
          <p:nvPr/>
        </p:nvSpPr>
        <p:spPr>
          <a:xfrm>
            <a:off x="1865549" y="617335"/>
            <a:ext cx="7009034" cy="57242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latin typeface="Comic Sans MS" panose="030F0702030302020204" pitchFamily="66" charset="0"/>
              </a:rPr>
              <a:t>The most important reason that Henry broke from Rome was to increase his own wealth. How far do you agree?</a:t>
            </a:r>
          </a:p>
        </p:txBody>
      </p:sp>
      <p:sp>
        <p:nvSpPr>
          <p:cNvPr id="2" name="TextBox 1"/>
          <p:cNvSpPr txBox="1"/>
          <p:nvPr/>
        </p:nvSpPr>
        <p:spPr>
          <a:xfrm>
            <a:off x="6825272" y="1540933"/>
            <a:ext cx="2255097" cy="5078313"/>
          </a:xfrm>
          <a:prstGeom prst="rect">
            <a:avLst/>
          </a:prstGeom>
          <a:solidFill>
            <a:schemeClr val="accent5">
              <a:lumMod val="40000"/>
              <a:lumOff val="60000"/>
            </a:schemeClr>
          </a:solidFill>
        </p:spPr>
        <p:txBody>
          <a:bodyPr wrap="square" rtlCol="0">
            <a:spAutoFit/>
          </a:bodyPr>
          <a:lstStyle/>
          <a:p>
            <a:r>
              <a:rPr lang="en-GB" b="1" dirty="0">
                <a:latin typeface="Comic Sans MS" panose="030F0702030302020204" pitchFamily="66" charset="0"/>
              </a:rPr>
              <a:t>EXAMPLES:</a:t>
            </a:r>
          </a:p>
          <a:p>
            <a:r>
              <a:rPr lang="en-GB" b="1" dirty="0">
                <a:latin typeface="Comic Sans MS" panose="030F0702030302020204" pitchFamily="66" charset="0"/>
              </a:rPr>
              <a:t>Wealth:</a:t>
            </a:r>
          </a:p>
          <a:p>
            <a:r>
              <a:rPr lang="en-GB" dirty="0">
                <a:latin typeface="Comic Sans MS" panose="030F0702030302020204" pitchFamily="66" charset="0"/>
              </a:rPr>
              <a:t>Monasteries abolished</a:t>
            </a:r>
          </a:p>
          <a:p>
            <a:endParaRPr lang="en-GB" dirty="0">
              <a:latin typeface="Comic Sans MS" panose="030F0702030302020204" pitchFamily="66" charset="0"/>
            </a:endParaRPr>
          </a:p>
          <a:p>
            <a:r>
              <a:rPr lang="en-GB" dirty="0">
                <a:latin typeface="Comic Sans MS" panose="030F0702030302020204" pitchFamily="66" charset="0"/>
              </a:rPr>
              <a:t>Land taken from the church</a:t>
            </a:r>
          </a:p>
          <a:p>
            <a:endParaRPr lang="en-GB" dirty="0">
              <a:latin typeface="Comic Sans MS" panose="030F0702030302020204" pitchFamily="66" charset="0"/>
            </a:endParaRPr>
          </a:p>
          <a:p>
            <a:r>
              <a:rPr lang="en-GB" dirty="0">
                <a:latin typeface="Comic Sans MS" panose="030F0702030302020204" pitchFamily="66" charset="0"/>
              </a:rPr>
              <a:t>Henry was bankrupt before his break from Rome</a:t>
            </a:r>
          </a:p>
          <a:p>
            <a:endParaRPr lang="en-GB" dirty="0">
              <a:latin typeface="Comic Sans MS" panose="030F0702030302020204" pitchFamily="66" charset="0"/>
            </a:endParaRPr>
          </a:p>
          <a:p>
            <a:r>
              <a:rPr lang="en-GB" dirty="0">
                <a:latin typeface="Comic Sans MS" panose="030F0702030302020204" pitchFamily="66" charset="0"/>
              </a:rPr>
              <a:t>Henry’s income doubles after leaving the catholic church</a:t>
            </a:r>
          </a:p>
          <a:p>
            <a:endParaRPr lang="en-GB" dirty="0">
              <a:latin typeface="Comic Sans MS" panose="030F0702030302020204" pitchFamily="66" charset="0"/>
            </a:endParaRPr>
          </a:p>
        </p:txBody>
      </p:sp>
      <p:sp>
        <p:nvSpPr>
          <p:cNvPr id="18" name="TextBox 17"/>
          <p:cNvSpPr txBox="1"/>
          <p:nvPr/>
        </p:nvSpPr>
        <p:spPr>
          <a:xfrm>
            <a:off x="83265" y="2175578"/>
            <a:ext cx="2328860" cy="3693319"/>
          </a:xfrm>
          <a:prstGeom prst="rect">
            <a:avLst/>
          </a:prstGeom>
          <a:solidFill>
            <a:schemeClr val="accent5">
              <a:lumMod val="40000"/>
              <a:lumOff val="60000"/>
            </a:schemeClr>
          </a:solidFill>
        </p:spPr>
        <p:txBody>
          <a:bodyPr wrap="square" rtlCol="0">
            <a:spAutoFit/>
          </a:bodyPr>
          <a:lstStyle/>
          <a:p>
            <a:r>
              <a:rPr lang="en-GB" b="1" dirty="0">
                <a:latin typeface="Comic Sans MS" panose="030F0702030302020204" pitchFamily="66" charset="0"/>
              </a:rPr>
              <a:t>EXAMPLES</a:t>
            </a:r>
          </a:p>
          <a:p>
            <a:r>
              <a:rPr lang="en-GB" b="1" dirty="0">
                <a:latin typeface="Comic Sans MS" panose="030F0702030302020204" pitchFamily="66" charset="0"/>
              </a:rPr>
              <a:t>Love</a:t>
            </a:r>
            <a:r>
              <a:rPr lang="en-GB" dirty="0">
                <a:latin typeface="Comic Sans MS" panose="030F0702030302020204" pitchFamily="66" charset="0"/>
              </a:rPr>
              <a:t>: </a:t>
            </a:r>
          </a:p>
          <a:p>
            <a:r>
              <a:rPr lang="en-GB" dirty="0">
                <a:latin typeface="Comic Sans MS" panose="030F0702030302020204" pitchFamily="66" charset="0"/>
              </a:rPr>
              <a:t>Anne Boleyn </a:t>
            </a:r>
          </a:p>
          <a:p>
            <a:r>
              <a:rPr lang="en-GB" dirty="0">
                <a:latin typeface="Comic Sans MS" panose="030F0702030302020204" pitchFamily="66" charset="0"/>
              </a:rPr>
              <a:t>Divorcing Catherine </a:t>
            </a:r>
          </a:p>
          <a:p>
            <a:endParaRPr lang="en-GB" dirty="0">
              <a:latin typeface="Comic Sans MS" panose="030F0702030302020204" pitchFamily="66" charset="0"/>
            </a:endParaRPr>
          </a:p>
          <a:p>
            <a:r>
              <a:rPr lang="en-GB" b="1" dirty="0">
                <a:latin typeface="Comic Sans MS" panose="030F0702030302020204" pitchFamily="66" charset="0"/>
              </a:rPr>
              <a:t>Power</a:t>
            </a:r>
            <a:r>
              <a:rPr lang="en-GB" dirty="0">
                <a:latin typeface="Comic Sans MS" panose="030F0702030302020204" pitchFamily="66" charset="0"/>
              </a:rPr>
              <a:t>: </a:t>
            </a:r>
          </a:p>
          <a:p>
            <a:r>
              <a:rPr lang="en-GB" dirty="0">
                <a:latin typeface="Comic Sans MS" panose="030F0702030302020204" pitchFamily="66" charset="0"/>
              </a:rPr>
              <a:t>Pope no longer head of the church</a:t>
            </a:r>
          </a:p>
          <a:p>
            <a:endParaRPr lang="en-GB" dirty="0">
              <a:latin typeface="Comic Sans MS" panose="030F0702030302020204" pitchFamily="66" charset="0"/>
            </a:endParaRPr>
          </a:p>
          <a:p>
            <a:r>
              <a:rPr lang="en-GB" dirty="0">
                <a:latin typeface="Comic Sans MS" panose="030F0702030302020204" pitchFamily="66" charset="0"/>
              </a:rPr>
              <a:t>Henry becomes Supreme head of the Church of England.</a:t>
            </a:r>
          </a:p>
        </p:txBody>
      </p:sp>
      <p:sp>
        <p:nvSpPr>
          <p:cNvPr id="3" name="Rectangle: Rounded Corners 2"/>
          <p:cNvSpPr/>
          <p:nvPr/>
        </p:nvSpPr>
        <p:spPr>
          <a:xfrm>
            <a:off x="2396348" y="1398635"/>
            <a:ext cx="4476222" cy="5065224"/>
          </a:xfrm>
          <a:prstGeom prst="roundRect">
            <a:avLst>
              <a:gd name="adj" fmla="val 621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latin typeface="Comic Sans MS" panose="030F0702030302020204" pitchFamily="66" charset="0"/>
              </a:rPr>
              <a:t>Henry’ s break from Rome was partly due to increasing his own wealth because…</a:t>
            </a:r>
          </a:p>
          <a:p>
            <a:endParaRPr lang="en-GB" dirty="0">
              <a:solidFill>
                <a:schemeClr val="tx1"/>
              </a:solidFill>
              <a:latin typeface="Comic Sans MS" panose="030F0702030302020204" pitchFamily="66" charset="0"/>
            </a:endParaRPr>
          </a:p>
          <a:p>
            <a:r>
              <a:rPr lang="en-GB" dirty="0">
                <a:solidFill>
                  <a:schemeClr val="tx1"/>
                </a:solidFill>
                <a:latin typeface="Comic Sans MS" panose="030F0702030302020204" pitchFamily="66" charset="0"/>
              </a:rPr>
              <a:t>For  example …</a:t>
            </a:r>
          </a:p>
          <a:p>
            <a:endParaRPr lang="en-GB" dirty="0">
              <a:solidFill>
                <a:schemeClr val="tx1"/>
              </a:solidFill>
              <a:latin typeface="Comic Sans MS" panose="030F0702030302020204" pitchFamily="66" charset="0"/>
            </a:endParaRPr>
          </a:p>
          <a:p>
            <a:r>
              <a:rPr lang="en-GB" dirty="0">
                <a:solidFill>
                  <a:schemeClr val="tx1"/>
                </a:solidFill>
                <a:latin typeface="Comic Sans MS" panose="030F0702030302020204" pitchFamily="66" charset="0"/>
              </a:rPr>
              <a:t>This meant that…</a:t>
            </a:r>
          </a:p>
          <a:p>
            <a:endParaRPr lang="en-GB" dirty="0">
              <a:solidFill>
                <a:schemeClr val="tx1"/>
              </a:solidFill>
              <a:latin typeface="Comic Sans MS" panose="030F0702030302020204" pitchFamily="66" charset="0"/>
            </a:endParaRPr>
          </a:p>
          <a:p>
            <a:endParaRPr lang="en-GB" dirty="0">
              <a:solidFill>
                <a:schemeClr val="tx1"/>
              </a:solidFill>
              <a:latin typeface="Comic Sans MS" panose="030F0702030302020204" pitchFamily="66" charset="0"/>
            </a:endParaRPr>
          </a:p>
          <a:p>
            <a:r>
              <a:rPr lang="en-GB" dirty="0">
                <a:solidFill>
                  <a:schemeClr val="tx1"/>
                </a:solidFill>
                <a:latin typeface="Comic Sans MS" panose="030F0702030302020204" pitchFamily="66" charset="0"/>
              </a:rPr>
              <a:t>However, there were other reasons such as…</a:t>
            </a:r>
          </a:p>
          <a:p>
            <a:endParaRPr lang="en-GB" dirty="0">
              <a:solidFill>
                <a:schemeClr val="tx1"/>
              </a:solidFill>
              <a:latin typeface="Comic Sans MS" panose="030F0702030302020204" pitchFamily="66" charset="0"/>
            </a:endParaRPr>
          </a:p>
          <a:p>
            <a:r>
              <a:rPr lang="en-GB" dirty="0">
                <a:solidFill>
                  <a:schemeClr val="tx1"/>
                </a:solidFill>
                <a:latin typeface="Comic Sans MS" panose="030F0702030302020204" pitchFamily="66" charset="0"/>
              </a:rPr>
              <a:t>For example …</a:t>
            </a:r>
          </a:p>
          <a:p>
            <a:endParaRPr lang="en-GB" dirty="0">
              <a:solidFill>
                <a:schemeClr val="tx1"/>
              </a:solidFill>
              <a:latin typeface="Comic Sans MS" panose="030F0702030302020204" pitchFamily="66" charset="0"/>
            </a:endParaRPr>
          </a:p>
          <a:p>
            <a:r>
              <a:rPr lang="en-GB" dirty="0">
                <a:solidFill>
                  <a:schemeClr val="tx1"/>
                </a:solidFill>
                <a:latin typeface="Comic Sans MS" panose="030F0702030302020204" pitchFamily="66" charset="0"/>
              </a:rPr>
              <a:t>This was an important reason for Henry’s break from Rome as it meant that …</a:t>
            </a:r>
          </a:p>
        </p:txBody>
      </p:sp>
      <p:sp>
        <p:nvSpPr>
          <p:cNvPr id="7" name="Flowchart: Alternate Process 6"/>
          <p:cNvSpPr/>
          <p:nvPr/>
        </p:nvSpPr>
        <p:spPr>
          <a:xfrm>
            <a:off x="1676399" y="59899"/>
            <a:ext cx="7198183" cy="122837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omic Sans MS" panose="030F0702030302020204" pitchFamily="66" charset="0"/>
              </a:rPr>
              <a:t>Challenge: Many have argued that “Henry generally</a:t>
            </a:r>
            <a:r>
              <a:rPr kumimoji="0" lang="en-GB" sz="1800" b="0" i="0" u="none" strike="noStrike" kern="0" cap="none" spc="0" normalizeH="0" noProof="0" dirty="0">
                <a:ln>
                  <a:noFill/>
                </a:ln>
                <a:solidFill>
                  <a:prstClr val="black"/>
                </a:solidFill>
                <a:effectLst/>
                <a:uLnTx/>
                <a:uFillTx/>
                <a:latin typeface="Comic Sans MS" panose="030F0702030302020204" pitchFamily="66" charset="0"/>
              </a:rPr>
              <a:t> supported the Catholics, but went along with the Protestant ideas when they could get him what they wanted”. What evidence is there to support this?</a:t>
            </a:r>
            <a:endParaRPr kumimoji="0" lang="en-GB" sz="1800" b="0" i="0" u="none" strike="noStrike" kern="0" cap="none" spc="0" normalizeH="0" baseline="0" noProof="0" dirty="0">
              <a:ln>
                <a:noFill/>
              </a:ln>
              <a:solidFill>
                <a:prstClr val="black"/>
              </a:solidFill>
              <a:effectLst/>
              <a:uLnTx/>
              <a:uFillTx/>
              <a:latin typeface="Comic Sans MS" panose="030F0702030302020204" pitchFamily="66" charset="0"/>
            </a:endParaRPr>
          </a:p>
        </p:txBody>
      </p:sp>
    </p:spTree>
    <p:extLst>
      <p:ext uri="{BB962C8B-B14F-4D97-AF65-F5344CB8AC3E}">
        <p14:creationId xmlns:p14="http://schemas.microsoft.com/office/powerpoint/2010/main" val="6022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42453" y="5853491"/>
            <a:ext cx="8244348" cy="95721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omic Sans MS" panose="030F0702030302020204" pitchFamily="66" charset="0"/>
              </a:rPr>
              <a:t>Challenge: Many have argued that “Henry generally</a:t>
            </a:r>
            <a:r>
              <a:rPr kumimoji="0" lang="en-GB" sz="1800" b="0" i="0" u="none" strike="noStrike" kern="0" cap="none" spc="0" normalizeH="0" noProof="0" dirty="0">
                <a:ln>
                  <a:noFill/>
                </a:ln>
                <a:solidFill>
                  <a:prstClr val="black"/>
                </a:solidFill>
                <a:effectLst/>
                <a:uLnTx/>
                <a:uFillTx/>
                <a:latin typeface="Comic Sans MS" panose="030F0702030302020204" pitchFamily="66" charset="0"/>
              </a:rPr>
              <a:t> supported the Catholics, but went along with the Protestant ideas when they could get him what they wanted”. What evidence is there to support this?</a:t>
            </a:r>
            <a:endParaRPr kumimoji="0" lang="en-GB" sz="18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8" name="Rounded Rectangle 13"/>
          <p:cNvSpPr/>
          <p:nvPr/>
        </p:nvSpPr>
        <p:spPr>
          <a:xfrm>
            <a:off x="1787236" y="41566"/>
            <a:ext cx="7165661" cy="401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strike="noStrike" kern="0" cap="none" spc="0" normalizeH="0" baseline="0" noProof="0" dirty="0">
                <a:ln>
                  <a:noFill/>
                </a:ln>
                <a:solidFill>
                  <a:schemeClr val="tx1"/>
                </a:solidFill>
                <a:effectLst/>
                <a:uLnTx/>
                <a:uFillTx/>
                <a:latin typeface="Comic Sans MS" panose="030F0702030302020204" pitchFamily="66" charset="0"/>
              </a:rPr>
              <a:t>Why did Henry VII</a:t>
            </a:r>
            <a:r>
              <a:rPr lang="en-GB" sz="2000" kern="0" dirty="0">
                <a:solidFill>
                  <a:schemeClr val="tx1"/>
                </a:solidFill>
                <a:latin typeface="Comic Sans MS" panose="030F0702030302020204" pitchFamily="66" charset="0"/>
              </a:rPr>
              <a:t>I break from Rome?</a:t>
            </a:r>
            <a:endParaRPr kumimoji="0" lang="en-GB" sz="2000" b="0" i="0" strike="noStrike" kern="0" cap="none" spc="0" normalizeH="0" baseline="0" noProof="0" dirty="0">
              <a:ln>
                <a:noFill/>
              </a:ln>
              <a:solidFill>
                <a:schemeClr val="tx1"/>
              </a:solidFill>
              <a:effectLst/>
              <a:uLnTx/>
              <a:uFillTx/>
              <a:latin typeface="Comic Sans MS" panose="030F0702030302020204" pitchFamily="66" charset="0"/>
            </a:endParaRPr>
          </a:p>
        </p:txBody>
      </p:sp>
      <p:sp>
        <p:nvSpPr>
          <p:cNvPr id="15" name="Rectangle: Rounded Corners 14"/>
          <p:cNvSpPr/>
          <p:nvPr/>
        </p:nvSpPr>
        <p:spPr>
          <a:xfrm>
            <a:off x="1865549" y="617335"/>
            <a:ext cx="7009034" cy="69545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Comic Sans MS" panose="030F0702030302020204" pitchFamily="66" charset="0"/>
              </a:rPr>
              <a:t>The most important reason that Henry broke from Rome was to increase his own wealth. How far do you agree?</a:t>
            </a:r>
          </a:p>
        </p:txBody>
      </p:sp>
      <p:sp>
        <p:nvSpPr>
          <p:cNvPr id="3" name="Rectangle: Rounded Corners 2"/>
          <p:cNvSpPr/>
          <p:nvPr/>
        </p:nvSpPr>
        <p:spPr>
          <a:xfrm>
            <a:off x="1787236" y="1495454"/>
            <a:ext cx="7267553" cy="3754463"/>
          </a:xfrm>
          <a:prstGeom prst="roundRect">
            <a:avLst>
              <a:gd name="adj" fmla="val 6219"/>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latin typeface="Comic Sans MS" panose="030F0702030302020204" pitchFamily="66" charset="0"/>
              </a:rPr>
              <a:t>Henry’ s break from Rome was partly due to increasing his own wealth because he had been fighting a number of expensive wars in Europe was nearly bankrupt, whilst the catholic church was very wealthy owning a quarter of the land in England, breaking from Rome could increase his own finances. For  example, when he left the church he also abolished monasteries across England, taking the land and valuables they owned. Much of the lands were sold to noble families.  This meant that Henry would have been able to finance other wars. His personal income went from £100,000 a year to nearly £240,000. </a:t>
            </a:r>
          </a:p>
          <a:p>
            <a:endParaRPr lang="en-GB" sz="1400" dirty="0">
              <a:solidFill>
                <a:schemeClr val="tx1"/>
              </a:solidFill>
              <a:latin typeface="Comic Sans MS" panose="030F0702030302020204" pitchFamily="66" charset="0"/>
            </a:endParaRPr>
          </a:p>
          <a:p>
            <a:endParaRPr lang="en-GB" sz="1400" dirty="0">
              <a:solidFill>
                <a:schemeClr val="tx1"/>
              </a:solidFill>
              <a:latin typeface="Comic Sans MS" panose="030F0702030302020204" pitchFamily="66" charset="0"/>
            </a:endParaRPr>
          </a:p>
        </p:txBody>
      </p:sp>
      <p:sp>
        <p:nvSpPr>
          <p:cNvPr id="9" name="Rectangle: Rounded Corners 8"/>
          <p:cNvSpPr/>
          <p:nvPr/>
        </p:nvSpPr>
        <p:spPr>
          <a:xfrm>
            <a:off x="0" y="2569999"/>
            <a:ext cx="1676400" cy="239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omic Sans MS" panose="030F0702030302020204" pitchFamily="66" charset="0"/>
              </a:rPr>
              <a:t>What is good about this paragraph?</a:t>
            </a:r>
          </a:p>
          <a:p>
            <a:endParaRPr lang="en-GB" dirty="0">
              <a:latin typeface="Comic Sans MS" panose="030F0702030302020204" pitchFamily="66" charset="0"/>
            </a:endParaRPr>
          </a:p>
          <a:p>
            <a:r>
              <a:rPr lang="en-GB" dirty="0">
                <a:latin typeface="Comic Sans MS" panose="030F0702030302020204" pitchFamily="66" charset="0"/>
              </a:rPr>
              <a:t>How could it be improved?</a:t>
            </a:r>
          </a:p>
        </p:txBody>
      </p:sp>
    </p:spTree>
    <p:extLst>
      <p:ext uri="{BB962C8B-B14F-4D97-AF65-F5344CB8AC3E}">
        <p14:creationId xmlns:p14="http://schemas.microsoft.com/office/powerpoint/2010/main" val="427560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60" y="454969"/>
            <a:ext cx="8892480" cy="1752600"/>
          </a:xfrm>
        </p:spPr>
        <p:txBody>
          <a:bodyPr>
            <a:normAutofit/>
          </a:bodyPr>
          <a:lstStyle/>
          <a:p>
            <a:pPr algn="l"/>
            <a:r>
              <a:rPr lang="en-GB" sz="2400" b="1" u="sng" dirty="0">
                <a:solidFill>
                  <a:srgbClr val="FF0000"/>
                </a:solidFill>
                <a:latin typeface="Comic Sans MS" panose="030F0702030302020204" pitchFamily="66" charset="0"/>
              </a:rPr>
              <a:t>Starter:</a:t>
            </a:r>
            <a:r>
              <a:rPr lang="en-GB" sz="2400" dirty="0">
                <a:solidFill>
                  <a:srgbClr val="FF0000"/>
                </a:solidFill>
                <a:latin typeface="Comic Sans MS" panose="030F0702030302020204" pitchFamily="66" charset="0"/>
              </a:rPr>
              <a:t> What differences are there? List them. </a:t>
            </a:r>
            <a:endParaRPr lang="en-GB" sz="2400" b="1" u="sng" dirty="0">
              <a:solidFill>
                <a:srgbClr val="FF0000"/>
              </a:solidFill>
              <a:latin typeface="Comic Sans MS" panose="030F0702030302020204" pitchFamily="66" charset="0"/>
            </a:endParaRPr>
          </a:p>
        </p:txBody>
      </p:sp>
      <p:pic>
        <p:nvPicPr>
          <p:cNvPr id="5" name="Picture 4" descr="C:\My Documents\My Pictures\Tudor &amp; Stuarts\Tudors\CATHOL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41206"/>
            <a:ext cx="54070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My Documents\My Pictures\Tudor &amp; Stuarts\Tudors\PROTES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623197"/>
            <a:ext cx="504348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6"/>
          <p:cNvSpPr/>
          <p:nvPr/>
        </p:nvSpPr>
        <p:spPr>
          <a:xfrm>
            <a:off x="5480665" y="2392133"/>
            <a:ext cx="1079500" cy="576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GB"/>
          </a:p>
        </p:txBody>
      </p:sp>
      <p:sp>
        <p:nvSpPr>
          <p:cNvPr id="8" name="TextBox 6"/>
          <p:cNvSpPr txBox="1">
            <a:spLocks noChangeArrowheads="1"/>
          </p:cNvSpPr>
          <p:nvPr/>
        </p:nvSpPr>
        <p:spPr bwMode="auto">
          <a:xfrm>
            <a:off x="6668394" y="2172264"/>
            <a:ext cx="2195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r>
              <a:rPr lang="en-GB" altLang="en-US" sz="3000" dirty="0">
                <a:latin typeface="Comic Sans MS" panose="030F0702030302020204" pitchFamily="66" charset="0"/>
              </a:rPr>
              <a:t>A Catholic Church</a:t>
            </a:r>
          </a:p>
        </p:txBody>
      </p:sp>
      <p:sp>
        <p:nvSpPr>
          <p:cNvPr id="9" name="TextBox 7"/>
          <p:cNvSpPr txBox="1">
            <a:spLocks noChangeArrowheads="1"/>
          </p:cNvSpPr>
          <p:nvPr/>
        </p:nvSpPr>
        <p:spPr bwMode="auto">
          <a:xfrm>
            <a:off x="395286" y="5350670"/>
            <a:ext cx="23764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r>
              <a:rPr lang="en-GB" altLang="en-US" sz="3000" dirty="0">
                <a:latin typeface="Comic Sans MS" panose="030F0702030302020204" pitchFamily="66" charset="0"/>
              </a:rPr>
              <a:t>A Protestant Church</a:t>
            </a:r>
          </a:p>
        </p:txBody>
      </p:sp>
      <p:sp>
        <p:nvSpPr>
          <p:cNvPr id="10" name="Left Arrow 9"/>
          <p:cNvSpPr/>
          <p:nvPr/>
        </p:nvSpPr>
        <p:spPr>
          <a:xfrm rot="10800000">
            <a:off x="3037014" y="5570539"/>
            <a:ext cx="1079500" cy="576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GB"/>
          </a:p>
        </p:txBody>
      </p:sp>
    </p:spTree>
    <p:extLst>
      <p:ext uri="{BB962C8B-B14F-4D97-AF65-F5344CB8AC3E}">
        <p14:creationId xmlns:p14="http://schemas.microsoft.com/office/powerpoint/2010/main" val="41205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rgbClr val="FFFF00"/>
          </a:solidFill>
        </p:spPr>
        <p:txBody>
          <a:bodyPr/>
          <a:lstStyle/>
          <a:p>
            <a:r>
              <a:rPr lang="en-US" altLang="en-US" dirty="0">
                <a:latin typeface="Comic Sans MS" panose="030F0702030302020204" pitchFamily="66" charset="0"/>
              </a:rPr>
              <a:t>Introduction</a:t>
            </a:r>
          </a:p>
        </p:txBody>
      </p:sp>
      <p:sp>
        <p:nvSpPr>
          <p:cNvPr id="3075" name="Content Placeholder 2"/>
          <p:cNvSpPr>
            <a:spLocks noGrp="1"/>
          </p:cNvSpPr>
          <p:nvPr>
            <p:ph idx="1"/>
          </p:nvPr>
        </p:nvSpPr>
        <p:spPr/>
        <p:txBody>
          <a:bodyPr>
            <a:normAutofit lnSpcReduction="10000"/>
          </a:bodyPr>
          <a:lstStyle/>
          <a:p>
            <a:r>
              <a:rPr lang="en-US" altLang="en-US" sz="2800" dirty="0">
                <a:latin typeface="Comic Sans MS" panose="030F0702030302020204" pitchFamily="66" charset="0"/>
              </a:rPr>
              <a:t>In 1500 there was only one Christian church in Western Europe – the </a:t>
            </a:r>
            <a:r>
              <a:rPr lang="en-US" altLang="en-US" sz="2800" b="1" dirty="0">
                <a:latin typeface="Comic Sans MS" panose="030F0702030302020204" pitchFamily="66" charset="0"/>
              </a:rPr>
              <a:t>Catholic Church</a:t>
            </a:r>
            <a:r>
              <a:rPr lang="en-US" altLang="en-US" sz="2800" dirty="0">
                <a:latin typeface="Comic Sans MS" panose="030F0702030302020204" pitchFamily="66" charset="0"/>
              </a:rPr>
              <a:t>. Its leader was the </a:t>
            </a:r>
            <a:r>
              <a:rPr lang="en-US" altLang="en-US" sz="2800" b="1" dirty="0">
                <a:latin typeface="Comic Sans MS" panose="030F0702030302020204" pitchFamily="66" charset="0"/>
              </a:rPr>
              <a:t>Pope</a:t>
            </a:r>
            <a:r>
              <a:rPr lang="en-US" altLang="en-US" sz="2800" dirty="0">
                <a:latin typeface="Comic Sans MS" panose="030F0702030302020204" pitchFamily="66" charset="0"/>
              </a:rPr>
              <a:t>. He was a powerful man, with great wealth and even his own army. He was based in Rome, Italy.</a:t>
            </a:r>
          </a:p>
          <a:p>
            <a:pPr>
              <a:buFont typeface="Arial" charset="0"/>
              <a:buNone/>
            </a:pPr>
            <a:endParaRPr lang="en-US" altLang="en-US" sz="2800" dirty="0">
              <a:latin typeface="Comic Sans MS" panose="030F0702030302020204" pitchFamily="66" charset="0"/>
            </a:endParaRPr>
          </a:p>
          <a:p>
            <a:r>
              <a:rPr lang="en-US" altLang="en-US" sz="2800" dirty="0">
                <a:latin typeface="Comic Sans MS" panose="030F0702030302020204" pitchFamily="66" charset="0"/>
              </a:rPr>
              <a:t>But not everybody was happy with how the Catholic Church was being run. Soon there would be major protests which would lead to the Church being split in two…</a:t>
            </a:r>
          </a:p>
        </p:txBody>
      </p:sp>
    </p:spTree>
    <p:extLst>
      <p:ext uri="{BB962C8B-B14F-4D97-AF65-F5344CB8AC3E}">
        <p14:creationId xmlns:p14="http://schemas.microsoft.com/office/powerpoint/2010/main" val="64707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latin typeface="Comic Sans MS" panose="030F0702030302020204" pitchFamily="66" charset="0"/>
              </a:rPr>
              <a:t>Key Words</a:t>
            </a:r>
          </a:p>
        </p:txBody>
      </p:sp>
      <p:sp>
        <p:nvSpPr>
          <p:cNvPr id="7" name="Content Placeholder 2">
            <a:extLst>
              <a:ext uri="{FF2B5EF4-FFF2-40B4-BE49-F238E27FC236}">
                <a16:creationId xmlns:a16="http://schemas.microsoft.com/office/drawing/2014/main" id="{EE1B3920-7E4D-0447-8956-560300656562}"/>
              </a:ext>
            </a:extLst>
          </p:cNvPr>
          <p:cNvSpPr txBox="1">
            <a:spLocks noGrp="1"/>
          </p:cNvSpPr>
          <p:nvPr>
            <p:ph idx="1"/>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100" b="1" dirty="0">
                <a:latin typeface="Comic Sans MS" panose="030F0702030302020204" pitchFamily="66" charset="0"/>
              </a:rPr>
              <a:t>Catholicism </a:t>
            </a:r>
            <a:r>
              <a:rPr lang="en-GB" sz="2100" b="1" dirty="0">
                <a:latin typeface="Comic Sans MS" panose="030F0702030302020204" pitchFamily="66" charset="0"/>
                <a:sym typeface="Wingdings" panose="05000000000000000000" pitchFamily="2" charset="2"/>
              </a:rPr>
              <a:t> </a:t>
            </a:r>
            <a:r>
              <a:rPr lang="en-GB" sz="2100" dirty="0">
                <a:latin typeface="Comic Sans MS" panose="030F0702030302020204" pitchFamily="66" charset="0"/>
              </a:rPr>
              <a:t>One of the three major branches of Christianity, led from Rome by the Pope</a:t>
            </a:r>
          </a:p>
          <a:p>
            <a:r>
              <a:rPr lang="en-GB" sz="2100" b="1" dirty="0">
                <a:solidFill>
                  <a:schemeClr val="accent5">
                    <a:lumMod val="75000"/>
                  </a:schemeClr>
                </a:solidFill>
                <a:latin typeface="Comic Sans MS" panose="030F0702030302020204" pitchFamily="66" charset="0"/>
              </a:rPr>
              <a:t>Protestantism</a:t>
            </a:r>
            <a:r>
              <a:rPr lang="en-GB" sz="2100" dirty="0">
                <a:solidFill>
                  <a:schemeClr val="accent5">
                    <a:lumMod val="75000"/>
                  </a:schemeClr>
                </a:solidFill>
                <a:latin typeface="Comic Sans MS" panose="030F0702030302020204" pitchFamily="66" charset="0"/>
              </a:rPr>
              <a:t> </a:t>
            </a:r>
            <a:r>
              <a:rPr lang="en-GB" sz="2100" dirty="0">
                <a:solidFill>
                  <a:schemeClr val="accent5">
                    <a:lumMod val="75000"/>
                  </a:schemeClr>
                </a:solidFill>
                <a:latin typeface="Comic Sans MS" panose="030F0702030302020204" pitchFamily="66" charset="0"/>
                <a:sym typeface="Wingdings" panose="05000000000000000000" pitchFamily="2" charset="2"/>
              </a:rPr>
              <a:t> A type of Christianity which developed in the 1500s in protest against the Catholic Church.</a:t>
            </a:r>
          </a:p>
          <a:p>
            <a:r>
              <a:rPr lang="en-GB" sz="2100" b="1" dirty="0">
                <a:latin typeface="Comic Sans MS" panose="030F0702030302020204" pitchFamily="66" charset="0"/>
                <a:sym typeface="Wingdings" panose="05000000000000000000" pitchFamily="2" charset="2"/>
              </a:rPr>
              <a:t>Reformation  </a:t>
            </a:r>
            <a:r>
              <a:rPr lang="en-GB" sz="2100" dirty="0">
                <a:latin typeface="Comic Sans MS" panose="030F0702030302020204" pitchFamily="66" charset="0"/>
                <a:sym typeface="Wingdings" panose="05000000000000000000" pitchFamily="2" charset="2"/>
              </a:rPr>
              <a:t>A movement to reform (change and improve) the Christian Church. </a:t>
            </a:r>
            <a:endParaRPr lang="en-GB" sz="2100" b="1" dirty="0">
              <a:latin typeface="Comic Sans MS" panose="030F0702030302020204" pitchFamily="66" charset="0"/>
            </a:endParaRPr>
          </a:p>
          <a:p>
            <a:r>
              <a:rPr lang="en-GB" sz="2100" b="1" dirty="0">
                <a:solidFill>
                  <a:schemeClr val="accent5">
                    <a:lumMod val="75000"/>
                  </a:schemeClr>
                </a:solidFill>
                <a:latin typeface="Comic Sans MS" panose="030F0702030302020204" pitchFamily="66" charset="0"/>
              </a:rPr>
              <a:t>Corruption </a:t>
            </a:r>
            <a:r>
              <a:rPr lang="en-GB" sz="2100" b="1" dirty="0">
                <a:solidFill>
                  <a:schemeClr val="accent5">
                    <a:lumMod val="75000"/>
                  </a:schemeClr>
                </a:solidFill>
                <a:latin typeface="Comic Sans MS" panose="030F0702030302020204" pitchFamily="66" charset="0"/>
                <a:sym typeface="Wingdings" panose="05000000000000000000" pitchFamily="2" charset="2"/>
              </a:rPr>
              <a:t></a:t>
            </a:r>
            <a:r>
              <a:rPr lang="en-GB" sz="2100" b="1" dirty="0">
                <a:solidFill>
                  <a:schemeClr val="accent5">
                    <a:lumMod val="75000"/>
                  </a:schemeClr>
                </a:solidFill>
                <a:latin typeface="Comic Sans MS" panose="030F0702030302020204" pitchFamily="66" charset="0"/>
              </a:rPr>
              <a:t> </a:t>
            </a:r>
            <a:r>
              <a:rPr lang="en-GB" sz="2100" dirty="0">
                <a:solidFill>
                  <a:schemeClr val="accent5">
                    <a:lumMod val="75000"/>
                  </a:schemeClr>
                </a:solidFill>
                <a:latin typeface="Comic Sans MS" panose="030F0702030302020204" pitchFamily="66" charset="0"/>
              </a:rPr>
              <a:t>The misuse of power for dishonest or immoral purposes.</a:t>
            </a:r>
          </a:p>
          <a:p>
            <a:r>
              <a:rPr lang="en-GB" sz="2100" b="1" dirty="0">
                <a:latin typeface="Comic Sans MS" panose="030F0702030302020204" pitchFamily="66" charset="0"/>
              </a:rPr>
              <a:t>Celibate </a:t>
            </a:r>
            <a:r>
              <a:rPr lang="en-GB" sz="2100" b="1" dirty="0">
                <a:latin typeface="Comic Sans MS" panose="030F0702030302020204" pitchFamily="66" charset="0"/>
                <a:sym typeface="Wingdings" panose="05000000000000000000" pitchFamily="2" charset="2"/>
              </a:rPr>
              <a:t></a:t>
            </a:r>
            <a:r>
              <a:rPr lang="en-GB" sz="2100" b="1" dirty="0">
                <a:latin typeface="Comic Sans MS" panose="030F0702030302020204" pitchFamily="66" charset="0"/>
              </a:rPr>
              <a:t> </a:t>
            </a:r>
            <a:r>
              <a:rPr lang="en-GB" sz="2100" dirty="0">
                <a:latin typeface="Comic Sans MS" panose="030F0702030302020204" pitchFamily="66" charset="0"/>
              </a:rPr>
              <a:t>Choosing to remain unmarried and abstain from (not have) </a:t>
            </a:r>
            <a:r>
              <a:rPr lang="en-GB" sz="2100">
                <a:latin typeface="Comic Sans MS" panose="030F0702030302020204" pitchFamily="66" charset="0"/>
              </a:rPr>
              <a:t>sexual relations, </a:t>
            </a:r>
            <a:r>
              <a:rPr lang="en-GB" sz="2100" dirty="0">
                <a:latin typeface="Comic Sans MS" panose="030F0702030302020204" pitchFamily="66" charset="0"/>
              </a:rPr>
              <a:t>usually for religious reasons.</a:t>
            </a:r>
          </a:p>
          <a:p>
            <a:r>
              <a:rPr lang="en-GB" sz="2100" b="1" dirty="0">
                <a:solidFill>
                  <a:schemeClr val="accent5">
                    <a:lumMod val="75000"/>
                  </a:schemeClr>
                </a:solidFill>
                <a:latin typeface="Comic Sans MS" panose="030F0702030302020204" pitchFamily="66" charset="0"/>
              </a:rPr>
              <a:t>Relic </a:t>
            </a:r>
            <a:r>
              <a:rPr lang="en-GB" sz="2100" b="1" dirty="0">
                <a:solidFill>
                  <a:schemeClr val="accent5">
                    <a:lumMod val="75000"/>
                  </a:schemeClr>
                </a:solidFill>
                <a:latin typeface="Comic Sans MS" panose="030F0702030302020204" pitchFamily="66" charset="0"/>
                <a:sym typeface="Wingdings" panose="05000000000000000000" pitchFamily="2" charset="2"/>
              </a:rPr>
              <a:t> </a:t>
            </a:r>
            <a:r>
              <a:rPr lang="en-GB" sz="2100" b="1" dirty="0">
                <a:solidFill>
                  <a:schemeClr val="accent5">
                    <a:lumMod val="75000"/>
                  </a:schemeClr>
                </a:solidFill>
                <a:latin typeface="Comic Sans MS" panose="030F0702030302020204" pitchFamily="66" charset="0"/>
              </a:rPr>
              <a:t> </a:t>
            </a:r>
            <a:r>
              <a:rPr lang="en-GB" sz="2100" dirty="0">
                <a:solidFill>
                  <a:schemeClr val="accent5">
                    <a:lumMod val="75000"/>
                  </a:schemeClr>
                </a:solidFill>
                <a:latin typeface="Comic Sans MS" panose="030F0702030302020204" pitchFamily="66" charset="0"/>
              </a:rPr>
              <a:t>An object of religious significance, often the physical or personal remains of a saint.</a:t>
            </a:r>
          </a:p>
          <a:p>
            <a:r>
              <a:rPr lang="en-GB" sz="2100" b="1" dirty="0">
                <a:latin typeface="Comic Sans MS" panose="030F0702030302020204" pitchFamily="66" charset="0"/>
              </a:rPr>
              <a:t>Indulgence </a:t>
            </a:r>
            <a:r>
              <a:rPr lang="en-GB" sz="2100" b="1" dirty="0">
                <a:latin typeface="Comic Sans MS" panose="030F0702030302020204" pitchFamily="66" charset="0"/>
                <a:sym typeface="Wingdings" panose="05000000000000000000" pitchFamily="2" charset="2"/>
              </a:rPr>
              <a:t></a:t>
            </a:r>
            <a:r>
              <a:rPr lang="en-GB" sz="2100" b="1" dirty="0">
                <a:latin typeface="Comic Sans MS" panose="030F0702030302020204" pitchFamily="66" charset="0"/>
              </a:rPr>
              <a:t> </a:t>
            </a:r>
            <a:r>
              <a:rPr lang="en-GB" sz="2100" dirty="0">
                <a:latin typeface="Comic Sans MS" panose="030F0702030302020204" pitchFamily="66" charset="0"/>
              </a:rPr>
              <a:t>A forgiveness of one’s sins purchased from the medieval Catholic Church</a:t>
            </a:r>
          </a:p>
        </p:txBody>
      </p:sp>
    </p:spTree>
    <p:extLst>
      <p:ext uri="{BB962C8B-B14F-4D97-AF65-F5344CB8AC3E}">
        <p14:creationId xmlns:p14="http://schemas.microsoft.com/office/powerpoint/2010/main" val="196418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876925"/>
            <a:ext cx="4056063" cy="762000"/>
          </a:xfrm>
        </p:spPr>
        <p:txBody>
          <a:bodyPr/>
          <a:lstStyle/>
          <a:p>
            <a:r>
              <a:rPr lang="en-GB" altLang="en-US" sz="3200"/>
              <a:t>Catholic priest</a:t>
            </a:r>
          </a:p>
        </p:txBody>
      </p:sp>
      <p:pic>
        <p:nvPicPr>
          <p:cNvPr id="7171" name="Picture 3" descr="C:\Temp\protesta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916113"/>
            <a:ext cx="33575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p:cNvSpPr/>
          <p:nvPr/>
        </p:nvSpPr>
        <p:spPr>
          <a:xfrm>
            <a:off x="1800225" y="4941888"/>
            <a:ext cx="576263" cy="9350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2"/>
          <p:cNvSpPr txBox="1">
            <a:spLocks noChangeArrowheads="1"/>
          </p:cNvSpPr>
          <p:nvPr/>
        </p:nvSpPr>
        <p:spPr bwMode="auto">
          <a:xfrm>
            <a:off x="5087938" y="188913"/>
            <a:ext cx="4056062" cy="762000"/>
          </a:xfrm>
          <a:prstGeom prst="rect">
            <a:avLst/>
          </a:prstGeom>
          <a:noFill/>
          <a:ln w="9525">
            <a:noFill/>
            <a:miter lim="800000"/>
            <a:headEnd/>
            <a:tailEnd/>
          </a:ln>
        </p:spPr>
        <p:txBody>
          <a:bodyPr anchor="ctr"/>
          <a:lstStyle/>
          <a:p>
            <a:pPr algn="ctr">
              <a:defRPr/>
            </a:pPr>
            <a:r>
              <a:rPr lang="en-GB" sz="3200" dirty="0">
                <a:latin typeface="+mj-lt"/>
                <a:ea typeface="+mj-ea"/>
                <a:cs typeface="+mj-cs"/>
              </a:rPr>
              <a:t>Protestant priest</a:t>
            </a:r>
          </a:p>
        </p:txBody>
      </p:sp>
      <p:sp>
        <p:nvSpPr>
          <p:cNvPr id="9" name="Up Arrow 8"/>
          <p:cNvSpPr/>
          <p:nvPr/>
        </p:nvSpPr>
        <p:spPr>
          <a:xfrm rot="10800000">
            <a:off x="6948488" y="908050"/>
            <a:ext cx="576262" cy="936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5" name="Picture 8" descr="http://us.123rf.com/400wm/400/400/ginasanders/ginasanders1104/ginasanders110400005/9260377-a-catholic-priest-with-a-bible-in-wo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32" y="219075"/>
            <a:ext cx="2980935" cy="446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9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latin typeface="Comic Sans MS" panose="030F0702030302020204" pitchFamily="66" charset="0"/>
              </a:rPr>
              <a:t>Video &amp; </a:t>
            </a:r>
            <a:r>
              <a:rPr lang="en-GB" dirty="0" err="1">
                <a:latin typeface="Comic Sans MS" panose="030F0702030302020204" pitchFamily="66" charset="0"/>
              </a:rPr>
              <a:t>Mindmap</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a:latin typeface="Comic Sans MS" panose="030F0702030302020204" pitchFamily="66" charset="0"/>
              </a:rPr>
              <a:t>Watch the following video on the Reformation - </a:t>
            </a:r>
            <a:r>
              <a:rPr lang="en-GB" dirty="0">
                <a:latin typeface="Comic Sans MS" panose="030F0702030302020204" pitchFamily="66" charset="0"/>
                <a:hlinkClick r:id="rId3"/>
              </a:rPr>
              <a:t>https://www.youtube.com/watch?v=</a:t>
            </a:r>
            <a:r>
              <a:rPr lang="en-GB" dirty="0" err="1">
                <a:latin typeface="Comic Sans MS" panose="030F0702030302020204" pitchFamily="66" charset="0"/>
                <a:hlinkClick r:id="rId3"/>
              </a:rPr>
              <a:t>FhGGjRjvq7w</a:t>
            </a:r>
            <a:endParaRPr lang="en-GB" dirty="0">
              <a:latin typeface="Comic Sans MS" panose="030F0702030302020204" pitchFamily="66" charset="0"/>
            </a:endParaRPr>
          </a:p>
          <a:p>
            <a:r>
              <a:rPr lang="en-GB" dirty="0">
                <a:latin typeface="Comic Sans MS" panose="030F0702030302020204" pitchFamily="66" charset="0"/>
              </a:rPr>
              <a:t>Create a </a:t>
            </a:r>
            <a:r>
              <a:rPr lang="en-GB" dirty="0" err="1">
                <a:latin typeface="Comic Sans MS" panose="030F0702030302020204" pitchFamily="66" charset="0"/>
              </a:rPr>
              <a:t>mindmap</a:t>
            </a:r>
            <a:r>
              <a:rPr lang="en-GB" dirty="0">
                <a:latin typeface="Comic Sans MS" panose="030F0702030302020204" pitchFamily="66" charset="0"/>
              </a:rPr>
              <a:t> with ‘Reformation’ in the middle – and include all of the facts you can find in the video.</a:t>
            </a:r>
          </a:p>
        </p:txBody>
      </p:sp>
      <p:sp>
        <p:nvSpPr>
          <p:cNvPr id="4" name="TextBox 3"/>
          <p:cNvSpPr txBox="1"/>
          <p:nvPr/>
        </p:nvSpPr>
        <p:spPr>
          <a:xfrm>
            <a:off x="457200" y="5418277"/>
            <a:ext cx="8496944" cy="707886"/>
          </a:xfrm>
          <a:prstGeom prst="rect">
            <a:avLst/>
          </a:prstGeom>
          <a:noFill/>
        </p:spPr>
        <p:txBody>
          <a:bodyPr wrap="square" rtlCol="0">
            <a:spAutoFit/>
          </a:bodyPr>
          <a:lstStyle/>
          <a:p>
            <a:r>
              <a:rPr lang="en-GB" sz="2000" b="1" dirty="0">
                <a:solidFill>
                  <a:srgbClr val="00B050"/>
                </a:solidFill>
                <a:latin typeface="Comic Sans MS" panose="030F0702030302020204" pitchFamily="66" charset="0"/>
              </a:rPr>
              <a:t>Challenge: </a:t>
            </a:r>
            <a:r>
              <a:rPr lang="en-GB" sz="2000" dirty="0">
                <a:solidFill>
                  <a:srgbClr val="00B050"/>
                </a:solidFill>
                <a:latin typeface="Comic Sans MS" panose="030F0702030302020204" pitchFamily="66" charset="0"/>
              </a:rPr>
              <a:t>Write a letter to the Pope explaining why people are unhappy with the corruption in the church in the 16</a:t>
            </a:r>
            <a:r>
              <a:rPr lang="en-GB" sz="2000" baseline="30000" dirty="0">
                <a:solidFill>
                  <a:srgbClr val="00B050"/>
                </a:solidFill>
                <a:latin typeface="Comic Sans MS" panose="030F0702030302020204" pitchFamily="66" charset="0"/>
              </a:rPr>
              <a:t>th</a:t>
            </a:r>
            <a:r>
              <a:rPr lang="en-GB" sz="2000" dirty="0">
                <a:solidFill>
                  <a:srgbClr val="00B050"/>
                </a:solidFill>
                <a:latin typeface="Comic Sans MS" panose="030F0702030302020204" pitchFamily="66" charset="0"/>
              </a:rPr>
              <a:t> century.</a:t>
            </a:r>
            <a:endParaRPr lang="en-GB" sz="20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65983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GB" sz="3600" b="1" u="sng" dirty="0">
                <a:latin typeface="Comic Sans MS" panose="030F0702030302020204" pitchFamily="66" charset="0"/>
              </a:rPr>
              <a:t>Topic 2</a:t>
            </a:r>
            <a:r>
              <a:rPr lang="en-GB" sz="3600" b="1" dirty="0">
                <a:latin typeface="Comic Sans MS" panose="030F0702030302020204" pitchFamily="66" charset="0"/>
              </a:rPr>
              <a:t> </a:t>
            </a:r>
            <a:r>
              <a:rPr lang="en-GB" sz="3600" dirty="0">
                <a:latin typeface="Comic Sans MS" panose="030F0702030302020204" pitchFamily="66" charset="0"/>
              </a:rPr>
              <a:t>– Break with Rome</a:t>
            </a:r>
            <a:endParaRPr lang="en-GB" sz="3600" b="1" dirty="0">
              <a:latin typeface="Comic Sans MS" panose="030F0702030302020204" pitchFamily="66" charset="0"/>
            </a:endParaRPr>
          </a:p>
        </p:txBody>
      </p:sp>
      <p:pic>
        <p:nvPicPr>
          <p:cNvPr id="4" name="Picture 3" descr="Image result for henry VIII">
            <a:extLst>
              <a:ext uri="{FF2B5EF4-FFF2-40B4-BE49-F238E27FC236}">
                <a16:creationId xmlns:a16="http://schemas.microsoft.com/office/drawing/2014/main" id="{BA654F92-4700-B441-BC1E-041D707AEC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07" b="6031"/>
          <a:stretch/>
        </p:blipFill>
        <p:spPr bwMode="auto">
          <a:xfrm>
            <a:off x="6210300" y="1747939"/>
            <a:ext cx="2784299" cy="4237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8840E10-08ED-9B4B-8996-B5DA2B09A04B}"/>
              </a:ext>
            </a:extLst>
          </p:cNvPr>
          <p:cNvPicPr>
            <a:picLocks noChangeAspect="1"/>
          </p:cNvPicPr>
          <p:nvPr/>
        </p:nvPicPr>
        <p:blipFill>
          <a:blip r:embed="rId4"/>
          <a:stretch>
            <a:fillRect/>
          </a:stretch>
        </p:blipFill>
        <p:spPr>
          <a:xfrm>
            <a:off x="2821168" y="2574260"/>
            <a:ext cx="3276600" cy="2755900"/>
          </a:xfrm>
          <a:prstGeom prst="rect">
            <a:avLst/>
          </a:prstGeom>
        </p:spPr>
      </p:pic>
      <p:pic>
        <p:nvPicPr>
          <p:cNvPr id="10" name="Picture 9">
            <a:extLst>
              <a:ext uri="{FF2B5EF4-FFF2-40B4-BE49-F238E27FC236}">
                <a16:creationId xmlns:a16="http://schemas.microsoft.com/office/drawing/2014/main" id="{7729F915-95C3-C94E-9D8B-0AEA23591002}"/>
              </a:ext>
            </a:extLst>
          </p:cNvPr>
          <p:cNvPicPr>
            <a:picLocks noChangeAspect="1"/>
          </p:cNvPicPr>
          <p:nvPr/>
        </p:nvPicPr>
        <p:blipFill rotWithShape="1">
          <a:blip r:embed="rId5"/>
          <a:srcRect b="2523"/>
          <a:stretch/>
        </p:blipFill>
        <p:spPr>
          <a:xfrm>
            <a:off x="327979" y="1587821"/>
            <a:ext cx="2493189" cy="4609457"/>
          </a:xfrm>
          <a:prstGeom prst="rect">
            <a:avLst/>
          </a:prstGeom>
        </p:spPr>
      </p:pic>
    </p:spTree>
    <p:extLst>
      <p:ext uri="{BB962C8B-B14F-4D97-AF65-F5344CB8AC3E}">
        <p14:creationId xmlns:p14="http://schemas.microsoft.com/office/powerpoint/2010/main" val="232097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426"/>
            <a:ext cx="8229600" cy="1143000"/>
          </a:xfrm>
          <a:solidFill>
            <a:srgbClr val="FFFF00"/>
          </a:solidFill>
          <a:ln w="9525">
            <a:solidFill>
              <a:schemeClr val="tx1"/>
            </a:solidFill>
          </a:ln>
        </p:spPr>
        <p:txBody>
          <a:bodyPr>
            <a:normAutofit fontScale="90000"/>
          </a:bodyPr>
          <a:lstStyle/>
          <a:p>
            <a:r>
              <a:rPr lang="en-GB" dirty="0">
                <a:latin typeface="Comic Sans MS" panose="030F0702030302020204" pitchFamily="66" charset="0"/>
              </a:rPr>
              <a:t>Why did Henry VIII break from Rome?</a:t>
            </a:r>
          </a:p>
        </p:txBody>
      </p:sp>
      <p:sp>
        <p:nvSpPr>
          <p:cNvPr id="3" name="Content Placeholder 2"/>
          <p:cNvSpPr>
            <a:spLocks noGrp="1"/>
          </p:cNvSpPr>
          <p:nvPr>
            <p:ph idx="1"/>
          </p:nvPr>
        </p:nvSpPr>
        <p:spPr>
          <a:xfrm>
            <a:off x="513824" y="1897475"/>
            <a:ext cx="8229600" cy="3921299"/>
          </a:xfrm>
        </p:spPr>
        <p:txBody>
          <a:bodyPr>
            <a:normAutofit fontScale="85000" lnSpcReduction="20000"/>
          </a:bodyPr>
          <a:lstStyle/>
          <a:p>
            <a:pPr marL="0" indent="0">
              <a:buNone/>
            </a:pPr>
            <a:r>
              <a:rPr lang="en-GB" sz="3200" b="1" dirty="0">
                <a:solidFill>
                  <a:schemeClr val="tx1"/>
                </a:solidFill>
                <a:latin typeface="Comic Sans MS" panose="030F0702030302020204" pitchFamily="66" charset="0"/>
              </a:rPr>
              <a:t>Lesson/Topic Objectives</a:t>
            </a:r>
          </a:p>
          <a:p>
            <a:pPr marL="0" indent="0">
              <a:buNone/>
            </a:pPr>
            <a:endParaRPr lang="en-GB" sz="3200" b="1" dirty="0">
              <a:solidFill>
                <a:schemeClr val="tx1"/>
              </a:solidFill>
              <a:latin typeface="Comic Sans MS" panose="030F0702030302020204" pitchFamily="66" charset="0"/>
            </a:endParaRPr>
          </a:p>
          <a:p>
            <a:r>
              <a:rPr lang="en-GB" sz="3200" dirty="0">
                <a:latin typeface="Comic Sans MS" panose="030F0702030302020204" pitchFamily="66" charset="0"/>
              </a:rPr>
              <a:t>You will be able to </a:t>
            </a:r>
            <a:r>
              <a:rPr lang="en-GB" sz="3200" b="1" dirty="0">
                <a:solidFill>
                  <a:srgbClr val="0070C0"/>
                </a:solidFill>
                <a:latin typeface="Comic Sans MS" panose="030F0702030302020204" pitchFamily="66" charset="0"/>
              </a:rPr>
              <a:t>describe</a:t>
            </a:r>
            <a:r>
              <a:rPr lang="en-GB" sz="3200" dirty="0">
                <a:latin typeface="Comic Sans MS" panose="030F0702030302020204" pitchFamily="66" charset="0"/>
              </a:rPr>
              <a:t> the problems Henry VIII faced as King of England. </a:t>
            </a:r>
          </a:p>
          <a:p>
            <a:endParaRPr lang="en-GB" sz="3200" b="1" dirty="0">
              <a:solidFill>
                <a:schemeClr val="bg1">
                  <a:lumMod val="50000"/>
                </a:schemeClr>
              </a:solidFill>
              <a:latin typeface="Comic Sans MS" panose="030F0702030302020204" pitchFamily="66" charset="0"/>
            </a:endParaRPr>
          </a:p>
          <a:p>
            <a:r>
              <a:rPr lang="en-GB" sz="3200" dirty="0">
                <a:latin typeface="Comic Sans MS" panose="030F0702030302020204" pitchFamily="66" charset="0"/>
              </a:rPr>
              <a:t>You will </a:t>
            </a:r>
            <a:r>
              <a:rPr lang="en-GB" sz="3200" b="1" dirty="0">
                <a:solidFill>
                  <a:srgbClr val="0070C0"/>
                </a:solidFill>
                <a:latin typeface="Comic Sans MS" panose="030F0702030302020204" pitchFamily="66" charset="0"/>
              </a:rPr>
              <a:t>explain why </a:t>
            </a:r>
            <a:r>
              <a:rPr lang="en-GB" sz="3200" dirty="0">
                <a:latin typeface="Comic Sans MS" panose="030F0702030302020204" pitchFamily="66" charset="0"/>
              </a:rPr>
              <a:t>Henry VIII decided to break away from the Roman Catholic Church. </a:t>
            </a:r>
          </a:p>
          <a:p>
            <a:endParaRPr lang="en-GB" sz="3200" dirty="0">
              <a:latin typeface="Comic Sans MS" panose="030F0702030302020204" pitchFamily="66" charset="0"/>
            </a:endParaRPr>
          </a:p>
          <a:p>
            <a:r>
              <a:rPr lang="en-GB" sz="3200" dirty="0">
                <a:latin typeface="Comic Sans MS" panose="030F0702030302020204" pitchFamily="66" charset="0"/>
              </a:rPr>
              <a:t>You will </a:t>
            </a:r>
            <a:r>
              <a:rPr lang="en-GB" sz="3200" b="1" dirty="0">
                <a:solidFill>
                  <a:srgbClr val="0070C0"/>
                </a:solidFill>
                <a:latin typeface="Comic Sans MS" panose="030F0702030302020204" pitchFamily="66" charset="0"/>
              </a:rPr>
              <a:t>review </a:t>
            </a:r>
            <a:r>
              <a:rPr lang="en-GB" sz="3200" dirty="0">
                <a:latin typeface="Comic Sans MS" panose="030F0702030302020204" pitchFamily="66" charset="0"/>
              </a:rPr>
              <a:t>how Henry VIII breaking helped to solve his problems.</a:t>
            </a:r>
            <a:endParaRPr lang="en-GB" dirty="0">
              <a:latin typeface="Comic Sans MS" panose="030F0702030302020204" pitchFamily="66" charset="0"/>
            </a:endParaRPr>
          </a:p>
        </p:txBody>
      </p:sp>
    </p:spTree>
    <p:extLst>
      <p:ext uri="{BB962C8B-B14F-4D97-AF65-F5344CB8AC3E}">
        <p14:creationId xmlns:p14="http://schemas.microsoft.com/office/powerpoint/2010/main" val="259598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E401156F4764BB2C6F20A964BCCEC" ma:contentTypeVersion="13" ma:contentTypeDescription="Create a new document." ma:contentTypeScope="" ma:versionID="b3de9978cfb435d938bff8bfeb238442">
  <xsd:schema xmlns:xsd="http://www.w3.org/2001/XMLSchema" xmlns:xs="http://www.w3.org/2001/XMLSchema" xmlns:p="http://schemas.microsoft.com/office/2006/metadata/properties" xmlns:ns2="557e22d3-7b3f-4e7c-8253-1b6f825f5a4b" xmlns:ns3="f864f35b-862f-415f-8c45-f63899e63674" xmlns:ns4="71c33754-1f42-40bd-8463-e9c6275dfdf6" targetNamespace="http://schemas.microsoft.com/office/2006/metadata/properties" ma:root="true" ma:fieldsID="48b38d66ae8514cd2017b06283203fbf" ns2:_="" ns3:_="" ns4:_="">
    <xsd:import namespace="557e22d3-7b3f-4e7c-8253-1b6f825f5a4b"/>
    <xsd:import namespace="f864f35b-862f-415f-8c45-f63899e63674"/>
    <xsd:import namespace="71c33754-1f42-40bd-8463-e9c6275dfdf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arked"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22d3-7b3f-4e7c-8253-1b6f825f5a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4f35b-862f-415f-8c45-f63899e63674"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c33754-1f42-40bd-8463-e9c6275dfdf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arked" ma:index="14" nillable="true" ma:displayName="Marked" ma:internalName="Marked">
      <xsd:simpleType>
        <xsd:restriction base="dms:Boolean"/>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rked xmlns="71c33754-1f42-40bd-8463-e9c6275dfd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19C17D-9AAC-4D38-9534-67ABCF0F76A7}">
  <ds:schemaRefs>
    <ds:schemaRef ds:uri="http://schemas.microsoft.com/office/2006/metadata/contentType"/>
    <ds:schemaRef ds:uri="http://schemas.microsoft.com/office/2006/metadata/properties/metaAttributes"/>
    <ds:schemaRef ds:uri="http://www.w3.org/2000/xmlns/"/>
    <ds:schemaRef ds:uri="http://www.w3.org/2001/XMLSchema"/>
    <ds:schemaRef ds:uri="557e22d3-7b3f-4e7c-8253-1b6f825f5a4b"/>
    <ds:schemaRef ds:uri="f864f35b-862f-415f-8c45-f63899e63674"/>
    <ds:schemaRef ds:uri="71c33754-1f42-40bd-8463-e9c6275dfdf6"/>
  </ds:schemaRefs>
</ds:datastoreItem>
</file>

<file path=customXml/itemProps2.xml><?xml version="1.0" encoding="utf-8"?>
<ds:datastoreItem xmlns:ds="http://schemas.openxmlformats.org/officeDocument/2006/customXml" ds:itemID="{B1BD6999-51E2-43F7-8D5B-D407A5B94C26}">
  <ds:schemaRefs>
    <ds:schemaRef ds:uri="http://schemas.microsoft.com/office/2006/metadata/properties"/>
    <ds:schemaRef ds:uri="http://www.w3.org/2000/xmlns/"/>
    <ds:schemaRef ds:uri="71c33754-1f42-40bd-8463-e9c6275dfdf6"/>
    <ds:schemaRef ds:uri="http://www.w3.org/2001/XMLSchema-instance"/>
  </ds:schemaRefs>
</ds:datastoreItem>
</file>

<file path=customXml/itemProps3.xml><?xml version="1.0" encoding="utf-8"?>
<ds:datastoreItem xmlns:ds="http://schemas.openxmlformats.org/officeDocument/2006/customXml" ds:itemID="{0EAB23C5-5CFC-4913-A072-03342EAD2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382</TotalTime>
  <Words>445</Words>
  <Application>Microsoft Office PowerPoint</Application>
  <PresentationFormat>On-screen Show (4:3)</PresentationFormat>
  <Paragraphs>102</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Topic 1 – Reformation</vt:lpstr>
      <vt:lpstr>Reformation</vt:lpstr>
      <vt:lpstr>PowerPoint Presentation</vt:lpstr>
      <vt:lpstr>Introduction</vt:lpstr>
      <vt:lpstr>Key Words</vt:lpstr>
      <vt:lpstr>Catholic priest</vt:lpstr>
      <vt:lpstr>Video &amp; Mindmap</vt:lpstr>
      <vt:lpstr>Topic 2 – Break with Rome</vt:lpstr>
      <vt:lpstr>Why did Henry VIII break from 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What was the reformation?</dc:title>
  <dc:creator>Kay, L</dc:creator>
  <cp:lastModifiedBy>Callum Grady</cp:lastModifiedBy>
  <cp:revision>32</cp:revision>
  <dcterms:created xsi:type="dcterms:W3CDTF">2019-03-29T13:25:16Z</dcterms:created>
  <dcterms:modified xsi:type="dcterms:W3CDTF">2020-04-20T07:34:15Z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0x010100D76E401156F4764BB2C6F20A964BCCEC</vt:lpwstr>
  </property>
</Properties>
</file>