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8" r:id="rId6"/>
    <p:sldId id="259" r:id="rId7"/>
    <p:sldId id="260" r:id="rId8"/>
    <p:sldId id="261" r:id="rId9"/>
    <p:sldId id="262" r:id="rId10"/>
    <p:sldId id="263" r:id="rId11"/>
    <p:sldId id="266" r:id="rId12"/>
    <p:sldId id="267"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2814" y="-9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B95ED8-313D-4E40-BA01-560734826264}" type="datetimeFigureOut">
              <a:rPr lang="en-GB" smtClean="0"/>
              <a:t>19/04/2020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FD727-5DCD-4FC5-BEA8-74AEFE3168E1}" type="slidenum">
              <a:rPr lang="en-GB" smtClean="0"/>
              <a:t>‹#›</a:t>
            </a:fld>
            <a:endParaRPr lang="en-GB"/>
          </a:p>
        </p:txBody>
      </p:sp>
    </p:spTree>
    <p:extLst>
      <p:ext uri="{BB962C8B-B14F-4D97-AF65-F5344CB8AC3E}">
        <p14:creationId xmlns:p14="http://schemas.microsoft.com/office/powerpoint/2010/main" val="2470030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FD727-5DCD-4FC5-BEA8-74AEFE3168E1}" type="slidenum">
              <a:rPr lang="en-GB" smtClean="0"/>
              <a:t>1</a:t>
            </a:fld>
            <a:endParaRPr lang="en-GB"/>
          </a:p>
        </p:txBody>
      </p:sp>
    </p:spTree>
    <p:extLst>
      <p:ext uri="{BB962C8B-B14F-4D97-AF65-F5344CB8AC3E}">
        <p14:creationId xmlns:p14="http://schemas.microsoft.com/office/powerpoint/2010/main" val="1566887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students to infer what is going on in the photograph. What function might the room have / why do people look concerned</a:t>
            </a:r>
            <a:endParaRPr lang="en-GB" dirty="0"/>
          </a:p>
        </p:txBody>
      </p:sp>
      <p:sp>
        <p:nvSpPr>
          <p:cNvPr id="4" name="Slide Number Placeholder 3"/>
          <p:cNvSpPr>
            <a:spLocks noGrp="1"/>
          </p:cNvSpPr>
          <p:nvPr>
            <p:ph type="sldNum" sz="quarter" idx="10"/>
          </p:nvPr>
        </p:nvSpPr>
        <p:spPr/>
        <p:txBody>
          <a:bodyPr/>
          <a:lstStyle/>
          <a:p>
            <a:fld id="{0D8FD727-5DCD-4FC5-BEA8-74AEFE3168E1}" type="slidenum">
              <a:rPr lang="en-GB" smtClean="0"/>
              <a:t>3</a:t>
            </a:fld>
            <a:endParaRPr lang="en-GB"/>
          </a:p>
        </p:txBody>
      </p:sp>
    </p:spTree>
    <p:extLst>
      <p:ext uri="{BB962C8B-B14F-4D97-AF65-F5344CB8AC3E}">
        <p14:creationId xmlns:p14="http://schemas.microsoft.com/office/powerpoint/2010/main" val="128055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FD727-5DCD-4FC5-BEA8-74AEFE3168E1}" type="slidenum">
              <a:rPr lang="en-GB" smtClean="0"/>
              <a:t>8</a:t>
            </a:fld>
            <a:endParaRPr lang="en-GB"/>
          </a:p>
        </p:txBody>
      </p:sp>
    </p:spTree>
    <p:extLst>
      <p:ext uri="{BB962C8B-B14F-4D97-AF65-F5344CB8AC3E}">
        <p14:creationId xmlns:p14="http://schemas.microsoft.com/office/powerpoint/2010/main" val="88321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FD727-5DCD-4FC5-BEA8-74AEFE3168E1}" type="slidenum">
              <a:rPr lang="en-GB" smtClean="0"/>
              <a:t>10</a:t>
            </a:fld>
            <a:endParaRPr lang="en-GB"/>
          </a:p>
        </p:txBody>
      </p:sp>
    </p:spTree>
    <p:extLst>
      <p:ext uri="{BB962C8B-B14F-4D97-AF65-F5344CB8AC3E}">
        <p14:creationId xmlns:p14="http://schemas.microsoft.com/office/powerpoint/2010/main" val="1566887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clip so it links between WWI and Russian revolution. Then talk through info. Table</a:t>
            </a:r>
            <a:r>
              <a:rPr lang="en-GB" baseline="0" dirty="0"/>
              <a:t> shows two sides in the civil war.</a:t>
            </a:r>
            <a:endParaRPr lang="en-GB" dirty="0"/>
          </a:p>
        </p:txBody>
      </p:sp>
      <p:sp>
        <p:nvSpPr>
          <p:cNvPr id="4" name="Slide Number Placeholder 3"/>
          <p:cNvSpPr>
            <a:spLocks noGrp="1"/>
          </p:cNvSpPr>
          <p:nvPr>
            <p:ph type="sldNum" sz="quarter" idx="10"/>
          </p:nvPr>
        </p:nvSpPr>
        <p:spPr/>
        <p:txBody>
          <a:bodyPr/>
          <a:lstStyle/>
          <a:p>
            <a:fld id="{C90BA732-EB6B-456D-9BB8-6149BFE4C04D}" type="slidenum">
              <a:rPr lang="en-GB" smtClean="0"/>
              <a:t>11</a:t>
            </a:fld>
            <a:endParaRPr lang="en-GB"/>
          </a:p>
        </p:txBody>
      </p:sp>
    </p:spTree>
    <p:extLst>
      <p:ext uri="{BB962C8B-B14F-4D97-AF65-F5344CB8AC3E}">
        <p14:creationId xmlns:p14="http://schemas.microsoft.com/office/powerpoint/2010/main" val="164253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FD727-5DCD-4FC5-BEA8-74AEFE3168E1}" type="slidenum">
              <a:rPr lang="en-GB" smtClean="0"/>
              <a:t>14</a:t>
            </a:fld>
            <a:endParaRPr lang="en-GB"/>
          </a:p>
        </p:txBody>
      </p:sp>
    </p:spTree>
    <p:extLst>
      <p:ext uri="{BB962C8B-B14F-4D97-AF65-F5344CB8AC3E}">
        <p14:creationId xmlns:p14="http://schemas.microsoft.com/office/powerpoint/2010/main" val="1566887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FD727-5DCD-4FC5-BEA8-74AEFE3168E1}" type="slidenum">
              <a:rPr lang="en-GB" smtClean="0"/>
              <a:t>15</a:t>
            </a:fld>
            <a:endParaRPr lang="en-GB"/>
          </a:p>
        </p:txBody>
      </p:sp>
    </p:spTree>
    <p:extLst>
      <p:ext uri="{BB962C8B-B14F-4D97-AF65-F5344CB8AC3E}">
        <p14:creationId xmlns:p14="http://schemas.microsoft.com/office/powerpoint/2010/main" val="1566887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8FD727-5DCD-4FC5-BEA8-74AEFE3168E1}" type="slidenum">
              <a:rPr lang="en-GB" smtClean="0"/>
              <a:t>16</a:t>
            </a:fld>
            <a:endParaRPr lang="en-GB"/>
          </a:p>
        </p:txBody>
      </p:sp>
    </p:spTree>
    <p:extLst>
      <p:ext uri="{BB962C8B-B14F-4D97-AF65-F5344CB8AC3E}">
        <p14:creationId xmlns:p14="http://schemas.microsoft.com/office/powerpoint/2010/main" val="156688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towards the question: How useful is Source A to an historian studying life in Russia after WWI? </a:t>
            </a:r>
          </a:p>
          <a:p>
            <a:r>
              <a:rPr lang="en-GB" dirty="0"/>
              <a:t>Students to infer from</a:t>
            </a:r>
            <a:r>
              <a:rPr lang="en-GB" baseline="0" dirty="0"/>
              <a:t> the source (Q1 – linking to basic inference skills to answer the question), add supporting own knowledge (Q2 – linking to supporting with OK in questions), and then explain in relation to the question (Q3 – needed for L3). Challenge includes provenance for L4. </a:t>
            </a:r>
            <a:endParaRPr lang="en-GB" dirty="0"/>
          </a:p>
        </p:txBody>
      </p:sp>
      <p:sp>
        <p:nvSpPr>
          <p:cNvPr id="4" name="Slide Number Placeholder 3"/>
          <p:cNvSpPr>
            <a:spLocks noGrp="1"/>
          </p:cNvSpPr>
          <p:nvPr>
            <p:ph type="sldNum" sz="quarter" idx="10"/>
          </p:nvPr>
        </p:nvSpPr>
        <p:spPr/>
        <p:txBody>
          <a:bodyPr/>
          <a:lstStyle/>
          <a:p>
            <a:fld id="{C90BA732-EB6B-456D-9BB8-6149BFE4C04D}" type="slidenum">
              <a:rPr lang="en-GB" smtClean="0"/>
              <a:t>17</a:t>
            </a:fld>
            <a:endParaRPr lang="en-GB"/>
          </a:p>
        </p:txBody>
      </p:sp>
    </p:spTree>
    <p:extLst>
      <p:ext uri="{BB962C8B-B14F-4D97-AF65-F5344CB8AC3E}">
        <p14:creationId xmlns:p14="http://schemas.microsoft.com/office/powerpoint/2010/main" val="4275324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E84462-6127-4237-B2A7-3588668AE4B9}"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25CE8-3407-4104-A0D2-4D8F3055088E}" type="slidenum">
              <a:rPr lang="en-GB" smtClean="0"/>
              <a:t>‹#›</a:t>
            </a:fld>
            <a:endParaRPr lang="en-GB"/>
          </a:p>
        </p:txBody>
      </p:sp>
    </p:spTree>
    <p:extLst>
      <p:ext uri="{BB962C8B-B14F-4D97-AF65-F5344CB8AC3E}">
        <p14:creationId xmlns:p14="http://schemas.microsoft.com/office/powerpoint/2010/main" val="1625667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E84462-6127-4237-B2A7-3588668AE4B9}"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25CE8-3407-4104-A0D2-4D8F3055088E}" type="slidenum">
              <a:rPr lang="en-GB" smtClean="0"/>
              <a:t>‹#›</a:t>
            </a:fld>
            <a:endParaRPr lang="en-GB"/>
          </a:p>
        </p:txBody>
      </p:sp>
    </p:spTree>
    <p:extLst>
      <p:ext uri="{BB962C8B-B14F-4D97-AF65-F5344CB8AC3E}">
        <p14:creationId xmlns:p14="http://schemas.microsoft.com/office/powerpoint/2010/main" val="348450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E84462-6127-4237-B2A7-3588668AE4B9}"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25CE8-3407-4104-A0D2-4D8F3055088E}" type="slidenum">
              <a:rPr lang="en-GB" smtClean="0"/>
              <a:t>‹#›</a:t>
            </a:fld>
            <a:endParaRPr lang="en-GB"/>
          </a:p>
        </p:txBody>
      </p:sp>
    </p:spTree>
    <p:extLst>
      <p:ext uri="{BB962C8B-B14F-4D97-AF65-F5344CB8AC3E}">
        <p14:creationId xmlns:p14="http://schemas.microsoft.com/office/powerpoint/2010/main" val="2960550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E84462-6127-4237-B2A7-3588668AE4B9}"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25CE8-3407-4104-A0D2-4D8F3055088E}" type="slidenum">
              <a:rPr lang="en-GB" smtClean="0"/>
              <a:t>‹#›</a:t>
            </a:fld>
            <a:endParaRPr lang="en-GB"/>
          </a:p>
        </p:txBody>
      </p:sp>
    </p:spTree>
    <p:extLst>
      <p:ext uri="{BB962C8B-B14F-4D97-AF65-F5344CB8AC3E}">
        <p14:creationId xmlns:p14="http://schemas.microsoft.com/office/powerpoint/2010/main" val="4114293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E84462-6127-4237-B2A7-3588668AE4B9}"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125CE8-3407-4104-A0D2-4D8F3055088E}" type="slidenum">
              <a:rPr lang="en-GB" smtClean="0"/>
              <a:t>‹#›</a:t>
            </a:fld>
            <a:endParaRPr lang="en-GB"/>
          </a:p>
        </p:txBody>
      </p:sp>
    </p:spTree>
    <p:extLst>
      <p:ext uri="{BB962C8B-B14F-4D97-AF65-F5344CB8AC3E}">
        <p14:creationId xmlns:p14="http://schemas.microsoft.com/office/powerpoint/2010/main" val="345234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E84462-6127-4237-B2A7-3588668AE4B9}"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125CE8-3407-4104-A0D2-4D8F3055088E}" type="slidenum">
              <a:rPr lang="en-GB" smtClean="0"/>
              <a:t>‹#›</a:t>
            </a:fld>
            <a:endParaRPr lang="en-GB"/>
          </a:p>
        </p:txBody>
      </p:sp>
    </p:spTree>
    <p:extLst>
      <p:ext uri="{BB962C8B-B14F-4D97-AF65-F5344CB8AC3E}">
        <p14:creationId xmlns:p14="http://schemas.microsoft.com/office/powerpoint/2010/main" val="370920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E84462-6127-4237-B2A7-3588668AE4B9}" type="datetimeFigureOut">
              <a:rPr lang="en-GB" smtClean="0"/>
              <a:t>19/04/2020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125CE8-3407-4104-A0D2-4D8F3055088E}" type="slidenum">
              <a:rPr lang="en-GB" smtClean="0"/>
              <a:t>‹#›</a:t>
            </a:fld>
            <a:endParaRPr lang="en-GB"/>
          </a:p>
        </p:txBody>
      </p:sp>
    </p:spTree>
    <p:extLst>
      <p:ext uri="{BB962C8B-B14F-4D97-AF65-F5344CB8AC3E}">
        <p14:creationId xmlns:p14="http://schemas.microsoft.com/office/powerpoint/2010/main" val="241166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E84462-6127-4237-B2A7-3588668AE4B9}" type="datetimeFigureOut">
              <a:rPr lang="en-GB" smtClean="0"/>
              <a:t>19/04/2020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125CE8-3407-4104-A0D2-4D8F3055088E}" type="slidenum">
              <a:rPr lang="en-GB" smtClean="0"/>
              <a:t>‹#›</a:t>
            </a:fld>
            <a:endParaRPr lang="en-GB"/>
          </a:p>
        </p:txBody>
      </p:sp>
    </p:spTree>
    <p:extLst>
      <p:ext uri="{BB962C8B-B14F-4D97-AF65-F5344CB8AC3E}">
        <p14:creationId xmlns:p14="http://schemas.microsoft.com/office/powerpoint/2010/main" val="213369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84462-6127-4237-B2A7-3588668AE4B9}" type="datetimeFigureOut">
              <a:rPr lang="en-GB" smtClean="0"/>
              <a:t>19/04/2020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125CE8-3407-4104-A0D2-4D8F3055088E}" type="slidenum">
              <a:rPr lang="en-GB" smtClean="0"/>
              <a:t>‹#›</a:t>
            </a:fld>
            <a:endParaRPr lang="en-GB"/>
          </a:p>
        </p:txBody>
      </p:sp>
    </p:spTree>
    <p:extLst>
      <p:ext uri="{BB962C8B-B14F-4D97-AF65-F5344CB8AC3E}">
        <p14:creationId xmlns:p14="http://schemas.microsoft.com/office/powerpoint/2010/main" val="2472760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E84462-6127-4237-B2A7-3588668AE4B9}"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125CE8-3407-4104-A0D2-4D8F3055088E}" type="slidenum">
              <a:rPr lang="en-GB" smtClean="0"/>
              <a:t>‹#›</a:t>
            </a:fld>
            <a:endParaRPr lang="en-GB"/>
          </a:p>
        </p:txBody>
      </p:sp>
    </p:spTree>
    <p:extLst>
      <p:ext uri="{BB962C8B-B14F-4D97-AF65-F5344CB8AC3E}">
        <p14:creationId xmlns:p14="http://schemas.microsoft.com/office/powerpoint/2010/main" val="245975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E84462-6127-4237-B2A7-3588668AE4B9}"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125CE8-3407-4104-A0D2-4D8F3055088E}" type="slidenum">
              <a:rPr lang="en-GB" smtClean="0"/>
              <a:t>‹#›</a:t>
            </a:fld>
            <a:endParaRPr lang="en-GB"/>
          </a:p>
        </p:txBody>
      </p:sp>
    </p:spTree>
    <p:extLst>
      <p:ext uri="{BB962C8B-B14F-4D97-AF65-F5344CB8AC3E}">
        <p14:creationId xmlns:p14="http://schemas.microsoft.com/office/powerpoint/2010/main" val="200149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84462-6127-4237-B2A7-3588668AE4B9}" type="datetimeFigureOut">
              <a:rPr lang="en-GB" smtClean="0"/>
              <a:t>19/04/2020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25CE8-3407-4104-A0D2-4D8F3055088E}" type="slidenum">
              <a:rPr lang="en-GB" smtClean="0"/>
              <a:t>‹#›</a:t>
            </a:fld>
            <a:endParaRPr lang="en-GB"/>
          </a:p>
        </p:txBody>
      </p:sp>
    </p:spTree>
    <p:extLst>
      <p:ext uri="{BB962C8B-B14F-4D97-AF65-F5344CB8AC3E}">
        <p14:creationId xmlns:p14="http://schemas.microsoft.com/office/powerpoint/2010/main" val="2395096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KOK1TMSyKc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www.ovovideo.com/en/wall-street-crash-1929/"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r>
              <a:rPr lang="en-GB" sz="3600" b="1" u="sng" dirty="0">
                <a:latin typeface="Comic Sans MS" panose="030F0702030302020204" pitchFamily="66" charset="0"/>
              </a:rPr>
              <a:t>Topic 1</a:t>
            </a:r>
            <a:r>
              <a:rPr lang="en-GB" sz="3600" u="sng" dirty="0">
                <a:latin typeface="Comic Sans MS" panose="030F0702030302020204" pitchFamily="66" charset="0"/>
              </a:rPr>
              <a:t> </a:t>
            </a:r>
            <a:r>
              <a:rPr lang="en-GB" sz="3600" dirty="0">
                <a:latin typeface="Comic Sans MS" panose="030F0702030302020204" pitchFamily="66" charset="0"/>
              </a:rPr>
              <a:t>– Wall Street Crash</a:t>
            </a:r>
            <a:endParaRPr lang="en-GB" sz="3600" b="1"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69996" y="1712116"/>
            <a:ext cx="2749485" cy="3661099"/>
          </a:xfrm>
          <a:prstGeom prst="rect">
            <a:avLst/>
          </a:prstGeom>
        </p:spPr>
      </p:pic>
      <p:pic>
        <p:nvPicPr>
          <p:cNvPr id="5" name="Picture 4"/>
          <p:cNvPicPr>
            <a:picLocks noChangeAspect="1"/>
          </p:cNvPicPr>
          <p:nvPr/>
        </p:nvPicPr>
        <p:blipFill>
          <a:blip r:embed="rId4"/>
          <a:stretch>
            <a:fillRect/>
          </a:stretch>
        </p:blipFill>
        <p:spPr>
          <a:xfrm>
            <a:off x="2848031" y="1723430"/>
            <a:ext cx="3033686" cy="3649785"/>
          </a:xfrm>
          <a:prstGeom prst="rect">
            <a:avLst/>
          </a:prstGeom>
        </p:spPr>
      </p:pic>
      <p:pic>
        <p:nvPicPr>
          <p:cNvPr id="6" name="Picture 5"/>
          <p:cNvPicPr>
            <a:picLocks noChangeAspect="1"/>
          </p:cNvPicPr>
          <p:nvPr/>
        </p:nvPicPr>
        <p:blipFill>
          <a:blip r:embed="rId5"/>
          <a:stretch>
            <a:fillRect/>
          </a:stretch>
        </p:blipFill>
        <p:spPr>
          <a:xfrm>
            <a:off x="5887750" y="1723429"/>
            <a:ext cx="3111083" cy="1824891"/>
          </a:xfrm>
          <a:prstGeom prst="rect">
            <a:avLst/>
          </a:prstGeom>
        </p:spPr>
      </p:pic>
      <p:pic>
        <p:nvPicPr>
          <p:cNvPr id="7" name="Picture 6"/>
          <p:cNvPicPr>
            <a:picLocks noChangeAspect="1"/>
          </p:cNvPicPr>
          <p:nvPr/>
        </p:nvPicPr>
        <p:blipFill>
          <a:blip r:embed="rId6"/>
          <a:stretch>
            <a:fillRect/>
          </a:stretch>
        </p:blipFill>
        <p:spPr>
          <a:xfrm>
            <a:off x="5881717" y="3548321"/>
            <a:ext cx="3117116" cy="1824893"/>
          </a:xfrm>
          <a:prstGeom prst="rect">
            <a:avLst/>
          </a:prstGeom>
        </p:spPr>
      </p:pic>
      <p:sp>
        <p:nvSpPr>
          <p:cNvPr id="8" name="TextBox 7"/>
          <p:cNvSpPr txBox="1"/>
          <p:nvPr/>
        </p:nvSpPr>
        <p:spPr>
          <a:xfrm>
            <a:off x="69996" y="5629890"/>
            <a:ext cx="8928837" cy="646331"/>
          </a:xfrm>
          <a:prstGeom prst="rect">
            <a:avLst/>
          </a:prstGeom>
          <a:noFill/>
        </p:spPr>
        <p:txBody>
          <a:bodyPr wrap="square" rtlCol="0">
            <a:spAutoFit/>
          </a:bodyPr>
          <a:lstStyle/>
          <a:p>
            <a:pPr algn="ctr"/>
            <a:r>
              <a:rPr lang="en-GB" dirty="0">
                <a:solidFill>
                  <a:srgbClr val="FF0000"/>
                </a:solidFill>
                <a:latin typeface="Comic Sans MS" panose="030F0702030302020204" pitchFamily="66" charset="0"/>
              </a:rPr>
              <a:t>What do you think happened as a result of the Wall Street Crash?</a:t>
            </a:r>
          </a:p>
          <a:p>
            <a:pPr algn="ctr"/>
            <a:r>
              <a:rPr lang="en-GB" dirty="0">
                <a:solidFill>
                  <a:srgbClr val="FF0000"/>
                </a:solidFill>
                <a:latin typeface="Comic Sans MS" panose="030F0702030302020204" pitchFamily="66" charset="0"/>
              </a:rPr>
              <a:t>Use the pictures to help you. </a:t>
            </a:r>
          </a:p>
        </p:txBody>
      </p:sp>
    </p:spTree>
    <p:extLst>
      <p:ext uri="{BB962C8B-B14F-4D97-AF65-F5344CB8AC3E}">
        <p14:creationId xmlns:p14="http://schemas.microsoft.com/office/powerpoint/2010/main" val="2859903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r>
              <a:rPr lang="en-GB" sz="3600" b="1" u="sng" dirty="0">
                <a:latin typeface="Comic Sans MS" panose="030F0702030302020204" pitchFamily="66" charset="0"/>
              </a:rPr>
              <a:t>Topic 2</a:t>
            </a:r>
            <a:r>
              <a:rPr lang="en-GB" sz="3600" b="1" dirty="0">
                <a:latin typeface="Comic Sans MS" panose="030F0702030302020204" pitchFamily="66" charset="0"/>
              </a:rPr>
              <a:t> </a:t>
            </a:r>
            <a:r>
              <a:rPr lang="en-GB" sz="3600" dirty="0">
                <a:latin typeface="Comic Sans MS" panose="030F0702030302020204" pitchFamily="66" charset="0"/>
              </a:rPr>
              <a:t>– Communism in Russia</a:t>
            </a:r>
            <a:endParaRPr lang="en-GB" sz="36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80B5130-620B-7248-864D-3C9DA9C6A712}"/>
              </a:ext>
            </a:extLst>
          </p:cNvPr>
          <p:cNvSpPr>
            <a:spLocks noGrp="1"/>
          </p:cNvSpPr>
          <p:nvPr>
            <p:ph idx="1"/>
          </p:nvPr>
        </p:nvSpPr>
        <p:spPr>
          <a:xfrm>
            <a:off x="457200" y="1881297"/>
            <a:ext cx="8229600" cy="3921299"/>
          </a:xfrm>
        </p:spPr>
        <p:txBody>
          <a:bodyPr>
            <a:normAutofit fontScale="77500" lnSpcReduction="20000"/>
          </a:bodyPr>
          <a:lstStyle/>
          <a:p>
            <a:pPr marL="0" indent="0" algn="l">
              <a:buNone/>
            </a:pPr>
            <a:r>
              <a:rPr lang="en-GB" sz="3200" b="1" dirty="0">
                <a:solidFill>
                  <a:schemeClr val="tx1"/>
                </a:solidFill>
                <a:latin typeface="Comic Sans MS" panose="030F0702030302020204" pitchFamily="66" charset="0"/>
              </a:rPr>
              <a:t>Lesson/Topic Objectives</a:t>
            </a:r>
          </a:p>
          <a:p>
            <a:pPr marL="0" indent="0" algn="l">
              <a:buNone/>
            </a:pPr>
            <a:endParaRPr lang="en-GB" sz="3200" b="1" dirty="0">
              <a:solidFill>
                <a:schemeClr val="tx1"/>
              </a:solidFill>
              <a:latin typeface="Comic Sans MS" panose="030F0702030302020204" pitchFamily="66" charset="0"/>
            </a:endParaRPr>
          </a:p>
          <a:p>
            <a:pPr algn="l"/>
            <a:r>
              <a:rPr lang="en-GB" sz="3200" dirty="0">
                <a:solidFill>
                  <a:schemeClr val="tx1"/>
                </a:solidFill>
                <a:latin typeface="Comic Sans MS" panose="030F0702030302020204" pitchFamily="66" charset="0"/>
              </a:rPr>
              <a:t>You will be able to </a:t>
            </a:r>
            <a:r>
              <a:rPr lang="en-GB" sz="3200" b="1" dirty="0">
                <a:solidFill>
                  <a:srgbClr val="0070C0"/>
                </a:solidFill>
                <a:latin typeface="Comic Sans MS" panose="030F0702030302020204" pitchFamily="66" charset="0"/>
              </a:rPr>
              <a:t>describe</a:t>
            </a:r>
            <a:r>
              <a:rPr lang="en-GB" sz="3200" dirty="0">
                <a:solidFill>
                  <a:schemeClr val="tx1"/>
                </a:solidFill>
                <a:latin typeface="Comic Sans MS" panose="030F0702030302020204" pitchFamily="66" charset="0"/>
              </a:rPr>
              <a:t> </a:t>
            </a:r>
            <a:r>
              <a:rPr lang="en-GB" sz="3200" b="1" dirty="0">
                <a:solidFill>
                  <a:srgbClr val="0070C0"/>
                </a:solidFill>
                <a:latin typeface="Comic Sans MS" panose="030F0702030302020204" pitchFamily="66" charset="0"/>
              </a:rPr>
              <a:t>Communism</a:t>
            </a:r>
            <a:r>
              <a:rPr lang="en-GB" sz="3200" dirty="0">
                <a:solidFill>
                  <a:schemeClr val="tx1"/>
                </a:solidFill>
                <a:latin typeface="Comic Sans MS" panose="030F0702030302020204" pitchFamily="66" charset="0"/>
              </a:rPr>
              <a:t> and </a:t>
            </a:r>
            <a:r>
              <a:rPr lang="en-GB" sz="3200" b="1" dirty="0">
                <a:solidFill>
                  <a:srgbClr val="0070C0"/>
                </a:solidFill>
                <a:latin typeface="Comic Sans MS" panose="030F0702030302020204" pitchFamily="66" charset="0"/>
              </a:rPr>
              <a:t>War Communism</a:t>
            </a:r>
            <a:r>
              <a:rPr lang="en-GB" sz="3200" dirty="0">
                <a:solidFill>
                  <a:schemeClr val="tx1"/>
                </a:solidFill>
                <a:latin typeface="Comic Sans MS" panose="030F0702030302020204" pitchFamily="66" charset="0"/>
              </a:rPr>
              <a:t>.</a:t>
            </a:r>
            <a:r>
              <a:rPr lang="en-GB" dirty="0">
                <a:latin typeface="Comic Sans MS" panose="030F0702030302020204" pitchFamily="66" charset="0"/>
              </a:rPr>
              <a:t> </a:t>
            </a:r>
          </a:p>
          <a:p>
            <a:endParaRPr lang="en-GB" dirty="0">
              <a:latin typeface="Comic Sans MS" panose="030F0702030302020204" pitchFamily="66" charset="0"/>
            </a:endParaRPr>
          </a:p>
          <a:p>
            <a:r>
              <a:rPr lang="en-GB" sz="3200" dirty="0">
                <a:solidFill>
                  <a:schemeClr val="tx1"/>
                </a:solidFill>
                <a:latin typeface="Comic Sans MS" panose="030F0702030302020204" pitchFamily="66" charset="0"/>
              </a:rPr>
              <a:t>You will be able to make </a:t>
            </a:r>
            <a:r>
              <a:rPr lang="en-GB" sz="3200" b="1" dirty="0">
                <a:solidFill>
                  <a:srgbClr val="0070C0"/>
                </a:solidFill>
                <a:latin typeface="Comic Sans MS" panose="030F0702030302020204" pitchFamily="66" charset="0"/>
              </a:rPr>
              <a:t>connections</a:t>
            </a:r>
            <a:r>
              <a:rPr lang="en-GB" sz="3200" dirty="0">
                <a:solidFill>
                  <a:schemeClr val="tx1"/>
                </a:solidFill>
                <a:latin typeface="Comic Sans MS" panose="030F0702030302020204" pitchFamily="66" charset="0"/>
              </a:rPr>
              <a:t> between a historical source, and your wider knowledge on the topic.</a:t>
            </a:r>
            <a:endParaRPr lang="en-GB" dirty="0">
              <a:latin typeface="Comic Sans MS" panose="030F0702030302020204" pitchFamily="66" charset="0"/>
            </a:endParaRPr>
          </a:p>
          <a:p>
            <a:endParaRPr lang="en-GB" dirty="0">
              <a:latin typeface="Comic Sans MS" panose="030F0702030302020204" pitchFamily="66" charset="0"/>
            </a:endParaRPr>
          </a:p>
          <a:p>
            <a:r>
              <a:rPr lang="en-GB" sz="3200" dirty="0">
                <a:solidFill>
                  <a:schemeClr val="tx1"/>
                </a:solidFill>
                <a:latin typeface="Comic Sans MS" panose="030F0702030302020204" pitchFamily="66" charset="0"/>
              </a:rPr>
              <a:t>You will </a:t>
            </a:r>
            <a:r>
              <a:rPr lang="en-GB" sz="3200" b="1" dirty="0">
                <a:solidFill>
                  <a:srgbClr val="0070C0"/>
                </a:solidFill>
                <a:latin typeface="Comic Sans MS" panose="030F0702030302020204" pitchFamily="66" charset="0"/>
              </a:rPr>
              <a:t>assess how useful </a:t>
            </a:r>
            <a:r>
              <a:rPr lang="en-GB" sz="3200" dirty="0">
                <a:solidFill>
                  <a:schemeClr val="tx1"/>
                </a:solidFill>
                <a:latin typeface="Comic Sans MS" panose="030F0702030302020204" pitchFamily="66" charset="0"/>
              </a:rPr>
              <a:t>a source is for an historian.</a:t>
            </a:r>
            <a:endParaRPr lang="en-GB" dirty="0">
              <a:latin typeface="Comic Sans MS" panose="030F0702030302020204" pitchFamily="66" charset="0"/>
            </a:endParaRPr>
          </a:p>
        </p:txBody>
      </p:sp>
    </p:spTree>
    <p:extLst>
      <p:ext uri="{BB962C8B-B14F-4D97-AF65-F5344CB8AC3E}">
        <p14:creationId xmlns:p14="http://schemas.microsoft.com/office/powerpoint/2010/main" val="1528535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79" y="68191"/>
            <a:ext cx="8896509" cy="763310"/>
          </a:xfrm>
          <a:solidFill>
            <a:srgbClr val="FFFF00"/>
          </a:solidFill>
        </p:spPr>
        <p:txBody>
          <a:bodyPr>
            <a:noAutofit/>
          </a:bodyPr>
          <a:lstStyle/>
          <a:p>
            <a:r>
              <a:rPr lang="en-GB" sz="2400" dirty="0">
                <a:latin typeface="Comic Sans MS" panose="030F0702030302020204" pitchFamily="66" charset="0"/>
              </a:rPr>
              <a:t>Context: Watch the clip. What did Communists promise? </a:t>
            </a:r>
            <a:br>
              <a:rPr lang="en-GB" sz="2400" dirty="0">
                <a:latin typeface="Comic Sans MS" panose="030F0702030302020204" pitchFamily="66" charset="0"/>
              </a:rPr>
            </a:br>
            <a:r>
              <a:rPr lang="en-GB" sz="2000" dirty="0">
                <a:hlinkClick r:id="rId3"/>
              </a:rPr>
              <a:t>https://www.youtube.com/watch?v=KOK1TMSyKcM</a:t>
            </a:r>
            <a:endParaRPr lang="en-GB" sz="2000" dirty="0">
              <a:latin typeface="Comic Sans MS" panose="030F0702030302020204" pitchFamily="66" charset="0"/>
            </a:endParaRPr>
          </a:p>
        </p:txBody>
      </p:sp>
      <p:sp>
        <p:nvSpPr>
          <p:cNvPr id="3" name="Content Placeholder 2"/>
          <p:cNvSpPr>
            <a:spLocks noGrp="1"/>
          </p:cNvSpPr>
          <p:nvPr>
            <p:ph idx="1"/>
          </p:nvPr>
        </p:nvSpPr>
        <p:spPr>
          <a:xfrm>
            <a:off x="67979" y="1084298"/>
            <a:ext cx="6408712" cy="4525963"/>
          </a:xfrm>
        </p:spPr>
        <p:txBody>
          <a:bodyPr>
            <a:normAutofit/>
          </a:bodyPr>
          <a:lstStyle/>
          <a:p>
            <a:r>
              <a:rPr lang="en-GB" sz="2000" dirty="0">
                <a:latin typeface="Comic Sans MS" panose="030F0702030302020204" pitchFamily="66" charset="0"/>
              </a:rPr>
              <a:t>Russia left the First World War in 1917 after signing the Treaty of Brest-Litovsk. </a:t>
            </a:r>
          </a:p>
          <a:p>
            <a:r>
              <a:rPr lang="en-GB" sz="2000" dirty="0">
                <a:latin typeface="Comic Sans MS" panose="030F0702030302020204" pitchFamily="66" charset="0"/>
              </a:rPr>
              <a:t>They left because at home in Russia, there was a </a:t>
            </a:r>
            <a:r>
              <a:rPr lang="en-GB" sz="2000" b="1" dirty="0">
                <a:latin typeface="Comic Sans MS" panose="030F0702030302020204" pitchFamily="66" charset="0"/>
              </a:rPr>
              <a:t>Communist</a:t>
            </a:r>
            <a:r>
              <a:rPr lang="en-GB" sz="2000" dirty="0">
                <a:latin typeface="Comic Sans MS" panose="030F0702030302020204" pitchFamily="66" charset="0"/>
              </a:rPr>
              <a:t> revolution taking place. This led to getting rid of the </a:t>
            </a:r>
            <a:r>
              <a:rPr lang="en-GB" sz="2000" b="1" dirty="0">
                <a:latin typeface="Comic Sans MS" panose="030F0702030302020204" pitchFamily="66" charset="0"/>
              </a:rPr>
              <a:t>Tsar</a:t>
            </a:r>
            <a:r>
              <a:rPr lang="en-GB" sz="2000" dirty="0">
                <a:latin typeface="Comic Sans MS" panose="030F0702030302020204" pitchFamily="66" charset="0"/>
              </a:rPr>
              <a:t> (Russian king/emperor).</a:t>
            </a:r>
          </a:p>
          <a:p>
            <a:r>
              <a:rPr lang="en-GB" sz="2000" dirty="0">
                <a:latin typeface="Comic Sans MS" panose="030F0702030302020204" pitchFamily="66" charset="0"/>
              </a:rPr>
              <a:t>This resulted in a </a:t>
            </a:r>
            <a:r>
              <a:rPr lang="en-GB" sz="2000" b="1" dirty="0">
                <a:latin typeface="Comic Sans MS" panose="030F0702030302020204" pitchFamily="66" charset="0"/>
              </a:rPr>
              <a:t>civil war</a:t>
            </a:r>
            <a:r>
              <a:rPr lang="en-GB" sz="2000" dirty="0">
                <a:latin typeface="Comic Sans MS" panose="030F0702030302020204" pitchFamily="66" charset="0"/>
              </a:rPr>
              <a:t> which was to tear Russia apart. </a:t>
            </a:r>
          </a:p>
        </p:txBody>
      </p:sp>
      <p:sp>
        <p:nvSpPr>
          <p:cNvPr id="4" name="Rounded Rectangle 3"/>
          <p:cNvSpPr/>
          <p:nvPr/>
        </p:nvSpPr>
        <p:spPr>
          <a:xfrm>
            <a:off x="7092280" y="4365104"/>
            <a:ext cx="1872208" cy="1800200"/>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What is a revolution?</a:t>
            </a:r>
          </a:p>
        </p:txBody>
      </p:sp>
      <p:graphicFrame>
        <p:nvGraphicFramePr>
          <p:cNvPr id="5" name="Table 4"/>
          <p:cNvGraphicFramePr>
            <a:graphicFrameLocks noGrp="1"/>
          </p:cNvGraphicFramePr>
          <p:nvPr>
            <p:extLst>
              <p:ext uri="{D42A27DB-BD31-4B8C-83A1-F6EECF244321}">
                <p14:modId xmlns:p14="http://schemas.microsoft.com/office/powerpoint/2010/main" val="3657025916"/>
              </p:ext>
            </p:extLst>
          </p:nvPr>
        </p:nvGraphicFramePr>
        <p:xfrm>
          <a:off x="179512" y="3785630"/>
          <a:ext cx="6696744" cy="2651760"/>
        </p:xfrm>
        <a:graphic>
          <a:graphicData uri="http://schemas.openxmlformats.org/drawingml/2006/table">
            <a:tbl>
              <a:tblPr firstRow="1" bandRow="1">
                <a:tableStyleId>{5940675A-B579-460E-94D1-54222C63F5DA}</a:tableStyleId>
              </a:tblPr>
              <a:tblGrid>
                <a:gridCol w="6696744">
                  <a:extLst>
                    <a:ext uri="{9D8B030D-6E8A-4147-A177-3AD203B41FA5}">
                      <a16:colId xmlns:a16="http://schemas.microsoft.com/office/drawing/2014/main" val="20000"/>
                    </a:ext>
                  </a:extLst>
                </a:gridCol>
              </a:tblGrid>
              <a:tr h="370840">
                <a:tc>
                  <a:txBody>
                    <a:bodyPr/>
                    <a:lstStyle/>
                    <a:p>
                      <a:r>
                        <a:rPr lang="en-GB" b="1" dirty="0">
                          <a:latin typeface="Comic Sans MS" panose="030F0702030302020204" pitchFamily="66" charset="0"/>
                        </a:rPr>
                        <a:t>The Reds:</a:t>
                      </a:r>
                      <a:r>
                        <a:rPr lang="en-GB" b="1" baseline="0" dirty="0">
                          <a:latin typeface="Comic Sans MS" panose="030F0702030302020204" pitchFamily="66" charset="0"/>
                        </a:rPr>
                        <a:t> </a:t>
                      </a:r>
                      <a:r>
                        <a:rPr lang="en-GB" b="0" baseline="0" dirty="0">
                          <a:latin typeface="Comic Sans MS" panose="030F0702030302020204" pitchFamily="66" charset="0"/>
                        </a:rPr>
                        <a:t>known as the </a:t>
                      </a:r>
                      <a:r>
                        <a:rPr lang="en-GB" b="1" baseline="0" dirty="0">
                          <a:latin typeface="Comic Sans MS" panose="030F0702030302020204" pitchFamily="66" charset="0"/>
                        </a:rPr>
                        <a:t>Bolsheviks or Communists </a:t>
                      </a:r>
                      <a:r>
                        <a:rPr lang="en-GB" b="0" baseline="0" dirty="0">
                          <a:latin typeface="Comic Sans MS" panose="030F0702030302020204" pitchFamily="66" charset="0"/>
                        </a:rPr>
                        <a:t>(red is the colour of Communism). They wanted to stay in power and build a new Communist society.</a:t>
                      </a:r>
                      <a:endParaRPr lang="en-GB" b="1" dirty="0">
                        <a:latin typeface="Comic Sans MS" panose="030F0702030302020204" pitchFamily="66" charset="0"/>
                      </a:endParaRPr>
                    </a:p>
                  </a:txBody>
                  <a:tcPr>
                    <a:solidFill>
                      <a:schemeClr val="accent2">
                        <a:lumMod val="40000"/>
                        <a:lumOff val="60000"/>
                      </a:schemeClr>
                    </a:solidFill>
                  </a:tcPr>
                </a:tc>
                <a:extLst>
                  <a:ext uri="{0D108BD9-81ED-4DB2-BD59-A6C34878D82A}">
                    <a16:rowId xmlns:a16="http://schemas.microsoft.com/office/drawing/2014/main" val="10000"/>
                  </a:ext>
                </a:extLst>
              </a:tr>
              <a:tr h="277232">
                <a:tc>
                  <a:txBody>
                    <a:bodyPr/>
                    <a:lstStyle/>
                    <a:p>
                      <a:r>
                        <a:rPr lang="en-GB" b="1" dirty="0">
                          <a:latin typeface="Comic Sans MS" panose="030F0702030302020204" pitchFamily="66" charset="0"/>
                        </a:rPr>
                        <a:t>The</a:t>
                      </a:r>
                      <a:r>
                        <a:rPr lang="en-GB" b="1" baseline="0" dirty="0">
                          <a:latin typeface="Comic Sans MS" panose="030F0702030302020204" pitchFamily="66" charset="0"/>
                        </a:rPr>
                        <a:t> Whites: </a:t>
                      </a:r>
                      <a:r>
                        <a:rPr lang="en-GB" b="0" baseline="0" dirty="0">
                          <a:latin typeface="Comic Sans MS" panose="030F0702030302020204" pitchFamily="66" charset="0"/>
                        </a:rPr>
                        <a:t>all the enemies of the Bolsheviks (the tsarists, nobles, middle-class democrats and others. Some wanted the Tsar back, some wanted a new type of government, others wanted a dictator. They all agreed they wanted to defeat the Bolsheviks. Supported by Britain, France, Japan and America.</a:t>
                      </a:r>
                      <a:endParaRPr lang="en-GB" b="1" dirty="0">
                        <a:latin typeface="Comic Sans MS" panose="030F0702030302020204" pitchFamily="66" charset="0"/>
                      </a:endParaRPr>
                    </a:p>
                  </a:txBody>
                  <a:tcPr/>
                </a:tc>
                <a:extLst>
                  <a:ext uri="{0D108BD9-81ED-4DB2-BD59-A6C34878D82A}">
                    <a16:rowId xmlns:a16="http://schemas.microsoft.com/office/drawing/2014/main" val="10001"/>
                  </a:ext>
                </a:extLst>
              </a:tr>
            </a:tbl>
          </a:graphicData>
        </a:graphic>
      </p:graphicFrame>
      <p:sp>
        <p:nvSpPr>
          <p:cNvPr id="6" name="Rounded Rectangle 5"/>
          <p:cNvSpPr/>
          <p:nvPr/>
        </p:nvSpPr>
        <p:spPr>
          <a:xfrm>
            <a:off x="7092280" y="1635068"/>
            <a:ext cx="1872208" cy="2304256"/>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Comic Sans MS" panose="030F0702030302020204" pitchFamily="66" charset="0"/>
              </a:rPr>
              <a:t>Communism </a:t>
            </a:r>
            <a:r>
              <a:rPr lang="en-GB" dirty="0">
                <a:latin typeface="Comic Sans MS" panose="030F0702030302020204" pitchFamily="66" charset="0"/>
                <a:sym typeface="Wingdings" panose="05000000000000000000" pitchFamily="2" charset="2"/>
              </a:rPr>
              <a:t> The idea that everyone is equal, and everything is owned by the state (government).</a:t>
            </a:r>
            <a:endParaRPr lang="en-GB" dirty="0">
              <a:latin typeface="Comic Sans MS" panose="030F0702030302020204" pitchFamily="66" charset="0"/>
            </a:endParaRPr>
          </a:p>
        </p:txBody>
      </p:sp>
    </p:spTree>
    <p:extLst>
      <p:ext uri="{BB962C8B-B14F-4D97-AF65-F5344CB8AC3E}">
        <p14:creationId xmlns:p14="http://schemas.microsoft.com/office/powerpoint/2010/main" val="260473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en-GB" dirty="0">
                <a:latin typeface="Comic Sans MS" panose="030F0702030302020204" pitchFamily="66" charset="0"/>
              </a:rPr>
              <a:t>The Reds (Bolsheviks</a:t>
            </a:r>
            <a:r>
              <a:rPr lang="en-GB">
                <a:latin typeface="Comic Sans MS" panose="030F0702030302020204" pitchFamily="66" charset="0"/>
              </a:rPr>
              <a:t>) were </a:t>
            </a:r>
            <a:r>
              <a:rPr lang="en-GB" dirty="0">
                <a:latin typeface="Comic Sans MS" panose="030F0702030302020204" pitchFamily="66" charset="0"/>
              </a:rPr>
              <a:t>surrounded…</a:t>
            </a:r>
          </a:p>
        </p:txBody>
      </p:sp>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9965" t="21125" r="7094" b="7888"/>
          <a:stretch/>
        </p:blipFill>
        <p:spPr bwMode="auto">
          <a:xfrm>
            <a:off x="323529" y="1628800"/>
            <a:ext cx="8403600"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75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91064" cy="1143000"/>
          </a:xfrm>
          <a:solidFill>
            <a:schemeClr val="accent2">
              <a:lumMod val="40000"/>
              <a:lumOff val="60000"/>
            </a:schemeClr>
          </a:solidFill>
        </p:spPr>
        <p:txBody>
          <a:bodyPr>
            <a:normAutofit/>
          </a:bodyPr>
          <a:lstStyle/>
          <a:p>
            <a:r>
              <a:rPr lang="en-GB" sz="3600" dirty="0">
                <a:latin typeface="Comic Sans MS" panose="030F0702030302020204" pitchFamily="66" charset="0"/>
              </a:rPr>
              <a:t>Lenin: The Bolshevik Leader</a:t>
            </a:r>
          </a:p>
        </p:txBody>
      </p:sp>
      <p:sp>
        <p:nvSpPr>
          <p:cNvPr id="3" name="Content Placeholder 2"/>
          <p:cNvSpPr>
            <a:spLocks noGrp="1"/>
          </p:cNvSpPr>
          <p:nvPr>
            <p:ph idx="1"/>
          </p:nvPr>
        </p:nvSpPr>
        <p:spPr>
          <a:xfrm>
            <a:off x="179512" y="1600200"/>
            <a:ext cx="3538736" cy="4525963"/>
          </a:xfrm>
        </p:spPr>
        <p:txBody>
          <a:bodyPr>
            <a:normAutofit/>
          </a:bodyPr>
          <a:lstStyle/>
          <a:p>
            <a:r>
              <a:rPr lang="en-GB" sz="1600" dirty="0">
                <a:latin typeface="Comic Sans MS" panose="030F0702030302020204" pitchFamily="66" charset="0"/>
              </a:rPr>
              <a:t>Lenin’s job during the Civil War was to run the government and organise food and factories in the Red-held area. </a:t>
            </a:r>
          </a:p>
          <a:p>
            <a:r>
              <a:rPr lang="en-GB" sz="1600" dirty="0">
                <a:latin typeface="Comic Sans MS" panose="030F0702030302020204" pitchFamily="66" charset="0"/>
              </a:rPr>
              <a:t>But food riots in spring 1918 and starving workers led to industries collapsing – this was no easy job!</a:t>
            </a:r>
          </a:p>
          <a:p>
            <a:r>
              <a:rPr lang="en-GB" sz="1600" dirty="0">
                <a:latin typeface="Comic Sans MS" panose="030F0702030302020204" pitchFamily="66" charset="0"/>
              </a:rPr>
              <a:t>To keep the Red Army (the Bolshevik Army) supplied, Lenin introduced a new policy: </a:t>
            </a:r>
            <a:r>
              <a:rPr lang="en-GB" sz="1600" b="1" dirty="0">
                <a:solidFill>
                  <a:srgbClr val="FF0000"/>
                </a:solidFill>
                <a:latin typeface="Comic Sans MS" panose="030F0702030302020204" pitchFamily="66" charset="0"/>
              </a:rPr>
              <a:t>War Communism</a:t>
            </a:r>
            <a:r>
              <a:rPr lang="en-GB" sz="1600" b="1" dirty="0">
                <a:latin typeface="Comic Sans MS" panose="030F0702030302020204" pitchFamily="66" charset="0"/>
              </a:rPr>
              <a:t>.</a:t>
            </a:r>
            <a:endParaRPr lang="en-GB" sz="1600" dirty="0">
              <a:latin typeface="Comic Sans MS" panose="030F0702030302020204" pitchFamily="66" charset="0"/>
            </a:endParaRPr>
          </a:p>
        </p:txBody>
      </p:sp>
      <p:pic>
        <p:nvPicPr>
          <p:cNvPr id="9218" name="Picture 2" descr="Image result for lenin bolshevi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19" y="188641"/>
            <a:ext cx="1446403" cy="1526664"/>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923928" y="1916832"/>
            <a:ext cx="5220072" cy="48245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latin typeface="Comic Sans MS" panose="030F0702030302020204" pitchFamily="66" charset="0"/>
              </a:rPr>
              <a:t>TASK: Using the information on war communism, on the following slides, answer these questions:</a:t>
            </a:r>
          </a:p>
          <a:p>
            <a:endParaRPr lang="en-GB" sz="1600" dirty="0">
              <a:solidFill>
                <a:schemeClr val="tx1"/>
              </a:solidFill>
              <a:latin typeface="Comic Sans MS" panose="030F0702030302020204" pitchFamily="66" charset="0"/>
            </a:endParaRPr>
          </a:p>
          <a:p>
            <a:pPr marL="342900" indent="-342900">
              <a:buAutoNum type="arabicPeriod"/>
            </a:pPr>
            <a:r>
              <a:rPr lang="en-GB" sz="1600" dirty="0">
                <a:solidFill>
                  <a:schemeClr val="tx1"/>
                </a:solidFill>
                <a:latin typeface="Comic Sans MS" panose="030F0702030302020204" pitchFamily="66" charset="0"/>
              </a:rPr>
              <a:t>What were the key features of War Communism in towns? </a:t>
            </a:r>
          </a:p>
          <a:p>
            <a:pPr marL="342900" indent="-342900">
              <a:buAutoNum type="arabicPeriod"/>
            </a:pPr>
            <a:r>
              <a:rPr lang="en-GB" sz="1600" dirty="0">
                <a:solidFill>
                  <a:schemeClr val="tx1"/>
                </a:solidFill>
                <a:latin typeface="Comic Sans MS" panose="030F0702030302020204" pitchFamily="66" charset="0"/>
              </a:rPr>
              <a:t>What were the key features of War Communism in the countryside? </a:t>
            </a:r>
          </a:p>
          <a:p>
            <a:pPr marL="342900" indent="-342900">
              <a:buAutoNum type="arabicPeriod"/>
            </a:pPr>
            <a:r>
              <a:rPr lang="en-GB" sz="1600" dirty="0">
                <a:solidFill>
                  <a:schemeClr val="tx1"/>
                </a:solidFill>
                <a:latin typeface="Comic Sans MS" panose="030F0702030302020204" pitchFamily="66" charset="0"/>
              </a:rPr>
              <a:t>How did the Cheka (secret police) make the situation worse? </a:t>
            </a:r>
          </a:p>
          <a:p>
            <a:pPr marL="342900" indent="-342900">
              <a:buAutoNum type="arabicPeriod"/>
            </a:pPr>
            <a:r>
              <a:rPr lang="en-GB" sz="1600" dirty="0">
                <a:solidFill>
                  <a:schemeClr val="tx1"/>
                </a:solidFill>
                <a:latin typeface="Comic Sans MS" panose="030F0702030302020204" pitchFamily="66" charset="0"/>
              </a:rPr>
              <a:t>Why do you think people found it so hard to find food? </a:t>
            </a:r>
          </a:p>
          <a:p>
            <a:pPr marL="342900" indent="-342900">
              <a:buAutoNum type="arabicPeriod"/>
            </a:pPr>
            <a:r>
              <a:rPr lang="en-GB" sz="1600" dirty="0">
                <a:solidFill>
                  <a:schemeClr val="tx1"/>
                </a:solidFill>
                <a:latin typeface="Comic Sans MS" panose="030F0702030302020204" pitchFamily="66" charset="0"/>
              </a:rPr>
              <a:t>Why did the struggle between peasants and those collecting food become so bitter?</a:t>
            </a:r>
          </a:p>
          <a:p>
            <a:pPr marL="342900" indent="-342900">
              <a:buAutoNum type="arabicPeriod"/>
            </a:pPr>
            <a:r>
              <a:rPr lang="en-GB" sz="1600" dirty="0">
                <a:solidFill>
                  <a:schemeClr val="tx1"/>
                </a:solidFill>
                <a:latin typeface="Comic Sans MS" panose="030F0702030302020204" pitchFamily="66" charset="0"/>
              </a:rPr>
              <a:t>What did the Worker’s Opposition want? </a:t>
            </a:r>
          </a:p>
          <a:p>
            <a:pPr marL="342900" indent="-342900">
              <a:buAutoNum type="arabicPeriod"/>
            </a:pPr>
            <a:r>
              <a:rPr lang="en-GB" sz="1600" dirty="0">
                <a:solidFill>
                  <a:schemeClr val="tx1"/>
                </a:solidFill>
                <a:latin typeface="Comic Sans MS" panose="030F0702030302020204" pitchFamily="66" charset="0"/>
              </a:rPr>
              <a:t>Why did the sailors revolt?</a:t>
            </a:r>
          </a:p>
        </p:txBody>
      </p:sp>
    </p:spTree>
    <p:extLst>
      <p:ext uri="{BB962C8B-B14F-4D97-AF65-F5344CB8AC3E}">
        <p14:creationId xmlns:p14="http://schemas.microsoft.com/office/powerpoint/2010/main" val="377002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381" y="100232"/>
            <a:ext cx="6877238" cy="955172"/>
          </a:xfrm>
          <a:solidFill>
            <a:srgbClr val="FFFF00"/>
          </a:solidFill>
        </p:spPr>
        <p:txBody>
          <a:bodyPr>
            <a:noAutofit/>
          </a:bodyPr>
          <a:lstStyle/>
          <a:p>
            <a:r>
              <a:rPr lang="en-GB" sz="3600" b="1" u="sng" dirty="0">
                <a:latin typeface="Comic Sans MS" panose="030F0702030302020204" pitchFamily="66" charset="0"/>
              </a:rPr>
              <a:t>War Communism Info – No.1</a:t>
            </a:r>
            <a:endParaRPr lang="en-GB" sz="36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80B5130-620B-7248-864D-3C9DA9C6A712}"/>
              </a:ext>
            </a:extLst>
          </p:cNvPr>
          <p:cNvSpPr>
            <a:spLocks noGrp="1"/>
          </p:cNvSpPr>
          <p:nvPr>
            <p:ph idx="1"/>
          </p:nvPr>
        </p:nvSpPr>
        <p:spPr>
          <a:xfrm>
            <a:off x="167833" y="1149841"/>
            <a:ext cx="8771140" cy="5425222"/>
          </a:xfrm>
        </p:spPr>
        <p:txBody>
          <a:bodyPr>
            <a:noAutofit/>
          </a:bodyPr>
          <a:lstStyle/>
          <a:p>
            <a:pPr marL="0" indent="0">
              <a:buNone/>
            </a:pPr>
            <a:r>
              <a:rPr lang="en-GB" sz="1300" b="1" dirty="0">
                <a:effectLst/>
                <a:latin typeface="Comic Sans MS" panose="030F0702030302020204" pitchFamily="66" charset="0"/>
                <a:ea typeface="Calibri" panose="020F0502020204030204" pitchFamily="34" charset="0"/>
                <a:cs typeface="Times New Roman" panose="02020603050405020304" pitchFamily="18" charset="0"/>
              </a:rPr>
              <a:t>War Communism in Towns</a:t>
            </a:r>
          </a:p>
          <a:p>
            <a:pPr marL="0" indent="0">
              <a:buNone/>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300" dirty="0">
                <a:effectLst/>
                <a:latin typeface="Comic Sans MS" panose="030F0702030302020204" pitchFamily="66" charset="0"/>
                <a:ea typeface="Calibri" panose="020F0502020204030204" pitchFamily="34" charset="0"/>
                <a:cs typeface="Times New Roman" panose="02020603050405020304" pitchFamily="18" charset="0"/>
              </a:rPr>
              <a:t>The government took control of industry and told factories what to produce (make).</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300" dirty="0">
                <a:effectLst/>
                <a:latin typeface="Comic Sans MS" panose="030F0702030302020204" pitchFamily="66" charset="0"/>
                <a:ea typeface="Calibri" panose="020F0502020204030204" pitchFamily="34" charset="0"/>
                <a:cs typeface="Times New Roman" panose="02020603050405020304" pitchFamily="18" charset="0"/>
              </a:rPr>
              <a:t>The factories were controlled by worker’s committees in 1917, but the committees didn’t run them very well.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300" dirty="0">
                <a:effectLst/>
                <a:latin typeface="Comic Sans MS" panose="030F0702030302020204" pitchFamily="66" charset="0"/>
                <a:ea typeface="Calibri" panose="020F0502020204030204" pitchFamily="34" charset="0"/>
                <a:cs typeface="Times New Roman" panose="02020603050405020304" pitchFamily="18" charset="0"/>
              </a:rPr>
              <a:t>So Lenin now put his own managers in charge and strict discipline was used. Some even suggested they were not factories but force labour (work) prisons!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300" dirty="0">
                <a:effectLst/>
                <a:latin typeface="Comic Sans MS" panose="030F0702030302020204" pitchFamily="66" charset="0"/>
                <a:ea typeface="Calibri" panose="020F0502020204030204" pitchFamily="34" charset="0"/>
                <a:cs typeface="Times New Roman" panose="02020603050405020304" pitchFamily="18" charset="0"/>
              </a:rPr>
              <a:t>Trade unions, which supported works rights, were not allowed. Workers were not allowed to leave the city they lived in.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300" dirty="0">
                <a:effectLst/>
                <a:latin typeface="Comic Sans MS" panose="030F0702030302020204" pitchFamily="66" charset="0"/>
                <a:ea typeface="Calibri" panose="020F0502020204030204" pitchFamily="34" charset="0"/>
                <a:cs typeface="Times New Roman" panose="02020603050405020304" pitchFamily="18" charset="0"/>
              </a:rPr>
              <a:t>Food was rationed but people could only get a ration card if they worked. The bread ration was sometimes as low as 200g per day. Larger rations were given to factory workers and soldiers. The only other way of getting food was on the Black Market.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300" dirty="0">
                <a:effectLst/>
                <a:latin typeface="Comic Sans MS" panose="030F0702030302020204" pitchFamily="66" charset="0"/>
                <a:ea typeface="Calibri" panose="020F0502020204030204" pitchFamily="34" charset="0"/>
                <a:cs typeface="Times New Roman" panose="02020603050405020304" pitchFamily="18" charset="0"/>
              </a:rPr>
              <a:t>Money became nearly worthless. In 1920, the </a:t>
            </a:r>
            <a:r>
              <a:rPr lang="en-GB" sz="1300" b="1" dirty="0">
                <a:effectLst/>
                <a:latin typeface="Comic Sans MS" panose="030F0702030302020204" pitchFamily="66" charset="0"/>
                <a:ea typeface="Calibri" panose="020F0502020204030204" pitchFamily="34" charset="0"/>
                <a:cs typeface="Times New Roman" panose="02020603050405020304" pitchFamily="18" charset="0"/>
              </a:rPr>
              <a:t>rouble</a:t>
            </a:r>
            <a:r>
              <a:rPr lang="en-GB" sz="1300" dirty="0">
                <a:effectLst/>
                <a:latin typeface="Comic Sans MS" panose="030F0702030302020204" pitchFamily="66" charset="0"/>
                <a:ea typeface="Calibri" panose="020F0502020204030204" pitchFamily="34" charset="0"/>
                <a:cs typeface="Times New Roman" panose="02020603050405020304" pitchFamily="18" charset="0"/>
              </a:rPr>
              <a:t> (Russian currency) was worth 1% of its 1917 value.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300" dirty="0">
                <a:effectLst/>
                <a:latin typeface="Comic Sans MS" panose="030F0702030302020204" pitchFamily="66" charset="0"/>
                <a:ea typeface="Calibri" panose="020F0502020204030204" pitchFamily="34" charset="0"/>
                <a:cs typeface="Times New Roman" panose="02020603050405020304" pitchFamily="18" charset="0"/>
              </a:rPr>
              <a:t>By 1920, wages were often paid in food or other goods, and many people bartered goods instead of using money.</a:t>
            </a:r>
          </a:p>
          <a:p>
            <a:pPr lvl="0"/>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300" b="1" dirty="0">
                <a:effectLst/>
                <a:latin typeface="Comic Sans MS" panose="030F0702030302020204" pitchFamily="66" charset="0"/>
                <a:ea typeface="Calibri" panose="020F0502020204030204" pitchFamily="34" charset="0"/>
                <a:cs typeface="Times New Roman" panose="02020603050405020304" pitchFamily="18" charset="0"/>
              </a:rPr>
              <a:t>War Communism in the countryside</a:t>
            </a:r>
          </a:p>
          <a:p>
            <a:pPr marL="0" indent="0">
              <a:buNone/>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300" dirty="0">
                <a:effectLst/>
                <a:latin typeface="Comic Sans MS" panose="030F0702030302020204" pitchFamily="66" charset="0"/>
                <a:ea typeface="Calibri" panose="020F0502020204030204" pitchFamily="34" charset="0"/>
                <a:cs typeface="Times New Roman" panose="02020603050405020304" pitchFamily="18" charset="0"/>
              </a:rPr>
              <a:t>Lenin desperately needed food to feed the workers. Since the peasants did not want to sell their grain for money which had no value, Lenin sent out units of Cheka (secret police) to take the surplus food by force.</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300" dirty="0">
                <a:effectLst/>
                <a:latin typeface="Comic Sans MS" panose="030F0702030302020204" pitchFamily="66" charset="0"/>
                <a:ea typeface="Calibri" panose="020F0502020204030204" pitchFamily="34" charset="0"/>
                <a:cs typeface="Times New Roman" panose="02020603050405020304" pitchFamily="18" charset="0"/>
              </a:rPr>
              <a:t>Any peasants found hiding supplies were punished harshly.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300" dirty="0">
                <a:effectLst/>
                <a:latin typeface="Comic Sans MS" panose="030F0702030302020204" pitchFamily="66" charset="0"/>
                <a:ea typeface="Calibri" panose="020F0502020204030204" pitchFamily="34" charset="0"/>
                <a:cs typeface="Times New Roman" panose="02020603050405020304" pitchFamily="18" charset="0"/>
              </a:rPr>
              <a:t>Many peasants resisted and there was a bitter struggle. Many peasants decided to produce less grain because they thought it would just get taken away!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0568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381" y="100232"/>
            <a:ext cx="6877238" cy="955172"/>
          </a:xfrm>
          <a:solidFill>
            <a:srgbClr val="FFFF00"/>
          </a:solidFill>
        </p:spPr>
        <p:txBody>
          <a:bodyPr>
            <a:noAutofit/>
          </a:bodyPr>
          <a:lstStyle/>
          <a:p>
            <a:r>
              <a:rPr lang="en-GB" sz="3600" b="1" u="sng" dirty="0">
                <a:latin typeface="Comic Sans MS" panose="030F0702030302020204" pitchFamily="66" charset="0"/>
              </a:rPr>
              <a:t>War Communism Info – No.2</a:t>
            </a:r>
            <a:endParaRPr lang="en-GB" sz="36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80B5130-620B-7248-864D-3C9DA9C6A712}"/>
              </a:ext>
            </a:extLst>
          </p:cNvPr>
          <p:cNvSpPr>
            <a:spLocks noGrp="1"/>
          </p:cNvSpPr>
          <p:nvPr>
            <p:ph idx="1"/>
          </p:nvPr>
        </p:nvSpPr>
        <p:spPr>
          <a:xfrm>
            <a:off x="167833" y="1149841"/>
            <a:ext cx="8771140" cy="5425222"/>
          </a:xfrm>
        </p:spPr>
        <p:txBody>
          <a:bodyPr>
            <a:noAutofit/>
          </a:bodyPr>
          <a:lstStyle/>
          <a:p>
            <a:pPr marL="0" indent="0">
              <a:buNone/>
            </a:pPr>
            <a:r>
              <a:rPr lang="en-GB" sz="1500" b="1" dirty="0">
                <a:effectLst/>
                <a:latin typeface="Comic Sans MS" panose="030F0702030302020204" pitchFamily="66" charset="0"/>
                <a:ea typeface="Calibri" panose="020F0502020204030204" pitchFamily="34" charset="0"/>
                <a:cs typeface="Times New Roman" panose="02020603050405020304" pitchFamily="18" charset="0"/>
              </a:rPr>
              <a:t>The Red Terror</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GB" sz="1500" dirty="0">
              <a:effectLst/>
              <a:latin typeface="Comic Sans MS" panose="030F0702030302020204" pitchFamily="66" charset="0"/>
              <a:ea typeface="Calibri" panose="020F0502020204030204" pitchFamily="34" charset="0"/>
              <a:cs typeface="Times New Roman" panose="02020603050405020304" pitchFamily="18" charset="0"/>
            </a:endParaRPr>
          </a:p>
          <a:p>
            <a:pPr lvl="0"/>
            <a:r>
              <a:rPr lang="en-GB" sz="1500" dirty="0">
                <a:effectLst/>
                <a:latin typeface="Comic Sans MS" panose="030F0702030302020204" pitchFamily="66" charset="0"/>
                <a:ea typeface="Calibri" panose="020F0502020204030204" pitchFamily="34" charset="0"/>
                <a:cs typeface="Times New Roman" panose="02020603050405020304" pitchFamily="18" charset="0"/>
              </a:rPr>
              <a:t>As a result of all of this, the Cheka (secret police) became more brutal! This time period was known as the Red Terror. People who opposed (went against) the government were arrested, and shot without a trial. Some were even sent to labour (work) camps.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500" dirty="0">
                <a:effectLst/>
                <a:latin typeface="Comic Sans MS" panose="030F0702030302020204" pitchFamily="66" charset="0"/>
                <a:ea typeface="Calibri" panose="020F0502020204030204" pitchFamily="34" charset="0"/>
                <a:cs typeface="Times New Roman" panose="02020603050405020304" pitchFamily="18" charset="0"/>
              </a:rPr>
              <a:t>Many peasants and workers began to think that the workers’ position was worse than when the Tsar (king) had been in charge of the government!</a:t>
            </a:r>
          </a:p>
          <a:p>
            <a:pPr lvl="0"/>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500" b="1" dirty="0">
                <a:effectLst/>
                <a:latin typeface="Comic Sans MS" panose="030F0702030302020204" pitchFamily="66" charset="0"/>
                <a:ea typeface="Calibri" panose="020F0502020204030204" pitchFamily="34" charset="0"/>
                <a:cs typeface="Times New Roman" panose="02020603050405020304" pitchFamily="18" charset="0"/>
              </a:rPr>
              <a:t>The results of War Communism</a:t>
            </a:r>
          </a:p>
          <a:p>
            <a:pPr marL="0" indent="0">
              <a:buNone/>
            </a:pP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500" dirty="0">
                <a:effectLst/>
                <a:latin typeface="Comic Sans MS" panose="030F0702030302020204" pitchFamily="66" charset="0"/>
                <a:ea typeface="Calibri" panose="020F0502020204030204" pitchFamily="34" charset="0"/>
                <a:cs typeface="Times New Roman" panose="02020603050405020304" pitchFamily="18" charset="0"/>
              </a:rPr>
              <a:t>By 1921, the economy of Russia was ruined. Industrial production had fallen under War Communism.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500" dirty="0">
                <a:effectLst/>
                <a:latin typeface="Comic Sans MS" panose="030F0702030302020204" pitchFamily="66" charset="0"/>
                <a:ea typeface="Calibri" panose="020F0502020204030204" pitchFamily="34" charset="0"/>
                <a:cs typeface="Times New Roman" panose="02020603050405020304" pitchFamily="18" charset="0"/>
              </a:rPr>
              <a:t>The cities were in chaos: gangs of orphaned children roamed the streets, robbery and burglary were common, stolen goods appeared on the Black Market.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500" dirty="0">
                <a:effectLst/>
                <a:latin typeface="Comic Sans MS" panose="030F0702030302020204" pitchFamily="66" charset="0"/>
                <a:ea typeface="Calibri" panose="020F0502020204030204" pitchFamily="34" charset="0"/>
                <a:cs typeface="Times New Roman" panose="02020603050405020304" pitchFamily="18" charset="0"/>
              </a:rPr>
              <a:t>‘Bagmen’ rode the trains, bringing supplies into cities to sell and make illegal profit (money) on.</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500" dirty="0">
                <a:effectLst/>
                <a:latin typeface="Comic Sans MS" panose="030F0702030302020204" pitchFamily="66" charset="0"/>
                <a:ea typeface="Calibri" panose="020F0502020204030204" pitchFamily="34" charset="0"/>
                <a:cs typeface="Times New Roman" panose="02020603050405020304" pitchFamily="18" charset="0"/>
              </a:rPr>
              <a:t>Agriculture (farming) also collapse. The disruption of war and taking extra grain, had led to low amounts of grain being harvested by peasants. They saw little point in growing food.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500" dirty="0">
                <a:effectLst/>
                <a:latin typeface="Comic Sans MS" panose="030F0702030302020204" pitchFamily="66" charset="0"/>
                <a:ea typeface="Calibri" panose="020F0502020204030204" pitchFamily="34" charset="0"/>
                <a:cs typeface="Times New Roman" panose="02020603050405020304" pitchFamily="18" charset="0"/>
              </a:rPr>
              <a:t>In 1921, even less grain was grown because of a drought. This led to famine, which killed up to 5 million people. </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500" dirty="0">
                <a:effectLst/>
                <a:latin typeface="Comic Sans MS" panose="030F0702030302020204" pitchFamily="66" charset="0"/>
                <a:ea typeface="Calibri" panose="020F0502020204030204" pitchFamily="34" charset="0"/>
                <a:cs typeface="Times New Roman" panose="02020603050405020304" pitchFamily="18" charset="0"/>
              </a:rPr>
              <a:t>A huge international aid operation was launched, which was supported by the USA.</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7849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381" y="100232"/>
            <a:ext cx="6877238" cy="955172"/>
          </a:xfrm>
          <a:solidFill>
            <a:srgbClr val="FFFF00"/>
          </a:solidFill>
        </p:spPr>
        <p:txBody>
          <a:bodyPr>
            <a:noAutofit/>
          </a:bodyPr>
          <a:lstStyle/>
          <a:p>
            <a:r>
              <a:rPr lang="en-GB" sz="3600" b="1" u="sng" dirty="0">
                <a:latin typeface="Comic Sans MS" panose="030F0702030302020204" pitchFamily="66" charset="0"/>
              </a:rPr>
              <a:t>War Communism Info – No.3</a:t>
            </a:r>
            <a:endParaRPr lang="en-GB" sz="3600" b="1"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80B5130-620B-7248-864D-3C9DA9C6A712}"/>
              </a:ext>
            </a:extLst>
          </p:cNvPr>
          <p:cNvSpPr>
            <a:spLocks noGrp="1"/>
          </p:cNvSpPr>
          <p:nvPr>
            <p:ph idx="1"/>
          </p:nvPr>
        </p:nvSpPr>
        <p:spPr>
          <a:xfrm>
            <a:off x="0" y="3770220"/>
            <a:ext cx="8771140" cy="5425222"/>
          </a:xfrm>
        </p:spPr>
        <p:txBody>
          <a:bodyPr>
            <a:noAutofit/>
          </a:bodyPr>
          <a:lstStyle/>
          <a:p>
            <a:pPr marL="0" indent="0">
              <a:buNone/>
            </a:pP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Opposition to War Communism</a:t>
            </a:r>
          </a:p>
          <a:p>
            <a:pPr marL="0" indent="0">
              <a:buNone/>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As a result of the poor economic situation, many people starting opposing the brutal way Lenin and his Communists were ruling Russia. </a:t>
            </a:r>
          </a:p>
          <a:p>
            <a:pPr marL="0" indent="0">
              <a:buNone/>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400" dirty="0">
                <a:effectLst/>
                <a:latin typeface="Comic Sans MS" panose="030F0702030302020204" pitchFamily="66" charset="0"/>
                <a:ea typeface="Calibri" panose="020F0502020204030204" pitchFamily="34" charset="0"/>
                <a:cs typeface="Times New Roman" panose="02020603050405020304" pitchFamily="18" charset="0"/>
              </a:rPr>
              <a:t>The </a:t>
            </a: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Worker’s Opposition </a:t>
            </a:r>
            <a:r>
              <a:rPr lang="en-GB" sz="1400" dirty="0">
                <a:effectLst/>
                <a:latin typeface="Comic Sans MS" panose="030F0702030302020204" pitchFamily="66" charset="0"/>
                <a:ea typeface="Calibri" panose="020F0502020204030204" pitchFamily="34" charset="0"/>
                <a:cs typeface="Times New Roman" panose="02020603050405020304" pitchFamily="18" charset="0"/>
              </a:rPr>
              <a:t>demanded higher wages, better conditions, more food, and workers’ control of industry. Many Bolsheviks were against the Cheka’s use of </a:t>
            </a: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mass arrests</a:t>
            </a:r>
            <a:r>
              <a:rPr lang="en-GB" sz="1400" dirty="0">
                <a:effectLst/>
                <a:latin typeface="Comic Sans MS" panose="030F0702030302020204" pitchFamily="66" charset="0"/>
                <a:ea typeface="Calibri" panose="020F0502020204030204" pitchFamily="34" charset="0"/>
                <a:cs typeface="Times New Roman" panose="02020603050405020304" pitchFamily="18" charset="0"/>
              </a:rPr>
              <a:t> to scare people into submission.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GB" sz="1400" dirty="0">
                <a:effectLst/>
                <a:latin typeface="Comic Sans MS" panose="030F0702030302020204" pitchFamily="66" charset="0"/>
                <a:ea typeface="Calibri" panose="020F0502020204030204" pitchFamily="34" charset="0"/>
                <a:cs typeface="Times New Roman" panose="02020603050405020304" pitchFamily="18" charset="0"/>
              </a:rPr>
              <a:t>In March 1921, sailors at the </a:t>
            </a: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Kronstadt naval base</a:t>
            </a:r>
            <a:r>
              <a:rPr lang="en-GB" sz="1400" dirty="0">
                <a:effectLst/>
                <a:latin typeface="Comic Sans MS" panose="030F0702030302020204" pitchFamily="66" charset="0"/>
                <a:ea typeface="Calibri" panose="020F0502020204030204" pitchFamily="34" charset="0"/>
                <a:cs typeface="Times New Roman" panose="02020603050405020304" pitchFamily="18" charset="0"/>
              </a:rPr>
              <a:t> led an uprising because they said ‘life under the yoke of the Communist </a:t>
            </a:r>
            <a:r>
              <a:rPr lang="en-GB" sz="1400" b="1" dirty="0">
                <a:effectLst/>
                <a:latin typeface="Comic Sans MS" panose="030F0702030302020204" pitchFamily="66" charset="0"/>
                <a:ea typeface="Calibri" panose="020F0502020204030204" pitchFamily="34" charset="0"/>
                <a:cs typeface="Times New Roman" panose="02020603050405020304" pitchFamily="18" charset="0"/>
              </a:rPr>
              <a:t>dictatorship</a:t>
            </a:r>
            <a:r>
              <a:rPr lang="en-GB" sz="1400" dirty="0">
                <a:effectLst/>
                <a:latin typeface="Comic Sans MS" panose="030F0702030302020204" pitchFamily="66" charset="0"/>
                <a:ea typeface="Calibri" panose="020F0502020204030204" pitchFamily="34" charset="0"/>
                <a:cs typeface="Times New Roman" panose="02020603050405020304" pitchFamily="18" charset="0"/>
              </a:rPr>
              <a:t> has become more terrible than death’. These sailors had originally supported the Bolsheviks! Troops were sent to stop the uprising and 20,000 men were killed and wounded. The sailors were executed or sent to labour (work camps).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D64B218C-FA01-7B4F-845A-68E8ED8988DA}"/>
              </a:ext>
            </a:extLst>
          </p:cNvPr>
          <p:cNvGraphicFramePr/>
          <p:nvPr>
            <p:extLst>
              <p:ext uri="{D42A27DB-BD31-4B8C-83A1-F6EECF244321}">
                <p14:modId xmlns:p14="http://schemas.microsoft.com/office/powerpoint/2010/main" val="3462680637"/>
              </p:ext>
            </p:extLst>
          </p:nvPr>
        </p:nvGraphicFramePr>
        <p:xfrm>
          <a:off x="155133" y="1156700"/>
          <a:ext cx="8460874" cy="2512223"/>
        </p:xfrm>
        <a:graphic>
          <a:graphicData uri="http://schemas.openxmlformats.org/drawingml/2006/table">
            <a:tbl>
              <a:tblPr firstRow="1" firstCol="1" bandRow="1">
                <a:tableStyleId>{5C22544A-7EE6-4342-B048-85BDC9FD1C3A}</a:tableStyleId>
              </a:tblPr>
              <a:tblGrid>
                <a:gridCol w="2819764">
                  <a:extLst>
                    <a:ext uri="{9D8B030D-6E8A-4147-A177-3AD203B41FA5}">
                      <a16:colId xmlns:a16="http://schemas.microsoft.com/office/drawing/2014/main" val="892489341"/>
                    </a:ext>
                  </a:extLst>
                </a:gridCol>
                <a:gridCol w="2820555">
                  <a:extLst>
                    <a:ext uri="{9D8B030D-6E8A-4147-A177-3AD203B41FA5}">
                      <a16:colId xmlns:a16="http://schemas.microsoft.com/office/drawing/2014/main" val="1681747111"/>
                    </a:ext>
                  </a:extLst>
                </a:gridCol>
                <a:gridCol w="2820555">
                  <a:extLst>
                    <a:ext uri="{9D8B030D-6E8A-4147-A177-3AD203B41FA5}">
                      <a16:colId xmlns:a16="http://schemas.microsoft.com/office/drawing/2014/main" val="1164661901"/>
                    </a:ext>
                  </a:extLst>
                </a:gridCol>
              </a:tblGrid>
              <a:tr h="358889">
                <a:tc>
                  <a:txBody>
                    <a:bodyPr/>
                    <a:lstStyle/>
                    <a:p>
                      <a:pPr algn="ctr">
                        <a:lnSpc>
                          <a:spcPct val="115000"/>
                        </a:lnSpc>
                        <a:spcAft>
                          <a:spcPts val="0"/>
                        </a:spcAft>
                      </a:pPr>
                      <a:r>
                        <a:rPr lang="en-GB" sz="1000">
                          <a:effectLst/>
                        </a:rPr>
                        <a:t>Resource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tc>
                  <a:txBody>
                    <a:bodyPr/>
                    <a:lstStyle/>
                    <a:p>
                      <a:pPr algn="ctr">
                        <a:lnSpc>
                          <a:spcPct val="115000"/>
                        </a:lnSpc>
                        <a:spcAft>
                          <a:spcPts val="0"/>
                        </a:spcAft>
                      </a:pPr>
                      <a:r>
                        <a:rPr lang="en-GB" sz="1000">
                          <a:effectLst/>
                        </a:rPr>
                        <a:t>1913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tc>
                  <a:txBody>
                    <a:bodyPr/>
                    <a:lstStyle/>
                    <a:p>
                      <a:pPr algn="ctr">
                        <a:lnSpc>
                          <a:spcPct val="115000"/>
                        </a:lnSpc>
                        <a:spcAft>
                          <a:spcPts val="0"/>
                        </a:spcAft>
                      </a:pPr>
                      <a:r>
                        <a:rPr lang="en-GB" sz="1000">
                          <a:effectLst/>
                        </a:rPr>
                        <a:t>1921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extLst>
                  <a:ext uri="{0D108BD9-81ED-4DB2-BD59-A6C34878D82A}">
                    <a16:rowId xmlns:a16="http://schemas.microsoft.com/office/drawing/2014/main" val="1539332137"/>
                  </a:ext>
                </a:extLst>
              </a:tr>
              <a:tr h="358889">
                <a:tc>
                  <a:txBody>
                    <a:bodyPr/>
                    <a:lstStyle/>
                    <a:p>
                      <a:pPr>
                        <a:lnSpc>
                          <a:spcPct val="115000"/>
                        </a:lnSpc>
                        <a:spcAft>
                          <a:spcPts val="0"/>
                        </a:spcAft>
                      </a:pPr>
                      <a:r>
                        <a:rPr lang="en-GB" sz="1000">
                          <a:effectLst/>
                        </a:rPr>
                        <a:t>Coal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tc>
                  <a:txBody>
                    <a:bodyPr/>
                    <a:lstStyle/>
                    <a:p>
                      <a:pPr>
                        <a:lnSpc>
                          <a:spcPct val="115000"/>
                        </a:lnSpc>
                        <a:spcAft>
                          <a:spcPts val="0"/>
                        </a:spcAft>
                      </a:pPr>
                      <a:r>
                        <a:rPr lang="en-GB" sz="1000">
                          <a:effectLst/>
                        </a:rPr>
                        <a:t>29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tc>
                  <a:txBody>
                    <a:bodyPr/>
                    <a:lstStyle/>
                    <a:p>
                      <a:pPr>
                        <a:lnSpc>
                          <a:spcPct val="115000"/>
                        </a:lnSpc>
                        <a:spcAft>
                          <a:spcPts val="0"/>
                        </a:spcAft>
                      </a:pPr>
                      <a:r>
                        <a:rPr lang="en-GB" sz="1000">
                          <a:effectLst/>
                        </a:rPr>
                        <a:t>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extLst>
                  <a:ext uri="{0D108BD9-81ED-4DB2-BD59-A6C34878D82A}">
                    <a16:rowId xmlns:a16="http://schemas.microsoft.com/office/drawing/2014/main" val="3504866551"/>
                  </a:ext>
                </a:extLst>
              </a:tr>
              <a:tr h="358889">
                <a:tc>
                  <a:txBody>
                    <a:bodyPr/>
                    <a:lstStyle/>
                    <a:p>
                      <a:pPr>
                        <a:lnSpc>
                          <a:spcPct val="115000"/>
                        </a:lnSpc>
                        <a:spcAft>
                          <a:spcPts val="0"/>
                        </a:spcAft>
                      </a:pPr>
                      <a:r>
                        <a:rPr lang="en-GB" sz="1000">
                          <a:effectLst/>
                        </a:rPr>
                        <a:t>Oil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tc>
                  <a:txBody>
                    <a:bodyPr/>
                    <a:lstStyle/>
                    <a:p>
                      <a:pPr>
                        <a:lnSpc>
                          <a:spcPct val="115000"/>
                        </a:lnSpc>
                        <a:spcAft>
                          <a:spcPts val="0"/>
                        </a:spcAft>
                      </a:pPr>
                      <a:r>
                        <a:rPr lang="en-GB" sz="1000">
                          <a:effectLst/>
                        </a:rPr>
                        <a:t>9.2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tc>
                  <a:txBody>
                    <a:bodyPr/>
                    <a:lstStyle/>
                    <a:p>
                      <a:pPr>
                        <a:lnSpc>
                          <a:spcPct val="115000"/>
                        </a:lnSpc>
                        <a:spcAft>
                          <a:spcPts val="0"/>
                        </a:spcAft>
                      </a:pPr>
                      <a:r>
                        <a:rPr lang="en-GB" sz="1000">
                          <a:effectLst/>
                        </a:rPr>
                        <a:t>3.8</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extLst>
                  <a:ext uri="{0D108BD9-81ED-4DB2-BD59-A6C34878D82A}">
                    <a16:rowId xmlns:a16="http://schemas.microsoft.com/office/drawing/2014/main" val="315188778"/>
                  </a:ext>
                </a:extLst>
              </a:tr>
              <a:tr h="358889">
                <a:tc>
                  <a:txBody>
                    <a:bodyPr/>
                    <a:lstStyle/>
                    <a:p>
                      <a:pPr>
                        <a:lnSpc>
                          <a:spcPct val="115000"/>
                        </a:lnSpc>
                        <a:spcAft>
                          <a:spcPts val="0"/>
                        </a:spcAft>
                      </a:pPr>
                      <a:r>
                        <a:rPr lang="en-GB" sz="1000">
                          <a:effectLst/>
                        </a:rPr>
                        <a:t>Iron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tc>
                  <a:txBody>
                    <a:bodyPr/>
                    <a:lstStyle/>
                    <a:p>
                      <a:pPr>
                        <a:lnSpc>
                          <a:spcPct val="115000"/>
                        </a:lnSpc>
                        <a:spcAft>
                          <a:spcPts val="0"/>
                        </a:spcAft>
                      </a:pPr>
                      <a:r>
                        <a:rPr lang="en-GB" sz="1000">
                          <a:effectLst/>
                        </a:rPr>
                        <a:t>4.2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tc>
                  <a:txBody>
                    <a:bodyPr/>
                    <a:lstStyle/>
                    <a:p>
                      <a:pPr>
                        <a:lnSpc>
                          <a:spcPct val="115000"/>
                        </a:lnSpc>
                        <a:spcAft>
                          <a:spcPts val="0"/>
                        </a:spcAft>
                      </a:pPr>
                      <a:r>
                        <a:rPr lang="en-GB" sz="1000">
                          <a:effectLst/>
                        </a:rPr>
                        <a:t>0.1</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extLst>
                  <a:ext uri="{0D108BD9-81ED-4DB2-BD59-A6C34878D82A}">
                    <a16:rowId xmlns:a16="http://schemas.microsoft.com/office/drawing/2014/main" val="1749137299"/>
                  </a:ext>
                </a:extLst>
              </a:tr>
              <a:tr h="358889">
                <a:tc>
                  <a:txBody>
                    <a:bodyPr/>
                    <a:lstStyle/>
                    <a:p>
                      <a:pPr>
                        <a:lnSpc>
                          <a:spcPct val="115000"/>
                        </a:lnSpc>
                        <a:spcAft>
                          <a:spcPts val="0"/>
                        </a:spcAft>
                      </a:pPr>
                      <a:r>
                        <a:rPr lang="en-GB" sz="1000">
                          <a:effectLst/>
                        </a:rPr>
                        <a:t>Steel</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tc>
                  <a:txBody>
                    <a:bodyPr/>
                    <a:lstStyle/>
                    <a:p>
                      <a:pPr>
                        <a:lnSpc>
                          <a:spcPct val="115000"/>
                        </a:lnSpc>
                        <a:spcAft>
                          <a:spcPts val="0"/>
                        </a:spcAft>
                      </a:pPr>
                      <a:r>
                        <a:rPr lang="en-GB" sz="1000">
                          <a:effectLst/>
                        </a:rPr>
                        <a:t>4.3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tc>
                  <a:txBody>
                    <a:bodyPr/>
                    <a:lstStyle/>
                    <a:p>
                      <a:pPr>
                        <a:lnSpc>
                          <a:spcPct val="115000"/>
                        </a:lnSpc>
                        <a:spcAft>
                          <a:spcPts val="0"/>
                        </a:spcAft>
                      </a:pPr>
                      <a:r>
                        <a:rPr lang="en-GB" sz="1000">
                          <a:effectLst/>
                        </a:rPr>
                        <a:t>0.2</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extLst>
                  <a:ext uri="{0D108BD9-81ED-4DB2-BD59-A6C34878D82A}">
                    <a16:rowId xmlns:a16="http://schemas.microsoft.com/office/drawing/2014/main" val="3203181124"/>
                  </a:ext>
                </a:extLst>
              </a:tr>
              <a:tr h="358889">
                <a:tc>
                  <a:txBody>
                    <a:bodyPr/>
                    <a:lstStyle/>
                    <a:p>
                      <a:pPr>
                        <a:lnSpc>
                          <a:spcPct val="115000"/>
                        </a:lnSpc>
                        <a:spcAft>
                          <a:spcPts val="0"/>
                        </a:spcAft>
                      </a:pPr>
                      <a:r>
                        <a:rPr lang="en-GB" sz="1000">
                          <a:effectLst/>
                        </a:rPr>
                        <a:t>Sugar</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tc>
                  <a:txBody>
                    <a:bodyPr/>
                    <a:lstStyle/>
                    <a:p>
                      <a:pPr>
                        <a:lnSpc>
                          <a:spcPct val="115000"/>
                        </a:lnSpc>
                        <a:spcAft>
                          <a:spcPts val="0"/>
                        </a:spcAft>
                      </a:pPr>
                      <a:r>
                        <a:rPr lang="en-GB" sz="1000">
                          <a:effectLst/>
                        </a:rPr>
                        <a:t>1.3</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tc>
                  <a:txBody>
                    <a:bodyPr/>
                    <a:lstStyle/>
                    <a:p>
                      <a:pPr>
                        <a:lnSpc>
                          <a:spcPct val="115000"/>
                        </a:lnSpc>
                        <a:spcAft>
                          <a:spcPts val="0"/>
                        </a:spcAft>
                      </a:pPr>
                      <a:r>
                        <a:rPr lang="en-GB" sz="1000">
                          <a:effectLst/>
                        </a:rPr>
                        <a:t>0.05</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extLst>
                  <a:ext uri="{0D108BD9-81ED-4DB2-BD59-A6C34878D82A}">
                    <a16:rowId xmlns:a16="http://schemas.microsoft.com/office/drawing/2014/main" val="2525256506"/>
                  </a:ext>
                </a:extLst>
              </a:tr>
              <a:tr h="358889">
                <a:tc>
                  <a:txBody>
                    <a:bodyPr/>
                    <a:lstStyle/>
                    <a:p>
                      <a:pPr>
                        <a:lnSpc>
                          <a:spcPct val="115000"/>
                        </a:lnSpc>
                        <a:spcAft>
                          <a:spcPts val="0"/>
                        </a:spcAft>
                      </a:pPr>
                      <a:r>
                        <a:rPr lang="en-GB" sz="1000">
                          <a:effectLst/>
                        </a:rPr>
                        <a:t>Electricity (in million kWh)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tc>
                  <a:txBody>
                    <a:bodyPr/>
                    <a:lstStyle/>
                    <a:p>
                      <a:pPr>
                        <a:lnSpc>
                          <a:spcPct val="115000"/>
                        </a:lnSpc>
                        <a:spcAft>
                          <a:spcPts val="0"/>
                        </a:spcAft>
                      </a:pPr>
                      <a:r>
                        <a:rPr lang="en-GB" sz="1000">
                          <a:effectLst/>
                        </a:rPr>
                        <a:t>2039</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tc>
                  <a:txBody>
                    <a:bodyPr/>
                    <a:lstStyle/>
                    <a:p>
                      <a:pPr>
                        <a:lnSpc>
                          <a:spcPct val="115000"/>
                        </a:lnSpc>
                        <a:spcAft>
                          <a:spcPts val="0"/>
                        </a:spcAft>
                      </a:pPr>
                      <a:r>
                        <a:rPr lang="en-GB" sz="1000" dirty="0">
                          <a:effectLst/>
                        </a:rPr>
                        <a:t>520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633" marR="61633" marT="0" marB="0"/>
                </a:tc>
                <a:extLst>
                  <a:ext uri="{0D108BD9-81ED-4DB2-BD59-A6C34878D82A}">
                    <a16:rowId xmlns:a16="http://schemas.microsoft.com/office/drawing/2014/main" val="797422"/>
                  </a:ext>
                </a:extLst>
              </a:tr>
            </a:tbl>
          </a:graphicData>
        </a:graphic>
      </p:graphicFrame>
    </p:spTree>
    <p:extLst>
      <p:ext uri="{BB962C8B-B14F-4D97-AF65-F5344CB8AC3E}">
        <p14:creationId xmlns:p14="http://schemas.microsoft.com/office/powerpoint/2010/main" val="1463541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46848" cy="1143000"/>
          </a:xfrm>
          <a:solidFill>
            <a:schemeClr val="accent5">
              <a:lumMod val="40000"/>
              <a:lumOff val="60000"/>
            </a:schemeClr>
          </a:solidFill>
        </p:spPr>
        <p:txBody>
          <a:bodyPr>
            <a:noAutofit/>
          </a:bodyPr>
          <a:lstStyle/>
          <a:p>
            <a:pPr algn="l"/>
            <a:r>
              <a:rPr lang="en-GB" sz="2400" dirty="0">
                <a:latin typeface="Comic Sans MS" panose="030F0702030302020204" pitchFamily="66" charset="0"/>
              </a:rPr>
              <a:t>Source A: An eye-witness account of the Black Market. </a:t>
            </a:r>
          </a:p>
        </p:txBody>
      </p:sp>
      <p:sp>
        <p:nvSpPr>
          <p:cNvPr id="3" name="Content Placeholder 2"/>
          <p:cNvSpPr>
            <a:spLocks noGrp="1"/>
          </p:cNvSpPr>
          <p:nvPr>
            <p:ph idx="1"/>
          </p:nvPr>
        </p:nvSpPr>
        <p:spPr>
          <a:xfrm>
            <a:off x="457200" y="1600200"/>
            <a:ext cx="4762872" cy="4525963"/>
          </a:xfrm>
        </p:spPr>
        <p:txBody>
          <a:bodyPr>
            <a:normAutofit fontScale="70000" lnSpcReduction="20000"/>
          </a:bodyPr>
          <a:lstStyle/>
          <a:p>
            <a:pPr marL="0" indent="0">
              <a:lnSpc>
                <a:spcPct val="120000"/>
              </a:lnSpc>
              <a:buNone/>
            </a:pPr>
            <a:r>
              <a:rPr lang="en-GB" dirty="0">
                <a:latin typeface="Comic Sans MS" panose="030F0702030302020204" pitchFamily="66" charset="0"/>
              </a:rPr>
              <a:t>The Black Market sells everything. There the former rich are selling their last items. The best grand piano sells for half the price of an ordinary record player…The formerly richest and most spoiled are now satisfied if they get some black bread and potatoes each day. An acquaintance of mine, formerly owner of a palace in Moscow, was given as his place of residence, the bathroom of his former [old] home.’</a:t>
            </a:r>
          </a:p>
        </p:txBody>
      </p:sp>
      <p:sp>
        <p:nvSpPr>
          <p:cNvPr id="4" name="TextBox 3"/>
          <p:cNvSpPr txBox="1"/>
          <p:nvPr/>
        </p:nvSpPr>
        <p:spPr>
          <a:xfrm>
            <a:off x="5364088" y="908720"/>
            <a:ext cx="3456384" cy="3785652"/>
          </a:xfrm>
          <a:prstGeom prst="rect">
            <a:avLst/>
          </a:prstGeom>
          <a:solidFill>
            <a:schemeClr val="accent3">
              <a:lumMod val="20000"/>
              <a:lumOff val="80000"/>
            </a:schemeClr>
          </a:solidFill>
          <a:ln>
            <a:solidFill>
              <a:schemeClr val="tx1"/>
            </a:solidFill>
          </a:ln>
        </p:spPr>
        <p:txBody>
          <a:bodyPr wrap="square" rtlCol="0">
            <a:spAutoFit/>
          </a:bodyPr>
          <a:lstStyle/>
          <a:p>
            <a:pPr marL="342900" indent="-342900">
              <a:buAutoNum type="arabicPeriod"/>
            </a:pPr>
            <a:r>
              <a:rPr lang="en-GB" sz="2400" dirty="0">
                <a:latin typeface="Comic Sans MS" panose="030F0702030302020204" pitchFamily="66" charset="0"/>
              </a:rPr>
              <a:t>What does this suggest about life in Russia? </a:t>
            </a:r>
          </a:p>
          <a:p>
            <a:pPr marL="342900" indent="-342900">
              <a:buAutoNum type="arabicPeriod"/>
            </a:pPr>
            <a:r>
              <a:rPr lang="en-GB" sz="2400" dirty="0">
                <a:latin typeface="Comic Sans MS" panose="030F0702030302020204" pitchFamily="66" charset="0"/>
              </a:rPr>
              <a:t>What own knowledge supports this? </a:t>
            </a:r>
          </a:p>
          <a:p>
            <a:pPr marL="342900" indent="-342900">
              <a:buAutoNum type="arabicPeriod"/>
            </a:pPr>
            <a:r>
              <a:rPr lang="en-GB" sz="2400" dirty="0">
                <a:latin typeface="Comic Sans MS" panose="030F0702030302020204" pitchFamily="66" charset="0"/>
              </a:rPr>
              <a:t>How is this useful for an historian studying life in Russia after WWI?</a:t>
            </a:r>
          </a:p>
        </p:txBody>
      </p:sp>
      <p:sp>
        <p:nvSpPr>
          <p:cNvPr id="5" name="Rounded Rectangle 4"/>
          <p:cNvSpPr/>
          <p:nvPr/>
        </p:nvSpPr>
        <p:spPr>
          <a:xfrm>
            <a:off x="5364088" y="4941168"/>
            <a:ext cx="3456384" cy="165618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latin typeface="Comic Sans MS" panose="030F0702030302020204" pitchFamily="66" charset="0"/>
              </a:rPr>
              <a:t>Challenge: Can you use the provenance in your explanation of how useful the source is?</a:t>
            </a:r>
          </a:p>
        </p:txBody>
      </p:sp>
      <p:sp>
        <p:nvSpPr>
          <p:cNvPr id="6" name="TextBox 5"/>
          <p:cNvSpPr txBox="1"/>
          <p:nvPr/>
        </p:nvSpPr>
        <p:spPr>
          <a:xfrm rot="16200000">
            <a:off x="-1399510" y="3484924"/>
            <a:ext cx="3168352" cy="369332"/>
          </a:xfrm>
          <a:prstGeom prst="rect">
            <a:avLst/>
          </a:prstGeom>
          <a:noFill/>
        </p:spPr>
        <p:txBody>
          <a:bodyPr wrap="square" rtlCol="0">
            <a:spAutoFit/>
          </a:bodyPr>
          <a:lstStyle/>
          <a:p>
            <a:pPr algn="ctr"/>
            <a:r>
              <a:rPr lang="en-GB" dirty="0">
                <a:solidFill>
                  <a:srgbClr val="FF0000"/>
                </a:solidFill>
                <a:latin typeface="Comic Sans MS" panose="030F0702030302020204" pitchFamily="66" charset="0"/>
              </a:rPr>
              <a:t>Content</a:t>
            </a:r>
          </a:p>
        </p:txBody>
      </p:sp>
      <p:sp>
        <p:nvSpPr>
          <p:cNvPr id="7" name="TextBox 6"/>
          <p:cNvSpPr txBox="1"/>
          <p:nvPr/>
        </p:nvSpPr>
        <p:spPr>
          <a:xfrm rot="16200000">
            <a:off x="-1342663" y="1516142"/>
            <a:ext cx="3168352" cy="369332"/>
          </a:xfrm>
          <a:prstGeom prst="rect">
            <a:avLst/>
          </a:prstGeom>
          <a:noFill/>
        </p:spPr>
        <p:txBody>
          <a:bodyPr wrap="square" rtlCol="0">
            <a:spAutoFit/>
          </a:bodyPr>
          <a:lstStyle/>
          <a:p>
            <a:pPr algn="r"/>
            <a:r>
              <a:rPr lang="en-GB" dirty="0">
                <a:solidFill>
                  <a:srgbClr val="FF0000"/>
                </a:solidFill>
                <a:latin typeface="Comic Sans MS" panose="030F0702030302020204" pitchFamily="66" charset="0"/>
              </a:rPr>
              <a:t>Provenance</a:t>
            </a:r>
          </a:p>
        </p:txBody>
      </p:sp>
    </p:spTree>
    <p:extLst>
      <p:ext uri="{BB962C8B-B14F-4D97-AF65-F5344CB8AC3E}">
        <p14:creationId xmlns:p14="http://schemas.microsoft.com/office/powerpoint/2010/main" val="13495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0745"/>
            <a:ext cx="8229600" cy="1143000"/>
          </a:xfrm>
          <a:solidFill>
            <a:srgbClr val="FFFF00"/>
          </a:solidFill>
          <a:ln w="9525">
            <a:solidFill>
              <a:schemeClr val="tx1"/>
            </a:solidFill>
          </a:ln>
        </p:spPr>
        <p:txBody>
          <a:bodyPr>
            <a:normAutofit fontScale="90000"/>
          </a:bodyPr>
          <a:lstStyle/>
          <a:p>
            <a:r>
              <a:rPr lang="en-GB" dirty="0">
                <a:latin typeface="Comic Sans MS" panose="030F0702030302020204" pitchFamily="66" charset="0"/>
              </a:rPr>
              <a:t>Why did the USA go </a:t>
            </a:r>
            <a:r>
              <a:rPr lang="en-GB" b="1" dirty="0">
                <a:latin typeface="Comic Sans MS" panose="030F0702030302020204" pitchFamily="66" charset="0"/>
              </a:rPr>
              <a:t>bust</a:t>
            </a:r>
            <a:r>
              <a:rPr lang="en-GB" dirty="0">
                <a:latin typeface="Comic Sans MS" panose="030F0702030302020204" pitchFamily="66" charset="0"/>
              </a:rPr>
              <a:t> in 1929?</a:t>
            </a:r>
          </a:p>
        </p:txBody>
      </p:sp>
      <p:sp>
        <p:nvSpPr>
          <p:cNvPr id="3" name="Content Placeholder 2"/>
          <p:cNvSpPr>
            <a:spLocks noGrp="1"/>
          </p:cNvSpPr>
          <p:nvPr>
            <p:ph idx="1"/>
          </p:nvPr>
        </p:nvSpPr>
        <p:spPr>
          <a:xfrm>
            <a:off x="457200" y="2204864"/>
            <a:ext cx="8229600" cy="3921299"/>
          </a:xfrm>
        </p:spPr>
        <p:txBody>
          <a:bodyPr>
            <a:normAutofit fontScale="85000" lnSpcReduction="10000"/>
          </a:bodyPr>
          <a:lstStyle/>
          <a:p>
            <a:pPr marL="0" indent="0">
              <a:buNone/>
            </a:pPr>
            <a:r>
              <a:rPr lang="en-GB" sz="3200" b="1" dirty="0">
                <a:solidFill>
                  <a:schemeClr val="tx1"/>
                </a:solidFill>
                <a:latin typeface="Comic Sans MS" panose="030F0702030302020204" pitchFamily="66" charset="0"/>
              </a:rPr>
              <a:t>Lesson/Topic Objectives</a:t>
            </a:r>
          </a:p>
          <a:p>
            <a:pPr marL="0" indent="0">
              <a:buNone/>
            </a:pPr>
            <a:endParaRPr lang="en-GB" sz="3200" b="1" dirty="0">
              <a:solidFill>
                <a:schemeClr val="tx1"/>
              </a:solidFill>
              <a:latin typeface="Comic Sans MS" panose="030F0702030302020204" pitchFamily="66" charset="0"/>
            </a:endParaRPr>
          </a:p>
          <a:p>
            <a:r>
              <a:rPr lang="en-GB" dirty="0">
                <a:latin typeface="Comic Sans MS" panose="030F0702030302020204" pitchFamily="66" charset="0"/>
              </a:rPr>
              <a:t>Know what the Wall Street Crash was. </a:t>
            </a:r>
          </a:p>
          <a:p>
            <a:endParaRPr lang="en-GB" dirty="0">
              <a:latin typeface="Comic Sans MS" panose="030F0702030302020204" pitchFamily="66" charset="0"/>
            </a:endParaRPr>
          </a:p>
          <a:p>
            <a:r>
              <a:rPr lang="en-GB" dirty="0">
                <a:latin typeface="Comic Sans MS" panose="030F0702030302020204" pitchFamily="66" charset="0"/>
              </a:rPr>
              <a:t>Understand how the Wall Street Crash impacted the American people. </a:t>
            </a:r>
          </a:p>
          <a:p>
            <a:endParaRPr lang="en-GB" dirty="0">
              <a:latin typeface="Comic Sans MS" panose="030F0702030302020204" pitchFamily="66" charset="0"/>
            </a:endParaRPr>
          </a:p>
          <a:p>
            <a:r>
              <a:rPr lang="en-GB" dirty="0">
                <a:latin typeface="Comic Sans MS" panose="030F0702030302020204" pitchFamily="66" charset="0"/>
              </a:rPr>
              <a:t>Evaluate the impact of the Wall Street Crash on the wider world. </a:t>
            </a:r>
          </a:p>
        </p:txBody>
      </p:sp>
    </p:spTree>
    <p:extLst>
      <p:ext uri="{BB962C8B-B14F-4D97-AF65-F5344CB8AC3E}">
        <p14:creationId xmlns:p14="http://schemas.microsoft.com/office/powerpoint/2010/main" val="143958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939"/>
          <a:stretch/>
        </p:blipFill>
        <p:spPr bwMode="auto">
          <a:xfrm>
            <a:off x="122194" y="59972"/>
            <a:ext cx="7651318" cy="5611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73512" y="1374706"/>
            <a:ext cx="1370488" cy="2031325"/>
          </a:xfrm>
          <a:prstGeom prst="rect">
            <a:avLst/>
          </a:prstGeom>
          <a:solidFill>
            <a:schemeClr val="bg1">
              <a:alpha val="63000"/>
            </a:schemeClr>
          </a:solidFill>
        </p:spPr>
        <p:txBody>
          <a:bodyPr wrap="square" rtlCol="0">
            <a:spAutoFit/>
          </a:bodyPr>
          <a:lstStyle/>
          <a:p>
            <a:r>
              <a:rPr lang="en-GB" dirty="0">
                <a:solidFill>
                  <a:srgbClr val="FF0000"/>
                </a:solidFill>
                <a:latin typeface="Comic Sans MS" panose="030F0702030302020204" pitchFamily="66" charset="0"/>
              </a:rPr>
              <a:t>The trading floor at the New York stock exchange, </a:t>
            </a:r>
            <a:r>
              <a:rPr lang="en-GB" dirty="0" err="1">
                <a:solidFill>
                  <a:srgbClr val="FF0000"/>
                </a:solidFill>
                <a:latin typeface="Comic Sans MS" panose="030F0702030302020204" pitchFamily="66" charset="0"/>
              </a:rPr>
              <a:t>1920s</a:t>
            </a:r>
            <a:endParaRPr lang="en-GB" dirty="0">
              <a:solidFill>
                <a:srgbClr val="FF0000"/>
              </a:solidFill>
              <a:latin typeface="Comic Sans MS" panose="030F0702030302020204" pitchFamily="66" charset="0"/>
            </a:endParaRPr>
          </a:p>
        </p:txBody>
      </p:sp>
      <p:sp>
        <p:nvSpPr>
          <p:cNvPr id="2" name="Content Placeholder 2">
            <a:extLst>
              <a:ext uri="{FF2B5EF4-FFF2-40B4-BE49-F238E27FC236}">
                <a16:creationId xmlns:a16="http://schemas.microsoft.com/office/drawing/2014/main" id="{8D7E43BD-2943-C24C-BEC4-4FDAB72FB391}"/>
              </a:ext>
            </a:extLst>
          </p:cNvPr>
          <p:cNvSpPr>
            <a:spLocks noGrp="1"/>
          </p:cNvSpPr>
          <p:nvPr>
            <p:ph idx="1"/>
          </p:nvPr>
        </p:nvSpPr>
        <p:spPr>
          <a:xfrm>
            <a:off x="122194" y="5763580"/>
            <a:ext cx="8599202" cy="2188839"/>
          </a:xfrm>
        </p:spPr>
        <p:txBody>
          <a:bodyPr>
            <a:normAutofit/>
          </a:bodyPr>
          <a:lstStyle/>
          <a:p>
            <a:pPr marL="457200" indent="-457200">
              <a:buFont typeface="+mj-lt"/>
              <a:buAutoNum type="alphaLcParenR"/>
            </a:pPr>
            <a:r>
              <a:rPr lang="en-GB" sz="1700" dirty="0">
                <a:latin typeface="Comic Sans MS" panose="030F0702030302020204" pitchFamily="66" charset="0"/>
              </a:rPr>
              <a:t>What is going on in this photograph?</a:t>
            </a:r>
          </a:p>
          <a:p>
            <a:pPr marL="457200" indent="-457200">
              <a:buFont typeface="+mj-lt"/>
              <a:buAutoNum type="alphaLcParenR"/>
            </a:pPr>
            <a:r>
              <a:rPr lang="en-GB" sz="1700" dirty="0">
                <a:latin typeface="Comic Sans MS" panose="030F0702030302020204" pitchFamily="66" charset="0"/>
              </a:rPr>
              <a:t>What function might the room have? </a:t>
            </a:r>
          </a:p>
          <a:p>
            <a:pPr marL="457200" indent="-457200">
              <a:buFont typeface="+mj-lt"/>
              <a:buAutoNum type="alphaLcParenR"/>
            </a:pPr>
            <a:r>
              <a:rPr lang="en-GB" sz="1700" dirty="0">
                <a:latin typeface="Comic Sans MS" panose="030F0702030302020204" pitchFamily="66" charset="0"/>
              </a:rPr>
              <a:t>Why do people look concerned?</a:t>
            </a:r>
            <a:endParaRPr lang="en-GB" sz="1700" dirty="0">
              <a:latin typeface="Chaparral Pro Light" pitchFamily="18" charset="0"/>
            </a:endParaRPr>
          </a:p>
        </p:txBody>
      </p:sp>
    </p:spTree>
    <p:extLst>
      <p:ext uri="{BB962C8B-B14F-4D97-AF65-F5344CB8AC3E}">
        <p14:creationId xmlns:p14="http://schemas.microsoft.com/office/powerpoint/2010/main" val="4086166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757" y="188640"/>
            <a:ext cx="8229600" cy="504056"/>
          </a:xfrm>
          <a:solidFill>
            <a:srgbClr val="FFFF00"/>
          </a:solidFill>
          <a:ln>
            <a:solidFill>
              <a:schemeClr val="tx1"/>
            </a:solidFill>
          </a:ln>
        </p:spPr>
        <p:txBody>
          <a:bodyPr>
            <a:normAutofit fontScale="90000"/>
          </a:bodyPr>
          <a:lstStyle/>
          <a:p>
            <a:r>
              <a:rPr lang="en-GB" sz="4000" dirty="0">
                <a:latin typeface="Comic Sans MS" panose="030F0702030302020204" pitchFamily="66" charset="0"/>
              </a:rPr>
              <a:t>What is the </a:t>
            </a:r>
            <a:r>
              <a:rPr lang="en-GB" sz="4000" b="1" i="1" dirty="0">
                <a:latin typeface="Comic Sans MS" panose="030F0702030302020204" pitchFamily="66" charset="0"/>
              </a:rPr>
              <a:t>stock market</a:t>
            </a:r>
            <a:r>
              <a:rPr lang="en-GB" sz="4000" dirty="0">
                <a:latin typeface="Comic Sans MS" panose="030F0702030302020204" pitchFamily="66" charset="0"/>
              </a:rPr>
              <a:t>?</a:t>
            </a:r>
          </a:p>
        </p:txBody>
      </p:sp>
      <p:sp>
        <p:nvSpPr>
          <p:cNvPr id="3" name="Content Placeholder 2"/>
          <p:cNvSpPr>
            <a:spLocks noGrp="1"/>
          </p:cNvSpPr>
          <p:nvPr>
            <p:ph idx="1"/>
          </p:nvPr>
        </p:nvSpPr>
        <p:spPr>
          <a:xfrm>
            <a:off x="467544" y="764704"/>
            <a:ext cx="8229600" cy="2232248"/>
          </a:xfrm>
        </p:spPr>
        <p:txBody>
          <a:bodyPr>
            <a:normAutofit/>
          </a:bodyPr>
          <a:lstStyle/>
          <a:p>
            <a:r>
              <a:rPr lang="en-GB" sz="2000" dirty="0">
                <a:latin typeface="Comic Sans MS" panose="030F0702030302020204" pitchFamily="66" charset="0"/>
              </a:rPr>
              <a:t>The stock market allows you to buy a </a:t>
            </a:r>
            <a:r>
              <a:rPr lang="en-GB" sz="2000" b="1" dirty="0">
                <a:solidFill>
                  <a:srgbClr val="FF0000"/>
                </a:solidFill>
                <a:latin typeface="Comic Sans MS" panose="030F0702030302020204" pitchFamily="66" charset="0"/>
              </a:rPr>
              <a:t>share</a:t>
            </a:r>
            <a:r>
              <a:rPr lang="en-GB" sz="2000" dirty="0">
                <a:latin typeface="Comic Sans MS" panose="030F0702030302020204" pitchFamily="66" charset="0"/>
              </a:rPr>
              <a:t> in a company. </a:t>
            </a:r>
          </a:p>
          <a:p>
            <a:r>
              <a:rPr lang="en-GB" sz="2000" dirty="0">
                <a:latin typeface="Comic Sans MS" panose="030F0702030302020204" pitchFamily="66" charset="0"/>
              </a:rPr>
              <a:t>You buy your share by investing (putting) money into the company. </a:t>
            </a:r>
          </a:p>
          <a:p>
            <a:r>
              <a:rPr lang="en-GB" sz="2000" dirty="0">
                <a:latin typeface="Comic Sans MS" panose="030F0702030302020204" pitchFamily="66" charset="0"/>
              </a:rPr>
              <a:t>The company can then use money to expand. The person who had invested their money will gain more money in return. </a:t>
            </a:r>
          </a:p>
          <a:p>
            <a:r>
              <a:rPr lang="en-GB" sz="2000" b="1" dirty="0">
                <a:latin typeface="Comic Sans MS" panose="030F0702030302020204" pitchFamily="66" charset="0"/>
              </a:rPr>
              <a:t>Imagine it like a pizza: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973487"/>
            <a:ext cx="1512168"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2708305"/>
            <a:ext cx="2516228" cy="2516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41530" y="4721253"/>
            <a:ext cx="3078342" cy="1477328"/>
          </a:xfrm>
          <a:prstGeom prst="rect">
            <a:avLst/>
          </a:prstGeom>
          <a:noFill/>
        </p:spPr>
        <p:txBody>
          <a:bodyPr wrap="square" rtlCol="0">
            <a:spAutoFit/>
          </a:bodyPr>
          <a:lstStyle/>
          <a:p>
            <a:r>
              <a:rPr lang="en-GB" dirty="0">
                <a:latin typeface="Comic Sans MS" panose="030F0702030302020204" pitchFamily="66" charset="0"/>
              </a:rPr>
              <a:t>Imagine this pizza is a company and you own a slice of the pizza. (The </a:t>
            </a:r>
            <a:r>
              <a:rPr lang="en-GB" b="1" dirty="0">
                <a:solidFill>
                  <a:srgbClr val="FF0000"/>
                </a:solidFill>
                <a:latin typeface="Comic Sans MS" panose="030F0702030302020204" pitchFamily="66" charset="0"/>
              </a:rPr>
              <a:t>slice</a:t>
            </a:r>
            <a:r>
              <a:rPr lang="en-GB" dirty="0">
                <a:latin typeface="Comic Sans MS" panose="030F0702030302020204" pitchFamily="66" charset="0"/>
              </a:rPr>
              <a:t> of </a:t>
            </a:r>
            <a:r>
              <a:rPr lang="en-GB" b="1" dirty="0">
                <a:solidFill>
                  <a:srgbClr val="FF0000"/>
                </a:solidFill>
                <a:latin typeface="Comic Sans MS" panose="030F0702030302020204" pitchFamily="66" charset="0"/>
              </a:rPr>
              <a:t>pizza</a:t>
            </a:r>
            <a:r>
              <a:rPr lang="en-GB" dirty="0">
                <a:latin typeface="Comic Sans MS" panose="030F0702030302020204" pitchFamily="66" charset="0"/>
              </a:rPr>
              <a:t> is your </a:t>
            </a:r>
            <a:r>
              <a:rPr lang="en-GB" b="1" dirty="0">
                <a:solidFill>
                  <a:srgbClr val="FF0000"/>
                </a:solidFill>
                <a:latin typeface="Comic Sans MS" panose="030F0702030302020204" pitchFamily="66" charset="0"/>
              </a:rPr>
              <a:t>share</a:t>
            </a:r>
            <a:r>
              <a:rPr lang="en-GB" dirty="0">
                <a:latin typeface="Comic Sans MS" panose="030F0702030302020204" pitchFamily="66" charset="0"/>
              </a:rPr>
              <a:t> of a </a:t>
            </a:r>
            <a:r>
              <a:rPr lang="en-GB" b="1" dirty="0">
                <a:solidFill>
                  <a:srgbClr val="FF0000"/>
                </a:solidFill>
                <a:latin typeface="Comic Sans MS" panose="030F0702030302020204" pitchFamily="66" charset="0"/>
              </a:rPr>
              <a:t>company</a:t>
            </a:r>
            <a:r>
              <a:rPr lang="en-GB" dirty="0">
                <a:latin typeface="Comic Sans MS" panose="030F0702030302020204" pitchFamily="66" charset="0"/>
              </a:rPr>
              <a:t>) </a:t>
            </a:r>
          </a:p>
        </p:txBody>
      </p:sp>
      <p:sp>
        <p:nvSpPr>
          <p:cNvPr id="4" name="Right Arrow 3"/>
          <p:cNvSpPr/>
          <p:nvPr/>
        </p:nvSpPr>
        <p:spPr>
          <a:xfrm>
            <a:off x="3059832" y="2940305"/>
            <a:ext cx="2736304" cy="205222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What happens to your slice is the pizza gets bigger?</a:t>
            </a:r>
          </a:p>
        </p:txBody>
      </p:sp>
      <p:sp>
        <p:nvSpPr>
          <p:cNvPr id="9" name="TextBox 8"/>
          <p:cNvSpPr txBox="1"/>
          <p:nvPr/>
        </p:nvSpPr>
        <p:spPr>
          <a:xfrm>
            <a:off x="5668096" y="5267460"/>
            <a:ext cx="3348372" cy="1446550"/>
          </a:xfrm>
          <a:prstGeom prst="rect">
            <a:avLst/>
          </a:prstGeom>
          <a:noFill/>
        </p:spPr>
        <p:txBody>
          <a:bodyPr wrap="square" rtlCol="0">
            <a:spAutoFit/>
          </a:bodyPr>
          <a:lstStyle/>
          <a:p>
            <a:r>
              <a:rPr lang="en-GB" sz="1400" dirty="0">
                <a:latin typeface="Comic Sans MS" panose="030F0702030302020204" pitchFamily="66" charset="0"/>
              </a:rPr>
              <a:t>If the pizza gets</a:t>
            </a:r>
            <a:r>
              <a:rPr lang="en-GB" sz="1400" b="1" dirty="0">
                <a:solidFill>
                  <a:srgbClr val="FF0000"/>
                </a:solidFill>
                <a:latin typeface="Comic Sans MS" panose="030F0702030302020204" pitchFamily="66" charset="0"/>
              </a:rPr>
              <a:t> bigger</a:t>
            </a:r>
            <a:r>
              <a:rPr lang="en-GB" sz="1400" dirty="0">
                <a:latin typeface="Comic Sans MS" panose="030F0702030302020204" pitchFamily="66" charset="0"/>
              </a:rPr>
              <a:t>, your slice gets </a:t>
            </a:r>
            <a:r>
              <a:rPr lang="en-GB" sz="1400" b="1" dirty="0">
                <a:solidFill>
                  <a:srgbClr val="FF0000"/>
                </a:solidFill>
                <a:latin typeface="Comic Sans MS" panose="030F0702030302020204" pitchFamily="66" charset="0"/>
              </a:rPr>
              <a:t>bigger</a:t>
            </a:r>
            <a:r>
              <a:rPr lang="en-GB" sz="1400" dirty="0">
                <a:latin typeface="Comic Sans MS" panose="030F0702030302020204" pitchFamily="66" charset="0"/>
              </a:rPr>
              <a:t>. </a:t>
            </a:r>
          </a:p>
          <a:p>
            <a:endParaRPr lang="en-GB" sz="1400" dirty="0">
              <a:latin typeface="Comic Sans MS" panose="030F0702030302020204" pitchFamily="66" charset="0"/>
            </a:endParaRPr>
          </a:p>
          <a:p>
            <a:r>
              <a:rPr lang="en-GB" sz="1400" dirty="0">
                <a:latin typeface="Comic Sans MS" panose="030F0702030302020204" pitchFamily="66" charset="0"/>
              </a:rPr>
              <a:t>If a company </a:t>
            </a:r>
            <a:r>
              <a:rPr lang="en-GB" sz="1400" b="1" dirty="0">
                <a:solidFill>
                  <a:srgbClr val="FF0000"/>
                </a:solidFill>
                <a:latin typeface="Comic Sans MS" panose="030F0702030302020204" pitchFamily="66" charset="0"/>
              </a:rPr>
              <a:t>grew</a:t>
            </a:r>
            <a:r>
              <a:rPr lang="en-GB" sz="1400" dirty="0">
                <a:latin typeface="Comic Sans MS" panose="030F0702030302020204" pitchFamily="66" charset="0"/>
              </a:rPr>
              <a:t> (made more money) your share would be </a:t>
            </a:r>
            <a:r>
              <a:rPr lang="en-GB" sz="1400" b="1" dirty="0">
                <a:solidFill>
                  <a:srgbClr val="FF0000"/>
                </a:solidFill>
                <a:latin typeface="Comic Sans MS" panose="030F0702030302020204" pitchFamily="66" charset="0"/>
              </a:rPr>
              <a:t>worth more money</a:t>
            </a:r>
            <a:r>
              <a:rPr lang="en-GB" b="1" dirty="0">
                <a:solidFill>
                  <a:srgbClr val="FF0000"/>
                </a:solidFill>
                <a:latin typeface="Comic Sans MS" panose="030F0702030302020204" pitchFamily="66" charset="0"/>
              </a:rPr>
              <a:t>!</a:t>
            </a:r>
          </a:p>
        </p:txBody>
      </p:sp>
    </p:spTree>
    <p:extLst>
      <p:ext uri="{BB962C8B-B14F-4D97-AF65-F5344CB8AC3E}">
        <p14:creationId xmlns:p14="http://schemas.microsoft.com/office/powerpoint/2010/main" val="185139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6419" y="219897"/>
            <a:ext cx="4171162" cy="579328"/>
          </a:xfrm>
          <a:solidFill>
            <a:srgbClr val="FFFF00"/>
          </a:solidFill>
          <a:ln>
            <a:solidFill>
              <a:schemeClr val="tx1"/>
            </a:solidFill>
          </a:ln>
        </p:spPr>
        <p:txBody>
          <a:bodyPr>
            <a:normAutofit fontScale="90000"/>
          </a:bodyPr>
          <a:lstStyle/>
          <a:p>
            <a:r>
              <a:rPr lang="en-GB" dirty="0">
                <a:latin typeface="Comic Sans MS" panose="030F0702030302020204" pitchFamily="66" charset="0"/>
              </a:rPr>
              <a:t>Your task</a:t>
            </a:r>
          </a:p>
        </p:txBody>
      </p:sp>
      <p:sp>
        <p:nvSpPr>
          <p:cNvPr id="3" name="Content Placeholder 2"/>
          <p:cNvSpPr>
            <a:spLocks noGrp="1"/>
          </p:cNvSpPr>
          <p:nvPr>
            <p:ph idx="1"/>
          </p:nvPr>
        </p:nvSpPr>
        <p:spPr>
          <a:xfrm>
            <a:off x="374848" y="1240161"/>
            <a:ext cx="8229600" cy="2188839"/>
          </a:xfrm>
        </p:spPr>
        <p:txBody>
          <a:bodyPr>
            <a:normAutofit fontScale="77500" lnSpcReduction="20000"/>
          </a:bodyPr>
          <a:lstStyle/>
          <a:p>
            <a:r>
              <a:rPr lang="en-GB" sz="2800" dirty="0">
                <a:latin typeface="Comic Sans MS" panose="030F0702030302020204" pitchFamily="66" charset="0"/>
              </a:rPr>
              <a:t>In your own words, summarise what the stock market is. </a:t>
            </a:r>
          </a:p>
          <a:p>
            <a:endParaRPr lang="en-GB" sz="2800" dirty="0">
              <a:latin typeface="Comic Sans MS" panose="030F0702030302020204" pitchFamily="66" charset="0"/>
            </a:endParaRPr>
          </a:p>
          <a:p>
            <a:endParaRPr lang="en-GB" sz="2800" dirty="0">
              <a:latin typeface="Comic Sans MS" panose="030F0702030302020204" pitchFamily="66" charset="0"/>
            </a:endParaRPr>
          </a:p>
          <a:p>
            <a:pPr marL="0" indent="0">
              <a:buNone/>
            </a:pPr>
            <a:r>
              <a:rPr lang="en-GB" sz="2800" b="1" i="1" dirty="0">
                <a:latin typeface="Comic Sans MS" panose="030F0702030302020204" pitchFamily="66" charset="0"/>
              </a:rPr>
              <a:t>Lay it out in the following way:</a:t>
            </a:r>
          </a:p>
          <a:p>
            <a:pPr marL="0" indent="0">
              <a:buNone/>
            </a:pPr>
            <a:endParaRPr lang="en-GB" sz="2800" b="1" i="1" dirty="0">
              <a:latin typeface="Comic Sans MS" panose="030F0702030302020204" pitchFamily="66" charset="0"/>
            </a:endParaRPr>
          </a:p>
          <a:p>
            <a:pPr marL="0" indent="0">
              <a:buNone/>
            </a:pPr>
            <a:r>
              <a:rPr lang="en-GB" u="sng" dirty="0">
                <a:latin typeface="Chaparral Pro Light" pitchFamily="18" charset="0"/>
              </a:rPr>
              <a:t>What is the stock market</a:t>
            </a:r>
            <a:r>
              <a:rPr lang="en-GB" dirty="0">
                <a:latin typeface="Chaparral Pro Light" pitchFamily="18" charset="0"/>
              </a:rPr>
              <a:t>? (write as a sub heading)</a:t>
            </a:r>
          </a:p>
          <a:p>
            <a:pPr marL="0" indent="0">
              <a:buNone/>
            </a:pPr>
            <a:endParaRPr lang="en-GB" dirty="0">
              <a:latin typeface="Chaparral Pro Light" pitchFamily="18" charset="0"/>
            </a:endParaRPr>
          </a:p>
          <a:p>
            <a:pPr marL="0" indent="0">
              <a:buNone/>
            </a:pPr>
            <a:endParaRPr lang="en-GB" dirty="0">
              <a:latin typeface="Chaparral Pro Light" pitchFamily="18" charset="0"/>
            </a:endParaRPr>
          </a:p>
        </p:txBody>
      </p:sp>
      <p:sp>
        <p:nvSpPr>
          <p:cNvPr id="4" name="TextBox 3"/>
          <p:cNvSpPr txBox="1"/>
          <p:nvPr/>
        </p:nvSpPr>
        <p:spPr>
          <a:xfrm>
            <a:off x="467544" y="4084740"/>
            <a:ext cx="8136904" cy="2123658"/>
          </a:xfrm>
          <a:prstGeom prst="rect">
            <a:avLst/>
          </a:prstGeom>
          <a:solidFill>
            <a:schemeClr val="accent6">
              <a:lumMod val="20000"/>
              <a:lumOff val="80000"/>
            </a:schemeClr>
          </a:solidFill>
        </p:spPr>
        <p:txBody>
          <a:bodyPr wrap="square" rtlCol="0">
            <a:spAutoFit/>
          </a:bodyPr>
          <a:lstStyle/>
          <a:p>
            <a:r>
              <a:rPr lang="en-GB" b="1" dirty="0">
                <a:latin typeface="Comic Sans MS" panose="030F0702030302020204" pitchFamily="66" charset="0"/>
              </a:rPr>
              <a:t>Aim to include the following words:</a:t>
            </a:r>
          </a:p>
          <a:p>
            <a:endParaRPr lang="en-GB" dirty="0">
              <a:latin typeface="Comic Sans MS" panose="030F0702030302020204" pitchFamily="66" charset="0"/>
            </a:endParaRPr>
          </a:p>
          <a:p>
            <a:pPr marL="285750" indent="-285750">
              <a:buFontTx/>
              <a:buChar char="-"/>
            </a:pPr>
            <a:r>
              <a:rPr lang="en-GB" sz="2400" dirty="0">
                <a:latin typeface="Comic Sans MS" panose="030F0702030302020204" pitchFamily="66" charset="0"/>
              </a:rPr>
              <a:t>Share</a:t>
            </a:r>
          </a:p>
          <a:p>
            <a:pPr marL="285750" indent="-285750">
              <a:buFontTx/>
              <a:buChar char="-"/>
            </a:pPr>
            <a:r>
              <a:rPr lang="en-GB" sz="2400" dirty="0">
                <a:latin typeface="Comic Sans MS" panose="030F0702030302020204" pitchFamily="66" charset="0"/>
              </a:rPr>
              <a:t>Company</a:t>
            </a:r>
          </a:p>
          <a:p>
            <a:pPr marL="285750" indent="-285750">
              <a:buFontTx/>
              <a:buChar char="-"/>
            </a:pPr>
            <a:r>
              <a:rPr lang="en-GB" sz="2400" dirty="0">
                <a:latin typeface="Comic Sans MS" panose="030F0702030302020204" pitchFamily="66" charset="0"/>
              </a:rPr>
              <a:t>Invest</a:t>
            </a:r>
          </a:p>
          <a:p>
            <a:pPr marL="285750" indent="-285750">
              <a:buFontTx/>
              <a:buChar char="-"/>
            </a:pPr>
            <a:r>
              <a:rPr lang="en-GB" sz="2400" dirty="0">
                <a:latin typeface="Comic Sans MS" panose="030F0702030302020204" pitchFamily="66" charset="0"/>
              </a:rPr>
              <a:t>money</a:t>
            </a:r>
          </a:p>
        </p:txBody>
      </p:sp>
    </p:spTree>
    <p:extLst>
      <p:ext uri="{BB962C8B-B14F-4D97-AF65-F5344CB8AC3E}">
        <p14:creationId xmlns:p14="http://schemas.microsoft.com/office/powerpoint/2010/main" val="318687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a:solidFill>
            <a:srgbClr val="FFFF00"/>
          </a:solidFill>
          <a:ln>
            <a:solidFill>
              <a:schemeClr val="tx1"/>
            </a:solidFill>
          </a:ln>
        </p:spPr>
        <p:txBody>
          <a:bodyPr>
            <a:normAutofit fontScale="90000"/>
          </a:bodyPr>
          <a:lstStyle/>
          <a:p>
            <a:r>
              <a:rPr lang="en-GB" dirty="0">
                <a:latin typeface="Comic Sans MS" panose="030F0702030302020204" pitchFamily="66" charset="0"/>
              </a:rPr>
              <a:t>The Stock Exchange in 1920s</a:t>
            </a:r>
          </a:p>
        </p:txBody>
      </p:sp>
      <p:sp>
        <p:nvSpPr>
          <p:cNvPr id="3" name="Content Placeholder 2"/>
          <p:cNvSpPr>
            <a:spLocks noGrp="1"/>
          </p:cNvSpPr>
          <p:nvPr>
            <p:ph idx="1"/>
          </p:nvPr>
        </p:nvSpPr>
        <p:spPr>
          <a:xfrm>
            <a:off x="251520" y="980727"/>
            <a:ext cx="5122912" cy="5760641"/>
          </a:xfrm>
        </p:spPr>
        <p:txBody>
          <a:bodyPr>
            <a:noAutofit/>
          </a:bodyPr>
          <a:lstStyle/>
          <a:p>
            <a:r>
              <a:rPr lang="en-GB" sz="1800" dirty="0">
                <a:latin typeface="Comic Sans MS" panose="030F0702030302020204" pitchFamily="66" charset="0"/>
              </a:rPr>
              <a:t>Throughout the 1920s, most people in the USA had more money to spend due to the </a:t>
            </a:r>
            <a:r>
              <a:rPr lang="en-GB" sz="1800" b="1" dirty="0">
                <a:latin typeface="Comic Sans MS" panose="030F0702030302020204" pitchFamily="66" charset="0"/>
              </a:rPr>
              <a:t>economic boom</a:t>
            </a:r>
            <a:r>
              <a:rPr lang="en-GB" sz="1800" dirty="0">
                <a:latin typeface="Comic Sans MS" panose="030F0702030302020204" pitchFamily="66" charset="0"/>
              </a:rPr>
              <a:t>. </a:t>
            </a:r>
          </a:p>
          <a:p>
            <a:r>
              <a:rPr lang="en-GB" sz="1800" dirty="0">
                <a:solidFill>
                  <a:srgbClr val="7030A0"/>
                </a:solidFill>
                <a:latin typeface="Comic Sans MS" panose="030F0702030302020204" pitchFamily="66" charset="0"/>
              </a:rPr>
              <a:t>Banks also introduced </a:t>
            </a:r>
            <a:r>
              <a:rPr lang="en-GB" sz="1800" b="1" dirty="0">
                <a:solidFill>
                  <a:srgbClr val="7030A0"/>
                </a:solidFill>
                <a:latin typeface="Comic Sans MS" panose="030F0702030302020204" pitchFamily="66" charset="0"/>
              </a:rPr>
              <a:t>credit</a:t>
            </a:r>
            <a:r>
              <a:rPr lang="en-GB" sz="1800" dirty="0">
                <a:solidFill>
                  <a:srgbClr val="7030A0"/>
                </a:solidFill>
                <a:latin typeface="Comic Sans MS" panose="030F0702030302020204" pitchFamily="66" charset="0"/>
              </a:rPr>
              <a:t> (money they lend people). </a:t>
            </a:r>
          </a:p>
          <a:p>
            <a:r>
              <a:rPr lang="en-GB" sz="1800" dirty="0">
                <a:latin typeface="Comic Sans MS" panose="030F0702030302020204" pitchFamily="66" charset="0"/>
              </a:rPr>
              <a:t>Americans bought cars (Ford Model </a:t>
            </a:r>
            <a:r>
              <a:rPr lang="en-GB" sz="1800" dirty="0" err="1">
                <a:latin typeface="Comic Sans MS" panose="030F0702030302020204" pitchFamily="66" charset="0"/>
              </a:rPr>
              <a:t>Ts</a:t>
            </a:r>
            <a:r>
              <a:rPr lang="en-GB" sz="1800" dirty="0">
                <a:latin typeface="Comic Sans MS" panose="030F0702030302020204" pitchFamily="66" charset="0"/>
              </a:rPr>
              <a:t>), radios and other </a:t>
            </a:r>
            <a:r>
              <a:rPr lang="en-GB" sz="1800" b="1" dirty="0">
                <a:latin typeface="Comic Sans MS" panose="030F0702030302020204" pitchFamily="66" charset="0"/>
              </a:rPr>
              <a:t>consumer goods</a:t>
            </a:r>
            <a:r>
              <a:rPr lang="en-GB" sz="1800" dirty="0">
                <a:latin typeface="Comic Sans MS" panose="030F0702030302020204" pitchFamily="66" charset="0"/>
              </a:rPr>
              <a:t>. </a:t>
            </a:r>
          </a:p>
          <a:p>
            <a:r>
              <a:rPr lang="en-GB" sz="1800" dirty="0">
                <a:solidFill>
                  <a:srgbClr val="7030A0"/>
                </a:solidFill>
                <a:latin typeface="Comic Sans MS" panose="030F0702030302020204" pitchFamily="66" charset="0"/>
              </a:rPr>
              <a:t>Around </a:t>
            </a:r>
            <a:r>
              <a:rPr lang="en-GB" sz="1800" b="1" dirty="0">
                <a:solidFill>
                  <a:srgbClr val="7030A0"/>
                </a:solidFill>
                <a:latin typeface="Comic Sans MS" panose="030F0702030302020204" pitchFamily="66" charset="0"/>
              </a:rPr>
              <a:t>4 million Americans owned shares in companies.</a:t>
            </a:r>
          </a:p>
          <a:p>
            <a:r>
              <a:rPr lang="en-GB" sz="1800" dirty="0">
                <a:latin typeface="Comic Sans MS" panose="030F0702030302020204" pitchFamily="66" charset="0"/>
              </a:rPr>
              <a:t>Many bought and sold their shares to make more money. </a:t>
            </a:r>
          </a:p>
          <a:p>
            <a:r>
              <a:rPr lang="en-GB" sz="1800" dirty="0">
                <a:latin typeface="Comic Sans MS" panose="030F0702030302020204" pitchFamily="66" charset="0"/>
              </a:rPr>
              <a:t>(This would be like selling your slice of pizza if you think you can get more money for it!)</a:t>
            </a:r>
          </a:p>
          <a:p>
            <a:endParaRPr lang="en-GB" sz="1800" b="1" dirty="0">
              <a:latin typeface="Comic Sans MS" panose="030F0702030302020204" pitchFamily="66" charset="0"/>
            </a:endParaRPr>
          </a:p>
          <a:p>
            <a:pPr>
              <a:buFont typeface="+mj-lt"/>
              <a:buAutoNum type="alphaLcParenR"/>
            </a:pPr>
            <a:r>
              <a:rPr lang="en-GB" sz="1800" b="1" dirty="0">
                <a:solidFill>
                  <a:srgbClr val="FF0000"/>
                </a:solidFill>
                <a:latin typeface="Comic Sans MS" panose="030F0702030302020204" pitchFamily="66" charset="0"/>
              </a:rPr>
              <a:t>What might happen if a company starts to lose money (got smaller)?</a:t>
            </a:r>
          </a:p>
          <a:p>
            <a:pPr>
              <a:buFont typeface="+mj-lt"/>
              <a:buAutoNum type="alphaLcParenR"/>
            </a:pPr>
            <a:r>
              <a:rPr lang="en-GB" sz="1800" b="1" dirty="0">
                <a:solidFill>
                  <a:srgbClr val="FF0000"/>
                </a:solidFill>
                <a:latin typeface="Comic Sans MS" panose="030F0702030302020204" pitchFamily="66" charset="0"/>
              </a:rPr>
              <a:t>What might people who own shares want to do if their share gets smaller?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0605" y="980728"/>
            <a:ext cx="3240360" cy="224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24128" y="3255324"/>
            <a:ext cx="324036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latin typeface="Comic Sans MS" panose="030F0702030302020204" pitchFamily="66" charset="0"/>
              </a:rPr>
              <a:t>Americans waiting in line to buy shares on the stock market.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4661" y="3789040"/>
            <a:ext cx="3360373"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714660" y="5877272"/>
            <a:ext cx="336037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latin typeface="Comic Sans MS" panose="030F0702030302020204" pitchFamily="66" charset="0"/>
              </a:rPr>
              <a:t>The New York Stock Exchange (on Wall St) today. Most deals are made over the phone or bought online. </a:t>
            </a:r>
          </a:p>
        </p:txBody>
      </p:sp>
    </p:spTree>
    <p:extLst>
      <p:ext uri="{BB962C8B-B14F-4D97-AF65-F5344CB8AC3E}">
        <p14:creationId xmlns:p14="http://schemas.microsoft.com/office/powerpoint/2010/main" val="86680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a:solidFill>
            <a:srgbClr val="FFFF00"/>
          </a:solidFill>
          <a:ln>
            <a:solidFill>
              <a:schemeClr val="tx1"/>
            </a:solidFill>
          </a:ln>
        </p:spPr>
        <p:txBody>
          <a:bodyPr>
            <a:normAutofit fontScale="90000"/>
          </a:bodyPr>
          <a:lstStyle/>
          <a:p>
            <a:r>
              <a:rPr lang="en-GB" dirty="0">
                <a:latin typeface="Comic Sans MS" panose="030F0702030302020204" pitchFamily="66" charset="0"/>
              </a:rPr>
              <a:t>29</a:t>
            </a:r>
            <a:r>
              <a:rPr lang="en-GB" baseline="30000" dirty="0">
                <a:latin typeface="Comic Sans MS" panose="030F0702030302020204" pitchFamily="66" charset="0"/>
              </a:rPr>
              <a:t>th</a:t>
            </a:r>
            <a:r>
              <a:rPr lang="en-GB" dirty="0">
                <a:latin typeface="Comic Sans MS" panose="030F0702030302020204" pitchFamily="66" charset="0"/>
              </a:rPr>
              <a:t> October 1929</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411" y="1066779"/>
            <a:ext cx="3775484"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457752" y="1772816"/>
            <a:ext cx="3357500" cy="1584176"/>
          </a:xfrm>
          <a:prstGeom prst="rect">
            <a:avLst/>
          </a:prstGeom>
        </p:spPr>
      </p:pic>
      <p:sp>
        <p:nvSpPr>
          <p:cNvPr id="6" name="Right Arrow 5"/>
          <p:cNvSpPr/>
          <p:nvPr/>
        </p:nvSpPr>
        <p:spPr>
          <a:xfrm>
            <a:off x="3834097" y="2391905"/>
            <a:ext cx="1082159" cy="345997"/>
          </a:xfrm>
          <a:prstGeom prst="rightArrow">
            <a:avLst>
              <a:gd name="adj1" fmla="val 50000"/>
              <a:gd name="adj2" fmla="val 68438"/>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57752" y="3933056"/>
            <a:ext cx="8362720" cy="2308324"/>
          </a:xfrm>
          <a:prstGeom prst="rect">
            <a:avLst/>
          </a:prstGeom>
          <a:noFill/>
        </p:spPr>
        <p:txBody>
          <a:bodyPr wrap="square" rtlCol="0">
            <a:spAutoFit/>
          </a:bodyPr>
          <a:lstStyle/>
          <a:p>
            <a:pPr algn="ctr"/>
            <a:r>
              <a:rPr lang="en-GB" b="1" i="1" dirty="0">
                <a:latin typeface="Comic Sans MS" panose="030F0702030302020204" pitchFamily="66" charset="0"/>
              </a:rPr>
              <a:t>How did the Wall Street Crash cause the American people to go bust?</a:t>
            </a:r>
          </a:p>
          <a:p>
            <a:pPr algn="ctr"/>
            <a:endParaRPr lang="en-GB" b="1" i="1" dirty="0">
              <a:latin typeface="Comic Sans MS" panose="030F0702030302020204" pitchFamily="66" charset="0"/>
            </a:endParaRPr>
          </a:p>
          <a:p>
            <a:r>
              <a:rPr lang="en-GB" b="1" dirty="0">
                <a:latin typeface="Comic Sans MS" panose="030F0702030302020204" pitchFamily="66" charset="0"/>
              </a:rPr>
              <a:t>Task 1: </a:t>
            </a:r>
            <a:r>
              <a:rPr lang="en-GB" dirty="0">
                <a:latin typeface="Comic Sans MS" panose="030F0702030302020204" pitchFamily="66" charset="0"/>
              </a:rPr>
              <a:t>Watch the video and write down what you learn about the Wall Street Crash – as a </a:t>
            </a:r>
            <a:r>
              <a:rPr lang="en-GB" dirty="0" err="1">
                <a:latin typeface="Comic Sans MS" panose="030F0702030302020204" pitchFamily="66" charset="0"/>
              </a:rPr>
              <a:t>mindmap</a:t>
            </a:r>
            <a:r>
              <a:rPr lang="en-GB" dirty="0">
                <a:latin typeface="Comic Sans MS" panose="030F0702030302020204" pitchFamily="66" charset="0"/>
              </a:rPr>
              <a:t> - </a:t>
            </a:r>
            <a:r>
              <a:rPr lang="en-GB" dirty="0">
                <a:latin typeface="Comic Sans MS" panose="030F0702030302020204" pitchFamily="66" charset="0"/>
                <a:hlinkClick r:id="rId4"/>
              </a:rPr>
              <a:t>http://</a:t>
            </a:r>
            <a:r>
              <a:rPr lang="en-GB" dirty="0" err="1">
                <a:latin typeface="Comic Sans MS" panose="030F0702030302020204" pitchFamily="66" charset="0"/>
                <a:hlinkClick r:id="rId4"/>
              </a:rPr>
              <a:t>www.ovovideo.com</a:t>
            </a:r>
            <a:r>
              <a:rPr lang="en-GB" dirty="0">
                <a:latin typeface="Comic Sans MS" panose="030F0702030302020204" pitchFamily="66" charset="0"/>
                <a:hlinkClick r:id="rId4"/>
              </a:rPr>
              <a:t>/en/wall-street-crash-1929/</a:t>
            </a:r>
            <a:endParaRPr lang="en-GB" dirty="0">
              <a:latin typeface="Comic Sans MS" panose="030F0702030302020204" pitchFamily="66" charset="0"/>
            </a:endParaRPr>
          </a:p>
          <a:p>
            <a:endParaRPr lang="en-GB" dirty="0">
              <a:latin typeface="Comic Sans MS" panose="030F0702030302020204" pitchFamily="66" charset="0"/>
            </a:endParaRPr>
          </a:p>
          <a:p>
            <a:r>
              <a:rPr lang="en-GB" b="1" dirty="0">
                <a:latin typeface="Comic Sans MS" panose="030F0702030302020204" pitchFamily="66" charset="0"/>
              </a:rPr>
              <a:t>Task 2: </a:t>
            </a:r>
            <a:r>
              <a:rPr lang="en-GB" dirty="0">
                <a:latin typeface="Comic Sans MS" panose="030F0702030302020204" pitchFamily="66" charset="0"/>
              </a:rPr>
              <a:t>Complete the paragraphs, using the missing words, on the next two slides.</a:t>
            </a:r>
          </a:p>
        </p:txBody>
      </p:sp>
    </p:spTree>
    <p:extLst>
      <p:ext uri="{BB962C8B-B14F-4D97-AF65-F5344CB8AC3E}">
        <p14:creationId xmlns:p14="http://schemas.microsoft.com/office/powerpoint/2010/main" val="3012840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934" y="1097359"/>
            <a:ext cx="8435280" cy="5760641"/>
          </a:xfrm>
        </p:spPr>
        <p:txBody>
          <a:bodyPr>
            <a:noAutofit/>
          </a:bodyPr>
          <a:lstStyle/>
          <a:p>
            <a:r>
              <a:rPr lang="en-GB" sz="2100" dirty="0">
                <a:effectLst/>
                <a:latin typeface="Comic Sans MS" panose="030F0702030302020204" pitchFamily="66" charset="0"/>
                <a:ea typeface="Calibri" panose="020F0502020204030204" pitchFamily="34" charset="0"/>
                <a:cs typeface="Times New Roman" panose="02020603050405020304" pitchFamily="18" charset="0"/>
              </a:rPr>
              <a:t>A number of financial experts warned that the American economy was __________ and in September 1929 some investors started ________ shares in large numbers. Many people started feeling nervous and investors went into _________ and rushed to sell their shares.</a:t>
            </a:r>
          </a:p>
          <a:p>
            <a:r>
              <a:rPr lang="en-GB" sz="2100" dirty="0">
                <a:effectLst/>
                <a:latin typeface="Comic Sans MS" panose="030F0702030302020204" pitchFamily="66" charset="0"/>
                <a:ea typeface="Calibri" panose="020F0502020204030204" pitchFamily="34" charset="0"/>
                <a:cs typeface="Times New Roman" panose="02020603050405020304" pitchFamily="18" charset="0"/>
              </a:rPr>
              <a:t>On__________, now referred to as Black Thursday 12.8 million shares were sold. Thousands of people saw their fortune, or any money they had in the bank, _________. On 29 October 1929, 16 million shares were sold at very low prices. The Stock Market in __________ had collapsed.</a:t>
            </a:r>
          </a:p>
          <a:p>
            <a:r>
              <a:rPr lang="en-GB" sz="2100" dirty="0">
                <a:effectLst/>
                <a:latin typeface="Comic Sans MS" panose="030F0702030302020204" pitchFamily="66" charset="0"/>
                <a:ea typeface="Calibri" panose="020F0502020204030204" pitchFamily="34" charset="0"/>
                <a:cs typeface="Times New Roman" panose="02020603050405020304" pitchFamily="18" charset="0"/>
              </a:rPr>
              <a:t>The ____________ came to a sudden end. Investors lost their money in the Crash and could not pay their________. Many banks closed, ordinary people lost their savings and people lost all hope for the _______.</a:t>
            </a:r>
          </a:p>
        </p:txBody>
      </p:sp>
      <p:sp>
        <p:nvSpPr>
          <p:cNvPr id="14" name="Title 1">
            <a:extLst>
              <a:ext uri="{FF2B5EF4-FFF2-40B4-BE49-F238E27FC236}">
                <a16:creationId xmlns:a16="http://schemas.microsoft.com/office/drawing/2014/main" id="{C608CFE3-14B1-BC49-933C-3EB2FA58BBAF}"/>
              </a:ext>
            </a:extLst>
          </p:cNvPr>
          <p:cNvSpPr txBox="1">
            <a:spLocks/>
          </p:cNvSpPr>
          <p:nvPr/>
        </p:nvSpPr>
        <p:spPr>
          <a:xfrm>
            <a:off x="445244" y="77906"/>
            <a:ext cx="8435280" cy="576122"/>
          </a:xfrm>
          <a:prstGeom prst="rect">
            <a:avLst/>
          </a:prstGeom>
          <a:solidFill>
            <a:srgbClr val="FFFF00"/>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100" b="1" u="sng" dirty="0">
                <a:latin typeface="Comic Sans MS" panose="030F0702030302020204" pitchFamily="66" charset="0"/>
              </a:rPr>
              <a:t>Gap Fill 1</a:t>
            </a:r>
          </a:p>
        </p:txBody>
      </p:sp>
      <p:sp>
        <p:nvSpPr>
          <p:cNvPr id="19" name="TextBox 18">
            <a:extLst>
              <a:ext uri="{FF2B5EF4-FFF2-40B4-BE49-F238E27FC236}">
                <a16:creationId xmlns:a16="http://schemas.microsoft.com/office/drawing/2014/main" id="{95887055-9EC6-4A49-89E7-C44D8897D449}"/>
              </a:ext>
            </a:extLst>
          </p:cNvPr>
          <p:cNvSpPr txBox="1"/>
          <p:nvPr/>
        </p:nvSpPr>
        <p:spPr>
          <a:xfrm>
            <a:off x="163934" y="5947238"/>
            <a:ext cx="8716590" cy="710066"/>
          </a:xfrm>
          <a:prstGeom prst="rect">
            <a:avLst/>
          </a:prstGeom>
          <a:noFill/>
        </p:spPr>
        <p:txBody>
          <a:bodyPr wrap="square">
            <a:spAutoFit/>
          </a:bodyPr>
          <a:lstStyle/>
          <a:p>
            <a:pPr>
              <a:lnSpc>
                <a:spcPct val="115000"/>
              </a:lnSpc>
              <a:spcAft>
                <a:spcPts val="1000"/>
              </a:spcAft>
            </a:pPr>
            <a:r>
              <a:rPr lang="en-GB" sz="18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panic / 24 October / New York / Roaring Twenties / debts / selling / disappear / future / warned</a:t>
            </a:r>
            <a:endParaRPr lang="en-GB"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8653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44" y="77906"/>
            <a:ext cx="8435280" cy="576122"/>
          </a:xfrm>
          <a:solidFill>
            <a:srgbClr val="FFFF00"/>
          </a:solidFill>
          <a:ln>
            <a:solidFill>
              <a:schemeClr val="tx1"/>
            </a:solidFill>
          </a:ln>
        </p:spPr>
        <p:txBody>
          <a:bodyPr>
            <a:noAutofit/>
          </a:bodyPr>
          <a:lstStyle/>
          <a:p>
            <a:r>
              <a:rPr lang="en-GB" sz="3100" b="1" u="sng" dirty="0">
                <a:latin typeface="Comic Sans MS" panose="030F0702030302020204" pitchFamily="66" charset="0"/>
              </a:rPr>
              <a:t>Gap Fill 2</a:t>
            </a:r>
          </a:p>
        </p:txBody>
      </p:sp>
      <p:sp>
        <p:nvSpPr>
          <p:cNvPr id="3" name="Content Placeholder 2"/>
          <p:cNvSpPr>
            <a:spLocks noGrp="1"/>
          </p:cNvSpPr>
          <p:nvPr>
            <p:ph idx="1"/>
          </p:nvPr>
        </p:nvSpPr>
        <p:spPr>
          <a:xfrm>
            <a:off x="142038" y="909972"/>
            <a:ext cx="8435280" cy="5760641"/>
          </a:xfrm>
        </p:spPr>
        <p:txBody>
          <a:bodyPr>
            <a:noAutofit/>
          </a:bodyPr>
          <a:lstStyle/>
          <a:p>
            <a:endParaRPr lang="en-GB" sz="2100" dirty="0">
              <a:latin typeface="Comic Sans MS" panose="030F0702030302020204" pitchFamily="66" charset="0"/>
              <a:ea typeface="Calibri" panose="020F0502020204030204" pitchFamily="34" charset="0"/>
              <a:cs typeface="Times New Roman" panose="02020603050405020304" pitchFamily="18" charset="0"/>
            </a:endParaRPr>
          </a:p>
          <a:p>
            <a:r>
              <a:rPr lang="en-GB" sz="21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People could no longer buy consumer goods like _______ and clothes. As a result, workers were made ________, other workers' wages was cut and unemployment rose to very high levels. This was the start of __________________ of the 1930s.</a:t>
            </a:r>
          </a:p>
          <a:p>
            <a:r>
              <a:rPr lang="en-GB" sz="2100" dirty="0">
                <a:effectLst/>
                <a:latin typeface="Comic Sans MS" panose="030F0702030302020204" pitchFamily="66" charset="0"/>
                <a:ea typeface="Calibri" panose="020F0502020204030204" pitchFamily="34" charset="0"/>
                <a:cs typeface="Times New Roman" panose="02020603050405020304" pitchFamily="18" charset="0"/>
              </a:rPr>
              <a:t>The Great Depression had consequences for the world. Many countries had borrowed money from the USA after the end of_______. Germany especially suffered as they had borrowed huge sums of money as a result of _________.</a:t>
            </a:r>
          </a:p>
          <a:p>
            <a:r>
              <a:rPr lang="en-GB" sz="2100" dirty="0">
                <a:effectLst/>
                <a:latin typeface="Comic Sans MS" panose="030F0702030302020204" pitchFamily="66" charset="0"/>
                <a:ea typeface="Calibri" panose="020F0502020204030204" pitchFamily="34" charset="0"/>
                <a:cs typeface="Times New Roman" panose="02020603050405020304" pitchFamily="18" charset="0"/>
              </a:rPr>
              <a:t>Germany was not the only country affected by the Wall St Crash. In_______, millions lost their jobs as production in factories slowed.</a:t>
            </a:r>
            <a:endParaRPr lang="en-GB" sz="21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p>
            <a:endParaRPr lang="en-GB" sz="2100" dirty="0">
              <a:effectLst/>
            </a:endParaRPr>
          </a:p>
        </p:txBody>
      </p:sp>
      <p:sp>
        <p:nvSpPr>
          <p:cNvPr id="5" name="TextBox 4">
            <a:extLst>
              <a:ext uri="{FF2B5EF4-FFF2-40B4-BE49-F238E27FC236}">
                <a16:creationId xmlns:a16="http://schemas.microsoft.com/office/drawing/2014/main" id="{63CFC78C-F58E-3447-9FCA-DB439830BF07}"/>
              </a:ext>
            </a:extLst>
          </p:cNvPr>
          <p:cNvSpPr txBox="1"/>
          <p:nvPr/>
        </p:nvSpPr>
        <p:spPr>
          <a:xfrm>
            <a:off x="142038" y="5542152"/>
            <a:ext cx="8738486" cy="391517"/>
          </a:xfrm>
          <a:prstGeom prst="rect">
            <a:avLst/>
          </a:prstGeom>
          <a:noFill/>
        </p:spPr>
        <p:txBody>
          <a:bodyPr wrap="square">
            <a:spAutoFit/>
          </a:bodyPr>
          <a:lstStyle/>
          <a:p>
            <a:pPr>
              <a:lnSpc>
                <a:spcPct val="115000"/>
              </a:lnSpc>
              <a:spcAft>
                <a:spcPts val="1000"/>
              </a:spcAft>
            </a:pPr>
            <a:r>
              <a:rPr lang="en-GB" sz="18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cars / redundant / The Great Depression / reparations / </a:t>
            </a:r>
            <a:r>
              <a:rPr lang="en-GB" sz="180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Britain / </a:t>
            </a:r>
            <a:r>
              <a:rPr lang="en-GB" sz="1800"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rPr>
              <a:t>World War 1</a:t>
            </a:r>
            <a:endParaRPr lang="en-GB"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8016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6E401156F4764BB2C6F20A964BCCEC" ma:contentTypeVersion="13" ma:contentTypeDescription="Create a new document." ma:contentTypeScope="" ma:versionID="b3de9978cfb435d938bff8bfeb238442">
  <xsd:schema xmlns:xsd="http://www.w3.org/2001/XMLSchema" xmlns:xs="http://www.w3.org/2001/XMLSchema" xmlns:p="http://schemas.microsoft.com/office/2006/metadata/properties" xmlns:ns2="557e22d3-7b3f-4e7c-8253-1b6f825f5a4b" xmlns:ns3="f864f35b-862f-415f-8c45-f63899e63674" xmlns:ns4="71c33754-1f42-40bd-8463-e9c6275dfdf6" targetNamespace="http://schemas.microsoft.com/office/2006/metadata/properties" ma:root="true" ma:fieldsID="48b38d66ae8514cd2017b06283203fbf" ns2:_="" ns3:_="" ns4:_="">
    <xsd:import namespace="557e22d3-7b3f-4e7c-8253-1b6f825f5a4b"/>
    <xsd:import namespace="f864f35b-862f-415f-8c45-f63899e63674"/>
    <xsd:import namespace="71c33754-1f42-40bd-8463-e9c6275dfdf6"/>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arked"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e22d3-7b3f-4e7c-8253-1b6f825f5a4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64f35b-862f-415f-8c45-f63899e63674"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1c33754-1f42-40bd-8463-e9c6275dfdf6"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arked" ma:index="14" nillable="true" ma:displayName="Marked" ma:internalName="Marked">
      <xsd:simpleType>
        <xsd:restriction base="dms:Boolean"/>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arked xmlns="71c33754-1f42-40bd-8463-e9c6275dfdf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7EC979-1677-4277-A676-92DCA36F4C2C}">
  <ds:schemaRefs>
    <ds:schemaRef ds:uri="http://schemas.microsoft.com/office/2006/metadata/contentType"/>
    <ds:schemaRef ds:uri="http://schemas.microsoft.com/office/2006/metadata/properties/metaAttributes"/>
    <ds:schemaRef ds:uri="http://www.w3.org/2000/xmlns/"/>
    <ds:schemaRef ds:uri="http://www.w3.org/2001/XMLSchema"/>
    <ds:schemaRef ds:uri="557e22d3-7b3f-4e7c-8253-1b6f825f5a4b"/>
    <ds:schemaRef ds:uri="f864f35b-862f-415f-8c45-f63899e63674"/>
    <ds:schemaRef ds:uri="71c33754-1f42-40bd-8463-e9c6275dfdf6"/>
  </ds:schemaRefs>
</ds:datastoreItem>
</file>

<file path=customXml/itemProps2.xml><?xml version="1.0" encoding="utf-8"?>
<ds:datastoreItem xmlns:ds="http://schemas.openxmlformats.org/officeDocument/2006/customXml" ds:itemID="{C5CC266F-44B6-4349-BC86-87B144D84AC4}">
  <ds:schemaRefs>
    <ds:schemaRef ds:uri="http://schemas.microsoft.com/office/2006/metadata/properties"/>
    <ds:schemaRef ds:uri="http://www.w3.org/2000/xmlns/"/>
    <ds:schemaRef ds:uri="71c33754-1f42-40bd-8463-e9c6275dfdf6"/>
    <ds:schemaRef ds:uri="http://www.w3.org/2001/XMLSchema-instance"/>
  </ds:schemaRefs>
</ds:datastoreItem>
</file>

<file path=customXml/itemProps3.xml><?xml version="1.0" encoding="utf-8"?>
<ds:datastoreItem xmlns:ds="http://schemas.openxmlformats.org/officeDocument/2006/customXml" ds:itemID="{A53F14AA-D8DF-4CDE-8EAE-236F64A86E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473</TotalTime>
  <Words>598</Words>
  <Application>Microsoft Office PowerPoint</Application>
  <PresentationFormat>On-screen Show (4:3)</PresentationFormat>
  <Paragraphs>59</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Topic 1 – Wall Street Crash</vt:lpstr>
      <vt:lpstr>Why did the USA go bust in 1929?</vt:lpstr>
      <vt:lpstr>PowerPoint Presentation</vt:lpstr>
      <vt:lpstr>What is the stock market?</vt:lpstr>
      <vt:lpstr>Your task</vt:lpstr>
      <vt:lpstr>The Stock Exchange in 1920s</vt:lpstr>
      <vt:lpstr>29th October 1929</vt:lpstr>
      <vt:lpstr>PowerPoint Presentation</vt:lpstr>
      <vt:lpstr>Gap Fill 2</vt:lpstr>
      <vt:lpstr>Topic 2 – Communism in Russia</vt:lpstr>
      <vt:lpstr>Context: Watch the clip. What did Communists promise?  https://www.youtube.com/watch?v=KOK1TMSyKcM</vt:lpstr>
      <vt:lpstr>The Reds (Bolsheviks) were surrounded…</vt:lpstr>
      <vt:lpstr>Lenin: The Bolshevik Leader</vt:lpstr>
      <vt:lpstr>War Communism Info – No.1</vt:lpstr>
      <vt:lpstr>War Communism Info – No.2</vt:lpstr>
      <vt:lpstr>War Communism Info – No.3</vt:lpstr>
      <vt:lpstr>Source A: An eye-witness account of the Black Market.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Bryant, M</dc:creator>
  <cp:lastModifiedBy>Callum Grady</cp:lastModifiedBy>
  <cp:revision>32</cp:revision>
  <dcterms:created xsi:type="dcterms:W3CDTF">2018-06-15T12:48:50Z</dcterms:created>
  <dcterms:modified xsi:type="dcterms:W3CDTF">2020-04-19T21:33:03Z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0x010100D76E401156F4764BB2C6F20A964BCCEC</vt:lpwstr>
  </property>
</Properties>
</file>