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3"/>
  </p:notesMasterIdLst>
  <p:sldIdLst>
    <p:sldId id="266" r:id="rId2"/>
    <p:sldId id="256" r:id="rId3"/>
    <p:sldId id="267" r:id="rId4"/>
    <p:sldId id="269" r:id="rId5"/>
    <p:sldId id="258" r:id="rId6"/>
    <p:sldId id="265" r:id="rId7"/>
    <p:sldId id="264" r:id="rId8"/>
    <p:sldId id="261" r:id="rId9"/>
    <p:sldId id="260" r:id="rId10"/>
    <p:sldId id="270" r:id="rId11"/>
    <p:sldId id="25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38" autoAdjust="0"/>
    <p:restoredTop sz="80000" autoAdjust="0"/>
  </p:normalViewPr>
  <p:slideViewPr>
    <p:cSldViewPr snapToGrid="0">
      <p:cViewPr varScale="1">
        <p:scale>
          <a:sx n="75" d="100"/>
          <a:sy n="75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BD5F3-686A-428A-A807-269E8253963A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9A211-C4D6-4863-AA30-B873772D6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60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hangingminds.org/disciplines/storytelling/devices/devices_all.htm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hangingminds.org/disciplines/storytelling/devices/devices_all.htm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hangingminds.org/disciplines/storytelling/devices/devices_all.htm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Watch the clip and then pose the question.  The answer</a:t>
            </a:r>
            <a:r>
              <a:rPr lang="en-GB" baseline="0" dirty="0" smtClean="0"/>
              <a:t> is in neuroscience.</a:t>
            </a:r>
            <a:endParaRPr lang="en-GB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Neuroscience of brains on fiction gives us a clue. If you slide a person into an FMRI machine that watches the brain while the brain watches a story, you’ll find something interesting–the brain doesn’t look like a spectator, it looks more like a participant in the action. When Clint Eastwood is angry on screen, the viewers’ brains look angry too; when the scene is sad, the viewers’ brains also look sad.</a:t>
            </a:r>
          </a:p>
          <a:p>
            <a:endParaRPr lang="en-GB" dirty="0" smtClean="0">
              <a:effectLst/>
            </a:endParaRPr>
          </a:p>
          <a:p>
            <a:r>
              <a:rPr lang="en-GB" dirty="0" smtClean="0">
                <a:effectLst/>
              </a:rPr>
              <a:t>“We” know the story is fake, but that doesn’t stop the unconscious parts of the brain from processing it like real. That’s why the audience for a horror film cringes in their chairs, screams for help, and balls up to protect their vital organs. That’s why our hearts race when the hero of a story is cornered–why we weep over the fate of a pretend pet like Old Yeller. Stories powerfully hook and hold human attention because, at a brain level, whatever is happening in a story is happening to us and not just them.</a:t>
            </a:r>
          </a:p>
          <a:p>
            <a:r>
              <a:rPr lang="en-GB" dirty="0" smtClean="0">
                <a:effectLst/>
              </a:rPr>
              <a:t>But this all leads to a bigger question. Most of us think of stories as a way to pleasantly while away our leisure time. Is there any evidence that story is actually effective in influencing us–in modifying our thinking and </a:t>
            </a:r>
            <a:r>
              <a:rPr lang="en-GB" dirty="0" err="1" smtClean="0">
                <a:effectLst/>
              </a:rPr>
              <a:t>behavior</a:t>
            </a:r>
            <a:r>
              <a:rPr lang="en-GB" dirty="0" smtClean="0">
                <a:effectLst/>
              </a:rPr>
              <a:t>? Yes. Lots.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9A211-C4D6-4863-AA30-B873772D6D0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073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hlinkClick r:id="rId3"/>
              </a:rPr>
              <a:t>http://changingminds.org/disciplines/storytelling/devices/devices_all.htm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Ask student to look through the list. Get them to think of any films that use the storytelling</a:t>
            </a:r>
            <a:r>
              <a:rPr lang="en-GB" baseline="0" dirty="0" smtClean="0"/>
              <a:t> devices and feedback on the board. For example:</a:t>
            </a:r>
          </a:p>
          <a:p>
            <a:r>
              <a:rPr lang="en-GB" baseline="0" dirty="0" smtClean="0"/>
              <a:t>La </a:t>
            </a:r>
            <a:r>
              <a:rPr lang="en-GB" baseline="0" dirty="0" err="1" smtClean="0"/>
              <a:t>La</a:t>
            </a:r>
            <a:r>
              <a:rPr lang="en-GB" baseline="0" dirty="0" smtClean="0"/>
              <a:t> Land: Twist ending</a:t>
            </a:r>
          </a:p>
          <a:p>
            <a:r>
              <a:rPr lang="en-GB" baseline="0" dirty="0" smtClean="0"/>
              <a:t>Rogue 1: Twist ending</a:t>
            </a:r>
          </a:p>
          <a:p>
            <a:r>
              <a:rPr lang="en-GB" baseline="0" dirty="0" smtClean="0"/>
              <a:t>Nutty Professor: Monologue</a:t>
            </a:r>
          </a:p>
          <a:p>
            <a:r>
              <a:rPr lang="en-GB" baseline="0" dirty="0" smtClean="0"/>
              <a:t>Muppets Christmas Carol: Narrator</a:t>
            </a:r>
          </a:p>
          <a:p>
            <a:r>
              <a:rPr lang="en-GB" baseline="0" dirty="0" smtClean="0"/>
              <a:t>Star Wars: Cliff hanger</a:t>
            </a:r>
          </a:p>
          <a:p>
            <a:r>
              <a:rPr lang="en-GB" baseline="0" dirty="0" smtClean="0"/>
              <a:t>Fast and Furious: Cliff hanger</a:t>
            </a:r>
          </a:p>
          <a:p>
            <a:r>
              <a:rPr lang="en-GB" baseline="0" dirty="0" smtClean="0"/>
              <a:t>Love Actually: Split</a:t>
            </a:r>
          </a:p>
          <a:p>
            <a:r>
              <a:rPr lang="en-GB" baseline="0" dirty="0" smtClean="0"/>
              <a:t>Sliding Doors: Split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Then pupils  can choose one of the tasks on the next slide.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9A211-C4D6-4863-AA30-B873772D6D0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383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hlinkClick r:id="rId3"/>
              </a:rPr>
              <a:t>http://changingminds.org/disciplines/storytelling/devices/devices_all.htm</a:t>
            </a:r>
            <a:endParaRPr lang="en-GB" dirty="0" smtClean="0"/>
          </a:p>
          <a:p>
            <a:endParaRPr lang="en-GB" baseline="0" dirty="0" smtClean="0"/>
          </a:p>
          <a:p>
            <a:r>
              <a:rPr lang="en-GB" baseline="0" dirty="0" smtClean="0"/>
              <a:t>Then pupils  can choose one of the tasks above.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9A211-C4D6-4863-AA30-B873772D6D0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302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https://www.youtube.com/watch?v=ml3KO7C8ETE - horror</a:t>
            </a:r>
          </a:p>
          <a:p>
            <a:endParaRPr lang="en-GB" dirty="0" smtClean="0"/>
          </a:p>
          <a:p>
            <a:r>
              <a:rPr lang="en-GB" dirty="0" smtClean="0"/>
              <a:t>https://www.youtube.com/watch?v=IP8psM4LWXk – short film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9A211-C4D6-4863-AA30-B873772D6D0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371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changingminds.org/disciplines/storytelling/devices/devices_all.htm</a:t>
            </a:r>
            <a:r>
              <a:rPr lang="en-GB" dirty="0" smtClean="0"/>
              <a:t> - Extension </a:t>
            </a:r>
            <a:r>
              <a:rPr lang="en-GB" dirty="0" smtClean="0"/>
              <a:t>activity for</a:t>
            </a:r>
            <a:r>
              <a:rPr lang="en-GB" baseline="0" dirty="0" smtClean="0"/>
              <a:t> three year pathway.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9A211-C4D6-4863-AA30-B873772D6D0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152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61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86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9915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126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9902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122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413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92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5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69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72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94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1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38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26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78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ECCF9-9C45-4351-B46A-E990A4BBF7CE}" type="datetimeFigureOut">
              <a:rPr lang="en-GB" smtClean="0"/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42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ofilmschool.com/2016/08/7-storytelling-techniques-you-can-learn-filmmaker-youtube-star-casey-neistat" TargetMode="External"/><Relationship Id="rId2" Type="http://schemas.openxmlformats.org/officeDocument/2006/relationships/hyperlink" Target="http://screenwriting.4filmmaking.com/storytelling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hangingminds.org/disciplines/storytelling/devices/devices_all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CA-W_Ps5d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sVt6-PgdN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Narrative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3200" dirty="0" smtClean="0"/>
              <a:t>Definition: a </a:t>
            </a:r>
            <a:r>
              <a:rPr lang="en-GB" sz="3200" dirty="0"/>
              <a:t>spoken or written account of connected events; a story.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327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876" y="283028"/>
            <a:ext cx="8596668" cy="649184"/>
          </a:xfrm>
        </p:spPr>
        <p:txBody>
          <a:bodyPr>
            <a:normAutofit fontScale="90000"/>
          </a:bodyPr>
          <a:lstStyle/>
          <a:p>
            <a:r>
              <a:rPr lang="en-GB" b="1" u="sng" dirty="0" smtClean="0"/>
              <a:t>Get the grade </a:t>
            </a:r>
            <a:r>
              <a:rPr lang="en-GB" b="1" u="sng" dirty="0"/>
              <a:t/>
            </a:r>
            <a:br>
              <a:rPr lang="en-GB" b="1" u="sng" dirty="0"/>
            </a:br>
            <a:r>
              <a:rPr lang="en-GB" sz="2700" dirty="0"/>
              <a:t>P:\BTEC Creative Media Production\Pupil Resources\6. Narrative\1. </a:t>
            </a:r>
            <a:r>
              <a:rPr lang="en-GB" sz="2700" dirty="0" smtClean="0"/>
              <a:t>storytelling\storytelling devices</a:t>
            </a:r>
            <a:endParaRPr lang="en-GB" sz="2700" dirty="0"/>
          </a:p>
        </p:txBody>
      </p:sp>
      <p:sp>
        <p:nvSpPr>
          <p:cNvPr id="24" name="Rectangle 23"/>
          <p:cNvSpPr/>
          <p:nvPr/>
        </p:nvSpPr>
        <p:spPr>
          <a:xfrm>
            <a:off x="9471526" y="4920980"/>
            <a:ext cx="248657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22225">
                  <a:noFill/>
                  <a:prstDash val="solid"/>
                </a:ln>
                <a:effectLst/>
              </a:rPr>
              <a:t>Flash forward/back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535379" y="4495134"/>
            <a:ext cx="142859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22225">
                  <a:noFill/>
                  <a:prstDash val="solid"/>
                </a:ln>
                <a:effectLst/>
              </a:rPr>
              <a:t>Exposition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0726204" y="2860121"/>
            <a:ext cx="150714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22225">
                  <a:noFill/>
                  <a:prstDash val="solid"/>
                </a:ln>
                <a:effectLst/>
              </a:rPr>
              <a:t>Cliffhanger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645734" y="3220389"/>
            <a:ext cx="145103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22225">
                  <a:noFill/>
                  <a:prstDash val="solid"/>
                </a:ln>
                <a:effectLst/>
              </a:rPr>
              <a:t>Death trap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0219472" y="3691898"/>
            <a:ext cx="199606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22225">
                  <a:noFill/>
                  <a:prstDash val="solid"/>
                </a:ln>
                <a:effectLst/>
              </a:rPr>
              <a:t>Denouncement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415898" y="4167015"/>
            <a:ext cx="217719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22225">
                  <a:noFill/>
                  <a:prstDash val="solid"/>
                </a:ln>
                <a:effectLst/>
              </a:rPr>
              <a:t>Dream sequence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415898" y="2483938"/>
            <a:ext cx="19107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22225">
                  <a:noFill/>
                  <a:prstDash val="solid"/>
                </a:ln>
                <a:effectLst/>
              </a:rPr>
              <a:t>Chekhov’s gun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00876" y="1988489"/>
          <a:ext cx="8928946" cy="4264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687">
                  <a:extLst>
                    <a:ext uri="{9D8B030D-6E8A-4147-A177-3AD203B41FA5}">
                      <a16:colId xmlns:a16="http://schemas.microsoft.com/office/drawing/2014/main" val="3075401140"/>
                    </a:ext>
                  </a:extLst>
                </a:gridCol>
                <a:gridCol w="6484259">
                  <a:extLst>
                    <a:ext uri="{9D8B030D-6E8A-4147-A177-3AD203B41FA5}">
                      <a16:colId xmlns:a16="http://schemas.microsoft.com/office/drawing/2014/main" val="1793982149"/>
                    </a:ext>
                  </a:extLst>
                </a:gridCol>
              </a:tblGrid>
              <a:tr h="424658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Grade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What you HAVE to do…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278460"/>
                  </a:ext>
                </a:extLst>
              </a:tr>
              <a:tr h="205930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Level 2 Pass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Identify the </a:t>
                      </a:r>
                      <a:r>
                        <a:rPr lang="en-GB" sz="1800" b="1" u="sng" dirty="0" smtClean="0">
                          <a:solidFill>
                            <a:schemeClr val="tx1"/>
                          </a:solidFill>
                        </a:rPr>
                        <a:t>storytelling devices.</a:t>
                      </a:r>
                      <a:endParaRPr lang="en-GB" sz="18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altLang="en-US" sz="1800" dirty="0" smtClean="0">
                          <a:solidFill>
                            <a:schemeClr val="tx1"/>
                          </a:solidFill>
                        </a:rPr>
                        <a:t>Describe</a:t>
                      </a:r>
                      <a:r>
                        <a:rPr lang="en-GB" altLang="en-US" sz="1800" baseline="0" dirty="0" smtClean="0">
                          <a:solidFill>
                            <a:schemeClr val="tx1"/>
                          </a:solidFill>
                        </a:rPr>
                        <a:t> the </a:t>
                      </a:r>
                      <a:r>
                        <a:rPr lang="en-GB" altLang="en-US" sz="1800" baseline="0" dirty="0" smtClean="0">
                          <a:solidFill>
                            <a:schemeClr val="tx1"/>
                          </a:solidFill>
                        </a:rPr>
                        <a:t>storytelling device </a:t>
                      </a:r>
                      <a:r>
                        <a:rPr lang="en-GB" altLang="en-US" sz="1800" b="1" u="sng" dirty="0" smtClean="0">
                          <a:solidFill>
                            <a:schemeClr val="tx1"/>
                          </a:solidFill>
                        </a:rPr>
                        <a:t>with examples from the product. </a:t>
                      </a:r>
                    </a:p>
                    <a:p>
                      <a:pPr marL="0" indent="0">
                        <a:buNone/>
                      </a:pPr>
                      <a:endParaRPr lang="en-GB" altLang="en-US" sz="18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dirty="0" smtClean="0">
                          <a:solidFill>
                            <a:srgbClr val="FF0000"/>
                          </a:solidFill>
                        </a:rPr>
                        <a:t>The product uses</a:t>
                      </a:r>
                      <a:r>
                        <a:rPr lang="en-GB" altLang="en-US" sz="1800" baseline="0" dirty="0" smtClean="0">
                          <a:solidFill>
                            <a:srgbClr val="FF0000"/>
                          </a:solidFill>
                        </a:rPr>
                        <a:t> the storytelling device XXX in the product when…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888043"/>
                  </a:ext>
                </a:extLst>
              </a:tr>
              <a:tr h="1780073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Level 2 Merit/Distinction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solidFill>
                            <a:srgbClr val="FF0000"/>
                          </a:solidFill>
                        </a:rPr>
                        <a:t>The </a:t>
                      </a:r>
                      <a:r>
                        <a:rPr lang="en-GB" b="1" u="sng" dirty="0" smtClean="0">
                          <a:solidFill>
                            <a:srgbClr val="FF0000"/>
                          </a:solidFill>
                        </a:rPr>
                        <a:t>storytelling telling device XXX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in the clip </a:t>
                      </a:r>
                      <a:r>
                        <a:rPr lang="en-GB" b="1" u="sng" dirty="0" smtClean="0">
                          <a:solidFill>
                            <a:srgbClr val="00B050"/>
                          </a:solidFill>
                        </a:rPr>
                        <a:t>engages the audience by…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b="1" u="sng" dirty="0" smtClean="0">
                          <a:solidFill>
                            <a:srgbClr val="0070C0"/>
                          </a:solidFill>
                        </a:rPr>
                        <a:t>because it… </a:t>
                      </a:r>
                      <a:r>
                        <a:rPr lang="en-GB" b="1" u="sng" dirty="0" smtClean="0">
                          <a:solidFill>
                            <a:srgbClr val="00B050"/>
                          </a:solidFill>
                        </a:rPr>
                        <a:t>generates the meaning of…</a:t>
                      </a:r>
                    </a:p>
                    <a:p>
                      <a:r>
                        <a:rPr lang="en-GB" b="1" u="sng" dirty="0" smtClean="0">
                          <a:solidFill>
                            <a:srgbClr val="0070C0"/>
                          </a:solidFill>
                        </a:rPr>
                        <a:t>Therefore,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  <a:p>
                      <a:r>
                        <a:rPr lang="en-GB" b="1" u="sng" dirty="0" smtClean="0">
                          <a:solidFill>
                            <a:srgbClr val="0070C0"/>
                          </a:solidFill>
                        </a:rPr>
                        <a:t>As a result…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b="1" u="sng" dirty="0" smtClean="0">
                          <a:solidFill>
                            <a:srgbClr val="0070C0"/>
                          </a:solidFill>
                        </a:rPr>
                        <a:t>An example of this from the clip is …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870678"/>
                  </a:ext>
                </a:extLst>
              </a:tr>
            </a:tbl>
          </a:graphicData>
        </a:graphic>
      </p:graphicFrame>
      <p:sp>
        <p:nvSpPr>
          <p:cNvPr id="5" name="Oval Callout 4"/>
          <p:cNvSpPr/>
          <p:nvPr/>
        </p:nvSpPr>
        <p:spPr>
          <a:xfrm>
            <a:off x="8585861" y="95001"/>
            <a:ext cx="2719450" cy="1674422"/>
          </a:xfrm>
          <a:prstGeom prst="wedgeEllipseCallout">
            <a:avLst>
              <a:gd name="adj1" fmla="val -41509"/>
              <a:gd name="adj2" fmla="val 10329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Include lots and lots of examples from the product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139016" y="5294003"/>
            <a:ext cx="19607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22225">
                  <a:noFill/>
                  <a:prstDash val="solid"/>
                </a:ln>
                <a:effectLst/>
              </a:rPr>
              <a:t>Narrative hook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615120" y="5674946"/>
            <a:ext cx="1428597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22225">
                  <a:noFill/>
                  <a:prstDash val="solid"/>
                </a:ln>
                <a:effectLst/>
              </a:rPr>
              <a:t>Parable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346765" y="6028802"/>
            <a:ext cx="16113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22225">
                  <a:noFill/>
                  <a:prstDash val="solid"/>
                </a:ln>
                <a:effectLst/>
              </a:rPr>
              <a:t>Red Herring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109579" y="2091786"/>
            <a:ext cx="197438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22225">
                  <a:noFill/>
                  <a:prstDash val="solid"/>
                </a:ln>
                <a:effectLst/>
              </a:rPr>
              <a:t>Foreshadowing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3488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links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screenwriting.4filmmaking.com/storytelling.html</a:t>
            </a:r>
            <a:endParaRPr lang="en-GB" dirty="0" smtClean="0"/>
          </a:p>
          <a:p>
            <a:endParaRPr lang="en-US" dirty="0"/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nofilmschool.com/2016/08/7-storytelling-techniques-you-can-learn-filmmaker-youtube-star-casey-neistat</a:t>
            </a:r>
            <a:endParaRPr lang="en-GB" dirty="0" smtClean="0"/>
          </a:p>
          <a:p>
            <a:endParaRPr lang="en-US" dirty="0"/>
          </a:p>
          <a:p>
            <a:r>
              <a:rPr lang="en-GB" dirty="0">
                <a:hlinkClick r:id="rId4"/>
              </a:rPr>
              <a:t>http://</a:t>
            </a:r>
            <a:r>
              <a:rPr lang="en-GB" dirty="0" smtClean="0">
                <a:hlinkClick r:id="rId4"/>
              </a:rPr>
              <a:t>changingminds.org/disciplines/storytelling/devices/devices_all.htm</a:t>
            </a:r>
            <a:endParaRPr lang="en-GB" dirty="0" smtClean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60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53" y="541251"/>
            <a:ext cx="9879829" cy="1320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Narrative: What you will learn about in this topic: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2718" y="1330036"/>
            <a:ext cx="9105900" cy="5527964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b="1" dirty="0" smtClean="0"/>
              <a:t>Storytelling</a:t>
            </a:r>
            <a:r>
              <a:rPr lang="en-GB" b="1" dirty="0"/>
              <a:t>: </a:t>
            </a:r>
            <a:r>
              <a:rPr lang="en-GB" dirty="0"/>
              <a:t>story telling devices in film, inverted pyramid in a newspaper article</a:t>
            </a:r>
            <a:r>
              <a:rPr lang="en-GB" dirty="0" smtClean="0"/>
              <a:t>, visual </a:t>
            </a:r>
            <a:r>
              <a:rPr lang="en-GB" dirty="0"/>
              <a:t>representations to reinforce the text on an app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N</a:t>
            </a:r>
            <a:r>
              <a:rPr lang="en-GB" b="1" dirty="0" smtClean="0"/>
              <a:t>arrative </a:t>
            </a:r>
            <a:r>
              <a:rPr lang="en-GB" b="1" dirty="0"/>
              <a:t>structures: </a:t>
            </a:r>
            <a:r>
              <a:rPr lang="en-GB" dirty="0"/>
              <a:t>linear, non-linear, circular, interactive, open/closed</a:t>
            </a:r>
            <a:r>
              <a:rPr lang="en-GB" dirty="0" smtClean="0"/>
              <a:t>, single/multi-strand</a:t>
            </a:r>
            <a:endParaRPr lang="en-GB" dirty="0"/>
          </a:p>
          <a:p>
            <a:pPr>
              <a:buFont typeface="+mj-lt"/>
              <a:buAutoNum type="arabicPeriod"/>
            </a:pPr>
            <a:r>
              <a:rPr lang="en-GB" b="1" dirty="0" smtClean="0"/>
              <a:t>Point </a:t>
            </a:r>
            <a:r>
              <a:rPr lang="en-GB" b="1" dirty="0"/>
              <a:t>of View (POV): </a:t>
            </a:r>
            <a:r>
              <a:rPr lang="en-GB" dirty="0"/>
              <a:t>third person narrator in a radio documentary, editorial in </a:t>
            </a:r>
            <a:r>
              <a:rPr lang="en-GB" dirty="0" smtClean="0"/>
              <a:t>a newspaper</a:t>
            </a:r>
            <a:r>
              <a:rPr lang="en-GB" dirty="0"/>
              <a:t>, first person shooter computer </a:t>
            </a:r>
            <a:r>
              <a:rPr lang="en-GB" dirty="0" smtClean="0"/>
              <a:t>game</a:t>
            </a:r>
            <a:endParaRPr lang="en-GB" dirty="0"/>
          </a:p>
          <a:p>
            <a:pPr>
              <a:buFont typeface="+mj-lt"/>
              <a:buAutoNum type="arabicPeriod"/>
            </a:pPr>
            <a:r>
              <a:rPr lang="en-GB" b="1" dirty="0"/>
              <a:t>C</a:t>
            </a:r>
            <a:r>
              <a:rPr lang="en-GB" b="1" dirty="0" smtClean="0"/>
              <a:t>haracterisation</a:t>
            </a:r>
            <a:r>
              <a:rPr lang="en-GB" b="1" dirty="0"/>
              <a:t>: </a:t>
            </a:r>
            <a:r>
              <a:rPr lang="en-GB" dirty="0"/>
              <a:t>character functions in film, print advertisements, computer games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T</a:t>
            </a:r>
            <a:r>
              <a:rPr lang="en-GB" b="1" dirty="0" smtClean="0"/>
              <a:t>hemes</a:t>
            </a:r>
            <a:r>
              <a:rPr lang="en-GB" b="1" dirty="0"/>
              <a:t>: </a:t>
            </a:r>
            <a:r>
              <a:rPr lang="en-GB" dirty="0"/>
              <a:t>dystopia in science fiction films, identity in music magazines, apocalypse </a:t>
            </a:r>
            <a:r>
              <a:rPr lang="en-GB" dirty="0" smtClean="0"/>
              <a:t>in zombie </a:t>
            </a:r>
            <a:r>
              <a:rPr lang="en-GB" dirty="0"/>
              <a:t>games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S</a:t>
            </a:r>
            <a:r>
              <a:rPr lang="en-GB" b="1" dirty="0" smtClean="0"/>
              <a:t>etting</a:t>
            </a:r>
            <a:r>
              <a:rPr lang="en-GB" b="1" dirty="0"/>
              <a:t>: </a:t>
            </a:r>
            <a:r>
              <a:rPr lang="en-GB" dirty="0"/>
              <a:t>location in a film, photographs in a magazine, open world </a:t>
            </a:r>
            <a:r>
              <a:rPr lang="en-GB" dirty="0" err="1"/>
              <a:t>diegesis</a:t>
            </a:r>
            <a:r>
              <a:rPr lang="en-GB" dirty="0"/>
              <a:t> of </a:t>
            </a:r>
            <a:r>
              <a:rPr lang="en-GB" dirty="0" smtClean="0"/>
              <a:t>a computer </a:t>
            </a:r>
            <a:r>
              <a:rPr lang="en-GB" dirty="0"/>
              <a:t>game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M</a:t>
            </a:r>
            <a:r>
              <a:rPr lang="en-GB" b="1" dirty="0" smtClean="0"/>
              <a:t>ode </a:t>
            </a:r>
            <a:r>
              <a:rPr lang="en-GB" b="1" dirty="0"/>
              <a:t>of address: </a:t>
            </a:r>
            <a:r>
              <a:rPr lang="en-GB" dirty="0"/>
              <a:t>formal style of TV News, the direct address of a magazine cover</a:t>
            </a:r>
            <a:r>
              <a:rPr lang="en-GB" dirty="0" smtClean="0"/>
              <a:t>, the </a:t>
            </a:r>
            <a:r>
              <a:rPr lang="en-GB" dirty="0"/>
              <a:t>informal address of a computer game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2408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Storytelling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0989"/>
            <a:ext cx="8596668" cy="3880773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/>
              <a:t>storytelling–not just escapism, stories have real power to hold human attention and shape our thinking. </a:t>
            </a:r>
            <a:endParaRPr lang="en-GB" sz="2800" dirty="0" smtClean="0"/>
          </a:p>
          <a:p>
            <a:r>
              <a:rPr lang="en-GB" sz="2800" dirty="0"/>
              <a:t>Humans live in a storm of stories. We live in stories all day long, and dream in stories all night long. </a:t>
            </a:r>
            <a:endParaRPr lang="en-GB" sz="2800" dirty="0" smtClean="0"/>
          </a:p>
          <a:p>
            <a:r>
              <a:rPr lang="en-GB" sz="2800" dirty="0" smtClean="0"/>
              <a:t>We </a:t>
            </a:r>
            <a:r>
              <a:rPr lang="en-GB" sz="2800" dirty="0"/>
              <a:t>communicate through stories and learn from them. </a:t>
            </a:r>
            <a:endParaRPr lang="en-GB" sz="2800" dirty="0" smtClean="0"/>
          </a:p>
          <a:p>
            <a:r>
              <a:rPr lang="en-GB" sz="2800" dirty="0" smtClean="0"/>
              <a:t>Without </a:t>
            </a:r>
            <a:r>
              <a:rPr lang="en-GB" sz="2800" dirty="0"/>
              <a:t>personal life stories to organize our experience, our own lives would lack coherence and meaning. Homo sapiens (wise man) is a pretty good definition for our species. But Homo </a:t>
            </a:r>
            <a:r>
              <a:rPr lang="en-GB" sz="2800" dirty="0" err="1"/>
              <a:t>fictus</a:t>
            </a:r>
            <a:r>
              <a:rPr lang="en-GB" sz="2800" dirty="0"/>
              <a:t> (fiction man) would be about as accurate. </a:t>
            </a:r>
            <a:endParaRPr lang="en-GB" sz="2800" dirty="0" smtClean="0"/>
          </a:p>
          <a:p>
            <a:r>
              <a:rPr lang="en-GB" sz="2800" dirty="0" smtClean="0"/>
              <a:t>Man </a:t>
            </a:r>
            <a:r>
              <a:rPr lang="en-GB" sz="2800" dirty="0"/>
              <a:t>is the storytelling animal.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3314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www.youtube.com/watch?v=DCA-W_Ps5dM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Consider </a:t>
            </a:r>
            <a:r>
              <a:rPr lang="en-GB" dirty="0"/>
              <a:t>this trailer for the horror film </a:t>
            </a:r>
            <a:r>
              <a:rPr lang="en-GB" i="1" dirty="0"/>
              <a:t>Paranormal Activity 2</a:t>
            </a:r>
            <a:r>
              <a:rPr lang="en-GB" i="1" dirty="0" smtClean="0"/>
              <a:t>.</a:t>
            </a:r>
            <a:r>
              <a:rPr lang="en-GB" dirty="0" smtClean="0"/>
              <a:t> </a:t>
            </a:r>
            <a:r>
              <a:rPr lang="en-GB" dirty="0"/>
              <a:t>What’s happening here? These people aren’t idiots. This isn’t their first film. They know the blood isn’t real. They know there are no ghosts or monsters in the </a:t>
            </a:r>
            <a:r>
              <a:rPr lang="en-GB" dirty="0" smtClean="0"/>
              <a:t>theatre. </a:t>
            </a:r>
            <a:r>
              <a:rPr lang="en-GB" dirty="0"/>
              <a:t>They know everything they are seeing is just light flickering on a two-dimensional background. </a:t>
            </a: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200" dirty="0" smtClean="0"/>
              <a:t>So </a:t>
            </a:r>
            <a:r>
              <a:rPr lang="en-GB" sz="3200" dirty="0"/>
              <a:t>why </a:t>
            </a:r>
            <a:r>
              <a:rPr lang="en-GB" sz="3200" dirty="0" smtClean="0"/>
              <a:t>do people treat </a:t>
            </a:r>
            <a:r>
              <a:rPr lang="en-GB" sz="3200" dirty="0"/>
              <a:t>fake things as real? </a:t>
            </a:r>
            <a:endParaRPr lang="en-GB" sz="32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92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Today’s Objectives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2133601"/>
            <a:ext cx="8515332" cy="235937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4400" dirty="0" smtClean="0">
                <a:solidFill>
                  <a:srgbClr val="FF0000"/>
                </a:solidFill>
              </a:rPr>
              <a:t>Be able to describe story telling devices in film </a:t>
            </a:r>
            <a:r>
              <a:rPr lang="en-GB" sz="4400" dirty="0" smtClean="0">
                <a:solidFill>
                  <a:srgbClr val="FF9900"/>
                </a:solidFill>
              </a:rPr>
              <a:t>and </a:t>
            </a:r>
            <a:r>
              <a:rPr lang="en-GB" sz="4400" dirty="0" smtClean="0">
                <a:solidFill>
                  <a:srgbClr val="00B050"/>
                </a:solidFill>
              </a:rPr>
              <a:t>analyse </a:t>
            </a:r>
            <a:r>
              <a:rPr lang="en-GB" sz="4400" dirty="0" smtClean="0">
                <a:solidFill>
                  <a:srgbClr val="FF9900"/>
                </a:solidFill>
              </a:rPr>
              <a:t>how they are used to </a:t>
            </a:r>
            <a:r>
              <a:rPr lang="en-GB" sz="4400" dirty="0" smtClean="0">
                <a:solidFill>
                  <a:srgbClr val="00B050"/>
                </a:solidFill>
              </a:rPr>
              <a:t>effectively</a:t>
            </a:r>
            <a:r>
              <a:rPr lang="en-GB" sz="4400" dirty="0" smtClean="0">
                <a:solidFill>
                  <a:srgbClr val="FF9900"/>
                </a:solidFill>
              </a:rPr>
              <a:t> create meaning and </a:t>
            </a:r>
            <a:r>
              <a:rPr lang="en-GB" sz="4400" dirty="0" smtClean="0">
                <a:solidFill>
                  <a:srgbClr val="FF0000"/>
                </a:solidFill>
              </a:rPr>
              <a:t>engage </a:t>
            </a:r>
            <a:r>
              <a:rPr lang="en-GB" sz="4400" dirty="0" smtClean="0">
                <a:solidFill>
                  <a:srgbClr val="00B050"/>
                </a:solidFill>
              </a:rPr>
              <a:t>selected</a:t>
            </a:r>
            <a:r>
              <a:rPr lang="en-GB" sz="4400" dirty="0" smtClean="0">
                <a:solidFill>
                  <a:srgbClr val="FF9900"/>
                </a:solidFill>
              </a:rPr>
              <a:t> </a:t>
            </a:r>
            <a:r>
              <a:rPr lang="en-GB" sz="4400" dirty="0" smtClean="0">
                <a:solidFill>
                  <a:srgbClr val="FF0000"/>
                </a:solidFill>
              </a:rPr>
              <a:t>audiences.</a:t>
            </a:r>
            <a:r>
              <a:rPr lang="en-GB" sz="4400" dirty="0" smtClean="0">
                <a:solidFill>
                  <a:srgbClr val="FF9900"/>
                </a:solidFill>
              </a:rPr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3031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52689" y="499533"/>
            <a:ext cx="9414933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Open the following document. It outlines different story telling devices. </a:t>
            </a:r>
          </a:p>
          <a:p>
            <a:pPr algn="ctr"/>
            <a:r>
              <a:rPr lang="en-GB" dirty="0" smtClean="0"/>
              <a:t>P</a:t>
            </a:r>
            <a:r>
              <a:rPr lang="en-GB" dirty="0"/>
              <a:t>:\BTEC Creative Media Production\Pupil Resources\6. Narrative\1. </a:t>
            </a:r>
            <a:r>
              <a:rPr lang="en-GB" dirty="0" smtClean="0"/>
              <a:t>storytelling\Storytelling devices.doc</a:t>
            </a:r>
            <a:endParaRPr lang="en-GB" dirty="0"/>
          </a:p>
        </p:txBody>
      </p:sp>
      <p:sp>
        <p:nvSpPr>
          <p:cNvPr id="3" name="Oval Callout 2"/>
          <p:cNvSpPr/>
          <p:nvPr/>
        </p:nvSpPr>
        <p:spPr>
          <a:xfrm>
            <a:off x="2082800" y="3035300"/>
            <a:ext cx="6172200" cy="2997200"/>
          </a:xfrm>
          <a:prstGeom prst="wedgeEllipseCallout">
            <a:avLst>
              <a:gd name="adj1" fmla="val 9620"/>
              <a:gd name="adj2" fmla="val -6419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Look through the list of storytelling devices used in film. 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Can you think of any examples of them being used in films.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66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30489" y="575733"/>
            <a:ext cx="9414933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Open the following document. It outlines different story telling devices. </a:t>
            </a:r>
          </a:p>
          <a:p>
            <a:pPr algn="ctr"/>
            <a:r>
              <a:rPr lang="en-GB" dirty="0" smtClean="0"/>
              <a:t>P</a:t>
            </a:r>
            <a:r>
              <a:rPr lang="en-GB" dirty="0"/>
              <a:t>:\BTEC Creative Media Production\Pupil Resources\6. Narrative\1. </a:t>
            </a:r>
            <a:r>
              <a:rPr lang="en-GB" dirty="0" smtClean="0"/>
              <a:t>storytelling\Storytelling devices.doc</a:t>
            </a:r>
            <a:endParaRPr lang="en-GB" dirty="0"/>
          </a:p>
        </p:txBody>
      </p:sp>
      <p:sp>
        <p:nvSpPr>
          <p:cNvPr id="5" name="Teardrop 4"/>
          <p:cNvSpPr/>
          <p:nvPr/>
        </p:nvSpPr>
        <p:spPr>
          <a:xfrm>
            <a:off x="548641" y="3003748"/>
            <a:ext cx="4331538" cy="3578578"/>
          </a:xfrm>
          <a:prstGeom prst="teardrop">
            <a:avLst>
              <a:gd name="adj" fmla="val 11386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List at least three storytelling devices and state a media product where you can see evidence of this. Describe how it use that specific storytelling device.  </a:t>
            </a:r>
            <a:endParaRPr lang="en-GB" sz="2400" dirty="0"/>
          </a:p>
        </p:txBody>
      </p:sp>
      <p:sp>
        <p:nvSpPr>
          <p:cNvPr id="6" name="Teardrop 5"/>
          <p:cNvSpPr/>
          <p:nvPr/>
        </p:nvSpPr>
        <p:spPr>
          <a:xfrm flipH="1">
            <a:off x="7139949" y="3003748"/>
            <a:ext cx="4368569" cy="3578578"/>
          </a:xfrm>
          <a:prstGeom prst="teardrop">
            <a:avLst>
              <a:gd name="adj" fmla="val 11386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Choose two different media products that use the same storytelling devices. Which one is more effective at using it and why?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19924152">
            <a:off x="19187" y="2742138"/>
            <a:ext cx="288091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Need some help?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 rot="1231189">
            <a:off x="8363430" y="2742138"/>
            <a:ext cx="31534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Challenge yourself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520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www.youtube.com/watch?v=gsVt6-PgdNc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Watch the clip above. Then pupils are to use </a:t>
            </a:r>
            <a:r>
              <a:rPr lang="en-US" dirty="0" smtClean="0"/>
              <a:t>the storytelling devices </a:t>
            </a:r>
            <a:r>
              <a:rPr lang="en-US" dirty="0"/>
              <a:t>list </a:t>
            </a:r>
            <a:r>
              <a:rPr lang="en-US" dirty="0" smtClean="0"/>
              <a:t>to </a:t>
            </a:r>
            <a:r>
              <a:rPr lang="en-US" dirty="0"/>
              <a:t>decide what storytelling devices the </a:t>
            </a:r>
            <a:r>
              <a:rPr lang="en-US" dirty="0" smtClean="0"/>
              <a:t>short clip </a:t>
            </a:r>
            <a:r>
              <a:rPr lang="en-US" dirty="0"/>
              <a:t>has used.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93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21048" t="27984" r="20645" b="22661"/>
          <a:stretch/>
        </p:blipFill>
        <p:spPr>
          <a:xfrm rot="20405040">
            <a:off x="3568923" y="3420222"/>
            <a:ext cx="4607517" cy="29251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Oval 3"/>
          <p:cNvSpPr/>
          <p:nvPr/>
        </p:nvSpPr>
        <p:spPr>
          <a:xfrm>
            <a:off x="1230489" y="575733"/>
            <a:ext cx="9414933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Open the following document. It outlines different story telling devices. </a:t>
            </a:r>
          </a:p>
          <a:p>
            <a:pPr algn="ctr"/>
            <a:r>
              <a:rPr lang="en-GB" dirty="0" smtClean="0"/>
              <a:t>P</a:t>
            </a:r>
            <a:r>
              <a:rPr lang="en-GB" dirty="0"/>
              <a:t>:\BTEC Creative Media Production\Pupil Resources\6. Narrative\1. </a:t>
            </a:r>
            <a:r>
              <a:rPr lang="en-GB" dirty="0" smtClean="0"/>
              <a:t>storytelling</a:t>
            </a:r>
            <a:r>
              <a:rPr lang="en-GB" dirty="0" smtClean="0"/>
              <a:t>\....</a:t>
            </a:r>
            <a:endParaRPr lang="en-GB" dirty="0"/>
          </a:p>
        </p:txBody>
      </p:sp>
      <p:sp>
        <p:nvSpPr>
          <p:cNvPr id="5" name="Teardrop 4"/>
          <p:cNvSpPr/>
          <p:nvPr/>
        </p:nvSpPr>
        <p:spPr>
          <a:xfrm>
            <a:off x="831235" y="2913436"/>
            <a:ext cx="3420533" cy="3578578"/>
          </a:xfrm>
          <a:prstGeom prst="teardrop">
            <a:avLst>
              <a:gd name="adj" fmla="val 113861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Storytelling devices task </a:t>
            </a:r>
            <a:r>
              <a:rPr lang="en-GB" dirty="0" smtClean="0"/>
              <a:t>blue</a:t>
            </a:r>
            <a:endParaRPr lang="en-GB" dirty="0"/>
          </a:p>
        </p:txBody>
      </p:sp>
      <p:sp>
        <p:nvSpPr>
          <p:cNvPr id="6" name="Teardrop 5"/>
          <p:cNvSpPr/>
          <p:nvPr/>
        </p:nvSpPr>
        <p:spPr>
          <a:xfrm flipH="1">
            <a:off x="7498824" y="3003748"/>
            <a:ext cx="3392310" cy="3578578"/>
          </a:xfrm>
          <a:prstGeom prst="teardrop">
            <a:avLst>
              <a:gd name="adj" fmla="val 11386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Storytelling devices  </a:t>
            </a:r>
            <a:r>
              <a:rPr lang="en-GB" dirty="0" smtClean="0"/>
              <a:t>task green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 rot="19924152">
            <a:off x="19187" y="2742138"/>
            <a:ext cx="288091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Need some help?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 rot="1231189">
            <a:off x="8528529" y="2742139"/>
            <a:ext cx="31534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Challenge yourself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4624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649</TotalTime>
  <Words>1048</Words>
  <Application>Microsoft Office PowerPoint</Application>
  <PresentationFormat>Widescreen</PresentationFormat>
  <Paragraphs>105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Narrative</vt:lpstr>
      <vt:lpstr>Narrative: What you will learn about in this topic: </vt:lpstr>
      <vt:lpstr>Storytelling</vt:lpstr>
      <vt:lpstr>https://www.youtube.com/watch?v=DCA-W_Ps5dM </vt:lpstr>
      <vt:lpstr>Today’s Objectives </vt:lpstr>
      <vt:lpstr>PowerPoint Presentation</vt:lpstr>
      <vt:lpstr>PowerPoint Presentation</vt:lpstr>
      <vt:lpstr>https://www.youtube.com/watch?v=gsVt6-PgdNc </vt:lpstr>
      <vt:lpstr>PowerPoint Presentation</vt:lpstr>
      <vt:lpstr>Get the grade  P:\BTEC Creative Media Production\Pupil Resources\6. Narrative\1. storytelling\storytelling devices</vt:lpstr>
      <vt:lpstr>Useful links</vt:lpstr>
    </vt:vector>
  </TitlesOfParts>
  <Company>Little Lever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Narrative</dc:title>
  <dc:creator>Sue Farrimond</dc:creator>
  <cp:lastModifiedBy>Sue Farrimond</cp:lastModifiedBy>
  <cp:revision>28</cp:revision>
  <dcterms:created xsi:type="dcterms:W3CDTF">2017-12-15T15:39:43Z</dcterms:created>
  <dcterms:modified xsi:type="dcterms:W3CDTF">2018-01-26T13:08:04Z</dcterms:modified>
</cp:coreProperties>
</file>