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60" r:id="rId4"/>
    <p:sldId id="261" r:id="rId5"/>
    <p:sldId id="263" r:id="rId6"/>
    <p:sldId id="264" r:id="rId7"/>
    <p:sldId id="268" r:id="rId8"/>
    <p:sldId id="265" r:id="rId9"/>
    <p:sldId id="286" r:id="rId10"/>
    <p:sldId id="266" r:id="rId11"/>
    <p:sldId id="267" r:id="rId12"/>
    <p:sldId id="275" r:id="rId13"/>
    <p:sldId id="276" r:id="rId14"/>
    <p:sldId id="279" r:id="rId15"/>
    <p:sldId id="277" r:id="rId16"/>
    <p:sldId id="284" r:id="rId17"/>
    <p:sldId id="258" r:id="rId18"/>
  </p:sldIdLst>
  <p:sldSz cx="12192000" cy="6858000"/>
  <p:notesSz cx="7019925" cy="93059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83378" autoAdjust="0"/>
  </p:normalViewPr>
  <p:slideViewPr>
    <p:cSldViewPr snapToGrid="0">
      <p:cViewPr varScale="1">
        <p:scale>
          <a:sx n="74" d="100"/>
          <a:sy n="74" d="100"/>
        </p:scale>
        <p:origin x="84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968" cy="466912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6333" y="0"/>
            <a:ext cx="3041968" cy="466912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>
              <a:defRPr sz="1200"/>
            </a:lvl1pPr>
          </a:lstStyle>
          <a:p>
            <a:fld id="{B5F74B8B-E0A4-4706-85C3-60F2BC984DFF}" type="datetimeFigureOut">
              <a:rPr lang="en-GB" smtClean="0"/>
              <a:t>06/02/2018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9014"/>
            <a:ext cx="3041968" cy="466911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6333" y="8839014"/>
            <a:ext cx="3041968" cy="466911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>
              <a:defRPr sz="1200"/>
            </a:lvl1pPr>
          </a:lstStyle>
          <a:p>
            <a:fld id="{78BD241C-BB63-4EC4-8853-04C4943EA4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4370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968" cy="466912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6333" y="0"/>
            <a:ext cx="3041968" cy="466912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>
              <a:defRPr sz="1200"/>
            </a:lvl1pPr>
          </a:lstStyle>
          <a:p>
            <a:fld id="{93CBD38F-B4E8-4104-A1D7-B6B7229D7DF7}" type="datetimeFigureOut">
              <a:rPr lang="en-GB" smtClean="0"/>
              <a:t>06/02/2018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1650" cy="3140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87" tIns="46644" rIns="93287" bIns="4664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993" y="4478476"/>
            <a:ext cx="5615940" cy="3664208"/>
          </a:xfrm>
          <a:prstGeom prst="rect">
            <a:avLst/>
          </a:prstGeom>
        </p:spPr>
        <p:txBody>
          <a:bodyPr vert="horz" lIns="93287" tIns="46644" rIns="93287" bIns="46644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9014"/>
            <a:ext cx="3041968" cy="466911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6333" y="8839014"/>
            <a:ext cx="3041968" cy="466911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>
              <a:defRPr sz="1200"/>
            </a:lvl1pPr>
          </a:lstStyle>
          <a:p>
            <a:fld id="{9585183E-46EB-4088-A8F4-7E17A804D7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1578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So therefore some products may follow</a:t>
            </a:r>
            <a:r>
              <a:rPr lang="en-GB" baseline="0" dirty="0" smtClean="0"/>
              <a:t> different narratives, possibly with the end of the story first…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5183E-46EB-4088-A8F4-7E17A804D7F3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66581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 smtClean="0"/>
              <a:t>Todorov</a:t>
            </a:r>
            <a:r>
              <a:rPr lang="en-GB" dirty="0" smtClean="0"/>
              <a:t> is a theorist that argues</a:t>
            </a:r>
            <a:r>
              <a:rPr lang="en-GB" baseline="0" dirty="0" smtClean="0"/>
              <a:t> that all narratives follow the same structure. An equilibrium where everything starts off fine, then something happens to </a:t>
            </a:r>
            <a:r>
              <a:rPr lang="en-GB" baseline="0" dirty="0" err="1" smtClean="0"/>
              <a:t>distrupt</a:t>
            </a:r>
            <a:r>
              <a:rPr lang="en-GB" baseline="0" dirty="0" smtClean="0"/>
              <a:t> that equilibrium with a journey to restore it, then ending with the equilibrium restored. The next slide </a:t>
            </a:r>
            <a:r>
              <a:rPr lang="en-GB" baseline="0" dirty="0" err="1" smtClean="0"/>
              <a:t>gievs</a:t>
            </a:r>
            <a:r>
              <a:rPr lang="en-GB" baseline="0" dirty="0" smtClean="0"/>
              <a:t> an example of how this works in the film the hangover.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5183E-46EB-4088-A8F4-7E17A804D7F3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62725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Watch the episode above</a:t>
            </a:r>
            <a:r>
              <a:rPr lang="en-GB" baseline="0" dirty="0" smtClean="0"/>
              <a:t> and ask  pupils to write down when each stage of </a:t>
            </a:r>
            <a:r>
              <a:rPr lang="en-GB" baseline="0" dirty="0" err="1" smtClean="0"/>
              <a:t>Todorov’s</a:t>
            </a:r>
            <a:r>
              <a:rPr lang="en-GB" baseline="0" dirty="0" smtClean="0"/>
              <a:t> narrative structure is realised.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5183E-46EB-4088-A8F4-7E17A804D7F3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49222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Further example to discuss</a:t>
            </a:r>
            <a:r>
              <a:rPr lang="en-US" altLang="en-US" baseline="0" dirty="0" smtClean="0"/>
              <a:t> with the class</a:t>
            </a:r>
            <a:endParaRPr lang="en-US" altLang="en-US" dirty="0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57958" indent="-291522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66089" indent="-23321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32524" indent="-23321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98959" indent="-23321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65395" indent="-233218" defTabSz="4664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3031830" indent="-233218" defTabSz="4664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98266" indent="-233218" defTabSz="4664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964701" indent="-233218" defTabSz="4664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pPr eaLnBrk="1" hangingPunct="1"/>
            <a:fld id="{44379800-9441-4846-B3D4-804A652B5535}" type="slidenum">
              <a:rPr lang="en-US" altLang="en-US">
                <a:latin typeface="Calibri" panose="020F0502020204030204" pitchFamily="34" charset="0"/>
              </a:rPr>
              <a:pPr eaLnBrk="1" hangingPunct="1"/>
              <a:t>10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57593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Ask</a:t>
            </a:r>
            <a:r>
              <a:rPr lang="en-GB" baseline="0" dirty="0" smtClean="0"/>
              <a:t> pupils to neatly copy this in their books. Or have it set up on Google classroom and have groups of pupils working collaboratively on it.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5183E-46EB-4088-A8F4-7E17A804D7F3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26558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ECCF9-9C45-4351-B46A-E990A4BBF7CE}" type="datetimeFigureOut">
              <a:rPr lang="en-GB" smtClean="0"/>
              <a:t>06/02/2018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7E931-62E1-40AA-9B29-A9D9B9FF95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0618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ECCF9-9C45-4351-B46A-E990A4BBF7CE}" type="datetimeFigureOut">
              <a:rPr lang="en-GB" smtClean="0"/>
              <a:t>06/02/2018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7E931-62E1-40AA-9B29-A9D9B9FF95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6867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ECCF9-9C45-4351-B46A-E990A4BBF7CE}" type="datetimeFigureOut">
              <a:rPr lang="en-GB" smtClean="0"/>
              <a:t>06/02/2018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7E931-62E1-40AA-9B29-A9D9B9FF958D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799159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ECCF9-9C45-4351-B46A-E990A4BBF7CE}" type="datetimeFigureOut">
              <a:rPr lang="en-GB" smtClean="0"/>
              <a:t>06/02/2018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7E931-62E1-40AA-9B29-A9D9B9FF95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81261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ECCF9-9C45-4351-B46A-E990A4BBF7CE}" type="datetimeFigureOut">
              <a:rPr lang="en-GB" smtClean="0"/>
              <a:t>06/02/2018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7E931-62E1-40AA-9B29-A9D9B9FF958D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999020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ECCF9-9C45-4351-B46A-E990A4BBF7CE}" type="datetimeFigureOut">
              <a:rPr lang="en-GB" smtClean="0"/>
              <a:t>06/02/2018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7E931-62E1-40AA-9B29-A9D9B9FF95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51222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ECCF9-9C45-4351-B46A-E990A4BBF7CE}" type="datetimeFigureOut">
              <a:rPr lang="en-GB" smtClean="0"/>
              <a:t>06/02/2018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7E931-62E1-40AA-9B29-A9D9B9FF95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34130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ECCF9-9C45-4351-B46A-E990A4BBF7CE}" type="datetimeFigureOut">
              <a:rPr lang="en-GB" smtClean="0"/>
              <a:t>06/02/2018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7E931-62E1-40AA-9B29-A9D9B9FF95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3925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ECCF9-9C45-4351-B46A-E990A4BBF7CE}" type="datetimeFigureOut">
              <a:rPr lang="en-GB" smtClean="0"/>
              <a:t>06/02/2018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7E931-62E1-40AA-9B29-A9D9B9FF95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357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ECCF9-9C45-4351-B46A-E990A4BBF7CE}" type="datetimeFigureOut">
              <a:rPr lang="en-GB" smtClean="0"/>
              <a:t>06/02/2018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7E931-62E1-40AA-9B29-A9D9B9FF95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6697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ECCF9-9C45-4351-B46A-E990A4BBF7CE}" type="datetimeFigureOut">
              <a:rPr lang="en-GB" smtClean="0"/>
              <a:t>06/02/2018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7E931-62E1-40AA-9B29-A9D9B9FF95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9723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ECCF9-9C45-4351-B46A-E990A4BBF7CE}" type="datetimeFigureOut">
              <a:rPr lang="en-GB" smtClean="0"/>
              <a:t>06/02/2018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7E931-62E1-40AA-9B29-A9D9B9FF95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5945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ECCF9-9C45-4351-B46A-E990A4BBF7CE}" type="datetimeFigureOut">
              <a:rPr lang="en-GB" smtClean="0"/>
              <a:t>06/02/2018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7E931-62E1-40AA-9B29-A9D9B9FF95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5813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ECCF9-9C45-4351-B46A-E990A4BBF7CE}" type="datetimeFigureOut">
              <a:rPr lang="en-GB" smtClean="0"/>
              <a:t>06/02/2018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7E931-62E1-40AA-9B29-A9D9B9FF95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038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ECCF9-9C45-4351-B46A-E990A4BBF7CE}" type="datetimeFigureOut">
              <a:rPr lang="en-GB" smtClean="0"/>
              <a:t>06/02/2018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7E931-62E1-40AA-9B29-A9D9B9FF95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0266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ECCF9-9C45-4351-B46A-E990A4BBF7CE}" type="datetimeFigureOut">
              <a:rPr lang="en-GB" smtClean="0"/>
              <a:t>06/02/2018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7E931-62E1-40AA-9B29-A9D9B9FF95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9780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9ECCF9-9C45-4351-B46A-E990A4BBF7CE}" type="datetimeFigureOut">
              <a:rPr lang="en-GB" smtClean="0"/>
              <a:t>06/02/2018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84C7E931-62E1-40AA-9B29-A9D9B9FF95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8427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QAK5sJ77J78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KdzH6a-XEGM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WaURWflzS-c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Narrative – what </a:t>
            </a:r>
            <a:r>
              <a:rPr lang="en-GB" smtClean="0"/>
              <a:t>the specification says…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22718" y="1489076"/>
            <a:ext cx="9105900" cy="4351338"/>
          </a:xfrm>
        </p:spPr>
        <p:txBody>
          <a:bodyPr>
            <a:normAutofit/>
          </a:bodyPr>
          <a:lstStyle/>
          <a:p>
            <a:r>
              <a:rPr lang="en-GB" dirty="0" smtClean="0"/>
              <a:t>Narrative </a:t>
            </a:r>
            <a:r>
              <a:rPr lang="en-GB" dirty="0"/>
              <a:t>structures: linear, non-linear, circular, interactive, </a:t>
            </a:r>
            <a:r>
              <a:rPr lang="en-GB" dirty="0" smtClean="0"/>
              <a:t>open/closed, single/multi-strand.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4088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Todorov’s Narrative Theory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0" y="1036638"/>
            <a:ext cx="5638800" cy="5592762"/>
          </a:xfrm>
        </p:spPr>
        <p:txBody>
          <a:bodyPr>
            <a:normAutofit lnSpcReduction="10000"/>
          </a:bodyPr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700" dirty="0">
                <a:cs typeface="Times New Roman" panose="02020603050405020304" pitchFamily="18" charset="0"/>
              </a:rPr>
              <a:t>One of the main characters is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700" dirty="0">
                <a:cs typeface="Times New Roman" panose="02020603050405020304" pitchFamily="18" charset="0"/>
              </a:rPr>
              <a:t>supposed to be getting married.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1000" dirty="0">
              <a:cs typeface="Times New Roman" panose="02020603050405020304" pitchFamily="18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700" dirty="0">
                <a:cs typeface="Times New Roman" panose="02020603050405020304" pitchFamily="18" charset="0"/>
              </a:rPr>
              <a:t>The group go on a </a:t>
            </a:r>
            <a:r>
              <a:rPr lang="en-US" altLang="en-US" sz="2700" dirty="0" smtClean="0">
                <a:cs typeface="Times New Roman" panose="02020603050405020304" pitchFamily="18" charset="0"/>
              </a:rPr>
              <a:t>‘party’, losing </a:t>
            </a:r>
            <a:r>
              <a:rPr lang="en-US" altLang="en-US" sz="2700" dirty="0">
                <a:cs typeface="Times New Roman" panose="02020603050405020304" pitchFamily="18" charset="0"/>
              </a:rPr>
              <a:t>the groom.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2000" dirty="0">
              <a:cs typeface="Times New Roman" panose="02020603050405020304" pitchFamily="18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700" dirty="0">
                <a:cs typeface="Times New Roman" panose="02020603050405020304" pitchFamily="18" charset="0"/>
              </a:rPr>
              <a:t>Group set about finding the groom.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4000" dirty="0">
              <a:cs typeface="Times New Roman" panose="02020603050405020304" pitchFamily="18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700" dirty="0">
                <a:cs typeface="Times New Roman" panose="02020603050405020304" pitchFamily="18" charset="0"/>
              </a:rPr>
              <a:t>Group finds the groom.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2700" dirty="0">
              <a:cs typeface="Times New Roman" panose="02020603050405020304" pitchFamily="18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1000" dirty="0">
              <a:cs typeface="Times New Roman" panose="02020603050405020304" pitchFamily="18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700" dirty="0">
                <a:cs typeface="Times New Roman" panose="02020603050405020304" pitchFamily="18" charset="0"/>
              </a:rPr>
              <a:t>Main character gets married.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2700" dirty="0">
              <a:cs typeface="Times New Roman" panose="02020603050405020304" pitchFamily="18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2700" dirty="0"/>
          </a:p>
        </p:txBody>
      </p:sp>
      <p:pic>
        <p:nvPicPr>
          <p:cNvPr id="9220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036638"/>
            <a:ext cx="2819400" cy="559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327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930"/>
            <a:ext cx="9912440" cy="1066800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 sz="2000" dirty="0"/>
              <a:t>Apply this theory to 2-3 films you </a:t>
            </a:r>
            <a:r>
              <a:rPr lang="en-GB" altLang="en-US" sz="2000" dirty="0" smtClean="0"/>
              <a:t>have watched</a:t>
            </a:r>
            <a:endParaRPr lang="en-GB" altLang="en-US" sz="20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0784721"/>
              </p:ext>
            </p:extLst>
          </p:nvPr>
        </p:nvGraphicFramePr>
        <p:xfrm>
          <a:off x="334852" y="1055062"/>
          <a:ext cx="8934180" cy="5511483"/>
        </p:xfrm>
        <a:graphic>
          <a:graphicData uri="http://schemas.openxmlformats.org/drawingml/2006/table">
            <a:tbl>
              <a:tblPr/>
              <a:tblGrid>
                <a:gridCol w="22335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35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35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335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667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ヒラギノ角ゴ Pro W3" pitchFamily="-84" charset="-128"/>
                        </a:rPr>
                        <a:t>Film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ヒラギノ角ゴ Pro W3" pitchFamily="-84" charset="-128"/>
                        </a:rPr>
                        <a:t>Shooter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ヒラギノ角ゴ Pro W3" pitchFamily="-84" charset="-128"/>
                        </a:rPr>
                        <a:t>Bob the builder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ヒラギノ角ゴ Pro W3" pitchFamily="-8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67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ヒラギノ角ゴ Pro W3" pitchFamily="-84" charset="-128"/>
                        </a:rPr>
                        <a:t>Equilibrium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ヒラギノ角ゴ Pro W3" pitchFamily="-84" charset="-128"/>
                        </a:rPr>
                        <a:t>By himself. Calm. Chilling with his dog.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ヒラギノ角ゴ Pro W3" pitchFamily="-84" charset="-128"/>
                        </a:rPr>
                        <a:t>New boots – really happy.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ヒラギノ角ゴ Pro W3" pitchFamily="-8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67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ヒラギノ角ゴ Pro W3" pitchFamily="-84" charset="-128"/>
                        </a:rPr>
                        <a:t>Disruption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ヒラギノ角ゴ Pro W3" pitchFamily="-84" charset="-128"/>
                        </a:rPr>
                        <a:t>FBI want him to come out of retirement to do one last job.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ヒラギノ角ゴ Pro W3" pitchFamily="-84" charset="-128"/>
                        </a:rPr>
                        <a:t>They squeaked.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ヒラギノ角ゴ Pro W3" pitchFamily="-8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67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ヒラギノ角ゴ Pro W3" pitchFamily="-84" charset="-128"/>
                        </a:rPr>
                        <a:t>Recognition of the disruption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ヒラギノ角ゴ Pro W3" pitchFamily="-84" charset="-128"/>
                        </a:rPr>
                        <a:t>No choice. Been set up. Shot in the leg.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ヒラギノ角ゴ Pro W3" pitchFamily="-84" charset="-128"/>
                        </a:rPr>
                        <a:t>Other characters noticed. Mice started following him.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ヒラギノ角ゴ Pro W3" pitchFamily="-8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67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ヒラギノ角ゴ Pro W3" pitchFamily="-84" charset="-128"/>
                        </a:rPr>
                        <a:t>Attempt to repair the damage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ヒラギノ角ゴ Pro W3" pitchFamily="-84" charset="-128"/>
                        </a:rPr>
                        <a:t>Sets about trying to set up the FBI.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ヒラギノ角ゴ Pro W3" pitchFamily="-84" charset="-128"/>
                        </a:rPr>
                        <a:t>Walk off the squeak.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ヒラギノ角ゴ Pro W3" pitchFamily="-8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604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ヒラギノ角ゴ Pro W3" pitchFamily="-84" charset="-128"/>
                        </a:rPr>
                        <a:t>New Equilibrium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ヒラギノ角ゴ Pro W3" pitchFamily="-84" charset="-128"/>
                        </a:rPr>
                        <a:t>Succeeds – bad guys at FBI get what is coming to them.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ヒラギノ角ゴ Pro W3" pitchFamily="-84" charset="-128"/>
                        </a:rPr>
                        <a:t>Boots had stopped squeaking.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ヒラギノ角ゴ Pro W3" pitchFamily="-8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413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950890" y="321972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dirty="0" smtClean="0"/>
              <a:t>Open Narratives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17236" y="1943637"/>
            <a:ext cx="8072437" cy="25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GB" sz="3200" dirty="0"/>
              <a:t>A narrative which has no ending or is open to interpretation</a:t>
            </a:r>
          </a:p>
          <a:p>
            <a:pPr>
              <a:buFont typeface="Arial" pitchFamily="34" charset="0"/>
              <a:buNone/>
              <a:defRPr/>
            </a:pPr>
            <a:endParaRPr lang="en-GB" sz="3200" dirty="0"/>
          </a:p>
          <a:p>
            <a:pPr>
              <a:buFont typeface="Arial" pitchFamily="34" charset="0"/>
              <a:buNone/>
              <a:defRPr/>
            </a:pPr>
            <a:endParaRPr lang="en-GB" sz="3200" dirty="0"/>
          </a:p>
          <a:p>
            <a:pPr>
              <a:buFont typeface="Arial" pitchFamily="34" charset="0"/>
              <a:buNone/>
              <a:defRPr/>
            </a:pPr>
            <a:endParaRPr lang="en-GB" sz="3200" dirty="0"/>
          </a:p>
        </p:txBody>
      </p:sp>
      <p:sp>
        <p:nvSpPr>
          <p:cNvPr id="2" name="Rectangle 1"/>
          <p:cNvSpPr/>
          <p:nvPr/>
        </p:nvSpPr>
        <p:spPr>
          <a:xfrm>
            <a:off x="2104941" y="3220781"/>
            <a:ext cx="5669758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e.g. </a:t>
            </a:r>
            <a:r>
              <a:rPr lang="en-US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Harry Potter</a:t>
            </a:r>
          </a:p>
          <a:p>
            <a:pPr algn="ctr"/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Maze Runner</a:t>
            </a:r>
          </a:p>
          <a:p>
            <a:pPr algn="ctr"/>
            <a:r>
              <a:rPr lang="en-US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Spiderman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28710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628918" y="708338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dirty="0" smtClean="0"/>
              <a:t>Closed Narratives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78600" y="2059547"/>
            <a:ext cx="8072437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GB" sz="3200" dirty="0"/>
              <a:t>A narrative with a definite, unquestionable ending.</a:t>
            </a:r>
          </a:p>
          <a:p>
            <a:pPr>
              <a:buFont typeface="Arial" pitchFamily="34" charset="0"/>
              <a:buNone/>
              <a:defRPr/>
            </a:pPr>
            <a:endParaRPr lang="en-GB" sz="3200" dirty="0"/>
          </a:p>
          <a:p>
            <a:pPr>
              <a:buFont typeface="Arial" pitchFamily="34" charset="0"/>
              <a:buNone/>
              <a:defRPr/>
            </a:pPr>
            <a:endParaRPr lang="en-GB" sz="3200" dirty="0"/>
          </a:p>
        </p:txBody>
      </p:sp>
      <p:sp>
        <p:nvSpPr>
          <p:cNvPr id="2" name="Rectangle 1"/>
          <p:cNvSpPr/>
          <p:nvPr/>
        </p:nvSpPr>
        <p:spPr>
          <a:xfrm>
            <a:off x="1828832" y="3868254"/>
            <a:ext cx="60615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e.g. The hangover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10324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551646" y="449687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hlinkClick r:id="rId2"/>
              </a:rPr>
              <a:t>Single Strand Narratives</a:t>
            </a:r>
            <a:endParaRPr lang="en-GB" altLang="en-US" dirty="0" smtClean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737383" y="1750454"/>
            <a:ext cx="8960409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3200" dirty="0">
                <a:latin typeface="Calibri" pitchFamily="34" charset="0"/>
              </a:rPr>
              <a:t>When a programme/film only has </a:t>
            </a:r>
            <a:r>
              <a:rPr lang="en-GB" sz="3200" dirty="0" smtClean="0">
                <a:latin typeface="Calibri" pitchFamily="34" charset="0"/>
              </a:rPr>
              <a:t>one narrative.</a:t>
            </a:r>
            <a:endParaRPr lang="en-GB" sz="3200" dirty="0">
              <a:latin typeface="Calibri" pitchFamily="34" charset="0"/>
            </a:endParaRPr>
          </a:p>
          <a:p>
            <a:pPr>
              <a:defRPr/>
            </a:pPr>
            <a:endParaRPr lang="en-GB" sz="3200" dirty="0">
              <a:latin typeface="Calibri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395718" y="3637037"/>
            <a:ext cx="60869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e.g. Finding Nemo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11571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allAtOnce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371341" y="514574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hlinkClick r:id="rId2"/>
              </a:rPr>
              <a:t>Multi strand Narratives</a:t>
            </a:r>
            <a:endParaRPr lang="en-GB" alt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787" y="1400735"/>
            <a:ext cx="9548492" cy="1780347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endParaRPr lang="en-GB" altLang="en-US" dirty="0" smtClean="0"/>
          </a:p>
          <a:p>
            <a:pPr marL="0" indent="0" eaLnBrk="1" hangingPunct="1">
              <a:buNone/>
            </a:pPr>
            <a:r>
              <a:rPr lang="en-GB" altLang="en-US" sz="3200" dirty="0" smtClean="0"/>
              <a:t>A number of different narratives within the same programme/film which finish by the end.</a:t>
            </a:r>
          </a:p>
        </p:txBody>
      </p:sp>
      <p:sp>
        <p:nvSpPr>
          <p:cNvPr id="2" name="Rectangle 1"/>
          <p:cNvSpPr/>
          <p:nvPr/>
        </p:nvSpPr>
        <p:spPr>
          <a:xfrm>
            <a:off x="1707923" y="3804462"/>
            <a:ext cx="741100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e.g. Coronation Street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79480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1327497"/>
              </p:ext>
            </p:extLst>
          </p:nvPr>
        </p:nvGraphicFramePr>
        <p:xfrm>
          <a:off x="412124" y="1429554"/>
          <a:ext cx="10753860" cy="4749229"/>
        </p:xfrm>
        <a:graphic>
          <a:graphicData uri="http://schemas.openxmlformats.org/drawingml/2006/table">
            <a:tbl>
              <a:tblPr/>
              <a:tblGrid>
                <a:gridCol w="35846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846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846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73569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ヒラギノ角ゴ Pro W3" pitchFamily="-84" charset="-128"/>
                        </a:rPr>
                        <a:t>Narrative Style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ヒラギノ角ゴ Pro W3" pitchFamily="-84" charset="-128"/>
                        </a:rPr>
                        <a:t>(with an example)</a:t>
                      </a:r>
                    </a:p>
                  </a:txBody>
                  <a:tcPr marL="91429" marR="91429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ヒラギノ角ゴ Pro W3" pitchFamily="-84" charset="-128"/>
                        </a:rPr>
                        <a:t>Engages the audience by…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ヒラギノ角ゴ Pro W3" pitchFamily="-84" charset="-128"/>
                        </a:rPr>
                        <a:t>(how does it make them feel)</a:t>
                      </a:r>
                    </a:p>
                  </a:txBody>
                  <a:tcPr marL="91429" marR="91429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ヒラギノ角ゴ Pro W3" pitchFamily="-84" charset="-128"/>
                        </a:rPr>
                        <a:t>Generates meaning by…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ヒラギノ角ゴ Pro W3" pitchFamily="-84" charset="-128"/>
                        </a:rPr>
                        <a:t>(what does it make the audience think is happening/going to happen?)</a:t>
                      </a:r>
                    </a:p>
                  </a:txBody>
                  <a:tcPr marL="91429" marR="91429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333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ヒラギノ角ゴ Pro W3" pitchFamily="-84" charset="-128"/>
                        </a:rPr>
                        <a:t>Open Narrative</a:t>
                      </a:r>
                    </a:p>
                  </a:txBody>
                  <a:tcPr marL="91429" marR="91429"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ヒラギノ角ゴ Pro W3" pitchFamily="-84" charset="-128"/>
                      </a:endParaRPr>
                    </a:p>
                  </a:txBody>
                  <a:tcPr marL="91429" marR="91429"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ヒラギノ角ゴ Pro W3" pitchFamily="-84" charset="-128"/>
                      </a:endParaRPr>
                    </a:p>
                  </a:txBody>
                  <a:tcPr marL="91429" marR="91429"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333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ヒラギノ角ゴ Pro W3" pitchFamily="-84" charset="-128"/>
                        </a:rPr>
                        <a:t>Closed Narrative</a:t>
                      </a:r>
                    </a:p>
                  </a:txBody>
                  <a:tcPr marL="91429" marR="91429"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ヒラギノ角ゴ Pro W3" pitchFamily="-84" charset="-128"/>
                      </a:endParaRPr>
                    </a:p>
                  </a:txBody>
                  <a:tcPr marL="91429" marR="91429"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ヒラギノ角ゴ Pro W3" pitchFamily="-84" charset="-128"/>
                      </a:endParaRPr>
                    </a:p>
                  </a:txBody>
                  <a:tcPr marL="91429" marR="91429"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333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ヒラギノ角ゴ Pro W3" pitchFamily="-84" charset="-128"/>
                        </a:rPr>
                        <a:t>Single Strand Narrative</a:t>
                      </a:r>
                    </a:p>
                  </a:txBody>
                  <a:tcPr marL="91429" marR="91429"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ヒラギノ角ゴ Pro W3" pitchFamily="-84" charset="-128"/>
                      </a:endParaRPr>
                    </a:p>
                  </a:txBody>
                  <a:tcPr marL="91429" marR="91429"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ヒラギノ角ゴ Pro W3" pitchFamily="-84" charset="-128"/>
                      </a:endParaRPr>
                    </a:p>
                  </a:txBody>
                  <a:tcPr marL="91429" marR="91429"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333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ヒラギノ角ゴ Pro W3" pitchFamily="-84" charset="-128"/>
                        </a:rPr>
                        <a:t>Multi Strand Narrative</a:t>
                      </a:r>
                    </a:p>
                  </a:txBody>
                  <a:tcPr marL="91429" marR="91429"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ヒラギノ角ゴ Pro W3" pitchFamily="-84" charset="-128"/>
                      </a:endParaRPr>
                    </a:p>
                  </a:txBody>
                  <a:tcPr marL="91429" marR="91429"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ヒラギノ角ゴ Pro W3" pitchFamily="-84" charset="-128"/>
                      </a:endParaRPr>
                    </a:p>
                  </a:txBody>
                  <a:tcPr marL="91429" marR="91429"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333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ヒラギノ角ゴ Pro W3" pitchFamily="-84" charset="-128"/>
                      </a:endParaRPr>
                    </a:p>
                  </a:txBody>
                  <a:tcPr marL="91429" marR="91429"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ヒラギノ角ゴ Pro W3" pitchFamily="-84" charset="-128"/>
                      </a:endParaRPr>
                    </a:p>
                  </a:txBody>
                  <a:tcPr marL="91429" marR="91429"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ヒラギノ角ゴ Pro W3" pitchFamily="-84" charset="-128"/>
                      </a:endParaRPr>
                    </a:p>
                  </a:txBody>
                  <a:tcPr marL="91429" marR="91429"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223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876" y="283028"/>
            <a:ext cx="8596668" cy="649184"/>
          </a:xfrm>
        </p:spPr>
        <p:txBody>
          <a:bodyPr>
            <a:normAutofit fontScale="90000"/>
          </a:bodyPr>
          <a:lstStyle/>
          <a:p>
            <a:r>
              <a:rPr lang="en-GB" b="1" u="sng" dirty="0" smtClean="0"/>
              <a:t>Get the grade </a:t>
            </a:r>
            <a:r>
              <a:rPr lang="en-GB" b="1" u="sng" dirty="0"/>
              <a:t/>
            </a:r>
            <a:br>
              <a:rPr lang="en-GB" b="1" u="sng" dirty="0"/>
            </a:br>
            <a:endParaRPr lang="en-GB" sz="2700" dirty="0"/>
          </a:p>
        </p:txBody>
      </p:sp>
      <p:sp>
        <p:nvSpPr>
          <p:cNvPr id="29" name="Rectangle 28"/>
          <p:cNvSpPr/>
          <p:nvPr/>
        </p:nvSpPr>
        <p:spPr>
          <a:xfrm>
            <a:off x="9245914" y="4719818"/>
            <a:ext cx="167225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cap="none" spc="0" dirty="0" smtClean="0">
                <a:ln w="22225">
                  <a:noFill/>
                  <a:prstDash val="solid"/>
                </a:ln>
                <a:effectLst/>
              </a:rPr>
              <a:t>Open/closed</a:t>
            </a:r>
            <a:endParaRPr lang="en-US" sz="2000" b="1" cap="none" spc="0" dirty="0">
              <a:ln w="22225">
                <a:noFill/>
                <a:prstDash val="solid"/>
              </a:ln>
              <a:effectLst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9270378" y="4102152"/>
            <a:ext cx="244650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cap="none" spc="0" dirty="0" smtClean="0">
                <a:ln w="22225">
                  <a:noFill/>
                  <a:prstDash val="solid"/>
                </a:ln>
                <a:effectLst/>
              </a:rPr>
              <a:t>Single/multi strand</a:t>
            </a:r>
            <a:endParaRPr lang="en-US" sz="2000" b="1" cap="none" spc="0" dirty="0">
              <a:ln w="22225">
                <a:noFill/>
                <a:prstDash val="solid"/>
              </a:ln>
              <a:effectLst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9270378" y="3482976"/>
            <a:ext cx="144302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cap="none" spc="0" dirty="0" smtClean="0">
                <a:ln w="22225">
                  <a:noFill/>
                  <a:prstDash val="solid"/>
                </a:ln>
                <a:effectLst/>
              </a:rPr>
              <a:t>Non-linear</a:t>
            </a:r>
            <a:endParaRPr lang="en-US" sz="2000" b="1" cap="none" spc="0" dirty="0">
              <a:ln w="22225">
                <a:noFill/>
                <a:prstDash val="solid"/>
              </a:ln>
              <a:effectLst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6461894"/>
              </p:ext>
            </p:extLst>
          </p:nvPr>
        </p:nvGraphicFramePr>
        <p:xfrm>
          <a:off x="400876" y="1988489"/>
          <a:ext cx="8928946" cy="42640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4687">
                  <a:extLst>
                    <a:ext uri="{9D8B030D-6E8A-4147-A177-3AD203B41FA5}">
                      <a16:colId xmlns:a16="http://schemas.microsoft.com/office/drawing/2014/main" val="3075401140"/>
                    </a:ext>
                  </a:extLst>
                </a:gridCol>
                <a:gridCol w="6484259">
                  <a:extLst>
                    <a:ext uri="{9D8B030D-6E8A-4147-A177-3AD203B41FA5}">
                      <a16:colId xmlns:a16="http://schemas.microsoft.com/office/drawing/2014/main" val="1793982149"/>
                    </a:ext>
                  </a:extLst>
                </a:gridCol>
              </a:tblGrid>
              <a:tr h="424658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Grade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What you HAVE to do…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3278460"/>
                  </a:ext>
                </a:extLst>
              </a:tr>
              <a:tr h="2059300"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Level 2 Pass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Identify the</a:t>
                      </a:r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800" b="1" u="sng" baseline="0" dirty="0" smtClean="0">
                          <a:solidFill>
                            <a:schemeClr val="tx1"/>
                          </a:solidFill>
                        </a:rPr>
                        <a:t>narrative structure</a:t>
                      </a:r>
                      <a:r>
                        <a:rPr lang="en-GB" sz="1800" b="1" u="sng" dirty="0" smtClean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  <a:p>
                      <a:pPr marL="0" indent="0">
                        <a:buNone/>
                      </a:pPr>
                      <a:r>
                        <a:rPr lang="en-GB" altLang="en-US" sz="1800" dirty="0" smtClean="0">
                          <a:solidFill>
                            <a:schemeClr val="tx1"/>
                          </a:solidFill>
                        </a:rPr>
                        <a:t>Describe</a:t>
                      </a:r>
                      <a:r>
                        <a:rPr lang="en-GB" altLang="en-US" sz="1800" baseline="0" dirty="0" smtClean="0">
                          <a:solidFill>
                            <a:schemeClr val="tx1"/>
                          </a:solidFill>
                        </a:rPr>
                        <a:t> the narrative structure </a:t>
                      </a:r>
                      <a:r>
                        <a:rPr lang="en-GB" altLang="en-US" sz="1800" b="1" u="sng" dirty="0" smtClean="0">
                          <a:solidFill>
                            <a:schemeClr val="tx1"/>
                          </a:solidFill>
                        </a:rPr>
                        <a:t>with examples from the product. </a:t>
                      </a:r>
                    </a:p>
                    <a:p>
                      <a:pPr marL="0" indent="0">
                        <a:buNone/>
                      </a:pPr>
                      <a:endParaRPr lang="en-GB" altLang="en-US" sz="1800" b="1" u="sng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en-US" sz="1800" dirty="0" smtClean="0">
                          <a:solidFill>
                            <a:srgbClr val="FF0000"/>
                          </a:solidFill>
                        </a:rPr>
                        <a:t>The product uses</a:t>
                      </a:r>
                      <a:r>
                        <a:rPr lang="en-GB" altLang="en-US" sz="1800" baseline="0" dirty="0" smtClean="0">
                          <a:solidFill>
                            <a:srgbClr val="FF0000"/>
                          </a:solidFill>
                        </a:rPr>
                        <a:t> the narrative structure XXX in the product when…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4888043"/>
                  </a:ext>
                </a:extLst>
              </a:tr>
              <a:tr h="1780073"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Level 2 Merit/Distinction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u="sng" dirty="0" smtClean="0">
                          <a:solidFill>
                            <a:srgbClr val="FF0000"/>
                          </a:solidFill>
                        </a:rPr>
                        <a:t>The narrative structure XXX </a:t>
                      </a: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in the clip </a:t>
                      </a:r>
                      <a:r>
                        <a:rPr lang="en-GB" b="1" u="sng" dirty="0" smtClean="0">
                          <a:solidFill>
                            <a:srgbClr val="00B050"/>
                          </a:solidFill>
                        </a:rPr>
                        <a:t>engages the audience by…</a:t>
                      </a: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b="1" u="sng" dirty="0" smtClean="0">
                          <a:solidFill>
                            <a:srgbClr val="0070C0"/>
                          </a:solidFill>
                        </a:rPr>
                        <a:t>because it… </a:t>
                      </a:r>
                      <a:r>
                        <a:rPr lang="en-GB" b="1" u="sng" dirty="0" smtClean="0">
                          <a:solidFill>
                            <a:srgbClr val="00B050"/>
                          </a:solidFill>
                        </a:rPr>
                        <a:t>generates the meaning of…</a:t>
                      </a:r>
                    </a:p>
                    <a:p>
                      <a:r>
                        <a:rPr lang="en-GB" b="1" u="sng" dirty="0" smtClean="0">
                          <a:solidFill>
                            <a:srgbClr val="0070C0"/>
                          </a:solidFill>
                        </a:rPr>
                        <a:t>Therefore,</a:t>
                      </a: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  <a:p>
                      <a:r>
                        <a:rPr lang="en-GB" b="1" u="sng" dirty="0" smtClean="0">
                          <a:solidFill>
                            <a:srgbClr val="0070C0"/>
                          </a:solidFill>
                        </a:rPr>
                        <a:t>As a result…</a:t>
                      </a:r>
                      <a:endParaRPr lang="en-GB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b="1" u="sng" dirty="0" smtClean="0">
                          <a:solidFill>
                            <a:srgbClr val="0070C0"/>
                          </a:solidFill>
                        </a:rPr>
                        <a:t>An example of this from the clip is …</a:t>
                      </a:r>
                      <a:endParaRPr lang="en-GB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870678"/>
                  </a:ext>
                </a:extLst>
              </a:tr>
            </a:tbl>
          </a:graphicData>
        </a:graphic>
      </p:graphicFrame>
      <p:sp>
        <p:nvSpPr>
          <p:cNvPr id="5" name="Oval Callout 4"/>
          <p:cNvSpPr/>
          <p:nvPr/>
        </p:nvSpPr>
        <p:spPr>
          <a:xfrm>
            <a:off x="8585861" y="95001"/>
            <a:ext cx="2719450" cy="1674422"/>
          </a:xfrm>
          <a:prstGeom prst="wedgeEllipseCallout">
            <a:avLst>
              <a:gd name="adj1" fmla="val -41509"/>
              <a:gd name="adj2" fmla="val 103293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Include lots and lots of examples from the product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9261954" y="2888755"/>
            <a:ext cx="9460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dirty="0" smtClean="0">
                <a:ln w="22225">
                  <a:noFill/>
                  <a:prstDash val="solid"/>
                </a:ln>
              </a:rPr>
              <a:t>Linear</a:t>
            </a:r>
            <a:endParaRPr lang="en-US" sz="2000" b="1" cap="none" spc="0" dirty="0">
              <a:ln w="22225">
                <a:noFill/>
                <a:prstDash val="solid"/>
              </a:ln>
              <a:effectLst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9243623" y="2294534"/>
            <a:ext cx="1139031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dirty="0" err="1" smtClean="0">
                <a:ln w="22225">
                  <a:noFill/>
                  <a:prstDash val="solid"/>
                </a:ln>
              </a:rPr>
              <a:t>Todorov</a:t>
            </a:r>
            <a:endParaRPr lang="en-US" sz="2000" b="1" cap="none" spc="0" dirty="0">
              <a:ln w="22225">
                <a:noFill/>
                <a:prstDash val="solid"/>
              </a:ln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3444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Objectives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77334" y="2133601"/>
            <a:ext cx="8515332" cy="2359378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GB" sz="4400" dirty="0" smtClean="0">
                <a:solidFill>
                  <a:srgbClr val="FF0000"/>
                </a:solidFill>
              </a:rPr>
              <a:t>Be able to describe </a:t>
            </a:r>
            <a:r>
              <a:rPr lang="en-GB" sz="4400" dirty="0">
                <a:solidFill>
                  <a:srgbClr val="FF0000"/>
                </a:solidFill>
              </a:rPr>
              <a:t>linear, non-linear, circular, interactive, open/closed, </a:t>
            </a:r>
            <a:r>
              <a:rPr lang="en-GB" sz="4400" dirty="0" smtClean="0">
                <a:solidFill>
                  <a:srgbClr val="FF0000"/>
                </a:solidFill>
              </a:rPr>
              <a:t>single/multi-strand narrative structures </a:t>
            </a:r>
            <a:r>
              <a:rPr lang="en-GB" sz="4400" dirty="0" smtClean="0">
                <a:solidFill>
                  <a:srgbClr val="FF9900"/>
                </a:solidFill>
              </a:rPr>
              <a:t>and </a:t>
            </a:r>
            <a:r>
              <a:rPr lang="en-GB" sz="4400" dirty="0" smtClean="0">
                <a:solidFill>
                  <a:srgbClr val="00B050"/>
                </a:solidFill>
              </a:rPr>
              <a:t>analyse </a:t>
            </a:r>
            <a:r>
              <a:rPr lang="en-GB" sz="4400" dirty="0" smtClean="0">
                <a:solidFill>
                  <a:srgbClr val="FF9900"/>
                </a:solidFill>
              </a:rPr>
              <a:t>how they are used to </a:t>
            </a:r>
            <a:r>
              <a:rPr lang="en-GB" sz="4400" dirty="0" smtClean="0">
                <a:solidFill>
                  <a:srgbClr val="00B050"/>
                </a:solidFill>
              </a:rPr>
              <a:t>effectively</a:t>
            </a:r>
            <a:r>
              <a:rPr lang="en-GB" sz="4400" dirty="0" smtClean="0">
                <a:solidFill>
                  <a:srgbClr val="FF9900"/>
                </a:solidFill>
              </a:rPr>
              <a:t> create meaning and </a:t>
            </a:r>
            <a:r>
              <a:rPr lang="en-GB" sz="4400" dirty="0" smtClean="0">
                <a:solidFill>
                  <a:srgbClr val="FF0000"/>
                </a:solidFill>
              </a:rPr>
              <a:t>engage </a:t>
            </a:r>
            <a:r>
              <a:rPr lang="en-GB" sz="4400" dirty="0" smtClean="0">
                <a:solidFill>
                  <a:srgbClr val="00B050"/>
                </a:solidFill>
              </a:rPr>
              <a:t>selected</a:t>
            </a:r>
            <a:r>
              <a:rPr lang="en-GB" sz="4400" dirty="0" smtClean="0">
                <a:solidFill>
                  <a:srgbClr val="FF9900"/>
                </a:solidFill>
              </a:rPr>
              <a:t> </a:t>
            </a:r>
            <a:r>
              <a:rPr lang="en-GB" sz="4400" dirty="0" smtClean="0">
                <a:solidFill>
                  <a:srgbClr val="FF0000"/>
                </a:solidFill>
              </a:rPr>
              <a:t>audiences.</a:t>
            </a:r>
            <a:r>
              <a:rPr lang="en-GB" sz="4400" dirty="0" smtClean="0">
                <a:solidFill>
                  <a:srgbClr val="FF9900"/>
                </a:solidFill>
              </a:rPr>
              <a:t>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621782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371341" y="515155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Narrative and Story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461493" y="2015545"/>
            <a:ext cx="8229600" cy="4525963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Think of a well known story</a:t>
            </a:r>
          </a:p>
          <a:p>
            <a:pPr lvl="1" eaLnBrk="1" hangingPunct="1"/>
            <a:r>
              <a:rPr lang="en-US" altLang="en-US" dirty="0" smtClean="0"/>
              <a:t>Alice in Wonderland</a:t>
            </a:r>
          </a:p>
          <a:p>
            <a:pPr lvl="1" eaLnBrk="1" hangingPunct="1"/>
            <a:r>
              <a:rPr lang="en-US" altLang="en-US" dirty="0" smtClean="0"/>
              <a:t>Hansel and Gretel</a:t>
            </a:r>
          </a:p>
          <a:p>
            <a:pPr lvl="1" eaLnBrk="1" hangingPunct="1"/>
            <a:r>
              <a:rPr lang="en-US" altLang="en-US" dirty="0" smtClean="0"/>
              <a:t>Jack and the Beanstalk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Write down the start, middle and end of the story</a:t>
            </a:r>
          </a:p>
        </p:txBody>
      </p:sp>
      <p:sp>
        <p:nvSpPr>
          <p:cNvPr id="3" name="Rectangle 2"/>
          <p:cNvSpPr/>
          <p:nvPr/>
        </p:nvSpPr>
        <p:spPr>
          <a:xfrm rot="1207812">
            <a:off x="7845342" y="333716"/>
            <a:ext cx="206498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Connect</a:t>
            </a:r>
            <a:endParaRPr lang="en-US" sz="4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29530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719071" y="901521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Narrative and Story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371341" y="2044521"/>
            <a:ext cx="8229600" cy="4525963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What is the difference?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Story has a beginning, middle and end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Narrative is the order the story is told</a:t>
            </a:r>
          </a:p>
          <a:p>
            <a:pPr eaLnBrk="1" hangingPunct="1"/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All media texts have a narrative</a:t>
            </a:r>
          </a:p>
        </p:txBody>
      </p:sp>
      <p:sp>
        <p:nvSpPr>
          <p:cNvPr id="7" name="Rectangle 6"/>
          <p:cNvSpPr/>
          <p:nvPr/>
        </p:nvSpPr>
        <p:spPr>
          <a:xfrm rot="1207812">
            <a:off x="7420339" y="547578"/>
            <a:ext cx="206498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Connect</a:t>
            </a:r>
            <a:endParaRPr lang="en-US" sz="4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45707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399245" y="437882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Narrative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706191" y="1732209"/>
            <a:ext cx="8229600" cy="4525963"/>
          </a:xfrm>
        </p:spPr>
        <p:txBody>
          <a:bodyPr/>
          <a:lstStyle/>
          <a:p>
            <a:pPr eaLnBrk="1" hangingPunct="1"/>
            <a:r>
              <a:rPr lang="en-GB" altLang="en-US" dirty="0" smtClean="0"/>
              <a:t>2 main types of narrative (the order in which a story is told)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GB" altLang="en-US" dirty="0" smtClean="0"/>
          </a:p>
          <a:p>
            <a:pPr lvl="1" eaLnBrk="1" hangingPunct="1"/>
            <a:r>
              <a:rPr lang="en-GB" altLang="en-US" dirty="0" smtClean="0"/>
              <a:t>Linear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GB" altLang="en-US" dirty="0" smtClean="0"/>
          </a:p>
          <a:p>
            <a:pPr lvl="1" eaLnBrk="1" hangingPunct="1"/>
            <a:r>
              <a:rPr lang="en-GB" altLang="en-US" dirty="0" smtClean="0"/>
              <a:t>Non Linear</a:t>
            </a:r>
          </a:p>
        </p:txBody>
      </p:sp>
    </p:spTree>
    <p:extLst>
      <p:ext uri="{BB962C8B-B14F-4D97-AF65-F5344CB8AC3E}">
        <p14:creationId xmlns:p14="http://schemas.microsoft.com/office/powerpoint/2010/main" val="2251125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590282" y="800101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Linear Narrative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590282" y="1923784"/>
            <a:ext cx="8229600" cy="2403517"/>
          </a:xfrm>
        </p:spPr>
        <p:txBody>
          <a:bodyPr/>
          <a:lstStyle/>
          <a:p>
            <a:pPr eaLnBrk="1" hangingPunct="1"/>
            <a:r>
              <a:rPr lang="en-GB" altLang="en-US" dirty="0" smtClean="0"/>
              <a:t>The story has a beginning, a middle and an end, told in that order.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GB" altLang="en-US" dirty="0" smtClean="0"/>
          </a:p>
          <a:p>
            <a:pPr eaLnBrk="1" hangingPunct="1"/>
            <a:r>
              <a:rPr lang="en-GB" altLang="en-US" dirty="0" smtClean="0"/>
              <a:t>This can be referred to as Classic Hollywood Narrative.</a:t>
            </a:r>
          </a:p>
          <a:p>
            <a:pPr eaLnBrk="1" hangingPunct="1"/>
            <a:endParaRPr lang="en-GB" altLang="en-US" dirty="0" smtClean="0"/>
          </a:p>
          <a:p>
            <a:pPr eaLnBrk="1" hangingPunct="1"/>
            <a:r>
              <a:rPr lang="en-GB" altLang="en-US" dirty="0" smtClean="0"/>
              <a:t>A	B	C	D	E</a:t>
            </a:r>
          </a:p>
        </p:txBody>
      </p:sp>
      <p:sp>
        <p:nvSpPr>
          <p:cNvPr id="2" name="Rectangle 1"/>
          <p:cNvSpPr/>
          <p:nvPr/>
        </p:nvSpPr>
        <p:spPr>
          <a:xfrm>
            <a:off x="1209325" y="4327301"/>
            <a:ext cx="7996099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Can you think of any moving image </a:t>
            </a:r>
          </a:p>
          <a:p>
            <a:pPr algn="ctr"/>
            <a:r>
              <a:rPr lang="en-US" sz="36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products that have a linear narrative?</a:t>
            </a:r>
            <a:endParaRPr lang="en-US" sz="3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72861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500129" y="515155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Non-Linear Narrative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500129" y="2027237"/>
            <a:ext cx="8229600" cy="4525963"/>
          </a:xfrm>
        </p:spPr>
        <p:txBody>
          <a:bodyPr>
            <a:normAutofit/>
          </a:bodyPr>
          <a:lstStyle/>
          <a:p>
            <a:pPr eaLnBrk="1" hangingPunct="1"/>
            <a:r>
              <a:rPr lang="en-GB" altLang="en-US" sz="2400" dirty="0" smtClean="0"/>
              <a:t>Story told in any order that is NOT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GB" altLang="en-US" sz="2400" dirty="0" smtClean="0"/>
              <a:t>	A	B	C	D	E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GB" altLang="en-US" sz="2400" dirty="0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GB" altLang="en-US" sz="2400" dirty="0" smtClean="0"/>
              <a:t>Can you think of some examples?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GB" altLang="en-US" sz="2400" dirty="0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GB" altLang="en-US" sz="2400" dirty="0" smtClean="0"/>
              <a:t>Why choose this style of story telling?</a:t>
            </a:r>
          </a:p>
        </p:txBody>
      </p:sp>
    </p:spTree>
    <p:extLst>
      <p:ext uri="{BB962C8B-B14F-4D97-AF65-F5344CB8AC3E}">
        <p14:creationId xmlns:p14="http://schemas.microsoft.com/office/powerpoint/2010/main" val="1983552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9"/>
          <p:cNvSpPr>
            <a:spLocks noChangeArrowheads="1"/>
          </p:cNvSpPr>
          <p:nvPr/>
        </p:nvSpPr>
        <p:spPr bwMode="auto">
          <a:xfrm>
            <a:off x="1668933" y="195956"/>
            <a:ext cx="581242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pPr eaLnBrk="1" hangingPunct="1"/>
            <a:r>
              <a:rPr lang="en-US" altLang="en-US" sz="4000" dirty="0" err="1">
                <a:latin typeface="Calibri" panose="020F0502020204030204" pitchFamily="34" charset="0"/>
              </a:rPr>
              <a:t>Todorov’s</a:t>
            </a:r>
            <a:r>
              <a:rPr lang="en-US" altLang="en-US" sz="4000" dirty="0">
                <a:latin typeface="Calibri" panose="020F0502020204030204" pitchFamily="34" charset="0"/>
              </a:rPr>
              <a:t> Narrative Theory</a:t>
            </a:r>
            <a:endParaRPr lang="en-GB" altLang="en-US" sz="4000" b="1" dirty="0">
              <a:latin typeface="Calibri" panose="020F0502020204030204" pitchFamily="34" charset="0"/>
            </a:endParaRPr>
          </a:p>
        </p:txBody>
      </p:sp>
      <p:pic>
        <p:nvPicPr>
          <p:cNvPr id="8195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468" y="1272862"/>
            <a:ext cx="7086600" cy="523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9423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Bob the Builder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www.youtube.com/watch?v=WaURWflzS-c</a:t>
            </a:r>
            <a:endParaRPr lang="en-GB" dirty="0" smtClean="0"/>
          </a:p>
          <a:p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8718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399</TotalTime>
  <Words>705</Words>
  <Application>Microsoft Office PowerPoint</Application>
  <PresentationFormat>Widescreen</PresentationFormat>
  <Paragraphs>131</Paragraphs>
  <Slides>17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Calibri</vt:lpstr>
      <vt:lpstr>Times New Roman</vt:lpstr>
      <vt:lpstr>Trebuchet MS</vt:lpstr>
      <vt:lpstr>Wingdings</vt:lpstr>
      <vt:lpstr>Wingdings 3</vt:lpstr>
      <vt:lpstr>ヒラギノ角ゴ Pro W3</vt:lpstr>
      <vt:lpstr>Facet</vt:lpstr>
      <vt:lpstr>Narrative – what the specification says… </vt:lpstr>
      <vt:lpstr>Objectives </vt:lpstr>
      <vt:lpstr>Narrative and Story</vt:lpstr>
      <vt:lpstr>Narrative and Story</vt:lpstr>
      <vt:lpstr>Narrative</vt:lpstr>
      <vt:lpstr>Linear Narrative</vt:lpstr>
      <vt:lpstr>Non-Linear Narrative</vt:lpstr>
      <vt:lpstr>PowerPoint Presentation</vt:lpstr>
      <vt:lpstr>Bob the Builder</vt:lpstr>
      <vt:lpstr>Todorov’s Narrative Theory</vt:lpstr>
      <vt:lpstr>PowerPoint Presentation</vt:lpstr>
      <vt:lpstr>Open Narratives</vt:lpstr>
      <vt:lpstr>Closed Narratives</vt:lpstr>
      <vt:lpstr>Single Strand Narratives</vt:lpstr>
      <vt:lpstr>Multi strand Narratives</vt:lpstr>
      <vt:lpstr>PowerPoint Presentation</vt:lpstr>
      <vt:lpstr>Get the grade  </vt:lpstr>
    </vt:vector>
  </TitlesOfParts>
  <Company>Little Lever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Narrative</dc:title>
  <dc:creator>Sue Farrimond</dc:creator>
  <cp:lastModifiedBy>Sue Farrimond</cp:lastModifiedBy>
  <cp:revision>27</cp:revision>
  <cp:lastPrinted>2018-01-31T08:32:56Z</cp:lastPrinted>
  <dcterms:created xsi:type="dcterms:W3CDTF">2017-12-15T15:39:43Z</dcterms:created>
  <dcterms:modified xsi:type="dcterms:W3CDTF">2018-02-06T14:25:55Z</dcterms:modified>
</cp:coreProperties>
</file>