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Montserrat"/>
      <p:regular r:id="rId49"/>
      <p:bold r:id="rId50"/>
      <p:italic r:id="rId51"/>
      <p:boldItalic r:id="rId52"/>
    </p:embeddedFont>
    <p:embeddedFont>
      <p:font typeface="Pacifico"/>
      <p:regular r:id="rId53"/>
    </p:embeddedFon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EF8D186-D755-4F60-9159-F88AD669664E}">
  <a:tblStyle styleId="{5EF8D186-D755-4F60-9159-F88AD669664E}"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italic.fntdata"/><Relationship Id="rId50" Type="http://schemas.openxmlformats.org/officeDocument/2006/relationships/font" Target="fonts/Montserrat-bold.fntdata"/><Relationship Id="rId53" Type="http://schemas.openxmlformats.org/officeDocument/2006/relationships/font" Target="fonts/Pacifico-regular.fntdata"/><Relationship Id="rId52" Type="http://schemas.openxmlformats.org/officeDocument/2006/relationships/font" Target="fonts/Montserrat-boldItalic.fntdata"/><Relationship Id="rId11" Type="http://schemas.openxmlformats.org/officeDocument/2006/relationships/slide" Target="slides/slide6.xml"/><Relationship Id="rId55" Type="http://schemas.openxmlformats.org/officeDocument/2006/relationships/font" Target="fonts/OpenSans-bold.fntdata"/><Relationship Id="rId10" Type="http://schemas.openxmlformats.org/officeDocument/2006/relationships/slide" Target="slides/slide5.xml"/><Relationship Id="rId54" Type="http://schemas.openxmlformats.org/officeDocument/2006/relationships/font" Target="fonts/OpenSans-regular.fntdata"/><Relationship Id="rId13" Type="http://schemas.openxmlformats.org/officeDocument/2006/relationships/slide" Target="slides/slide8.xml"/><Relationship Id="rId57" Type="http://schemas.openxmlformats.org/officeDocument/2006/relationships/font" Target="fonts/OpenSans-boldItalic.fntdata"/><Relationship Id="rId12" Type="http://schemas.openxmlformats.org/officeDocument/2006/relationships/slide" Target="slides/slide7.xml"/><Relationship Id="rId56" Type="http://schemas.openxmlformats.org/officeDocument/2006/relationships/font" Target="fonts/OpenSans-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 name="Google Shape;68;p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26: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26:notes"/>
          <p:cNvSpPr/>
          <p:nvPr>
            <p:ph idx="2" type="sldImg"/>
          </p:nvPr>
        </p:nvSpPr>
        <p:spPr>
          <a:xfrm>
            <a:off x="381153" y="68578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28: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28:notes"/>
          <p:cNvSpPr/>
          <p:nvPr>
            <p:ph idx="2" type="sldImg"/>
          </p:nvPr>
        </p:nvSpPr>
        <p:spPr>
          <a:xfrm>
            <a:off x="381153" y="68578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29: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p29:notes"/>
          <p:cNvSpPr/>
          <p:nvPr>
            <p:ph idx="2" type="sldImg"/>
          </p:nvPr>
        </p:nvSpPr>
        <p:spPr>
          <a:xfrm>
            <a:off x="381153" y="68578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 name="Google Shape;81;p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30: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p30:notes"/>
          <p:cNvSpPr/>
          <p:nvPr>
            <p:ph idx="2" type="sldImg"/>
          </p:nvPr>
        </p:nvSpPr>
        <p:spPr>
          <a:xfrm>
            <a:off x="381153" y="68578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31: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31:notes"/>
          <p:cNvSpPr/>
          <p:nvPr>
            <p:ph idx="2" type="sldImg"/>
          </p:nvPr>
        </p:nvSpPr>
        <p:spPr>
          <a:xfrm>
            <a:off x="381153" y="68578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p32: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32:notes"/>
          <p:cNvSpPr/>
          <p:nvPr>
            <p:ph idx="2" type="sldImg"/>
          </p:nvPr>
        </p:nvSpPr>
        <p:spPr>
          <a:xfrm>
            <a:off x="381153" y="68578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p33: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p33:notes"/>
          <p:cNvSpPr/>
          <p:nvPr>
            <p:ph idx="2" type="sldImg"/>
          </p:nvPr>
        </p:nvSpPr>
        <p:spPr>
          <a:xfrm>
            <a:off x="381153" y="68578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GB" sz="1200">
                <a:solidFill>
                  <a:srgbClr val="0000FF"/>
                </a:solidFill>
              </a:rPr>
              <a:t>Why did you choose to use InDesign instead of Photoshop to add the text to your book cover design?</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I chose to use Adobe InDesign because</a:t>
            </a:r>
            <a:r>
              <a:rPr b="1" lang="en-GB" sz="1200"/>
              <a:t> it is a </a:t>
            </a:r>
            <a:r>
              <a:rPr b="1" lang="en-GB" sz="1200">
                <a:highlight>
                  <a:srgbClr val="FF0000"/>
                </a:highlight>
              </a:rPr>
              <a:t>vector based software</a:t>
            </a:r>
            <a:r>
              <a:rPr b="1" lang="en-GB" sz="1200"/>
              <a:t>. </a:t>
            </a:r>
            <a:r>
              <a:rPr b="1" lang="en-GB" sz="1200">
                <a:highlight>
                  <a:srgbClr val="00FF00"/>
                </a:highlight>
              </a:rPr>
              <a:t>You can add text in Photoshop using the </a:t>
            </a:r>
            <a:r>
              <a:rPr b="1" lang="en-GB" sz="1200">
                <a:highlight>
                  <a:srgbClr val="FF0000"/>
                </a:highlight>
              </a:rPr>
              <a:t>Type Tool</a:t>
            </a:r>
            <a:r>
              <a:rPr b="1" lang="en-GB" sz="1200"/>
              <a:t>, but because it is a </a:t>
            </a:r>
            <a:r>
              <a:rPr b="1" lang="en-GB" sz="1200">
                <a:highlight>
                  <a:srgbClr val="FF0000"/>
                </a:highlight>
              </a:rPr>
              <a:t>bitmap</a:t>
            </a:r>
            <a:r>
              <a:rPr b="1" lang="en-GB" sz="1200"/>
              <a:t>, the text would be </a:t>
            </a:r>
            <a:r>
              <a:rPr b="1" lang="en-GB" sz="1200">
                <a:highlight>
                  <a:srgbClr val="FF0000"/>
                </a:highlight>
              </a:rPr>
              <a:t>pixelated</a:t>
            </a:r>
            <a:r>
              <a:rPr b="1" lang="en-GB" sz="1200"/>
              <a:t> if we increased the size of the image. Because the final product is going to be used for promotional purposes, the text needs to be </a:t>
            </a:r>
            <a:r>
              <a:rPr b="1" lang="en-GB" sz="1200">
                <a:highlight>
                  <a:srgbClr val="FF0000"/>
                </a:highlight>
              </a:rPr>
              <a:t>clear and legible</a:t>
            </a:r>
            <a:r>
              <a:rPr b="1" lang="en-GB" sz="1200"/>
              <a:t> even when it’s scale is increased.</a:t>
            </a:r>
            <a:endParaRPr b="1" sz="1200"/>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Which InDesign tools did you use to add the text? Describe the process including the fonts, text size, colour and any other feature eg light/bold, uppercase/lowercase.  Did you use the same fonts for all text or treat each element differently?</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I added the title font using</a:t>
            </a:r>
            <a:r>
              <a:rPr b="1" lang="en-GB" sz="1200"/>
              <a:t> the </a:t>
            </a:r>
            <a:r>
              <a:rPr b="1" lang="en-GB" sz="1200">
                <a:highlight>
                  <a:srgbClr val="FF0000"/>
                </a:highlight>
              </a:rPr>
              <a:t>Type tool</a:t>
            </a:r>
            <a:r>
              <a:rPr b="1" lang="en-GB" sz="1200">
                <a:highlight>
                  <a:srgbClr val="00FF00"/>
                </a:highlight>
              </a:rPr>
              <a:t> to create a </a:t>
            </a:r>
            <a:r>
              <a:rPr b="1" lang="en-GB" sz="1200">
                <a:highlight>
                  <a:srgbClr val="FF0000"/>
                </a:highlight>
              </a:rPr>
              <a:t>text box</a:t>
            </a:r>
            <a:r>
              <a:rPr b="1" lang="en-GB" sz="1200"/>
              <a:t>. For the title, I used the Arial Font, but used Arial Bold, and </a:t>
            </a:r>
            <a:r>
              <a:rPr b="1" lang="en-GB" sz="1200">
                <a:highlight>
                  <a:srgbClr val="FFFF00"/>
                </a:highlight>
              </a:rPr>
              <a:t>adjusted the </a:t>
            </a:r>
            <a:r>
              <a:rPr b="1" lang="en-GB" sz="1200">
                <a:highlight>
                  <a:srgbClr val="FF0000"/>
                </a:highlight>
              </a:rPr>
              <a:t>kerning</a:t>
            </a:r>
            <a:r>
              <a:rPr b="1" lang="en-GB" sz="1200">
                <a:highlight>
                  <a:srgbClr val="FFFF00"/>
                </a:highlight>
              </a:rPr>
              <a:t> to make the letters spaced further apart.</a:t>
            </a:r>
            <a:r>
              <a:rPr b="1" lang="en-GB" sz="1200"/>
              <a:t> I made the title white, bold and uppercase. I used the same font for the author’s name, </a:t>
            </a:r>
            <a:r>
              <a:rPr b="1" lang="en-GB" sz="1200">
                <a:highlight>
                  <a:srgbClr val="FFFF00"/>
                </a:highlight>
              </a:rPr>
              <a:t>but made it smaller with a larger </a:t>
            </a:r>
            <a:r>
              <a:rPr b="1" lang="en-GB" sz="1200">
                <a:highlight>
                  <a:srgbClr val="FF0000"/>
                </a:highlight>
              </a:rPr>
              <a:t>kerning.</a:t>
            </a:r>
            <a:r>
              <a:rPr b="1" lang="en-GB" sz="1200"/>
              <a:t> </a:t>
            </a:r>
            <a:r>
              <a:rPr b="1" lang="en-GB" sz="1200">
                <a:solidFill>
                  <a:srgbClr val="0000FF"/>
                </a:solidFill>
              </a:rPr>
              <a:t>I did this because</a:t>
            </a:r>
            <a:r>
              <a:rPr b="1" lang="en-GB" sz="1200"/>
              <a:t> the title needed to be more prominent than the author’s name.</a:t>
            </a:r>
            <a:endParaRPr b="1" sz="1200"/>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Where did you place your text on the page?  Describe you choice of placement and the effect you intended to create?  Make links to your inspiration.</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Placement of the text is important because</a:t>
            </a:r>
            <a:r>
              <a:rPr b="1" lang="en-GB" sz="1200"/>
              <a:t> it is one of the main focus points of a book’s front cover. It needs to be easy to read and inviting to the audience. </a:t>
            </a:r>
            <a:r>
              <a:rPr b="1" lang="en-GB" sz="1200">
                <a:solidFill>
                  <a:srgbClr val="0000FF"/>
                </a:solidFill>
              </a:rPr>
              <a:t>I chose to place my title</a:t>
            </a:r>
            <a:r>
              <a:rPr b="1" lang="en-GB" sz="1200"/>
              <a:t> in the centre of the cover in the top third of the cover. </a:t>
            </a:r>
            <a:r>
              <a:rPr b="1" lang="en-GB" sz="1200">
                <a:solidFill>
                  <a:srgbClr val="0000FF"/>
                </a:solidFill>
              </a:rPr>
              <a:t>This is because</a:t>
            </a:r>
            <a:r>
              <a:rPr b="1" lang="en-GB" sz="1200"/>
              <a:t> </a:t>
            </a:r>
            <a:r>
              <a:rPr b="1" lang="en-GB" sz="1200">
                <a:highlight>
                  <a:srgbClr val="00FF00"/>
                </a:highlight>
              </a:rPr>
              <a:t>a lot of science-fiction book covers from the seventies placed their text in this style, and the client wanted the book cover to look “classic”</a:t>
            </a:r>
            <a:endParaRPr b="1" sz="1200">
              <a:highlight>
                <a:srgbClr val="00FF00"/>
              </a:highlight>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Did you encounter any issues? How did you overcome these?</a:t>
            </a:r>
            <a:endParaRPr b="1" sz="1200">
              <a:solidFill>
                <a:srgbClr val="0000FF"/>
              </a:solidFill>
            </a:endParaRPr>
          </a:p>
          <a:p>
            <a:pPr indent="0" lvl="0" marL="0" rtl="0" algn="l">
              <a:lnSpc>
                <a:spcPct val="150000"/>
              </a:lnSpc>
              <a:spcBef>
                <a:spcPts val="1600"/>
              </a:spcBef>
              <a:spcAft>
                <a:spcPts val="0"/>
              </a:spcAft>
              <a:buSzPts val="1100"/>
              <a:buNone/>
            </a:pPr>
            <a:r>
              <a:rPr b="1" lang="en-GB" sz="1200"/>
              <a:t>Whilst placing my text, I had to make sure everything was centred and equally placed. </a:t>
            </a:r>
            <a:r>
              <a:rPr b="1" lang="en-GB" sz="1200">
                <a:highlight>
                  <a:srgbClr val="00FF00"/>
                </a:highlight>
              </a:rPr>
              <a:t>I used InDesign’s </a:t>
            </a:r>
            <a:r>
              <a:rPr b="1" lang="en-GB" sz="1200">
                <a:highlight>
                  <a:srgbClr val="FF0000"/>
                </a:highlight>
              </a:rPr>
              <a:t>guide tools</a:t>
            </a:r>
            <a:r>
              <a:rPr b="1" lang="en-GB" sz="1200">
                <a:highlight>
                  <a:srgbClr val="00FF00"/>
                </a:highlight>
              </a:rPr>
              <a:t> to make sure it was placed correctly. </a:t>
            </a:r>
            <a:endParaRPr b="1" sz="1200">
              <a:highlight>
                <a:srgbClr val="00FF00"/>
              </a:highlight>
            </a:endParaRPr>
          </a:p>
          <a:p>
            <a:pPr indent="0" lvl="0" marL="0" rtl="0" algn="l">
              <a:lnSpc>
                <a:spcPct val="150000"/>
              </a:lnSpc>
              <a:spcBef>
                <a:spcPts val="1600"/>
              </a:spcBef>
              <a:spcAft>
                <a:spcPts val="0"/>
              </a:spcAft>
              <a:buSzPts val="1100"/>
              <a:buNone/>
            </a:pPr>
            <a:r>
              <a:rPr b="1" lang="en-GB" sz="1200"/>
              <a:t>When adding colour, I wanted the text to fit into the colour scheme of the image underneath.</a:t>
            </a:r>
            <a:r>
              <a:rPr b="1" lang="en-GB" sz="1200">
                <a:highlight>
                  <a:srgbClr val="FFFF00"/>
                </a:highlight>
              </a:rPr>
              <a:t> I didn’t want to guess, so I used </a:t>
            </a:r>
            <a:r>
              <a:rPr b="1" lang="en-GB" sz="1200">
                <a:highlight>
                  <a:srgbClr val="FF0000"/>
                </a:highlight>
              </a:rPr>
              <a:t>the dropper tool</a:t>
            </a:r>
            <a:r>
              <a:rPr b="1" lang="en-GB" sz="1200">
                <a:highlight>
                  <a:srgbClr val="FFFF00"/>
                </a:highlight>
              </a:rPr>
              <a:t> to select exact an colour match from the image.</a:t>
            </a:r>
            <a:endParaRPr b="1" sz="1200">
              <a:highlight>
                <a:srgbClr val="FFFF00"/>
              </a:highlight>
            </a:endParaRPr>
          </a:p>
          <a:p>
            <a:pPr indent="0" lvl="0" marL="0" rtl="0" algn="l">
              <a:lnSpc>
                <a:spcPct val="150000"/>
              </a:lnSpc>
              <a:spcBef>
                <a:spcPts val="160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lnSpc>
                <a:spcPct val="100000"/>
              </a:lnSpc>
              <a:spcBef>
                <a:spcPts val="160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GB" sz="1200">
                <a:solidFill>
                  <a:srgbClr val="0000FF"/>
                </a:solidFill>
              </a:rPr>
              <a:t>Which InDesign tools did you use to add the text for your second design idea? Describe the process including the fonts, text size, colour and any other feature eg light/bold, uppercase/lowercase…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chemeClr val="dk1"/>
                </a:solidFill>
              </a:rPr>
              <a:t>I added the title font using…</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Where did you place your text on the page?  Describe you choice of placement and the effect you intended to create?  Make links to your inspiration.</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chemeClr val="dk1"/>
                </a:solidFill>
              </a:rPr>
              <a:t>Placement of the text is important because….    I chose to place my title…..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Did you encounter any issues? How did you overcome these?</a:t>
            </a:r>
            <a:endParaRPr b="1" sz="1200">
              <a:solidFill>
                <a:srgbClr val="0000FF"/>
              </a:solidFill>
            </a:endParaRPr>
          </a:p>
          <a:p>
            <a:pPr indent="-304800" lvl="0" marL="457200" rtl="0" algn="l">
              <a:lnSpc>
                <a:spcPct val="150000"/>
              </a:lnSpc>
              <a:spcBef>
                <a:spcPts val="1600"/>
              </a:spcBef>
              <a:spcAft>
                <a:spcPts val="0"/>
              </a:spcAft>
              <a:buClr>
                <a:schemeClr val="dk1"/>
              </a:buClr>
              <a:buSzPts val="1200"/>
              <a:buChar char="●"/>
            </a:pPr>
            <a:r>
              <a:rPr b="1" lang="en-GB" sz="1200">
                <a:solidFill>
                  <a:schemeClr val="dk1"/>
                </a:solidFill>
              </a:rPr>
              <a:t>Placement - using guides to make sure it is central/equally placed</a:t>
            </a:r>
            <a:endParaRPr b="1" sz="1200">
              <a:solidFill>
                <a:schemeClr val="dk1"/>
              </a:solidFill>
            </a:endParaRPr>
          </a:p>
          <a:p>
            <a:pPr indent="-304800" lvl="0" marL="457200" rtl="0" algn="l">
              <a:lnSpc>
                <a:spcPct val="150000"/>
              </a:lnSpc>
              <a:spcBef>
                <a:spcPts val="0"/>
              </a:spcBef>
              <a:spcAft>
                <a:spcPts val="0"/>
              </a:spcAft>
              <a:buClr>
                <a:schemeClr val="dk1"/>
              </a:buClr>
              <a:buSzPts val="1200"/>
              <a:buChar char="●"/>
            </a:pPr>
            <a:r>
              <a:rPr b="1" lang="en-GB" sz="1200">
                <a:solidFill>
                  <a:schemeClr val="dk1"/>
                </a:solidFill>
              </a:rPr>
              <a:t>Colour - use the dropper tool to select exact colour match from image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Which design idea do you prefer and why?  Make links to the technical details in the brief to help you make your choice.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lnSpc>
                <a:spcPct val="100000"/>
              </a:lnSpc>
              <a:spcBef>
                <a:spcPts val="16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 name="Google Shape;108;p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7" name="Shape 47"/>
        <p:cNvGrpSpPr/>
        <p:nvPr/>
      </p:nvGrpSpPr>
      <p:grpSpPr>
        <a:xfrm>
          <a:off x="0" y="0"/>
          <a:ext cx="0" cy="0"/>
          <a:chOff x="0" y="0"/>
          <a:chExt cx="0" cy="0"/>
        </a:xfrm>
      </p:grpSpPr>
      <p:sp>
        <p:nvSpPr>
          <p:cNvPr id="48" name="Google Shape;48;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0" name="Google Shape;50;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 name="Shape 51"/>
        <p:cNvGrpSpPr/>
        <p:nvPr/>
      </p:nvGrpSpPr>
      <p:grpSpPr>
        <a:xfrm>
          <a:off x="0" y="0"/>
          <a:ext cx="0" cy="0"/>
          <a:chOff x="0" y="0"/>
          <a:chExt cx="0" cy="0"/>
        </a:xfrm>
      </p:grpSpPr>
      <p:sp>
        <p:nvSpPr>
          <p:cNvPr id="52" name="Google Shape;5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3" name="Shape 53"/>
        <p:cNvGrpSpPr/>
        <p:nvPr/>
      </p:nvGrpSpPr>
      <p:grpSpPr>
        <a:xfrm>
          <a:off x="0" y="0"/>
          <a:ext cx="0" cy="0"/>
          <a:chOff x="0" y="0"/>
          <a:chExt cx="0" cy="0"/>
        </a:xfrm>
      </p:grpSpPr>
      <p:sp>
        <p:nvSpPr>
          <p:cNvPr id="54" name="Google Shape;54;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15000"/>
              </a:lnSpc>
              <a:spcBef>
                <a:spcPts val="360"/>
              </a:spcBef>
              <a:spcAft>
                <a:spcPts val="0"/>
              </a:spcAft>
              <a:buClr>
                <a:schemeClr val="dk1"/>
              </a:buClr>
              <a:buSzPts val="1800"/>
              <a:buChar char="●"/>
              <a:defRPr/>
            </a:lvl1pPr>
            <a:lvl2pPr indent="-342900" lvl="1" marL="914400" algn="l">
              <a:lnSpc>
                <a:spcPct val="115000"/>
              </a:lnSpc>
              <a:spcBef>
                <a:spcPts val="1600"/>
              </a:spcBef>
              <a:spcAft>
                <a:spcPts val="0"/>
              </a:spcAft>
              <a:buClr>
                <a:schemeClr val="dk1"/>
              </a:buClr>
              <a:buSzPts val="1800"/>
              <a:buChar char="○"/>
              <a:defRPr/>
            </a:lvl2pPr>
            <a:lvl3pPr indent="-342900" lvl="2" marL="1371600" algn="l">
              <a:lnSpc>
                <a:spcPct val="115000"/>
              </a:lnSpc>
              <a:spcBef>
                <a:spcPts val="1600"/>
              </a:spcBef>
              <a:spcAft>
                <a:spcPts val="0"/>
              </a:spcAft>
              <a:buClr>
                <a:schemeClr val="dk1"/>
              </a:buClr>
              <a:buSzPts val="1800"/>
              <a:buChar char="■"/>
              <a:defRPr/>
            </a:lvl3pPr>
            <a:lvl4pPr indent="-342900" lvl="3" marL="1828800" algn="l">
              <a:lnSpc>
                <a:spcPct val="115000"/>
              </a:lnSpc>
              <a:spcBef>
                <a:spcPts val="1600"/>
              </a:spcBef>
              <a:spcAft>
                <a:spcPts val="0"/>
              </a:spcAft>
              <a:buClr>
                <a:schemeClr val="dk1"/>
              </a:buClr>
              <a:buSzPts val="1800"/>
              <a:buChar char="●"/>
              <a:defRPr/>
            </a:lvl4pPr>
            <a:lvl5pPr indent="-342900" lvl="4" marL="2286000" algn="l">
              <a:lnSpc>
                <a:spcPct val="115000"/>
              </a:lnSpc>
              <a:spcBef>
                <a:spcPts val="1600"/>
              </a:spcBef>
              <a:spcAft>
                <a:spcPts val="0"/>
              </a:spcAft>
              <a:buClr>
                <a:schemeClr val="dk1"/>
              </a:buClr>
              <a:buSzPts val="1800"/>
              <a:buChar char="○"/>
              <a:defRPr/>
            </a:lvl5pPr>
            <a:lvl6pPr indent="-342900" lvl="5" marL="2743200" algn="l">
              <a:lnSpc>
                <a:spcPct val="115000"/>
              </a:lnSpc>
              <a:spcBef>
                <a:spcPts val="1600"/>
              </a:spcBef>
              <a:spcAft>
                <a:spcPts val="0"/>
              </a:spcAft>
              <a:buClr>
                <a:schemeClr val="dk1"/>
              </a:buClr>
              <a:buSzPts val="1800"/>
              <a:buChar char="■"/>
              <a:defRPr/>
            </a:lvl6pPr>
            <a:lvl7pPr indent="-342900" lvl="6" marL="3200400" algn="l">
              <a:lnSpc>
                <a:spcPct val="115000"/>
              </a:lnSpc>
              <a:spcBef>
                <a:spcPts val="1600"/>
              </a:spcBef>
              <a:spcAft>
                <a:spcPts val="0"/>
              </a:spcAft>
              <a:buClr>
                <a:schemeClr val="dk1"/>
              </a:buClr>
              <a:buSzPts val="1800"/>
              <a:buChar char="●"/>
              <a:defRPr/>
            </a:lvl7pPr>
            <a:lvl8pPr indent="-342900" lvl="7" marL="3657600" algn="l">
              <a:lnSpc>
                <a:spcPct val="115000"/>
              </a:lnSpc>
              <a:spcBef>
                <a:spcPts val="1600"/>
              </a:spcBef>
              <a:spcAft>
                <a:spcPts val="0"/>
              </a:spcAft>
              <a:buClr>
                <a:schemeClr val="dk1"/>
              </a:buClr>
              <a:buSzPts val="1800"/>
              <a:buChar char="○"/>
              <a:defRPr/>
            </a:lvl8pPr>
            <a:lvl9pPr indent="-342900" lvl="8" marL="4114800" algn="l">
              <a:lnSpc>
                <a:spcPct val="115000"/>
              </a:lnSpc>
              <a:spcBef>
                <a:spcPts val="1600"/>
              </a:spcBef>
              <a:spcAft>
                <a:spcPts val="1600"/>
              </a:spcAft>
              <a:buClr>
                <a:schemeClr val="dk1"/>
              </a:buClr>
              <a:buSzPts val="1800"/>
              <a:buChar char="■"/>
              <a:defRPr/>
            </a:lvl9pPr>
          </a:lstStyle>
          <a:p/>
        </p:txBody>
      </p:sp>
      <p:sp>
        <p:nvSpPr>
          <p:cNvPr id="56" name="Google Shape;56;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5" name="Shape 25"/>
        <p:cNvGrpSpPr/>
        <p:nvPr/>
      </p:nvGrpSpPr>
      <p:grpSpPr>
        <a:xfrm>
          <a:off x="0" y="0"/>
          <a:ext cx="0" cy="0"/>
          <a:chOff x="0" y="0"/>
          <a:chExt cx="0" cy="0"/>
        </a:xfrm>
      </p:grpSpPr>
      <p:sp>
        <p:nvSpPr>
          <p:cNvPr id="26" name="Google Shape;26;p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7" name="Google Shape;27;p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9" name="Shape 29"/>
        <p:cNvGrpSpPr/>
        <p:nvPr/>
      </p:nvGrpSpPr>
      <p:grpSpPr>
        <a:xfrm>
          <a:off x="0" y="0"/>
          <a:ext cx="0" cy="0"/>
          <a:chOff x="0" y="0"/>
          <a:chExt cx="0" cy="0"/>
        </a:xfrm>
      </p:grpSpPr>
      <p:sp>
        <p:nvSpPr>
          <p:cNvPr id="30" name="Google Shape;30;p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1" name="Google Shape;31;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
        <p:nvSpPr>
          <p:cNvPr id="33" name="Google Shape;33;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3" name="Google Shape;43;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6" name="Google Shape;4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1.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p:nvPr/>
        </p:nvSpPr>
        <p:spPr>
          <a:xfrm>
            <a:off x="-12050" y="-18000"/>
            <a:ext cx="9144000" cy="572700"/>
          </a:xfrm>
          <a:prstGeom prst="rect">
            <a:avLst/>
          </a:prstGeom>
          <a:gradFill>
            <a:gsLst>
              <a:gs pos="0">
                <a:srgbClr val="FFFFFF"/>
              </a:gs>
              <a:gs pos="73000">
                <a:srgbClr val="D9D9D9"/>
              </a:gs>
              <a:gs pos="100000">
                <a:srgbClr val="B3B3B3"/>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 name="Google Shape;10;p1"/>
          <p:cNvPicPr preferRelativeResize="0"/>
          <p:nvPr/>
        </p:nvPicPr>
        <p:blipFill rotWithShape="1">
          <a:blip r:embed="rId1">
            <a:alphaModFix/>
          </a:blip>
          <a:srcRect b="0" l="0" r="0" t="0"/>
          <a:stretch/>
        </p:blipFill>
        <p:spPr>
          <a:xfrm>
            <a:off x="55848" y="84550"/>
            <a:ext cx="436057" cy="393599"/>
          </a:xfrm>
          <a:prstGeom prst="rect">
            <a:avLst/>
          </a:prstGeom>
          <a:noFill/>
          <a:ln>
            <a:noFill/>
          </a:ln>
        </p:spPr>
      </p:pic>
      <p:pic>
        <p:nvPicPr>
          <p:cNvPr id="11" name="Google Shape;11;p1"/>
          <p:cNvPicPr preferRelativeResize="0"/>
          <p:nvPr/>
        </p:nvPicPr>
        <p:blipFill rotWithShape="1">
          <a:blip r:embed="rId2">
            <a:alphaModFix amt="52000"/>
          </a:blip>
          <a:srcRect b="0" l="0" r="0" t="0"/>
          <a:stretch/>
        </p:blipFill>
        <p:spPr>
          <a:xfrm>
            <a:off x="8059200" y="4796999"/>
            <a:ext cx="835625" cy="2598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g"/><Relationship Id="rId4" Type="http://schemas.openxmlformats.org/officeDocument/2006/relationships/image" Target="../media/image18.jpg"/><Relationship Id="rId5"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3.png"/><Relationship Id="rId4" Type="http://schemas.openxmlformats.org/officeDocument/2006/relationships/image" Target="../media/image29.png"/><Relationship Id="rId5" Type="http://schemas.openxmlformats.org/officeDocument/2006/relationships/image" Target="../media/image3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0"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0.jpg"/><Relationship Id="rId5" Type="http://schemas.openxmlformats.org/officeDocument/2006/relationships/image" Target="../media/image7.jpg"/><Relationship Id="rId6" Type="http://schemas.openxmlformats.org/officeDocument/2006/relationships/image" Target="../media/image3.jpg"/><Relationship Id="rId7" Type="http://schemas.openxmlformats.org/officeDocument/2006/relationships/image" Target="../media/image8.jpg"/><Relationship Id="rId8" Type="http://schemas.openxmlformats.org/officeDocument/2006/relationships/image" Target="../media/image5.jpg"/></Relationships>
</file>

<file path=ppt/slides/_rels/slide7.xml.rels><?xml version="1.0" encoding="UTF-8" standalone="yes"?><Relationships xmlns="http://schemas.openxmlformats.org/package/2006/relationships"><Relationship Id="rId10"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0.jpg"/><Relationship Id="rId5" Type="http://schemas.openxmlformats.org/officeDocument/2006/relationships/image" Target="../media/image7.jpg"/><Relationship Id="rId6" Type="http://schemas.openxmlformats.org/officeDocument/2006/relationships/image" Target="../media/image3.jpg"/><Relationship Id="rId7" Type="http://schemas.openxmlformats.org/officeDocument/2006/relationships/image" Target="../media/image8.jpg"/><Relationship Id="rId8"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hyperlink" Target="https://sites.google.com/s/1MNcJV2fPP1YFmbDdvP5poQijWlQliWax/p/1vqrsCtL1CWGWnApT2w_BSlF0u_V51zRY/edi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Component 2 LA A</a:t>
            </a:r>
            <a:endParaRPr/>
          </a:p>
        </p:txBody>
      </p:sp>
      <p:sp>
        <p:nvSpPr>
          <p:cNvPr id="64" name="Google Shape;64;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a:t>Vocational Brief</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3"/>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What is a vocational brief?</a:t>
            </a:r>
            <a:endParaRPr b="1"/>
          </a:p>
        </p:txBody>
      </p:sp>
      <p:sp>
        <p:nvSpPr>
          <p:cNvPr id="169" name="Google Shape;169;p23"/>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A vocational brief </a:t>
            </a:r>
            <a:r>
              <a:rPr b="1" lang="en-GB"/>
              <a:t>contextualises</a:t>
            </a:r>
            <a:r>
              <a:rPr lang="en-GB"/>
              <a:t> a project by using a real-life or employment- based scenario. This typically draws on the broader attributes valued in the creative industry, such as planning, problem-solving and communicating, as well as the more general skills needed in work, like independent learning, following a brief, and working towards a deadline.</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rPr b="1" lang="en-GB"/>
              <a:t>Contextualises - </a:t>
            </a:r>
            <a:r>
              <a:rPr lang="en-GB"/>
              <a:t>to place something in a particular setting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What will a vocational brief include?</a:t>
            </a:r>
            <a:endParaRPr b="1"/>
          </a:p>
        </p:txBody>
      </p:sp>
      <p:sp>
        <p:nvSpPr>
          <p:cNvPr id="175" name="Google Shape;175;p24"/>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A defined </a:t>
            </a:r>
            <a:r>
              <a:rPr b="1" lang="en-GB"/>
              <a:t>start date</a:t>
            </a:r>
            <a:r>
              <a:rPr lang="en-GB"/>
              <a:t> </a:t>
            </a:r>
            <a:endParaRPr/>
          </a:p>
          <a:p>
            <a:pPr indent="0" lvl="0" marL="0" rtl="0" algn="l">
              <a:lnSpc>
                <a:spcPct val="115000"/>
              </a:lnSpc>
              <a:spcBef>
                <a:spcPts val="1600"/>
              </a:spcBef>
              <a:spcAft>
                <a:spcPts val="0"/>
              </a:spcAft>
              <a:buSzPts val="1800"/>
              <a:buNone/>
            </a:pPr>
            <a:r>
              <a:rPr lang="en-GB"/>
              <a:t>A </a:t>
            </a:r>
            <a:r>
              <a:rPr b="1" lang="en-GB"/>
              <a:t>completion date</a:t>
            </a:r>
            <a:r>
              <a:rPr lang="en-GB"/>
              <a:t> </a:t>
            </a:r>
            <a:endParaRPr/>
          </a:p>
          <a:p>
            <a:pPr indent="0" lvl="0" marL="0" rtl="0" algn="l">
              <a:lnSpc>
                <a:spcPct val="115000"/>
              </a:lnSpc>
              <a:spcBef>
                <a:spcPts val="1600"/>
              </a:spcBef>
              <a:spcAft>
                <a:spcPts val="0"/>
              </a:spcAft>
              <a:buSzPts val="1800"/>
              <a:buNone/>
            </a:pPr>
            <a:r>
              <a:rPr b="1" lang="en-GB"/>
              <a:t>Clear requirements for the evidence</a:t>
            </a:r>
            <a:r>
              <a:rPr lang="en-GB"/>
              <a:t> that you need to provide. </a:t>
            </a:r>
            <a:endParaRPr/>
          </a:p>
          <a:p>
            <a:pPr indent="0" lvl="0" marL="0" rtl="0" algn="l">
              <a:lnSpc>
                <a:spcPct val="115000"/>
              </a:lnSpc>
              <a:spcBef>
                <a:spcPts val="1600"/>
              </a:spcBef>
              <a:spcAft>
                <a:spcPts val="0"/>
              </a:spcAft>
              <a:buSzPts val="1800"/>
              <a:buNone/>
            </a:pPr>
            <a:r>
              <a:rPr lang="en-GB"/>
              <a:t>The vocational brief will also give you an </a:t>
            </a:r>
            <a:r>
              <a:rPr b="1" lang="en-GB"/>
              <a:t>audience</a:t>
            </a:r>
            <a:r>
              <a:rPr lang="en-GB"/>
              <a:t> and a </a:t>
            </a:r>
            <a:r>
              <a:rPr b="1" lang="en-GB"/>
              <a:t>purpose.</a:t>
            </a:r>
            <a:endParaRPr b="1"/>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5"/>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Vocational Brief 1</a:t>
            </a:r>
            <a:endParaRPr b="1"/>
          </a:p>
          <a:p>
            <a:pPr indent="0" lvl="0" marL="0" rtl="0" algn="l">
              <a:lnSpc>
                <a:spcPct val="100000"/>
              </a:lnSpc>
              <a:spcBef>
                <a:spcPts val="0"/>
              </a:spcBef>
              <a:spcAft>
                <a:spcPts val="0"/>
              </a:spcAft>
              <a:buSzPts val="2800"/>
              <a:buNone/>
            </a:pPr>
            <a:r>
              <a:rPr b="1" lang="en-GB" sz="1400"/>
              <a:t>Start Date: </a:t>
            </a:r>
            <a:endParaRPr b="1" sz="1400"/>
          </a:p>
          <a:p>
            <a:pPr indent="0" lvl="0" marL="0" rtl="0" algn="l">
              <a:lnSpc>
                <a:spcPct val="100000"/>
              </a:lnSpc>
              <a:spcBef>
                <a:spcPts val="0"/>
              </a:spcBef>
              <a:spcAft>
                <a:spcPts val="0"/>
              </a:spcAft>
              <a:buSzPts val="2800"/>
              <a:buNone/>
            </a:pPr>
            <a:r>
              <a:rPr b="1" lang="en-GB" sz="1400"/>
              <a:t>Deadline for Submission: </a:t>
            </a:r>
            <a:r>
              <a:rPr b="1" lang="en-GB"/>
              <a:t> </a:t>
            </a:r>
            <a:endParaRPr b="1"/>
          </a:p>
        </p:txBody>
      </p:sp>
      <p:sp>
        <p:nvSpPr>
          <p:cNvPr id="181" name="Google Shape;181;p25"/>
          <p:cNvSpPr txBox="1"/>
          <p:nvPr>
            <p:ph idx="1" type="body"/>
          </p:nvPr>
        </p:nvSpPr>
        <p:spPr>
          <a:xfrm>
            <a:off x="311700" y="1814950"/>
            <a:ext cx="8520600" cy="290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1400"/>
              <a:t>Scholastic has approached you to produce the front cover for a new Young Adult Sci-Fi novel to be published later this year. The design you produce will also be used in advertisements to promote the book, and so it must show that the book is an entertaining read for teenages aged 13-15. The cover must target the audience consistently across all areas, including the main image, the use of colours, and the choice of fonts.</a:t>
            </a:r>
            <a:endParaRPr sz="1400"/>
          </a:p>
          <a:p>
            <a:pPr indent="0" lvl="0" marL="0" rtl="0" algn="l">
              <a:lnSpc>
                <a:spcPct val="115000"/>
              </a:lnSpc>
              <a:spcBef>
                <a:spcPts val="1600"/>
              </a:spcBef>
              <a:spcAft>
                <a:spcPts val="0"/>
              </a:spcAft>
              <a:buSzPts val="1800"/>
              <a:buNone/>
            </a:pPr>
            <a:r>
              <a:rPr lang="en-GB" sz="1400"/>
              <a:t>Scholastic has also requested that along with the cover itself, you also show evidence of your work in progress, as well as an explanation of the techniques you have used to create the cover.</a:t>
            </a:r>
            <a:endParaRPr sz="1400"/>
          </a:p>
          <a:p>
            <a:pPr indent="0" lvl="0" marL="0" rtl="0" algn="l">
              <a:lnSpc>
                <a:spcPct val="115000"/>
              </a:lnSpc>
              <a:spcBef>
                <a:spcPts val="1600"/>
              </a:spcBef>
              <a:spcAft>
                <a:spcPts val="1600"/>
              </a:spcAft>
              <a:buSzPts val="1800"/>
              <a:buNone/>
            </a:pPr>
            <a:r>
              <a:rPr lang="en-GB" sz="1400"/>
              <a:t>The final cover must be submitted as an A5 300dpi document saved in an appropriate format, alongside the original PSD.</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6"/>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Technical Details</a:t>
            </a:r>
            <a:endParaRPr b="1"/>
          </a:p>
        </p:txBody>
      </p:sp>
      <p:sp>
        <p:nvSpPr>
          <p:cNvPr id="187" name="Google Shape;187;p26"/>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sz="1400"/>
              <a:t>Title - “Jenny Starchild: Odyssey”</a:t>
            </a:r>
            <a:endParaRPr b="1" sz="1400"/>
          </a:p>
          <a:p>
            <a:pPr indent="0" lvl="0" marL="0" rtl="0" algn="l">
              <a:lnSpc>
                <a:spcPct val="115000"/>
              </a:lnSpc>
              <a:spcBef>
                <a:spcPts val="1600"/>
              </a:spcBef>
              <a:spcAft>
                <a:spcPts val="0"/>
              </a:spcAft>
              <a:buSzPts val="1800"/>
              <a:buNone/>
            </a:pPr>
            <a:r>
              <a:rPr b="1" lang="en-GB" sz="1400"/>
              <a:t>Author Name: Suzanne Lorde</a:t>
            </a:r>
            <a:endParaRPr b="1" sz="1400"/>
          </a:p>
          <a:p>
            <a:pPr indent="0" lvl="0" marL="0" rtl="0" algn="l">
              <a:lnSpc>
                <a:spcPct val="115000"/>
              </a:lnSpc>
              <a:spcBef>
                <a:spcPts val="1600"/>
              </a:spcBef>
              <a:spcAft>
                <a:spcPts val="0"/>
              </a:spcAft>
              <a:buSzPts val="1800"/>
              <a:buNone/>
            </a:pPr>
            <a:r>
              <a:rPr b="1" lang="en-GB" sz="1400"/>
              <a:t>Notes from the author:</a:t>
            </a:r>
            <a:endParaRPr b="1" sz="1400"/>
          </a:p>
          <a:p>
            <a:pPr indent="0" lvl="0" marL="0" rtl="0" algn="l">
              <a:lnSpc>
                <a:spcPct val="115000"/>
              </a:lnSpc>
              <a:spcBef>
                <a:spcPts val="1600"/>
              </a:spcBef>
              <a:spcAft>
                <a:spcPts val="0"/>
              </a:spcAft>
              <a:buSzPts val="1800"/>
              <a:buNone/>
            </a:pPr>
            <a:r>
              <a:rPr lang="en-GB" sz="1400"/>
              <a:t>For the cover, I would like to see the main character sitting on a rooftop, looking out into the night sky. The sky should contain several different alien planets, as her journey across the galaxy is one of the main plots of the novel. The theme of my story is exploration into other worlds, so I need the cover to be exciting and mysterious.</a:t>
            </a:r>
            <a:endParaRPr sz="1400"/>
          </a:p>
          <a:p>
            <a:pPr indent="0" lvl="0" marL="0" rtl="0" algn="l">
              <a:lnSpc>
                <a:spcPct val="115000"/>
              </a:lnSpc>
              <a:spcBef>
                <a:spcPts val="1600"/>
              </a:spcBef>
              <a:spcAft>
                <a:spcPts val="1600"/>
              </a:spcAft>
              <a:buSzPts val="1800"/>
              <a:buNone/>
            </a:pPr>
            <a:r>
              <a:rPr lang="en-GB" sz="1400"/>
              <a:t>I want the cover to look like a classic sci-fi novel, so I would like the final cover to have blue and purple tones. </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Key Information</a:t>
            </a:r>
            <a:endParaRPr b="1"/>
          </a:p>
        </p:txBody>
      </p:sp>
      <p:sp>
        <p:nvSpPr>
          <p:cNvPr id="193" name="Google Shape;193;p27"/>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1400"/>
              <a:t>Go through the </a:t>
            </a:r>
            <a:r>
              <a:rPr b="1" lang="en-GB" sz="1400"/>
              <a:t>vocational brief</a:t>
            </a:r>
            <a:r>
              <a:rPr lang="en-GB" sz="1400"/>
              <a:t> and the </a:t>
            </a:r>
            <a:r>
              <a:rPr b="1" lang="en-GB" sz="1400"/>
              <a:t>author notes</a:t>
            </a:r>
            <a:r>
              <a:rPr lang="en-GB" sz="1400"/>
              <a:t>, and </a:t>
            </a:r>
            <a:r>
              <a:rPr b="1" lang="en-GB" sz="1400"/>
              <a:t>highlight</a:t>
            </a:r>
            <a:r>
              <a:rPr lang="en-GB" sz="1400"/>
              <a:t> the </a:t>
            </a:r>
            <a:r>
              <a:rPr b="1" lang="en-GB" sz="1400"/>
              <a:t>essential</a:t>
            </a:r>
            <a:r>
              <a:rPr lang="en-GB" sz="1400"/>
              <a:t> information.</a:t>
            </a:r>
            <a:endParaRPr sz="1400"/>
          </a:p>
          <a:p>
            <a:pPr indent="0" lvl="0" marL="0" rtl="0" algn="l">
              <a:lnSpc>
                <a:spcPct val="115000"/>
              </a:lnSpc>
              <a:spcBef>
                <a:spcPts val="1600"/>
              </a:spcBef>
              <a:spcAft>
                <a:spcPts val="0"/>
              </a:spcAft>
              <a:buSzPts val="1800"/>
              <a:buNone/>
            </a:pPr>
            <a:r>
              <a:rPr lang="en-GB"/>
              <a:t>Can you tell me:</a:t>
            </a:r>
            <a:endParaRPr/>
          </a:p>
          <a:p>
            <a:pPr indent="0" lvl="0" marL="0" rtl="0" algn="l">
              <a:lnSpc>
                <a:spcPct val="115000"/>
              </a:lnSpc>
              <a:spcBef>
                <a:spcPts val="1600"/>
              </a:spcBef>
              <a:spcAft>
                <a:spcPts val="0"/>
              </a:spcAft>
              <a:buSzPts val="1800"/>
              <a:buNone/>
            </a:pPr>
            <a:r>
              <a:rPr b="1" lang="en-GB" sz="1400"/>
              <a:t>The start date?</a:t>
            </a:r>
            <a:endParaRPr b="1" sz="1400"/>
          </a:p>
          <a:p>
            <a:pPr indent="0" lvl="0" marL="0" rtl="0" algn="l">
              <a:lnSpc>
                <a:spcPct val="115000"/>
              </a:lnSpc>
              <a:spcBef>
                <a:spcPts val="1600"/>
              </a:spcBef>
              <a:spcAft>
                <a:spcPts val="0"/>
              </a:spcAft>
              <a:buSzPts val="1800"/>
              <a:buNone/>
            </a:pPr>
            <a:r>
              <a:rPr b="1" lang="en-GB" sz="1400"/>
              <a:t>The deadline submission?</a:t>
            </a:r>
            <a:endParaRPr b="1" sz="1400"/>
          </a:p>
          <a:p>
            <a:pPr indent="0" lvl="0" marL="0" rtl="0" algn="l">
              <a:lnSpc>
                <a:spcPct val="115000"/>
              </a:lnSpc>
              <a:spcBef>
                <a:spcPts val="1600"/>
              </a:spcBef>
              <a:spcAft>
                <a:spcPts val="0"/>
              </a:spcAft>
              <a:buSzPts val="1800"/>
              <a:buNone/>
            </a:pPr>
            <a:r>
              <a:rPr b="1" lang="en-GB" sz="1400"/>
              <a:t>What is the product you have been asked to design?</a:t>
            </a:r>
            <a:endParaRPr b="1" sz="1400"/>
          </a:p>
          <a:p>
            <a:pPr indent="0" lvl="0" marL="0" rtl="0" algn="l">
              <a:lnSpc>
                <a:spcPct val="115000"/>
              </a:lnSpc>
              <a:spcBef>
                <a:spcPts val="1600"/>
              </a:spcBef>
              <a:spcAft>
                <a:spcPts val="0"/>
              </a:spcAft>
              <a:buSzPts val="1800"/>
              <a:buNone/>
            </a:pPr>
            <a:r>
              <a:rPr b="1" lang="en-GB" sz="1400"/>
              <a:t>The audience?</a:t>
            </a:r>
            <a:endParaRPr b="1" sz="1400"/>
          </a:p>
          <a:p>
            <a:pPr indent="0" lvl="0" marL="0" rtl="0" algn="l">
              <a:lnSpc>
                <a:spcPct val="115000"/>
              </a:lnSpc>
              <a:spcBef>
                <a:spcPts val="1600"/>
              </a:spcBef>
              <a:spcAft>
                <a:spcPts val="0"/>
              </a:spcAft>
              <a:buSzPts val="1800"/>
              <a:buNone/>
            </a:pPr>
            <a:r>
              <a:rPr b="1" lang="en-GB" sz="1400"/>
              <a:t>The purpose?</a:t>
            </a:r>
            <a:endParaRPr b="1" sz="1400"/>
          </a:p>
          <a:p>
            <a:pPr indent="0" lvl="0" marL="0" rtl="0" algn="l">
              <a:lnSpc>
                <a:spcPct val="115000"/>
              </a:lnSpc>
              <a:spcBef>
                <a:spcPts val="1600"/>
              </a:spcBef>
              <a:spcAft>
                <a:spcPts val="1600"/>
              </a:spcAft>
              <a:buSzPts val="1800"/>
              <a:buNone/>
            </a:pPr>
            <a:r>
              <a:rPr b="1" lang="en-GB" sz="1400"/>
              <a:t>What evidence is needed?</a:t>
            </a:r>
            <a:endParaRPr b="1" sz="1400"/>
          </a:p>
        </p:txBody>
      </p:sp>
      <p:sp>
        <p:nvSpPr>
          <p:cNvPr id="194" name="Google Shape;194;p27"/>
          <p:cNvSpPr/>
          <p:nvPr/>
        </p:nvSpPr>
        <p:spPr>
          <a:xfrm>
            <a:off x="5127350" y="2213125"/>
            <a:ext cx="2417100" cy="768300"/>
          </a:xfrm>
          <a:prstGeom prst="homePlate">
            <a:avLst>
              <a:gd fmla="val 50000" name="adj"/>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Challenge Task</a:t>
            </a:r>
            <a:endParaRPr b="0" i="0" sz="1400" u="none" cap="none" strike="noStrike">
              <a:solidFill>
                <a:srgbClr val="FFFFFF"/>
              </a:solidFill>
              <a:latin typeface="Arial"/>
              <a:ea typeface="Arial"/>
              <a:cs typeface="Arial"/>
              <a:sym typeface="Arial"/>
            </a:endParaRPr>
          </a:p>
        </p:txBody>
      </p:sp>
      <p:sp>
        <p:nvSpPr>
          <p:cNvPr id="195" name="Google Shape;195;p27"/>
          <p:cNvSpPr txBox="1"/>
          <p:nvPr/>
        </p:nvSpPr>
        <p:spPr>
          <a:xfrm>
            <a:off x="5134325" y="3023425"/>
            <a:ext cx="3674400" cy="164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How does the author want the cover to feel?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How could you use image manipulation techniques to show you this?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8"/>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Vocational Brief 1</a:t>
            </a:r>
            <a:endParaRPr b="1"/>
          </a:p>
          <a:p>
            <a:pPr indent="0" lvl="0" marL="0" rtl="0" algn="l">
              <a:lnSpc>
                <a:spcPct val="100000"/>
              </a:lnSpc>
              <a:spcBef>
                <a:spcPts val="0"/>
              </a:spcBef>
              <a:spcAft>
                <a:spcPts val="0"/>
              </a:spcAft>
              <a:buSzPts val="2800"/>
              <a:buNone/>
            </a:pPr>
            <a:r>
              <a:rPr b="1" lang="en-GB" sz="1400"/>
              <a:t>Start Date: </a:t>
            </a:r>
            <a:r>
              <a:rPr b="1" lang="en-GB" sz="1400">
                <a:highlight>
                  <a:srgbClr val="00FF00"/>
                </a:highlight>
              </a:rPr>
              <a:t>18-1-19</a:t>
            </a:r>
            <a:endParaRPr b="1" sz="1400">
              <a:highlight>
                <a:srgbClr val="00FF00"/>
              </a:highlight>
            </a:endParaRPr>
          </a:p>
          <a:p>
            <a:pPr indent="0" lvl="0" marL="0" rtl="0" algn="l">
              <a:lnSpc>
                <a:spcPct val="100000"/>
              </a:lnSpc>
              <a:spcBef>
                <a:spcPts val="0"/>
              </a:spcBef>
              <a:spcAft>
                <a:spcPts val="0"/>
              </a:spcAft>
              <a:buSzPts val="2800"/>
              <a:buNone/>
            </a:pPr>
            <a:r>
              <a:rPr b="1" lang="en-GB" sz="1400"/>
              <a:t>Deadline for Submission: </a:t>
            </a:r>
            <a:r>
              <a:rPr b="1" lang="en-GB" sz="1400">
                <a:highlight>
                  <a:srgbClr val="00FF00"/>
                </a:highlight>
              </a:rPr>
              <a:t>1-2-19</a:t>
            </a:r>
            <a:r>
              <a:rPr b="1" lang="en-GB"/>
              <a:t>  </a:t>
            </a:r>
            <a:endParaRPr b="1"/>
          </a:p>
        </p:txBody>
      </p:sp>
      <p:sp>
        <p:nvSpPr>
          <p:cNvPr id="201" name="Google Shape;201;p28"/>
          <p:cNvSpPr txBox="1"/>
          <p:nvPr>
            <p:ph idx="1" type="body"/>
          </p:nvPr>
        </p:nvSpPr>
        <p:spPr>
          <a:xfrm>
            <a:off x="311700" y="1814950"/>
            <a:ext cx="8520600" cy="290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400">
                <a:highlight>
                  <a:srgbClr val="00FF00"/>
                </a:highlight>
              </a:rPr>
              <a:t>Scholastic</a:t>
            </a:r>
            <a:r>
              <a:rPr lang="en-GB" sz="1400"/>
              <a:t> has approached you to produce the </a:t>
            </a:r>
            <a:r>
              <a:rPr lang="en-GB" sz="1400">
                <a:highlight>
                  <a:srgbClr val="00FF00"/>
                </a:highlight>
              </a:rPr>
              <a:t>front cover</a:t>
            </a:r>
            <a:r>
              <a:rPr lang="en-GB" sz="1400"/>
              <a:t> for a new </a:t>
            </a:r>
            <a:r>
              <a:rPr lang="en-GB" sz="1400">
                <a:highlight>
                  <a:srgbClr val="00FF00"/>
                </a:highlight>
              </a:rPr>
              <a:t>Young Adult Sci-Fi novel</a:t>
            </a:r>
            <a:r>
              <a:rPr lang="en-GB" sz="1400"/>
              <a:t> to be published later this year. The design you produce will also be used in </a:t>
            </a:r>
            <a:r>
              <a:rPr lang="en-GB" sz="1400">
                <a:highlight>
                  <a:srgbClr val="00FF00"/>
                </a:highlight>
              </a:rPr>
              <a:t>advertisements to promote the book</a:t>
            </a:r>
            <a:r>
              <a:rPr lang="en-GB" sz="1400"/>
              <a:t>, and so it must show that the book is </a:t>
            </a:r>
            <a:r>
              <a:rPr lang="en-GB" sz="1400">
                <a:highlight>
                  <a:srgbClr val="00FF00"/>
                </a:highlight>
              </a:rPr>
              <a:t>an entertaining read for teenages aged 13-15.</a:t>
            </a:r>
            <a:r>
              <a:rPr lang="en-GB" sz="1400"/>
              <a:t> The cover must </a:t>
            </a:r>
            <a:r>
              <a:rPr lang="en-GB" sz="1400">
                <a:highlight>
                  <a:srgbClr val="00FF00"/>
                </a:highlight>
              </a:rPr>
              <a:t>target the audience consistently across all areas</a:t>
            </a:r>
            <a:r>
              <a:rPr lang="en-GB" sz="1400"/>
              <a:t>, including the </a:t>
            </a:r>
            <a:r>
              <a:rPr lang="en-GB" sz="1400">
                <a:highlight>
                  <a:srgbClr val="00FF00"/>
                </a:highlight>
              </a:rPr>
              <a:t>main image</a:t>
            </a:r>
            <a:r>
              <a:rPr lang="en-GB" sz="1400"/>
              <a:t>, the </a:t>
            </a:r>
            <a:r>
              <a:rPr lang="en-GB" sz="1400">
                <a:highlight>
                  <a:srgbClr val="00FF00"/>
                </a:highlight>
              </a:rPr>
              <a:t>use of colours</a:t>
            </a:r>
            <a:r>
              <a:rPr lang="en-GB" sz="1400"/>
              <a:t>, and the </a:t>
            </a:r>
            <a:r>
              <a:rPr lang="en-GB" sz="1400">
                <a:highlight>
                  <a:srgbClr val="00FF00"/>
                </a:highlight>
              </a:rPr>
              <a:t>choice of fonts.</a:t>
            </a:r>
            <a:endParaRPr sz="1400">
              <a:highlight>
                <a:srgbClr val="00FF00"/>
              </a:highlight>
            </a:endParaRPr>
          </a:p>
          <a:p>
            <a:pPr indent="0" lvl="0" marL="0" rtl="0" algn="l">
              <a:lnSpc>
                <a:spcPct val="115000"/>
              </a:lnSpc>
              <a:spcBef>
                <a:spcPts val="1600"/>
              </a:spcBef>
              <a:spcAft>
                <a:spcPts val="0"/>
              </a:spcAft>
              <a:buClr>
                <a:schemeClr val="dk1"/>
              </a:buClr>
              <a:buSzPts val="1100"/>
              <a:buFont typeface="Arial"/>
              <a:buNone/>
            </a:pPr>
            <a:r>
              <a:rPr lang="en-GB" sz="1400"/>
              <a:t>Scholastic has also requested that along with the cover itself, you also show </a:t>
            </a:r>
            <a:r>
              <a:rPr lang="en-GB" sz="1400">
                <a:highlight>
                  <a:srgbClr val="00FF00"/>
                </a:highlight>
              </a:rPr>
              <a:t>evidence of your work in progress</a:t>
            </a:r>
            <a:r>
              <a:rPr lang="en-GB" sz="1400"/>
              <a:t>, as well as </a:t>
            </a:r>
            <a:r>
              <a:rPr lang="en-GB" sz="1400">
                <a:highlight>
                  <a:srgbClr val="00FF00"/>
                </a:highlight>
              </a:rPr>
              <a:t>an explanation of the techniques you have used</a:t>
            </a:r>
            <a:r>
              <a:rPr lang="en-GB" sz="1400"/>
              <a:t> to create the cover.</a:t>
            </a:r>
            <a:endParaRPr sz="1400"/>
          </a:p>
          <a:p>
            <a:pPr indent="0" lvl="0" marL="0" rtl="0" algn="l">
              <a:lnSpc>
                <a:spcPct val="115000"/>
              </a:lnSpc>
              <a:spcBef>
                <a:spcPts val="1600"/>
              </a:spcBef>
              <a:spcAft>
                <a:spcPts val="1600"/>
              </a:spcAft>
              <a:buClr>
                <a:schemeClr val="dk1"/>
              </a:buClr>
              <a:buSzPts val="1100"/>
              <a:buFont typeface="Arial"/>
              <a:buNone/>
            </a:pPr>
            <a:r>
              <a:rPr lang="en-GB" sz="1400"/>
              <a:t>The final cover must be submitted as an </a:t>
            </a:r>
            <a:r>
              <a:rPr lang="en-GB" sz="1400">
                <a:highlight>
                  <a:srgbClr val="00FF00"/>
                </a:highlight>
              </a:rPr>
              <a:t>A5 300dpi document</a:t>
            </a:r>
            <a:r>
              <a:rPr lang="en-GB" sz="1400"/>
              <a:t> saved in an </a:t>
            </a:r>
            <a:r>
              <a:rPr lang="en-GB" sz="1400">
                <a:highlight>
                  <a:srgbClr val="00FF00"/>
                </a:highlight>
              </a:rPr>
              <a:t>appropriate format,</a:t>
            </a:r>
            <a:r>
              <a:rPr lang="en-GB" sz="1400"/>
              <a:t> alongside the </a:t>
            </a:r>
            <a:r>
              <a:rPr lang="en-GB" sz="1400">
                <a:highlight>
                  <a:srgbClr val="00FF00"/>
                </a:highlight>
              </a:rPr>
              <a:t>original PSD.</a:t>
            </a:r>
            <a:endParaRPr sz="1400">
              <a:highlight>
                <a:srgbClr val="00FF00"/>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9"/>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Technical Details</a:t>
            </a:r>
            <a:endParaRPr b="1"/>
          </a:p>
        </p:txBody>
      </p:sp>
      <p:sp>
        <p:nvSpPr>
          <p:cNvPr id="207" name="Google Shape;207;p29"/>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sz="1400"/>
              <a:t>Title - “Jenny Starchild: Odyssey”</a:t>
            </a:r>
            <a:endParaRPr b="1" sz="1400"/>
          </a:p>
          <a:p>
            <a:pPr indent="0" lvl="0" marL="0" rtl="0" algn="l">
              <a:lnSpc>
                <a:spcPct val="115000"/>
              </a:lnSpc>
              <a:spcBef>
                <a:spcPts val="1600"/>
              </a:spcBef>
              <a:spcAft>
                <a:spcPts val="0"/>
              </a:spcAft>
              <a:buSzPts val="1800"/>
              <a:buNone/>
            </a:pPr>
            <a:r>
              <a:rPr b="1" lang="en-GB" sz="1400"/>
              <a:t>Author Name: Suzanne Lorde</a:t>
            </a:r>
            <a:endParaRPr b="1" sz="1400"/>
          </a:p>
          <a:p>
            <a:pPr indent="0" lvl="0" marL="0" rtl="0" algn="l">
              <a:lnSpc>
                <a:spcPct val="115000"/>
              </a:lnSpc>
              <a:spcBef>
                <a:spcPts val="1600"/>
              </a:spcBef>
              <a:spcAft>
                <a:spcPts val="0"/>
              </a:spcAft>
              <a:buSzPts val="1800"/>
              <a:buNone/>
            </a:pPr>
            <a:r>
              <a:rPr b="1" lang="en-GB" sz="1400"/>
              <a:t>Notes from the author:</a:t>
            </a:r>
            <a:endParaRPr b="1" sz="1400"/>
          </a:p>
          <a:p>
            <a:pPr indent="0" lvl="0" marL="0" rtl="0" algn="l">
              <a:lnSpc>
                <a:spcPct val="115000"/>
              </a:lnSpc>
              <a:spcBef>
                <a:spcPts val="1600"/>
              </a:spcBef>
              <a:spcAft>
                <a:spcPts val="0"/>
              </a:spcAft>
              <a:buSzPts val="1800"/>
              <a:buNone/>
            </a:pPr>
            <a:r>
              <a:rPr lang="en-GB" sz="1400"/>
              <a:t>For the cover, I would like to see the </a:t>
            </a:r>
            <a:r>
              <a:rPr lang="en-GB" sz="1400">
                <a:highlight>
                  <a:srgbClr val="00FF00"/>
                </a:highlight>
              </a:rPr>
              <a:t>main character sitting on a rooftop</a:t>
            </a:r>
            <a:r>
              <a:rPr lang="en-GB" sz="1400"/>
              <a:t>, looking out into the </a:t>
            </a:r>
            <a:r>
              <a:rPr lang="en-GB" sz="1400">
                <a:highlight>
                  <a:srgbClr val="00FF00"/>
                </a:highlight>
              </a:rPr>
              <a:t>night sky</a:t>
            </a:r>
            <a:r>
              <a:rPr lang="en-GB" sz="1400"/>
              <a:t>. The sky should contain </a:t>
            </a:r>
            <a:r>
              <a:rPr lang="en-GB" sz="1400">
                <a:highlight>
                  <a:srgbClr val="00FF00"/>
                </a:highlight>
              </a:rPr>
              <a:t>several different alien planets</a:t>
            </a:r>
            <a:r>
              <a:rPr lang="en-GB" sz="1400"/>
              <a:t>, as her journey across the galaxy is one of the main plots of the novel. </a:t>
            </a:r>
            <a:r>
              <a:rPr lang="en-GB" sz="1400">
                <a:highlight>
                  <a:srgbClr val="00FF00"/>
                </a:highlight>
              </a:rPr>
              <a:t>The theme of my story is exploration into other worlds</a:t>
            </a:r>
            <a:r>
              <a:rPr lang="en-GB" sz="1400"/>
              <a:t>, so I need the cover to be </a:t>
            </a:r>
            <a:r>
              <a:rPr lang="en-GB" sz="1400">
                <a:highlight>
                  <a:srgbClr val="00FF00"/>
                </a:highlight>
              </a:rPr>
              <a:t>exciting and mysterious</a:t>
            </a:r>
            <a:r>
              <a:rPr lang="en-GB" sz="1400"/>
              <a:t>.</a:t>
            </a:r>
            <a:endParaRPr sz="1400"/>
          </a:p>
          <a:p>
            <a:pPr indent="0" lvl="0" marL="0" rtl="0" algn="l">
              <a:lnSpc>
                <a:spcPct val="115000"/>
              </a:lnSpc>
              <a:spcBef>
                <a:spcPts val="1600"/>
              </a:spcBef>
              <a:spcAft>
                <a:spcPts val="1600"/>
              </a:spcAft>
              <a:buSzPts val="1800"/>
              <a:buNone/>
            </a:pPr>
            <a:r>
              <a:rPr lang="en-GB" sz="1400"/>
              <a:t>I want the cover to look like a </a:t>
            </a:r>
            <a:r>
              <a:rPr lang="en-GB" sz="1400">
                <a:highlight>
                  <a:srgbClr val="00FF00"/>
                </a:highlight>
              </a:rPr>
              <a:t>classic sci-fi novel</a:t>
            </a:r>
            <a:r>
              <a:rPr lang="en-GB" sz="1400"/>
              <a:t>, so I would like the final cover to have </a:t>
            </a:r>
            <a:r>
              <a:rPr lang="en-GB" sz="1400">
                <a:highlight>
                  <a:srgbClr val="00FF00"/>
                </a:highlight>
              </a:rPr>
              <a:t>blue and purple tones. </a:t>
            </a:r>
            <a:endParaRPr sz="1400">
              <a:highlight>
                <a:srgbClr val="00FF00"/>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Assessment criteria</a:t>
            </a:r>
            <a:endParaRPr/>
          </a:p>
        </p:txBody>
      </p:sp>
      <p:sp>
        <p:nvSpPr>
          <p:cNvPr id="213" name="Google Shape;213;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214" name="Google Shape;214;p30"/>
          <p:cNvPicPr preferRelativeResize="0"/>
          <p:nvPr/>
        </p:nvPicPr>
        <p:blipFill rotWithShape="1">
          <a:blip r:embed="rId3">
            <a:alphaModFix/>
          </a:blip>
          <a:srcRect b="0" l="0" r="0" t="0"/>
          <a:stretch/>
        </p:blipFill>
        <p:spPr>
          <a:xfrm>
            <a:off x="319088" y="1776413"/>
            <a:ext cx="8505825" cy="1590675"/>
          </a:xfrm>
          <a:prstGeom prst="rect">
            <a:avLst/>
          </a:prstGeom>
          <a:noFill/>
          <a:ln>
            <a:noFill/>
          </a:ln>
        </p:spPr>
      </p:pic>
      <p:sp>
        <p:nvSpPr>
          <p:cNvPr id="215" name="Google Shape;215;p30"/>
          <p:cNvSpPr/>
          <p:nvPr/>
        </p:nvSpPr>
        <p:spPr>
          <a:xfrm>
            <a:off x="3696900" y="1738850"/>
            <a:ext cx="5202000" cy="169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31"/>
          <p:cNvPicPr preferRelativeResize="0"/>
          <p:nvPr/>
        </p:nvPicPr>
        <p:blipFill rotWithShape="1">
          <a:blip r:embed="rId3">
            <a:alphaModFix/>
          </a:blip>
          <a:srcRect b="21747" l="29556" r="49218" t="24061"/>
          <a:stretch/>
        </p:blipFill>
        <p:spPr>
          <a:xfrm>
            <a:off x="369875" y="572700"/>
            <a:ext cx="3182298" cy="4568461"/>
          </a:xfrm>
          <a:prstGeom prst="rect">
            <a:avLst/>
          </a:prstGeom>
          <a:noFill/>
          <a:ln>
            <a:noFill/>
          </a:ln>
        </p:spPr>
      </p:pic>
      <p:sp>
        <p:nvSpPr>
          <p:cNvPr id="221" name="Google Shape;221;p31"/>
          <p:cNvSpPr txBox="1"/>
          <p:nvPr>
            <p:ph idx="2" type="body"/>
          </p:nvPr>
        </p:nvSpPr>
        <p:spPr>
          <a:xfrm>
            <a:off x="3709925" y="1084675"/>
            <a:ext cx="3076500" cy="136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GB" sz="1800"/>
              <a:t>Skills used:</a:t>
            </a:r>
            <a:endParaRPr b="1" sz="1800"/>
          </a:p>
          <a:p>
            <a:pPr indent="0" lvl="0" marL="0" rtl="0" algn="l">
              <a:lnSpc>
                <a:spcPct val="115000"/>
              </a:lnSpc>
              <a:spcBef>
                <a:spcPts val="1600"/>
              </a:spcBef>
              <a:spcAft>
                <a:spcPts val="0"/>
              </a:spcAft>
              <a:buSzPts val="1400"/>
              <a:buNone/>
            </a:pPr>
            <a:r>
              <a:rPr lang="en-GB" sz="1800"/>
              <a:t>Copy and Paste</a:t>
            </a:r>
            <a:endParaRPr sz="1800"/>
          </a:p>
          <a:p>
            <a:pPr indent="0" lvl="0" marL="0" rtl="0" algn="l">
              <a:lnSpc>
                <a:spcPct val="115000"/>
              </a:lnSpc>
              <a:spcBef>
                <a:spcPts val="1600"/>
              </a:spcBef>
              <a:spcAft>
                <a:spcPts val="0"/>
              </a:spcAft>
              <a:buSzPts val="1400"/>
              <a:buNone/>
            </a:pPr>
            <a:r>
              <a:rPr lang="en-GB" sz="1800"/>
              <a:t>Selecting and Refining Edge</a:t>
            </a:r>
            <a:endParaRPr sz="1800"/>
          </a:p>
          <a:p>
            <a:pPr indent="0" lvl="0" marL="0" rtl="0" algn="l">
              <a:lnSpc>
                <a:spcPct val="115000"/>
              </a:lnSpc>
              <a:spcBef>
                <a:spcPts val="1600"/>
              </a:spcBef>
              <a:spcAft>
                <a:spcPts val="0"/>
              </a:spcAft>
              <a:buSzPts val="1400"/>
              <a:buNone/>
            </a:pPr>
            <a:r>
              <a:rPr lang="en-GB" sz="1800"/>
              <a:t>Working with layers</a:t>
            </a:r>
            <a:endParaRPr sz="1800"/>
          </a:p>
          <a:p>
            <a:pPr indent="0" lvl="0" marL="0" rtl="0" algn="l">
              <a:lnSpc>
                <a:spcPct val="115000"/>
              </a:lnSpc>
              <a:spcBef>
                <a:spcPts val="1600"/>
              </a:spcBef>
              <a:spcAft>
                <a:spcPts val="1600"/>
              </a:spcAft>
              <a:buSzPts val="1400"/>
              <a:buNone/>
            </a:pPr>
            <a:r>
              <a:rPr lang="en-GB" sz="1800"/>
              <a:t>Colour Correction / Adjustment Layers</a:t>
            </a:r>
            <a:endParaRPr sz="1800"/>
          </a:p>
        </p:txBody>
      </p:sp>
      <p:pic>
        <p:nvPicPr>
          <p:cNvPr id="222" name="Google Shape;222;p31"/>
          <p:cNvPicPr preferRelativeResize="0"/>
          <p:nvPr/>
        </p:nvPicPr>
        <p:blipFill rotWithShape="1">
          <a:blip r:embed="rId4">
            <a:alphaModFix/>
          </a:blip>
          <a:srcRect b="0" l="0" r="0" t="0"/>
          <a:stretch/>
        </p:blipFill>
        <p:spPr>
          <a:xfrm>
            <a:off x="8571300" y="0"/>
            <a:ext cx="572700"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2"/>
          <p:cNvPicPr preferRelativeResize="0"/>
          <p:nvPr/>
        </p:nvPicPr>
        <p:blipFill rotWithShape="1">
          <a:blip r:embed="rId3">
            <a:alphaModFix/>
          </a:blip>
          <a:srcRect b="21746" l="29817" r="49086" t="24292"/>
          <a:stretch/>
        </p:blipFill>
        <p:spPr>
          <a:xfrm>
            <a:off x="398450" y="572700"/>
            <a:ext cx="3182298" cy="4577013"/>
          </a:xfrm>
          <a:prstGeom prst="rect">
            <a:avLst/>
          </a:prstGeom>
          <a:noFill/>
          <a:ln>
            <a:noFill/>
          </a:ln>
        </p:spPr>
      </p:pic>
      <p:sp>
        <p:nvSpPr>
          <p:cNvPr id="228" name="Google Shape;228;p32"/>
          <p:cNvSpPr txBox="1"/>
          <p:nvPr>
            <p:ph idx="2" type="body"/>
          </p:nvPr>
        </p:nvSpPr>
        <p:spPr>
          <a:xfrm>
            <a:off x="3726600" y="572700"/>
            <a:ext cx="3684000" cy="136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GB" sz="1800"/>
              <a:t>Skills used:</a:t>
            </a:r>
            <a:endParaRPr b="1" sz="1800"/>
          </a:p>
          <a:p>
            <a:pPr indent="0" lvl="0" marL="0" rtl="0" algn="l">
              <a:lnSpc>
                <a:spcPct val="115000"/>
              </a:lnSpc>
              <a:spcBef>
                <a:spcPts val="1600"/>
              </a:spcBef>
              <a:spcAft>
                <a:spcPts val="0"/>
              </a:spcAft>
              <a:buSzPts val="1400"/>
              <a:buNone/>
            </a:pPr>
            <a:r>
              <a:rPr lang="en-GB" sz="1800"/>
              <a:t>Copy and Paste</a:t>
            </a:r>
            <a:endParaRPr sz="1800"/>
          </a:p>
          <a:p>
            <a:pPr indent="0" lvl="0" marL="0" rtl="0" algn="l">
              <a:lnSpc>
                <a:spcPct val="115000"/>
              </a:lnSpc>
              <a:spcBef>
                <a:spcPts val="1600"/>
              </a:spcBef>
              <a:spcAft>
                <a:spcPts val="0"/>
              </a:spcAft>
              <a:buSzPts val="1400"/>
              <a:buNone/>
            </a:pPr>
            <a:r>
              <a:rPr lang="en-GB" sz="1800"/>
              <a:t>Selecting and Refining Edge</a:t>
            </a:r>
            <a:endParaRPr sz="1800"/>
          </a:p>
          <a:p>
            <a:pPr indent="0" lvl="0" marL="0" rtl="0" algn="l">
              <a:lnSpc>
                <a:spcPct val="115000"/>
              </a:lnSpc>
              <a:spcBef>
                <a:spcPts val="1600"/>
              </a:spcBef>
              <a:spcAft>
                <a:spcPts val="0"/>
              </a:spcAft>
              <a:buSzPts val="1400"/>
              <a:buNone/>
            </a:pPr>
            <a:r>
              <a:rPr lang="en-GB" sz="1800"/>
              <a:t>Working with layers</a:t>
            </a:r>
            <a:endParaRPr sz="1800"/>
          </a:p>
          <a:p>
            <a:pPr indent="0" lvl="0" marL="0" rtl="0" algn="l">
              <a:lnSpc>
                <a:spcPct val="115000"/>
              </a:lnSpc>
              <a:spcBef>
                <a:spcPts val="1600"/>
              </a:spcBef>
              <a:spcAft>
                <a:spcPts val="0"/>
              </a:spcAft>
              <a:buSzPts val="1400"/>
              <a:buNone/>
            </a:pPr>
            <a:r>
              <a:rPr lang="en-GB" sz="1800"/>
              <a:t>Colour Correction / Adjustment Layers</a:t>
            </a:r>
            <a:endParaRPr sz="1800"/>
          </a:p>
          <a:p>
            <a:pPr indent="0" lvl="0" marL="0" rtl="0" algn="l">
              <a:lnSpc>
                <a:spcPct val="115000"/>
              </a:lnSpc>
              <a:spcBef>
                <a:spcPts val="1600"/>
              </a:spcBef>
              <a:spcAft>
                <a:spcPts val="0"/>
              </a:spcAft>
              <a:buSzPts val="1400"/>
              <a:buNone/>
            </a:pPr>
            <a:r>
              <a:rPr lang="en-GB" sz="1800"/>
              <a:t>Eraser Tool</a:t>
            </a:r>
            <a:endParaRPr sz="1800"/>
          </a:p>
          <a:p>
            <a:pPr indent="0" lvl="0" marL="0" rtl="0" algn="l">
              <a:lnSpc>
                <a:spcPct val="115000"/>
              </a:lnSpc>
              <a:spcBef>
                <a:spcPts val="1600"/>
              </a:spcBef>
              <a:spcAft>
                <a:spcPts val="0"/>
              </a:spcAft>
              <a:buSzPts val="1400"/>
              <a:buNone/>
            </a:pPr>
            <a:r>
              <a:rPr lang="en-GB" sz="1800"/>
              <a:t>Levels</a:t>
            </a:r>
            <a:endParaRPr sz="1800"/>
          </a:p>
          <a:p>
            <a:pPr indent="0" lvl="0" marL="0" rtl="0" algn="l">
              <a:lnSpc>
                <a:spcPct val="115000"/>
              </a:lnSpc>
              <a:spcBef>
                <a:spcPts val="1600"/>
              </a:spcBef>
              <a:spcAft>
                <a:spcPts val="1600"/>
              </a:spcAft>
              <a:buSzPts val="1400"/>
              <a:buNone/>
            </a:pPr>
            <a:r>
              <a:rPr lang="en-GB" sz="1800"/>
              <a:t>Curves</a:t>
            </a:r>
            <a:endParaRPr sz="1800"/>
          </a:p>
        </p:txBody>
      </p:sp>
      <p:pic>
        <p:nvPicPr>
          <p:cNvPr id="229" name="Google Shape;229;p32"/>
          <p:cNvPicPr preferRelativeResize="0"/>
          <p:nvPr/>
        </p:nvPicPr>
        <p:blipFill rotWithShape="1">
          <a:blip r:embed="rId4">
            <a:alphaModFix/>
          </a:blip>
          <a:srcRect b="0" l="0" r="0" t="0"/>
          <a:stretch/>
        </p:blipFill>
        <p:spPr>
          <a:xfrm>
            <a:off x="8571300" y="0"/>
            <a:ext cx="572700" cy="572700"/>
          </a:xfrm>
          <a:prstGeom prst="rect">
            <a:avLst/>
          </a:prstGeom>
          <a:noFill/>
          <a:ln>
            <a:noFill/>
          </a:ln>
        </p:spPr>
      </p:pic>
      <p:pic>
        <p:nvPicPr>
          <p:cNvPr id="230" name="Google Shape;230;p32"/>
          <p:cNvPicPr preferRelativeResize="0"/>
          <p:nvPr/>
        </p:nvPicPr>
        <p:blipFill rotWithShape="1">
          <a:blip r:embed="rId4">
            <a:alphaModFix/>
          </a:blip>
          <a:srcRect b="0" l="0" r="0" t="0"/>
          <a:stretch/>
        </p:blipFill>
        <p:spPr>
          <a:xfrm>
            <a:off x="7998600" y="0"/>
            <a:ext cx="572700" cy="572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5"/>
          <p:cNvSpPr txBox="1"/>
          <p:nvPr>
            <p:ph type="ctrTitle"/>
          </p:nvPr>
        </p:nvSpPr>
        <p:spPr>
          <a:xfrm>
            <a:off x="1797125" y="978131"/>
            <a:ext cx="7105200" cy="431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sz="2400"/>
              <a:t>Spaced Retrieval Task: </a:t>
            </a:r>
            <a:r>
              <a:rPr lang="en-GB" sz="1400"/>
              <a:t>What can you remember?</a:t>
            </a:r>
            <a:endParaRPr sz="1400"/>
          </a:p>
        </p:txBody>
      </p:sp>
      <p:pic>
        <p:nvPicPr>
          <p:cNvPr id="71" name="Google Shape;71;p15"/>
          <p:cNvPicPr preferRelativeResize="0"/>
          <p:nvPr/>
        </p:nvPicPr>
        <p:blipFill rotWithShape="1">
          <a:blip r:embed="rId3">
            <a:alphaModFix/>
          </a:blip>
          <a:srcRect b="0" l="0" r="0" t="0"/>
          <a:stretch/>
        </p:blipFill>
        <p:spPr>
          <a:xfrm>
            <a:off x="193750" y="877425"/>
            <a:ext cx="1109606" cy="1109606"/>
          </a:xfrm>
          <a:prstGeom prst="rect">
            <a:avLst/>
          </a:prstGeom>
          <a:noFill/>
          <a:ln>
            <a:noFill/>
          </a:ln>
        </p:spPr>
      </p:pic>
      <p:sp>
        <p:nvSpPr>
          <p:cNvPr id="72" name="Google Shape;72;p15"/>
          <p:cNvSpPr/>
          <p:nvPr/>
        </p:nvSpPr>
        <p:spPr>
          <a:xfrm>
            <a:off x="193775" y="4206206"/>
            <a:ext cx="14175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Last term...</a:t>
            </a:r>
            <a:endParaRPr b="0" i="0" sz="1400" u="none" cap="none" strike="noStrike">
              <a:solidFill>
                <a:srgbClr val="000000"/>
              </a:solidFill>
              <a:latin typeface="Arial"/>
              <a:ea typeface="Arial"/>
              <a:cs typeface="Arial"/>
              <a:sym typeface="Arial"/>
            </a:endParaRPr>
          </a:p>
        </p:txBody>
      </p:sp>
      <p:sp>
        <p:nvSpPr>
          <p:cNvPr id="73" name="Google Shape;73;p15"/>
          <p:cNvSpPr/>
          <p:nvPr/>
        </p:nvSpPr>
        <p:spPr>
          <a:xfrm>
            <a:off x="193775" y="3175933"/>
            <a:ext cx="1417500" cy="7785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Last term...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5"/>
          <p:cNvSpPr/>
          <p:nvPr/>
        </p:nvSpPr>
        <p:spPr>
          <a:xfrm>
            <a:off x="193775" y="2145638"/>
            <a:ext cx="14175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Last term...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5"/>
          <p:cNvSpPr/>
          <p:nvPr/>
        </p:nvSpPr>
        <p:spPr>
          <a:xfrm>
            <a:off x="1797125" y="2145638"/>
            <a:ext cx="69612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List as many photoshop tools as you can remember from last term...</a:t>
            </a:r>
            <a:endParaRPr b="0" i="0" sz="1400" u="none" cap="none" strike="noStrike">
              <a:solidFill>
                <a:srgbClr val="000000"/>
              </a:solidFill>
              <a:latin typeface="Arial"/>
              <a:ea typeface="Arial"/>
              <a:cs typeface="Arial"/>
              <a:sym typeface="Arial"/>
            </a:endParaRPr>
          </a:p>
        </p:txBody>
      </p:sp>
      <p:sp>
        <p:nvSpPr>
          <p:cNvPr id="76" name="Google Shape;76;p15"/>
          <p:cNvSpPr/>
          <p:nvPr/>
        </p:nvSpPr>
        <p:spPr>
          <a:xfrm>
            <a:off x="1753300" y="3175931"/>
            <a:ext cx="69612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What is the file type suffix for a photoshop file?</a:t>
            </a:r>
            <a:endParaRPr b="0" i="0" sz="1400" u="none" cap="none" strike="noStrike">
              <a:solidFill>
                <a:srgbClr val="000000"/>
              </a:solidFill>
              <a:latin typeface="Arial"/>
              <a:ea typeface="Arial"/>
              <a:cs typeface="Arial"/>
              <a:sym typeface="Arial"/>
            </a:endParaRPr>
          </a:p>
        </p:txBody>
      </p:sp>
      <p:sp>
        <p:nvSpPr>
          <p:cNvPr id="77" name="Google Shape;77;p15"/>
          <p:cNvSpPr/>
          <p:nvPr/>
        </p:nvSpPr>
        <p:spPr>
          <a:xfrm>
            <a:off x="1753300" y="4206225"/>
            <a:ext cx="69612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What does ‘conventions of the genre’ mean? Give an example...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pic>
        <p:nvPicPr>
          <p:cNvPr id="235" name="Google Shape;235;p33"/>
          <p:cNvPicPr preferRelativeResize="0"/>
          <p:nvPr/>
        </p:nvPicPr>
        <p:blipFill rotWithShape="1">
          <a:blip r:embed="rId3">
            <a:alphaModFix/>
          </a:blip>
          <a:srcRect b="21749" l="29556" r="49218" t="24521"/>
          <a:stretch/>
        </p:blipFill>
        <p:spPr>
          <a:xfrm>
            <a:off x="365075" y="572700"/>
            <a:ext cx="3221824" cy="4585651"/>
          </a:xfrm>
          <a:prstGeom prst="rect">
            <a:avLst/>
          </a:prstGeom>
          <a:noFill/>
          <a:ln>
            <a:noFill/>
          </a:ln>
        </p:spPr>
      </p:pic>
      <p:sp>
        <p:nvSpPr>
          <p:cNvPr id="236" name="Google Shape;236;p33"/>
          <p:cNvSpPr txBox="1"/>
          <p:nvPr>
            <p:ph idx="2" type="body"/>
          </p:nvPr>
        </p:nvSpPr>
        <p:spPr>
          <a:xfrm>
            <a:off x="3693225" y="572700"/>
            <a:ext cx="4498200" cy="136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GB" sz="1800"/>
              <a:t>Skills used:</a:t>
            </a:r>
            <a:endParaRPr b="1" sz="1800"/>
          </a:p>
          <a:p>
            <a:pPr indent="0" lvl="0" marL="0" rtl="0" algn="l">
              <a:lnSpc>
                <a:spcPct val="100000"/>
              </a:lnSpc>
              <a:spcBef>
                <a:spcPts val="1600"/>
              </a:spcBef>
              <a:spcAft>
                <a:spcPts val="0"/>
              </a:spcAft>
              <a:buSzPts val="1400"/>
              <a:buNone/>
            </a:pPr>
            <a:r>
              <a:rPr lang="en-GB" sz="1600"/>
              <a:t>Copy and Paste</a:t>
            </a:r>
            <a:endParaRPr sz="1600"/>
          </a:p>
          <a:p>
            <a:pPr indent="0" lvl="0" marL="0" rtl="0" algn="l">
              <a:lnSpc>
                <a:spcPct val="100000"/>
              </a:lnSpc>
              <a:spcBef>
                <a:spcPts val="1600"/>
              </a:spcBef>
              <a:spcAft>
                <a:spcPts val="0"/>
              </a:spcAft>
              <a:buSzPts val="1400"/>
              <a:buNone/>
            </a:pPr>
            <a:r>
              <a:rPr lang="en-GB" sz="1600"/>
              <a:t>Selecting and Refining Edge</a:t>
            </a:r>
            <a:endParaRPr sz="1600"/>
          </a:p>
          <a:p>
            <a:pPr indent="0" lvl="0" marL="0" rtl="0" algn="l">
              <a:lnSpc>
                <a:spcPct val="100000"/>
              </a:lnSpc>
              <a:spcBef>
                <a:spcPts val="1600"/>
              </a:spcBef>
              <a:spcAft>
                <a:spcPts val="0"/>
              </a:spcAft>
              <a:buSzPts val="1400"/>
              <a:buNone/>
            </a:pPr>
            <a:r>
              <a:rPr lang="en-GB" sz="1600"/>
              <a:t>Working with layers</a:t>
            </a:r>
            <a:endParaRPr sz="1600"/>
          </a:p>
          <a:p>
            <a:pPr indent="0" lvl="0" marL="0" rtl="0" algn="l">
              <a:lnSpc>
                <a:spcPct val="100000"/>
              </a:lnSpc>
              <a:spcBef>
                <a:spcPts val="1600"/>
              </a:spcBef>
              <a:spcAft>
                <a:spcPts val="0"/>
              </a:spcAft>
              <a:buSzPts val="1400"/>
              <a:buNone/>
            </a:pPr>
            <a:r>
              <a:rPr lang="en-GB" sz="1600"/>
              <a:t>Colour Correction / Adjustment Layers</a:t>
            </a:r>
            <a:endParaRPr sz="1600"/>
          </a:p>
          <a:p>
            <a:pPr indent="0" lvl="0" marL="0" rtl="0" algn="l">
              <a:lnSpc>
                <a:spcPct val="100000"/>
              </a:lnSpc>
              <a:spcBef>
                <a:spcPts val="1600"/>
              </a:spcBef>
              <a:spcAft>
                <a:spcPts val="0"/>
              </a:spcAft>
              <a:buSzPts val="1400"/>
              <a:buNone/>
            </a:pPr>
            <a:r>
              <a:rPr lang="en-GB" sz="1600"/>
              <a:t>Layer Masks</a:t>
            </a:r>
            <a:endParaRPr sz="1600"/>
          </a:p>
          <a:p>
            <a:pPr indent="0" lvl="0" marL="0" rtl="0" algn="l">
              <a:lnSpc>
                <a:spcPct val="100000"/>
              </a:lnSpc>
              <a:spcBef>
                <a:spcPts val="1600"/>
              </a:spcBef>
              <a:spcAft>
                <a:spcPts val="0"/>
              </a:spcAft>
              <a:buSzPts val="1400"/>
              <a:buNone/>
            </a:pPr>
            <a:r>
              <a:rPr lang="en-GB" sz="1600"/>
              <a:t>Levels</a:t>
            </a:r>
            <a:endParaRPr sz="1600"/>
          </a:p>
          <a:p>
            <a:pPr indent="0" lvl="0" marL="0" rtl="0" algn="l">
              <a:lnSpc>
                <a:spcPct val="100000"/>
              </a:lnSpc>
              <a:spcBef>
                <a:spcPts val="1600"/>
              </a:spcBef>
              <a:spcAft>
                <a:spcPts val="0"/>
              </a:spcAft>
              <a:buSzPts val="1400"/>
              <a:buNone/>
            </a:pPr>
            <a:r>
              <a:rPr lang="en-GB" sz="1600"/>
              <a:t>Curves</a:t>
            </a:r>
            <a:endParaRPr sz="1600"/>
          </a:p>
          <a:p>
            <a:pPr indent="0" lvl="0" marL="0" rtl="0" algn="l">
              <a:lnSpc>
                <a:spcPct val="100000"/>
              </a:lnSpc>
              <a:spcBef>
                <a:spcPts val="1600"/>
              </a:spcBef>
              <a:spcAft>
                <a:spcPts val="0"/>
              </a:spcAft>
              <a:buSzPts val="1400"/>
              <a:buNone/>
            </a:pPr>
            <a:r>
              <a:rPr lang="en-GB" sz="1600"/>
              <a:t>Blending Options</a:t>
            </a:r>
            <a:endParaRPr sz="1600"/>
          </a:p>
          <a:p>
            <a:pPr indent="0" lvl="0" marL="0" rtl="0" algn="l">
              <a:lnSpc>
                <a:spcPct val="100000"/>
              </a:lnSpc>
              <a:spcBef>
                <a:spcPts val="1600"/>
              </a:spcBef>
              <a:spcAft>
                <a:spcPts val="1600"/>
              </a:spcAft>
              <a:buSzPts val="1400"/>
              <a:buNone/>
            </a:pPr>
            <a:r>
              <a:rPr lang="en-GB" sz="1600"/>
              <a:t>Layer Modes</a:t>
            </a:r>
            <a:endParaRPr sz="1600"/>
          </a:p>
        </p:txBody>
      </p:sp>
      <p:pic>
        <p:nvPicPr>
          <p:cNvPr id="237" name="Google Shape;237;p33"/>
          <p:cNvPicPr preferRelativeResize="0"/>
          <p:nvPr/>
        </p:nvPicPr>
        <p:blipFill rotWithShape="1">
          <a:blip r:embed="rId4">
            <a:alphaModFix/>
          </a:blip>
          <a:srcRect b="0" l="0" r="0" t="0"/>
          <a:stretch/>
        </p:blipFill>
        <p:spPr>
          <a:xfrm>
            <a:off x="8571300" y="0"/>
            <a:ext cx="572700" cy="572700"/>
          </a:xfrm>
          <a:prstGeom prst="rect">
            <a:avLst/>
          </a:prstGeom>
          <a:noFill/>
          <a:ln>
            <a:noFill/>
          </a:ln>
        </p:spPr>
      </p:pic>
      <p:pic>
        <p:nvPicPr>
          <p:cNvPr id="238" name="Google Shape;238;p33"/>
          <p:cNvPicPr preferRelativeResize="0"/>
          <p:nvPr/>
        </p:nvPicPr>
        <p:blipFill rotWithShape="1">
          <a:blip r:embed="rId4">
            <a:alphaModFix/>
          </a:blip>
          <a:srcRect b="0" l="0" r="0" t="0"/>
          <a:stretch/>
        </p:blipFill>
        <p:spPr>
          <a:xfrm>
            <a:off x="7998600" y="0"/>
            <a:ext cx="572700" cy="572700"/>
          </a:xfrm>
          <a:prstGeom prst="rect">
            <a:avLst/>
          </a:prstGeom>
          <a:noFill/>
          <a:ln>
            <a:noFill/>
          </a:ln>
        </p:spPr>
      </p:pic>
      <p:pic>
        <p:nvPicPr>
          <p:cNvPr id="239" name="Google Shape;239;p33"/>
          <p:cNvPicPr preferRelativeResize="0"/>
          <p:nvPr/>
        </p:nvPicPr>
        <p:blipFill rotWithShape="1">
          <a:blip r:embed="rId4">
            <a:alphaModFix/>
          </a:blip>
          <a:srcRect b="0" l="0" r="0" t="0"/>
          <a:stretch/>
        </p:blipFill>
        <p:spPr>
          <a:xfrm>
            <a:off x="7425900" y="0"/>
            <a:ext cx="572700" cy="57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4"/>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Your Task</a:t>
            </a:r>
            <a:endParaRPr b="1"/>
          </a:p>
        </p:txBody>
      </p:sp>
      <p:sp>
        <p:nvSpPr>
          <p:cNvPr id="245" name="Google Shape;245;p34"/>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Using the assets provided, create </a:t>
            </a:r>
            <a:r>
              <a:rPr b="1" lang="en-GB"/>
              <a:t>your own version</a:t>
            </a:r>
            <a:r>
              <a:rPr lang="en-GB"/>
              <a:t> of the science-fiction book cover requested in the brief.</a:t>
            </a:r>
            <a:endParaRPr/>
          </a:p>
          <a:p>
            <a:pPr indent="0" lvl="0" marL="0" rtl="0" algn="l">
              <a:lnSpc>
                <a:spcPct val="115000"/>
              </a:lnSpc>
              <a:spcBef>
                <a:spcPts val="1600"/>
              </a:spcBef>
              <a:spcAft>
                <a:spcPts val="0"/>
              </a:spcAft>
              <a:buSzPts val="1800"/>
              <a:buNone/>
            </a:pPr>
            <a:r>
              <a:rPr lang="en-GB"/>
              <a:t>As part of this task, you are expected to </a:t>
            </a:r>
            <a:r>
              <a:rPr b="1" lang="en-GB"/>
              <a:t>show your work in progress</a:t>
            </a:r>
            <a:r>
              <a:rPr lang="en-GB"/>
              <a:t>, and the </a:t>
            </a:r>
            <a:r>
              <a:rPr b="1" lang="en-GB"/>
              <a:t>tools</a:t>
            </a:r>
            <a:r>
              <a:rPr lang="en-GB"/>
              <a:t> you’ve used to create it. </a:t>
            </a:r>
            <a:r>
              <a:rPr b="1" lang="en-GB" u="sng"/>
              <a:t>Screenshot frequently</a:t>
            </a:r>
            <a:r>
              <a:rPr lang="en-GB"/>
              <a:t>, and paste these screenshots into your </a:t>
            </a:r>
            <a:r>
              <a:rPr b="1" lang="en-GB"/>
              <a:t>Progress Log</a:t>
            </a:r>
            <a:r>
              <a:rPr lang="en-GB"/>
              <a:t>. </a:t>
            </a:r>
            <a:endParaRPr/>
          </a:p>
          <a:p>
            <a:pPr indent="0" lvl="0" marL="0" rtl="0" algn="l">
              <a:lnSpc>
                <a:spcPct val="115000"/>
              </a:lnSpc>
              <a:spcBef>
                <a:spcPts val="1600"/>
              </a:spcBef>
              <a:spcAft>
                <a:spcPts val="1600"/>
              </a:spcAft>
              <a:buSzPts val="1800"/>
              <a:buNone/>
            </a:pPr>
            <a:r>
              <a:rPr lang="en-GB"/>
              <a:t>You will need to clearly evidence each and every tool used, before and after, and describe the impact each change has on the overall effect, in line with the original brief.</a:t>
            </a:r>
            <a:endParaRPr/>
          </a:p>
        </p:txBody>
      </p:sp>
      <p:sp>
        <p:nvSpPr>
          <p:cNvPr id="246" name="Google Shape;246;p34"/>
          <p:cNvSpPr txBox="1"/>
          <p:nvPr/>
        </p:nvSpPr>
        <p:spPr>
          <a:xfrm>
            <a:off x="452975" y="4412900"/>
            <a:ext cx="6137100" cy="572700"/>
          </a:xfrm>
          <a:prstGeom prst="rect">
            <a:avLst/>
          </a:prstGeom>
          <a:solidFill>
            <a:srgbClr val="FFF2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Save all assets in your </a:t>
            </a:r>
            <a:r>
              <a:rPr b="1" i="0" lang="en-GB" sz="1400" u="none" cap="none" strike="noStrike">
                <a:solidFill>
                  <a:srgbClr val="000000"/>
                </a:solidFill>
                <a:latin typeface="Arial"/>
                <a:ea typeface="Arial"/>
                <a:cs typeface="Arial"/>
                <a:sym typeface="Arial"/>
              </a:rPr>
              <a:t>Home area - CM folder - Vocational Brief </a:t>
            </a:r>
            <a:r>
              <a:rPr b="0" i="0" lang="en-GB" sz="1400" u="none" cap="none" strike="noStrike">
                <a:solidFill>
                  <a:srgbClr val="000000"/>
                </a:solidFill>
                <a:latin typeface="Arial"/>
                <a:ea typeface="Arial"/>
                <a:cs typeface="Arial"/>
                <a:sym typeface="Arial"/>
              </a:rPr>
              <a:t>folder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Plan your ideas</a:t>
            </a:r>
            <a:endParaRPr/>
          </a:p>
        </p:txBody>
      </p:sp>
      <p:sp>
        <p:nvSpPr>
          <p:cNvPr id="252" name="Google Shape;252;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On the template provided, plan two different ideas for your response to the brief.</a:t>
            </a:r>
            <a:endParaRPr/>
          </a:p>
          <a:p>
            <a:pPr indent="0" lvl="0" marL="0" rtl="0" algn="l">
              <a:lnSpc>
                <a:spcPct val="115000"/>
              </a:lnSpc>
              <a:spcBef>
                <a:spcPts val="1600"/>
              </a:spcBef>
              <a:spcAft>
                <a:spcPts val="0"/>
              </a:spcAft>
              <a:buSzPts val="1800"/>
              <a:buNone/>
            </a:pPr>
            <a:r>
              <a:rPr lang="en-GB"/>
              <a:t>For each idea, </a:t>
            </a:r>
            <a:r>
              <a:rPr b="1" lang="en-GB"/>
              <a:t>explain </a:t>
            </a:r>
            <a:r>
              <a:rPr lang="en-GB"/>
              <a:t>your creative choices:</a:t>
            </a:r>
            <a:endParaRPr/>
          </a:p>
          <a:p>
            <a:pPr indent="-342900" lvl="0" marL="457200" rtl="0" algn="l">
              <a:lnSpc>
                <a:spcPct val="115000"/>
              </a:lnSpc>
              <a:spcBef>
                <a:spcPts val="1600"/>
              </a:spcBef>
              <a:spcAft>
                <a:spcPts val="0"/>
              </a:spcAft>
              <a:buSzPts val="1800"/>
              <a:buChar char="●"/>
            </a:pPr>
            <a:r>
              <a:rPr lang="en-GB"/>
              <a:t>Layout</a:t>
            </a:r>
            <a:endParaRPr/>
          </a:p>
          <a:p>
            <a:pPr indent="-342900" lvl="0" marL="457200" rtl="0" algn="l">
              <a:lnSpc>
                <a:spcPct val="115000"/>
              </a:lnSpc>
              <a:spcBef>
                <a:spcPts val="0"/>
              </a:spcBef>
              <a:spcAft>
                <a:spcPts val="0"/>
              </a:spcAft>
              <a:buSzPts val="1800"/>
              <a:buChar char="●"/>
            </a:pPr>
            <a:r>
              <a:rPr lang="en-GB"/>
              <a:t>Colour palette</a:t>
            </a:r>
            <a:endParaRPr/>
          </a:p>
          <a:p>
            <a:pPr indent="-342900" lvl="0" marL="457200" rtl="0" algn="l">
              <a:lnSpc>
                <a:spcPct val="115000"/>
              </a:lnSpc>
              <a:spcBef>
                <a:spcPts val="0"/>
              </a:spcBef>
              <a:spcAft>
                <a:spcPts val="0"/>
              </a:spcAft>
              <a:buSzPts val="1800"/>
              <a:buChar char="●"/>
            </a:pPr>
            <a:r>
              <a:rPr lang="en-GB"/>
              <a:t>Special effects</a:t>
            </a:r>
            <a:endParaRPr/>
          </a:p>
          <a:p>
            <a:pPr indent="0" lvl="0" marL="0" rtl="0" algn="l">
              <a:lnSpc>
                <a:spcPct val="115000"/>
              </a:lnSpc>
              <a:spcBef>
                <a:spcPts val="1600"/>
              </a:spcBef>
              <a:spcAft>
                <a:spcPts val="1600"/>
              </a:spcAft>
              <a:buSzPts val="1800"/>
              <a:buNone/>
            </a:pPr>
            <a:r>
              <a:rPr b="1" i="1" lang="en-GB"/>
              <a:t>Explain </a:t>
            </a:r>
            <a:r>
              <a:rPr i="1" lang="en-GB"/>
              <a:t>= describe what it will look like, which tools you plan to use to achieve this and what overall effect you are trying to achieve making explicit reference to the brief and indicating which science fiction book cover has influenced you.</a:t>
            </a:r>
            <a:endParaRPr i="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6"/>
          <p:cNvSpPr txBox="1"/>
          <p:nvPr/>
        </p:nvSpPr>
        <p:spPr>
          <a:xfrm>
            <a:off x="672150" y="131500"/>
            <a:ext cx="5172600" cy="306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Vocational brief planning sheet: Science Fiction book cover</a:t>
            </a:r>
            <a:endParaRPr b="0" i="0" sz="1400" u="none" cap="none" strike="noStrike">
              <a:solidFill>
                <a:srgbClr val="000000"/>
              </a:solidFill>
              <a:latin typeface="Arial"/>
              <a:ea typeface="Arial"/>
              <a:cs typeface="Arial"/>
              <a:sym typeface="Arial"/>
            </a:endParaRPr>
          </a:p>
        </p:txBody>
      </p:sp>
      <p:sp>
        <p:nvSpPr>
          <p:cNvPr id="258" name="Google Shape;258;p36"/>
          <p:cNvSpPr txBox="1"/>
          <p:nvPr/>
        </p:nvSpPr>
        <p:spPr>
          <a:xfrm>
            <a:off x="6005625" y="131500"/>
            <a:ext cx="3039300" cy="3069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Name: </a:t>
            </a:r>
            <a:endParaRPr b="0" i="0" sz="1400" u="none" cap="none" strike="noStrike">
              <a:solidFill>
                <a:srgbClr val="000000"/>
              </a:solidFill>
              <a:latin typeface="Arial"/>
              <a:ea typeface="Arial"/>
              <a:cs typeface="Arial"/>
              <a:sym typeface="Arial"/>
            </a:endParaRPr>
          </a:p>
        </p:txBody>
      </p:sp>
      <p:sp>
        <p:nvSpPr>
          <p:cNvPr id="259" name="Google Shape;259;p36"/>
          <p:cNvSpPr/>
          <p:nvPr/>
        </p:nvSpPr>
        <p:spPr>
          <a:xfrm>
            <a:off x="4682200" y="1008250"/>
            <a:ext cx="2001900" cy="26301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6"/>
          <p:cNvSpPr/>
          <p:nvPr/>
        </p:nvSpPr>
        <p:spPr>
          <a:xfrm>
            <a:off x="2459900" y="1008250"/>
            <a:ext cx="2001900" cy="26301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1" name="Google Shape;261;p36"/>
          <p:cNvCxnSpPr/>
          <p:nvPr/>
        </p:nvCxnSpPr>
        <p:spPr>
          <a:xfrm flipH="1">
            <a:off x="4558950" y="438400"/>
            <a:ext cx="27600" cy="4807500"/>
          </a:xfrm>
          <a:prstGeom prst="straightConnector1">
            <a:avLst/>
          </a:prstGeom>
          <a:noFill/>
          <a:ln cap="flat" cmpd="sng" w="9525">
            <a:solidFill>
              <a:schemeClr val="dk2"/>
            </a:solidFill>
            <a:prstDash val="solid"/>
            <a:round/>
            <a:headEnd len="sm" w="sm" type="none"/>
            <a:tailEnd len="sm" w="sm" type="none"/>
          </a:ln>
        </p:spPr>
      </p:cxnSp>
      <p:sp>
        <p:nvSpPr>
          <p:cNvPr id="262" name="Google Shape;262;p36"/>
          <p:cNvSpPr txBox="1"/>
          <p:nvPr/>
        </p:nvSpPr>
        <p:spPr>
          <a:xfrm>
            <a:off x="76200" y="625150"/>
            <a:ext cx="1314900" cy="306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Design Idea 1</a:t>
            </a:r>
            <a:endParaRPr b="0" i="0" sz="1400" u="none" cap="none" strike="noStrike">
              <a:solidFill>
                <a:srgbClr val="000000"/>
              </a:solidFill>
              <a:latin typeface="Arial"/>
              <a:ea typeface="Arial"/>
              <a:cs typeface="Arial"/>
              <a:sym typeface="Arial"/>
            </a:endParaRPr>
          </a:p>
        </p:txBody>
      </p:sp>
      <p:sp>
        <p:nvSpPr>
          <p:cNvPr id="263" name="Google Shape;263;p36"/>
          <p:cNvSpPr txBox="1"/>
          <p:nvPr/>
        </p:nvSpPr>
        <p:spPr>
          <a:xfrm>
            <a:off x="7752900" y="569875"/>
            <a:ext cx="1314900" cy="306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Design Idea 2</a:t>
            </a:r>
            <a:endParaRPr b="0" i="0" sz="1400" u="none" cap="none" strike="noStrike">
              <a:solidFill>
                <a:srgbClr val="000000"/>
              </a:solidFill>
              <a:latin typeface="Arial"/>
              <a:ea typeface="Arial"/>
              <a:cs typeface="Arial"/>
              <a:sym typeface="Arial"/>
            </a:endParaRPr>
          </a:p>
        </p:txBody>
      </p:sp>
      <p:sp>
        <p:nvSpPr>
          <p:cNvPr id="264" name="Google Shape;264;p36"/>
          <p:cNvSpPr/>
          <p:nvPr/>
        </p:nvSpPr>
        <p:spPr>
          <a:xfrm>
            <a:off x="102250" y="1008250"/>
            <a:ext cx="2262000" cy="1037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Layout:</a:t>
            </a:r>
            <a:endParaRPr b="0" i="0" sz="1400" u="none" cap="none" strike="noStrike">
              <a:solidFill>
                <a:srgbClr val="000000"/>
              </a:solidFill>
              <a:latin typeface="Arial"/>
              <a:ea typeface="Arial"/>
              <a:cs typeface="Arial"/>
              <a:sym typeface="Arial"/>
            </a:endParaRPr>
          </a:p>
        </p:txBody>
      </p:sp>
      <p:sp>
        <p:nvSpPr>
          <p:cNvPr id="265" name="Google Shape;265;p36"/>
          <p:cNvSpPr/>
          <p:nvPr/>
        </p:nvSpPr>
        <p:spPr>
          <a:xfrm>
            <a:off x="6779750" y="1008250"/>
            <a:ext cx="2262000" cy="1037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Layout:</a:t>
            </a:r>
            <a:endParaRPr b="0" i="0" sz="1400" u="none" cap="none" strike="noStrike">
              <a:solidFill>
                <a:srgbClr val="000000"/>
              </a:solidFill>
              <a:latin typeface="Arial"/>
              <a:ea typeface="Arial"/>
              <a:cs typeface="Arial"/>
              <a:sym typeface="Arial"/>
            </a:endParaRPr>
          </a:p>
        </p:txBody>
      </p:sp>
      <p:sp>
        <p:nvSpPr>
          <p:cNvPr id="266" name="Google Shape;266;p36"/>
          <p:cNvSpPr/>
          <p:nvPr/>
        </p:nvSpPr>
        <p:spPr>
          <a:xfrm>
            <a:off x="102250" y="2221150"/>
            <a:ext cx="2262000" cy="1037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palette:</a:t>
            </a:r>
            <a:endParaRPr b="0" i="0" sz="1400" u="none" cap="none" strike="noStrike">
              <a:solidFill>
                <a:srgbClr val="000000"/>
              </a:solidFill>
              <a:latin typeface="Arial"/>
              <a:ea typeface="Arial"/>
              <a:cs typeface="Arial"/>
              <a:sym typeface="Arial"/>
            </a:endParaRPr>
          </a:p>
        </p:txBody>
      </p:sp>
      <p:sp>
        <p:nvSpPr>
          <p:cNvPr id="267" name="Google Shape;267;p36"/>
          <p:cNvSpPr/>
          <p:nvPr/>
        </p:nvSpPr>
        <p:spPr>
          <a:xfrm>
            <a:off x="6779750" y="2221150"/>
            <a:ext cx="2262000" cy="1037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palette:</a:t>
            </a:r>
            <a:endParaRPr b="0" i="0" sz="1400" u="none" cap="none" strike="noStrike">
              <a:solidFill>
                <a:srgbClr val="000000"/>
              </a:solidFill>
              <a:latin typeface="Arial"/>
              <a:ea typeface="Arial"/>
              <a:cs typeface="Arial"/>
              <a:sym typeface="Arial"/>
            </a:endParaRPr>
          </a:p>
        </p:txBody>
      </p:sp>
      <p:sp>
        <p:nvSpPr>
          <p:cNvPr id="268" name="Google Shape;268;p36"/>
          <p:cNvSpPr/>
          <p:nvPr/>
        </p:nvSpPr>
        <p:spPr>
          <a:xfrm>
            <a:off x="102250" y="3367200"/>
            <a:ext cx="2262000" cy="14172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Photoshop tools:</a:t>
            </a:r>
            <a:endParaRPr b="0" i="0" sz="1400" u="none" cap="none" strike="noStrike">
              <a:solidFill>
                <a:srgbClr val="000000"/>
              </a:solidFill>
              <a:latin typeface="Arial"/>
              <a:ea typeface="Arial"/>
              <a:cs typeface="Arial"/>
              <a:sym typeface="Arial"/>
            </a:endParaRPr>
          </a:p>
        </p:txBody>
      </p:sp>
      <p:sp>
        <p:nvSpPr>
          <p:cNvPr id="269" name="Google Shape;269;p36"/>
          <p:cNvSpPr/>
          <p:nvPr/>
        </p:nvSpPr>
        <p:spPr>
          <a:xfrm>
            <a:off x="6779750" y="3434050"/>
            <a:ext cx="2262000" cy="1350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Photoshop tools:</a:t>
            </a:r>
            <a:endParaRPr b="0" i="0" sz="1400" u="none" cap="none" strike="noStrike">
              <a:solidFill>
                <a:srgbClr val="000000"/>
              </a:solidFill>
              <a:latin typeface="Arial"/>
              <a:ea typeface="Arial"/>
              <a:cs typeface="Arial"/>
              <a:sym typeface="Arial"/>
            </a:endParaRPr>
          </a:p>
        </p:txBody>
      </p:sp>
      <p:sp>
        <p:nvSpPr>
          <p:cNvPr id="270" name="Google Shape;270;p36"/>
          <p:cNvSpPr/>
          <p:nvPr/>
        </p:nvSpPr>
        <p:spPr>
          <a:xfrm>
            <a:off x="2459900" y="3747000"/>
            <a:ext cx="2001900" cy="1037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Special effects:</a:t>
            </a:r>
            <a:endParaRPr b="0" i="0" sz="1400" u="none" cap="none" strike="noStrike">
              <a:solidFill>
                <a:srgbClr val="000000"/>
              </a:solidFill>
              <a:latin typeface="Arial"/>
              <a:ea typeface="Arial"/>
              <a:cs typeface="Arial"/>
              <a:sym typeface="Arial"/>
            </a:endParaRPr>
          </a:p>
        </p:txBody>
      </p:sp>
      <p:sp>
        <p:nvSpPr>
          <p:cNvPr id="271" name="Google Shape;271;p36"/>
          <p:cNvSpPr/>
          <p:nvPr/>
        </p:nvSpPr>
        <p:spPr>
          <a:xfrm>
            <a:off x="4682200" y="3747000"/>
            <a:ext cx="2001900" cy="1037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Special effects: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7"/>
          <p:cNvSpPr txBox="1"/>
          <p:nvPr>
            <p:ph idx="1" type="body"/>
          </p:nvPr>
        </p:nvSpPr>
        <p:spPr>
          <a:xfrm>
            <a:off x="311700" y="771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GB"/>
              <a:t>You have multiple images to choose from, and these can </a:t>
            </a:r>
            <a:r>
              <a:rPr b="1" lang="en-GB"/>
              <a:t>all</a:t>
            </a:r>
            <a:r>
              <a:rPr lang="en-GB"/>
              <a:t> be used to fulfill the brief. You have creative control over this project.</a:t>
            </a:r>
            <a:endParaRPr/>
          </a:p>
        </p:txBody>
      </p:sp>
      <p:pic>
        <p:nvPicPr>
          <p:cNvPr id="277" name="Google Shape;277;p37"/>
          <p:cNvPicPr preferRelativeResize="0"/>
          <p:nvPr/>
        </p:nvPicPr>
        <p:blipFill rotWithShape="1">
          <a:blip r:embed="rId3">
            <a:alphaModFix/>
          </a:blip>
          <a:srcRect b="0" l="0" r="0" t="0"/>
          <a:stretch/>
        </p:blipFill>
        <p:spPr>
          <a:xfrm>
            <a:off x="5901218" y="1654975"/>
            <a:ext cx="2356955" cy="3343951"/>
          </a:xfrm>
          <a:prstGeom prst="rect">
            <a:avLst/>
          </a:prstGeom>
          <a:noFill/>
          <a:ln>
            <a:noFill/>
          </a:ln>
        </p:spPr>
      </p:pic>
      <p:pic>
        <p:nvPicPr>
          <p:cNvPr id="278" name="Google Shape;278;p37"/>
          <p:cNvPicPr preferRelativeResize="0"/>
          <p:nvPr/>
        </p:nvPicPr>
        <p:blipFill rotWithShape="1">
          <a:blip r:embed="rId4">
            <a:alphaModFix/>
          </a:blip>
          <a:srcRect b="0" l="0" r="0" t="0"/>
          <a:stretch/>
        </p:blipFill>
        <p:spPr>
          <a:xfrm>
            <a:off x="3460633" y="1654975"/>
            <a:ext cx="2356955" cy="3343945"/>
          </a:xfrm>
          <a:prstGeom prst="rect">
            <a:avLst/>
          </a:prstGeom>
          <a:noFill/>
          <a:ln>
            <a:noFill/>
          </a:ln>
        </p:spPr>
      </p:pic>
      <p:pic>
        <p:nvPicPr>
          <p:cNvPr id="279" name="Google Shape;279;p37"/>
          <p:cNvPicPr preferRelativeResize="0"/>
          <p:nvPr/>
        </p:nvPicPr>
        <p:blipFill rotWithShape="1">
          <a:blip r:embed="rId5">
            <a:alphaModFix/>
          </a:blip>
          <a:srcRect b="0" l="0" r="0" t="0"/>
          <a:stretch/>
        </p:blipFill>
        <p:spPr>
          <a:xfrm>
            <a:off x="1020050" y="1654976"/>
            <a:ext cx="2356955" cy="33439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8"/>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Inspiration</a:t>
            </a:r>
            <a:endParaRPr b="1"/>
          </a:p>
        </p:txBody>
      </p:sp>
      <p:sp>
        <p:nvSpPr>
          <p:cNvPr id="285" name="Google Shape;285;p38"/>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For each design choice you make and screenshot, you will need to say </a:t>
            </a:r>
            <a:r>
              <a:rPr b="1" lang="en-GB"/>
              <a:t>why</a:t>
            </a:r>
            <a:r>
              <a:rPr lang="en-GB"/>
              <a:t> you made that choice.</a:t>
            </a:r>
            <a:endParaRPr/>
          </a:p>
          <a:p>
            <a:pPr indent="0" lvl="0" marL="0" rtl="0" algn="l">
              <a:lnSpc>
                <a:spcPct val="115000"/>
              </a:lnSpc>
              <a:spcBef>
                <a:spcPts val="1600"/>
              </a:spcBef>
              <a:spcAft>
                <a:spcPts val="0"/>
              </a:spcAft>
              <a:buSzPts val="1800"/>
              <a:buNone/>
            </a:pPr>
            <a:r>
              <a:rPr lang="en-GB"/>
              <a:t>Use examples of other science fiction book covers as inspiration.</a:t>
            </a:r>
            <a:endParaRPr/>
          </a:p>
          <a:p>
            <a:pPr indent="0" lvl="0" marL="0" rtl="0" algn="l">
              <a:lnSpc>
                <a:spcPct val="115000"/>
              </a:lnSpc>
              <a:spcBef>
                <a:spcPts val="1600"/>
              </a:spcBef>
              <a:spcAft>
                <a:spcPts val="1600"/>
              </a:spcAft>
              <a:buSzPts val="1800"/>
              <a:buNone/>
            </a:pPr>
            <a:r>
              <a:rPr lang="en-GB"/>
              <a:t>Include these in your Progress Log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9"/>
          <p:cNvSpPr txBox="1"/>
          <p:nvPr>
            <p:ph type="title"/>
          </p:nvPr>
        </p:nvSpPr>
        <p:spPr>
          <a:xfrm>
            <a:off x="311700" y="597425"/>
            <a:ext cx="8520600" cy="572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1" lang="en-GB"/>
              <a:t>File formats in the Publishing Sector</a:t>
            </a:r>
            <a:endParaRPr b="1"/>
          </a:p>
        </p:txBody>
      </p:sp>
      <p:sp>
        <p:nvSpPr>
          <p:cNvPr id="291" name="Google Shape;291;p39"/>
          <p:cNvSpPr txBox="1"/>
          <p:nvPr>
            <p:ph idx="1" type="body"/>
          </p:nvPr>
        </p:nvSpPr>
        <p:spPr>
          <a:xfrm>
            <a:off x="311700" y="1304875"/>
            <a:ext cx="85206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200"/>
              <a:buNone/>
            </a:pPr>
            <a:r>
              <a:rPr lang="en-GB"/>
              <a:t>There are many different file types used within the Publishing Sector. Each of them has a different purpose, and should be used at different times. Sometimes clients will ask for different file types specifically.</a:t>
            </a:r>
            <a:endParaRPr/>
          </a:p>
          <a:p>
            <a:pPr indent="-139700" lvl="0" marL="342900" rtl="0" algn="l">
              <a:lnSpc>
                <a:spcPct val="115000"/>
              </a:lnSpc>
              <a:spcBef>
                <a:spcPts val="640"/>
              </a:spcBef>
              <a:spcAft>
                <a:spcPts val="1600"/>
              </a:spcAft>
              <a:buClr>
                <a:schemeClr val="dk1"/>
              </a:buClr>
              <a:buSzPts val="3200"/>
              <a:buNone/>
            </a:pPr>
            <a:r>
              <a:t/>
            </a:r>
            <a:endParaRPr/>
          </a:p>
        </p:txBody>
      </p:sp>
      <p:sp>
        <p:nvSpPr>
          <p:cNvPr descr="Image result for bmp WINDOWS icon" id="292" name="Google Shape;292;p39"/>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mage result for bmp WINDOWS icon" id="293" name="Google Shape;293;p39"/>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result for PNG FILE icon" id="294" name="Google Shape;294;p39"/>
          <p:cNvPicPr preferRelativeResize="0"/>
          <p:nvPr/>
        </p:nvPicPr>
        <p:blipFill rotWithShape="1">
          <a:blip r:embed="rId3">
            <a:alphaModFix/>
          </a:blip>
          <a:srcRect b="0" l="0" r="0" t="0"/>
          <a:stretch/>
        </p:blipFill>
        <p:spPr>
          <a:xfrm>
            <a:off x="1770528" y="2857186"/>
            <a:ext cx="1711684" cy="1711690"/>
          </a:xfrm>
          <a:prstGeom prst="rect">
            <a:avLst/>
          </a:prstGeom>
          <a:noFill/>
          <a:ln>
            <a:noFill/>
          </a:ln>
        </p:spPr>
      </p:pic>
      <p:pic>
        <p:nvPicPr>
          <p:cNvPr descr="Image result for gif FILE icon" id="295" name="Google Shape;295;p39"/>
          <p:cNvPicPr preferRelativeResize="0"/>
          <p:nvPr/>
        </p:nvPicPr>
        <p:blipFill rotWithShape="1">
          <a:blip r:embed="rId4">
            <a:alphaModFix/>
          </a:blip>
          <a:srcRect b="0" l="0" r="0" t="0"/>
          <a:stretch/>
        </p:blipFill>
        <p:spPr>
          <a:xfrm>
            <a:off x="3427471" y="2857183"/>
            <a:ext cx="1659005" cy="1659011"/>
          </a:xfrm>
          <a:prstGeom prst="rect">
            <a:avLst/>
          </a:prstGeom>
          <a:noFill/>
          <a:ln>
            <a:noFill/>
          </a:ln>
        </p:spPr>
      </p:pic>
      <p:pic>
        <p:nvPicPr>
          <p:cNvPr descr="Image result for jpeg FILE icon" id="296" name="Google Shape;296;p39"/>
          <p:cNvPicPr preferRelativeResize="0"/>
          <p:nvPr/>
        </p:nvPicPr>
        <p:blipFill rotWithShape="1">
          <a:blip r:embed="rId5">
            <a:alphaModFix/>
          </a:blip>
          <a:srcRect b="0" l="0" r="0" t="0"/>
          <a:stretch/>
        </p:blipFill>
        <p:spPr>
          <a:xfrm>
            <a:off x="5134589" y="2697526"/>
            <a:ext cx="1818664" cy="18186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File Format Terms</a:t>
            </a:r>
            <a:endParaRPr b="1"/>
          </a:p>
        </p:txBody>
      </p:sp>
      <p:sp>
        <p:nvSpPr>
          <p:cNvPr id="302" name="Google Shape;302;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a:t>Compression </a:t>
            </a:r>
            <a:r>
              <a:rPr lang="en-GB"/>
              <a:t>- Files are sometimes compressed to save space. Key information in the image is discarded to reduce file size.</a:t>
            </a:r>
            <a:endParaRPr/>
          </a:p>
          <a:p>
            <a:pPr indent="0" lvl="0" marL="0" rtl="0" algn="l">
              <a:lnSpc>
                <a:spcPct val="115000"/>
              </a:lnSpc>
              <a:spcBef>
                <a:spcPts val="1600"/>
              </a:spcBef>
              <a:spcAft>
                <a:spcPts val="0"/>
              </a:spcAft>
              <a:buSzPts val="1800"/>
              <a:buNone/>
            </a:pPr>
            <a:r>
              <a:rPr b="1" lang="en-GB"/>
              <a:t>Lossless compression</a:t>
            </a:r>
            <a:r>
              <a:rPr lang="en-GB"/>
              <a:t> - No image data is discarded to compress the file format. Only certain files are capable of this.</a:t>
            </a:r>
            <a:endParaRPr/>
          </a:p>
          <a:p>
            <a:pPr indent="0" lvl="0" marL="0" rtl="0" algn="l">
              <a:lnSpc>
                <a:spcPct val="115000"/>
              </a:lnSpc>
              <a:spcBef>
                <a:spcPts val="1600"/>
              </a:spcBef>
              <a:spcAft>
                <a:spcPts val="0"/>
              </a:spcAft>
              <a:buSzPts val="1800"/>
              <a:buNone/>
            </a:pPr>
            <a:r>
              <a:rPr b="1" lang="en-GB"/>
              <a:t>Bitmap File</a:t>
            </a:r>
            <a:r>
              <a:rPr lang="en-GB"/>
              <a:t> - A bitmap file is one that uses blocks of colour to make up it’s image content.</a:t>
            </a:r>
            <a:endParaRPr/>
          </a:p>
          <a:p>
            <a:pPr indent="0" lvl="0" marL="0" rtl="0" algn="l">
              <a:lnSpc>
                <a:spcPct val="115000"/>
              </a:lnSpc>
              <a:spcBef>
                <a:spcPts val="1600"/>
              </a:spcBef>
              <a:spcAft>
                <a:spcPts val="1600"/>
              </a:spcAft>
              <a:buSzPts val="1800"/>
              <a:buNone/>
            </a:pPr>
            <a:r>
              <a:rPr b="1" lang="en-GB"/>
              <a:t>Vector File</a:t>
            </a:r>
            <a:r>
              <a:rPr lang="en-GB"/>
              <a:t> - A vector file is one that uses mathematical data to make up it’s image data. For this reason, they can be </a:t>
            </a:r>
            <a:r>
              <a:rPr b="1" lang="en-GB"/>
              <a:t>scaled infinitely</a:t>
            </a:r>
            <a:r>
              <a:rPr lang="en-GB"/>
              <a:t> and not lose image quality.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311700" y="597425"/>
            <a:ext cx="8520600" cy="572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1" lang="en-GB"/>
              <a:t>JPEG - Joint Photographic Expert Group</a:t>
            </a:r>
            <a:endParaRPr b="1"/>
          </a:p>
        </p:txBody>
      </p:sp>
      <p:sp>
        <p:nvSpPr>
          <p:cNvPr id="308" name="Google Shape;308;p41"/>
          <p:cNvSpPr txBox="1"/>
          <p:nvPr>
            <p:ph idx="1" type="body"/>
          </p:nvPr>
        </p:nvSpPr>
        <p:spPr>
          <a:xfrm>
            <a:off x="311700" y="1304875"/>
            <a:ext cx="47367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200"/>
              <a:buNone/>
            </a:pPr>
            <a:r>
              <a:rPr lang="en-GB" sz="1400"/>
              <a:t>A JPEG is the most commonly used file format for images. It uses </a:t>
            </a:r>
            <a:r>
              <a:rPr b="1" lang="en-GB" sz="1400"/>
              <a:t>compression </a:t>
            </a:r>
            <a:r>
              <a:rPr lang="en-GB" sz="1400"/>
              <a:t>to reduce file size.</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JPEG files are portable and can be opened in most image softwares.</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lang="en-GB" sz="1400"/>
              <a:t>JPEG files can be reduced and compressed to 5% of their original size to save memory space and file size.</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Disadvantages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As JPEG files are compressed, they lose image quality rapidly.</a:t>
            </a:r>
            <a:endParaRPr sz="1400"/>
          </a:p>
          <a:p>
            <a:pPr indent="0" lvl="0" marL="0" rtl="0" algn="l">
              <a:lnSpc>
                <a:spcPct val="115000"/>
              </a:lnSpc>
              <a:spcBef>
                <a:spcPts val="0"/>
              </a:spcBef>
              <a:spcAft>
                <a:spcPts val="0"/>
              </a:spcAft>
              <a:buClr>
                <a:schemeClr val="dk1"/>
              </a:buClr>
              <a:buSzPts val="3200"/>
              <a:buNone/>
            </a:pPr>
            <a:r>
              <a:t/>
            </a:r>
            <a:endParaRPr/>
          </a:p>
          <a:p>
            <a:pPr indent="-139700" lvl="0" marL="342900" rtl="0" algn="l">
              <a:lnSpc>
                <a:spcPct val="115000"/>
              </a:lnSpc>
              <a:spcBef>
                <a:spcPts val="640"/>
              </a:spcBef>
              <a:spcAft>
                <a:spcPts val="1600"/>
              </a:spcAft>
              <a:buClr>
                <a:schemeClr val="dk1"/>
              </a:buClr>
              <a:buSzPts val="3200"/>
              <a:buNone/>
            </a:pPr>
            <a:r>
              <a:t/>
            </a:r>
            <a:endParaRPr/>
          </a:p>
        </p:txBody>
      </p:sp>
      <p:sp>
        <p:nvSpPr>
          <p:cNvPr descr="Image result for bmp WINDOWS icon" id="309" name="Google Shape;309;p41"/>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result for jpeg FILE icon" id="310" name="Google Shape;310;p41"/>
          <p:cNvPicPr preferRelativeResize="0"/>
          <p:nvPr/>
        </p:nvPicPr>
        <p:blipFill rotWithShape="1">
          <a:blip r:embed="rId3">
            <a:alphaModFix/>
          </a:blip>
          <a:srcRect b="0" l="0" r="0" t="0"/>
          <a:stretch/>
        </p:blipFill>
        <p:spPr>
          <a:xfrm>
            <a:off x="5681893" y="1463952"/>
            <a:ext cx="2754306" cy="2754306"/>
          </a:xfrm>
          <a:prstGeom prst="rect">
            <a:avLst/>
          </a:prstGeom>
          <a:noFill/>
          <a:ln>
            <a:noFill/>
          </a:ln>
        </p:spPr>
      </p:pic>
      <p:sp>
        <p:nvSpPr>
          <p:cNvPr descr="Image result for bmp WINDOWS icon" id="311" name="Google Shape;311;p41"/>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311700" y="597425"/>
            <a:ext cx="8520600" cy="572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1" lang="en-GB"/>
              <a:t>PSD - Photoshop Document</a:t>
            </a:r>
            <a:endParaRPr b="1"/>
          </a:p>
        </p:txBody>
      </p:sp>
      <p:sp>
        <p:nvSpPr>
          <p:cNvPr id="317" name="Google Shape;317;p42"/>
          <p:cNvSpPr txBox="1"/>
          <p:nvPr>
            <p:ph idx="1" type="body"/>
          </p:nvPr>
        </p:nvSpPr>
        <p:spPr>
          <a:xfrm>
            <a:off x="311700" y="1304875"/>
            <a:ext cx="47367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200"/>
              <a:buNone/>
            </a:pPr>
            <a:r>
              <a:rPr lang="en-GB" sz="1400"/>
              <a:t>A PSD is the default file format that Photoshop saves it’s files into.</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PSD files can be opened and edited multiple times.</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Disadvantages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PSD files can only be opened and edited in Photoshop</a:t>
            </a:r>
            <a:endParaRPr sz="1400"/>
          </a:p>
          <a:p>
            <a:pPr indent="0" lvl="0" marL="0" rtl="0" algn="l">
              <a:lnSpc>
                <a:spcPct val="115000"/>
              </a:lnSpc>
              <a:spcBef>
                <a:spcPts val="0"/>
              </a:spcBef>
              <a:spcAft>
                <a:spcPts val="0"/>
              </a:spcAft>
              <a:buClr>
                <a:schemeClr val="dk1"/>
              </a:buClr>
              <a:buSzPts val="3200"/>
              <a:buNone/>
            </a:pPr>
            <a:r>
              <a:t/>
            </a:r>
            <a:endParaRPr/>
          </a:p>
          <a:p>
            <a:pPr indent="-139700" lvl="0" marL="342900" rtl="0" algn="l">
              <a:lnSpc>
                <a:spcPct val="115000"/>
              </a:lnSpc>
              <a:spcBef>
                <a:spcPts val="640"/>
              </a:spcBef>
              <a:spcAft>
                <a:spcPts val="1600"/>
              </a:spcAft>
              <a:buClr>
                <a:schemeClr val="dk1"/>
              </a:buClr>
              <a:buSzPts val="3200"/>
              <a:buNone/>
            </a:pPr>
            <a:r>
              <a:t/>
            </a:r>
            <a:endParaRPr/>
          </a:p>
        </p:txBody>
      </p:sp>
      <p:sp>
        <p:nvSpPr>
          <p:cNvPr descr="Image result for bmp WINDOWS icon" id="318" name="Google Shape;318;p42"/>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result for psd FILE icon" id="319" name="Google Shape;319;p42"/>
          <p:cNvPicPr preferRelativeResize="0"/>
          <p:nvPr/>
        </p:nvPicPr>
        <p:blipFill rotWithShape="1">
          <a:blip r:embed="rId3">
            <a:alphaModFix/>
          </a:blip>
          <a:srcRect b="0" l="0" r="0" t="0"/>
          <a:stretch/>
        </p:blipFill>
        <p:spPr>
          <a:xfrm>
            <a:off x="5681900" y="1463951"/>
            <a:ext cx="2754301" cy="2728478"/>
          </a:xfrm>
          <a:prstGeom prst="rect">
            <a:avLst/>
          </a:prstGeom>
          <a:noFill/>
          <a:ln>
            <a:noFill/>
          </a:ln>
        </p:spPr>
      </p:pic>
      <p:sp>
        <p:nvSpPr>
          <p:cNvPr descr="Image result for bmp WINDOWS icon" id="320" name="Google Shape;320;p42"/>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ph type="ctrTitle"/>
          </p:nvPr>
        </p:nvSpPr>
        <p:spPr>
          <a:xfrm>
            <a:off x="1797125" y="978131"/>
            <a:ext cx="7105200" cy="431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sz="2400"/>
              <a:t>Spaced Retrieval Task: </a:t>
            </a:r>
            <a:r>
              <a:rPr lang="en-GB" sz="1400"/>
              <a:t>What can you remember?</a:t>
            </a:r>
            <a:endParaRPr sz="1400"/>
          </a:p>
        </p:txBody>
      </p:sp>
      <p:pic>
        <p:nvPicPr>
          <p:cNvPr id="84" name="Google Shape;84;p16"/>
          <p:cNvPicPr preferRelativeResize="0"/>
          <p:nvPr/>
        </p:nvPicPr>
        <p:blipFill rotWithShape="1">
          <a:blip r:embed="rId3">
            <a:alphaModFix/>
          </a:blip>
          <a:srcRect b="0" l="0" r="0" t="0"/>
          <a:stretch/>
        </p:blipFill>
        <p:spPr>
          <a:xfrm>
            <a:off x="193750" y="877425"/>
            <a:ext cx="1109606" cy="1109606"/>
          </a:xfrm>
          <a:prstGeom prst="rect">
            <a:avLst/>
          </a:prstGeom>
          <a:noFill/>
          <a:ln>
            <a:noFill/>
          </a:ln>
        </p:spPr>
      </p:pic>
      <p:sp>
        <p:nvSpPr>
          <p:cNvPr id="85" name="Google Shape;85;p16"/>
          <p:cNvSpPr/>
          <p:nvPr/>
        </p:nvSpPr>
        <p:spPr>
          <a:xfrm>
            <a:off x="193775" y="4206206"/>
            <a:ext cx="14175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Last week...</a:t>
            </a:r>
            <a:endParaRPr b="0" i="0" sz="1400" u="none" cap="none" strike="noStrike">
              <a:solidFill>
                <a:srgbClr val="000000"/>
              </a:solidFill>
              <a:latin typeface="Arial"/>
              <a:ea typeface="Arial"/>
              <a:cs typeface="Arial"/>
              <a:sym typeface="Arial"/>
            </a:endParaRPr>
          </a:p>
        </p:txBody>
      </p:sp>
      <p:sp>
        <p:nvSpPr>
          <p:cNvPr id="86" name="Google Shape;86;p16"/>
          <p:cNvSpPr/>
          <p:nvPr/>
        </p:nvSpPr>
        <p:spPr>
          <a:xfrm>
            <a:off x="193775" y="3175933"/>
            <a:ext cx="1417500" cy="7785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Last term...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6"/>
          <p:cNvSpPr/>
          <p:nvPr/>
        </p:nvSpPr>
        <p:spPr>
          <a:xfrm>
            <a:off x="193775" y="2145638"/>
            <a:ext cx="14175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Last term...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6"/>
          <p:cNvSpPr/>
          <p:nvPr/>
        </p:nvSpPr>
        <p:spPr>
          <a:xfrm>
            <a:off x="1797125" y="2145638"/>
            <a:ext cx="69612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When explaining a primary target audience, what three main things should be included?</a:t>
            </a:r>
            <a:endParaRPr b="0" i="0" sz="1400" u="none" cap="none" strike="noStrike">
              <a:solidFill>
                <a:srgbClr val="000000"/>
              </a:solidFill>
              <a:latin typeface="Arial"/>
              <a:ea typeface="Arial"/>
              <a:cs typeface="Arial"/>
              <a:sym typeface="Arial"/>
            </a:endParaRPr>
          </a:p>
        </p:txBody>
      </p:sp>
      <p:sp>
        <p:nvSpPr>
          <p:cNvPr id="89" name="Google Shape;89;p16"/>
          <p:cNvSpPr/>
          <p:nvPr/>
        </p:nvSpPr>
        <p:spPr>
          <a:xfrm>
            <a:off x="1753300" y="3175931"/>
            <a:ext cx="69612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Who is the media producer?</a:t>
            </a:r>
            <a:endParaRPr b="0" i="0" sz="1400" u="none" cap="none" strike="noStrike">
              <a:solidFill>
                <a:srgbClr val="000000"/>
              </a:solidFill>
              <a:latin typeface="Arial"/>
              <a:ea typeface="Arial"/>
              <a:cs typeface="Arial"/>
              <a:sym typeface="Arial"/>
            </a:endParaRPr>
          </a:p>
        </p:txBody>
      </p:sp>
      <p:sp>
        <p:nvSpPr>
          <p:cNvPr id="90" name="Google Shape;90;p16"/>
          <p:cNvSpPr/>
          <p:nvPr/>
        </p:nvSpPr>
        <p:spPr>
          <a:xfrm>
            <a:off x="1753300" y="4206225"/>
            <a:ext cx="69612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What is the suffix for a photoshop file?  And what information does this format include that a .jpeg does not?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3"/>
          <p:cNvSpPr txBox="1"/>
          <p:nvPr>
            <p:ph type="title"/>
          </p:nvPr>
        </p:nvSpPr>
        <p:spPr>
          <a:xfrm>
            <a:off x="311700" y="597425"/>
            <a:ext cx="8520600" cy="572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1" lang="en-GB"/>
              <a:t>PNG - Portable Network Graphic</a:t>
            </a:r>
            <a:endParaRPr b="1"/>
          </a:p>
        </p:txBody>
      </p:sp>
      <p:sp>
        <p:nvSpPr>
          <p:cNvPr id="326" name="Google Shape;326;p43"/>
          <p:cNvSpPr txBox="1"/>
          <p:nvPr>
            <p:ph idx="1" type="body"/>
          </p:nvPr>
        </p:nvSpPr>
        <p:spPr>
          <a:xfrm>
            <a:off x="311700" y="1304875"/>
            <a:ext cx="47367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200"/>
              <a:buNone/>
            </a:pPr>
            <a:r>
              <a:rPr lang="en-GB" sz="1400"/>
              <a:t>A PNG is a file format that uses </a:t>
            </a:r>
            <a:r>
              <a:rPr b="1" lang="en-GB" sz="1400"/>
              <a:t>lossless compression</a:t>
            </a:r>
            <a:r>
              <a:rPr lang="en-GB" sz="1400"/>
              <a:t>.</a:t>
            </a:r>
            <a:endParaRPr sz="1400"/>
          </a:p>
          <a:p>
            <a:pPr indent="0" lvl="0" marL="0" rtl="0" algn="l">
              <a:lnSpc>
                <a:spcPct val="115000"/>
              </a:lnSpc>
              <a:spcBef>
                <a:spcPts val="0"/>
              </a:spcBef>
              <a:spcAft>
                <a:spcPts val="0"/>
              </a:spcAft>
              <a:buClr>
                <a:schemeClr val="dk1"/>
              </a:buClr>
              <a:buSzPts val="3200"/>
              <a:buNone/>
            </a:pPr>
            <a:r>
              <a:rPr lang="en-GB" sz="1400"/>
              <a:t>The memory size is smaller without losing quality.</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PNG files can have transparent backgrounds. </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lang="en-GB" sz="1400"/>
              <a:t>Can hold more colours than a GIF.</a:t>
            </a:r>
            <a:endParaRPr sz="1400"/>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b="1" lang="en-GB" sz="1400" u="sng"/>
              <a:t>Disadvantages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Not good for large images.</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lang="en-GB" sz="1400"/>
              <a:t>Some websites won’t support them.</a:t>
            </a:r>
            <a:endParaRPr sz="1400"/>
          </a:p>
          <a:p>
            <a:pPr indent="0" lvl="0" marL="0" rtl="0" algn="l">
              <a:lnSpc>
                <a:spcPct val="115000"/>
              </a:lnSpc>
              <a:spcBef>
                <a:spcPts val="0"/>
              </a:spcBef>
              <a:spcAft>
                <a:spcPts val="0"/>
              </a:spcAft>
              <a:buClr>
                <a:schemeClr val="dk1"/>
              </a:buClr>
              <a:buSzPts val="3200"/>
              <a:buNone/>
            </a:pPr>
            <a:r>
              <a:t/>
            </a:r>
            <a:endParaRPr/>
          </a:p>
          <a:p>
            <a:pPr indent="-139700" lvl="0" marL="342900" rtl="0" algn="l">
              <a:lnSpc>
                <a:spcPct val="115000"/>
              </a:lnSpc>
              <a:spcBef>
                <a:spcPts val="640"/>
              </a:spcBef>
              <a:spcAft>
                <a:spcPts val="1600"/>
              </a:spcAft>
              <a:buClr>
                <a:schemeClr val="dk1"/>
              </a:buClr>
              <a:buSzPts val="3200"/>
              <a:buNone/>
            </a:pPr>
            <a:r>
              <a:t/>
            </a:r>
            <a:endParaRPr/>
          </a:p>
        </p:txBody>
      </p:sp>
      <p:sp>
        <p:nvSpPr>
          <p:cNvPr descr="Image result for bmp WINDOWS icon" id="327" name="Google Shape;327;p43"/>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mage result for bmp WINDOWS icon" id="328" name="Google Shape;328;p43"/>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result for PNG FILE icon" id="329" name="Google Shape;329;p43"/>
          <p:cNvPicPr preferRelativeResize="0"/>
          <p:nvPr/>
        </p:nvPicPr>
        <p:blipFill rotWithShape="1">
          <a:blip r:embed="rId3">
            <a:alphaModFix/>
          </a:blip>
          <a:srcRect b="0" l="0" r="0" t="0"/>
          <a:stretch/>
        </p:blipFill>
        <p:spPr>
          <a:xfrm>
            <a:off x="5519874" y="1382950"/>
            <a:ext cx="2916325" cy="2916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44"/>
          <p:cNvSpPr txBox="1"/>
          <p:nvPr>
            <p:ph type="title"/>
          </p:nvPr>
        </p:nvSpPr>
        <p:spPr>
          <a:xfrm>
            <a:off x="311700" y="597425"/>
            <a:ext cx="8520600" cy="572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1" lang="en-GB"/>
              <a:t>GIF - Graphics Interchange Format</a:t>
            </a:r>
            <a:endParaRPr b="1"/>
          </a:p>
        </p:txBody>
      </p:sp>
      <p:sp>
        <p:nvSpPr>
          <p:cNvPr id="335" name="Google Shape;335;p44"/>
          <p:cNvSpPr txBox="1"/>
          <p:nvPr>
            <p:ph idx="1" type="body"/>
          </p:nvPr>
        </p:nvSpPr>
        <p:spPr>
          <a:xfrm>
            <a:off x="311700" y="1304875"/>
            <a:ext cx="47367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200"/>
              <a:buNone/>
            </a:pPr>
            <a:r>
              <a:rPr lang="en-GB" sz="1400"/>
              <a:t>A GIF is a file format that uses </a:t>
            </a:r>
            <a:r>
              <a:rPr b="1" lang="en-GB" sz="1400"/>
              <a:t>lossless compression</a:t>
            </a:r>
            <a:r>
              <a:rPr lang="en-GB" sz="1400"/>
              <a:t>. It is normally used for websites and animations.</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Supported by all websites</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lang="en-GB" sz="1400"/>
              <a:t>They can be animated.</a:t>
            </a:r>
            <a:endParaRPr sz="1400"/>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b="1" lang="en-GB" sz="1400" u="sng"/>
              <a:t>Disadvantages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Only supports 256 colours.</a:t>
            </a:r>
            <a:endParaRPr sz="1400"/>
          </a:p>
          <a:p>
            <a:pPr indent="0" lvl="0" marL="0" rtl="0" algn="l">
              <a:lnSpc>
                <a:spcPct val="115000"/>
              </a:lnSpc>
              <a:spcBef>
                <a:spcPts val="0"/>
              </a:spcBef>
              <a:spcAft>
                <a:spcPts val="0"/>
              </a:spcAft>
              <a:buClr>
                <a:schemeClr val="dk1"/>
              </a:buClr>
              <a:buSzPts val="3200"/>
              <a:buNone/>
            </a:pPr>
            <a:r>
              <a:t/>
            </a:r>
            <a:endParaRPr/>
          </a:p>
          <a:p>
            <a:pPr indent="-139700" lvl="0" marL="342900" rtl="0" algn="l">
              <a:lnSpc>
                <a:spcPct val="115000"/>
              </a:lnSpc>
              <a:spcBef>
                <a:spcPts val="640"/>
              </a:spcBef>
              <a:spcAft>
                <a:spcPts val="1600"/>
              </a:spcAft>
              <a:buClr>
                <a:schemeClr val="dk1"/>
              </a:buClr>
              <a:buSzPts val="3200"/>
              <a:buNone/>
            </a:pPr>
            <a:r>
              <a:t/>
            </a:r>
            <a:endParaRPr/>
          </a:p>
        </p:txBody>
      </p:sp>
      <p:sp>
        <p:nvSpPr>
          <p:cNvPr descr="Image result for bmp WINDOWS icon" id="336" name="Google Shape;336;p44"/>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mage result for bmp WINDOWS icon" id="337" name="Google Shape;337;p44"/>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result for gif FILE icon" id="338" name="Google Shape;338;p44"/>
          <p:cNvPicPr preferRelativeResize="0"/>
          <p:nvPr/>
        </p:nvPicPr>
        <p:blipFill rotWithShape="1">
          <a:blip r:embed="rId3">
            <a:alphaModFix/>
          </a:blip>
          <a:srcRect b="0" l="0" r="0" t="0"/>
          <a:stretch/>
        </p:blipFill>
        <p:spPr>
          <a:xfrm>
            <a:off x="5519875" y="1382950"/>
            <a:ext cx="2916325" cy="2916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45"/>
          <p:cNvSpPr txBox="1"/>
          <p:nvPr>
            <p:ph type="title"/>
          </p:nvPr>
        </p:nvSpPr>
        <p:spPr>
          <a:xfrm>
            <a:off x="311700" y="597425"/>
            <a:ext cx="8520600" cy="572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1" lang="en-GB"/>
              <a:t>BMP - Bitmap Image</a:t>
            </a:r>
            <a:endParaRPr b="1"/>
          </a:p>
        </p:txBody>
      </p:sp>
      <p:sp>
        <p:nvSpPr>
          <p:cNvPr id="344" name="Google Shape;344;p45"/>
          <p:cNvSpPr txBox="1"/>
          <p:nvPr>
            <p:ph idx="1" type="body"/>
          </p:nvPr>
        </p:nvSpPr>
        <p:spPr>
          <a:xfrm>
            <a:off x="311700" y="1304875"/>
            <a:ext cx="47367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200"/>
              <a:buNone/>
            </a:pPr>
            <a:r>
              <a:rPr lang="en-GB" sz="1400"/>
              <a:t>A bitmap is an image made up of lots of tiny squares of colour.</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BMP is a universal file format, and can be opened with most softwares.</a:t>
            </a:r>
            <a:endParaRPr sz="1400"/>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b="1" lang="en-GB" sz="1400" u="sng"/>
              <a:t>Disadvantages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When enlarged, the blocks of colour are more visible and produce bad image quality.</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lang="en-GB" sz="1400"/>
              <a:t>To save the information on what colour goes where, a BMP can use lots of memory if the image is large.</a:t>
            </a:r>
            <a:endParaRPr sz="1400"/>
          </a:p>
          <a:p>
            <a:pPr indent="0" lvl="0" marL="0" rtl="0" algn="l">
              <a:lnSpc>
                <a:spcPct val="115000"/>
              </a:lnSpc>
              <a:spcBef>
                <a:spcPts val="0"/>
              </a:spcBef>
              <a:spcAft>
                <a:spcPts val="0"/>
              </a:spcAft>
              <a:buClr>
                <a:schemeClr val="dk1"/>
              </a:buClr>
              <a:buSzPts val="3200"/>
              <a:buNone/>
            </a:pPr>
            <a:r>
              <a:t/>
            </a:r>
            <a:endParaRPr/>
          </a:p>
          <a:p>
            <a:pPr indent="-139700" lvl="0" marL="342900" rtl="0" algn="l">
              <a:lnSpc>
                <a:spcPct val="115000"/>
              </a:lnSpc>
              <a:spcBef>
                <a:spcPts val="640"/>
              </a:spcBef>
              <a:spcAft>
                <a:spcPts val="1600"/>
              </a:spcAft>
              <a:buClr>
                <a:schemeClr val="dk1"/>
              </a:buClr>
              <a:buSzPts val="3200"/>
              <a:buNone/>
            </a:pPr>
            <a:r>
              <a:t/>
            </a:r>
            <a:endParaRPr/>
          </a:p>
        </p:txBody>
      </p:sp>
      <p:sp>
        <p:nvSpPr>
          <p:cNvPr descr="Image result for bmp WINDOWS icon" id="345" name="Google Shape;345;p45"/>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mage result for bmp WINDOWS icon" id="346" name="Google Shape;346;p45"/>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47" name="Google Shape;347;p45"/>
          <p:cNvPicPr preferRelativeResize="0"/>
          <p:nvPr/>
        </p:nvPicPr>
        <p:blipFill rotWithShape="1">
          <a:blip r:embed="rId3">
            <a:alphaModFix/>
          </a:blip>
          <a:srcRect b="0" l="0" r="0" t="0"/>
          <a:stretch/>
        </p:blipFill>
        <p:spPr>
          <a:xfrm>
            <a:off x="5519868" y="1382958"/>
            <a:ext cx="2916324" cy="29163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6"/>
          <p:cNvSpPr txBox="1"/>
          <p:nvPr>
            <p:ph type="title"/>
          </p:nvPr>
        </p:nvSpPr>
        <p:spPr>
          <a:xfrm>
            <a:off x="311700" y="597425"/>
            <a:ext cx="8520600" cy="572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1" lang="en-GB"/>
              <a:t>TIFF - Tagged Image File Format</a:t>
            </a:r>
            <a:endParaRPr b="1"/>
          </a:p>
        </p:txBody>
      </p:sp>
      <p:sp>
        <p:nvSpPr>
          <p:cNvPr id="353" name="Google Shape;353;p46"/>
          <p:cNvSpPr txBox="1"/>
          <p:nvPr>
            <p:ph idx="1" type="body"/>
          </p:nvPr>
        </p:nvSpPr>
        <p:spPr>
          <a:xfrm>
            <a:off x="311700" y="1304875"/>
            <a:ext cx="47367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3200"/>
              <a:buNone/>
            </a:pPr>
            <a:r>
              <a:rPr lang="en-GB" sz="1400"/>
              <a:t>A TIFF is a file format that can be </a:t>
            </a:r>
            <a:r>
              <a:rPr b="1" lang="en-GB" sz="1400"/>
              <a:t>uncompressed</a:t>
            </a:r>
            <a:r>
              <a:rPr lang="en-GB" sz="1400"/>
              <a:t>, or that uses </a:t>
            </a:r>
            <a:r>
              <a:rPr b="1" lang="en-GB" sz="1400"/>
              <a:t>lossless compression</a:t>
            </a:r>
            <a:r>
              <a:rPr lang="en-GB" sz="1400"/>
              <a:t>. It is similar to a vector, and can be scaled infinitely.</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They won’t lose image quality if they are shrunk, rescaled, or moved to a different computer.</a:t>
            </a:r>
            <a:endParaRPr sz="1400"/>
          </a:p>
          <a:p>
            <a:pPr indent="0" lvl="0" marL="0" rtl="0" algn="l">
              <a:lnSpc>
                <a:spcPct val="115000"/>
              </a:lnSpc>
              <a:spcBef>
                <a:spcPts val="0"/>
              </a:spcBef>
              <a:spcAft>
                <a:spcPts val="0"/>
              </a:spcAft>
              <a:buClr>
                <a:schemeClr val="dk1"/>
              </a:buClr>
              <a:buSzPts val="3200"/>
              <a:buNone/>
            </a:pPr>
            <a:r>
              <a:t/>
            </a:r>
            <a:endParaRPr sz="1400"/>
          </a:p>
          <a:p>
            <a:pPr indent="0" lvl="0" marL="0" rtl="0" algn="l">
              <a:lnSpc>
                <a:spcPct val="115000"/>
              </a:lnSpc>
              <a:spcBef>
                <a:spcPts val="0"/>
              </a:spcBef>
              <a:spcAft>
                <a:spcPts val="0"/>
              </a:spcAft>
              <a:buClr>
                <a:schemeClr val="dk1"/>
              </a:buClr>
              <a:buSzPts val="3200"/>
              <a:buNone/>
            </a:pPr>
            <a:r>
              <a:rPr b="1" lang="en-GB" sz="1400" u="sng"/>
              <a:t>Disadvantages</a:t>
            </a:r>
            <a:endParaRPr b="1" sz="1400" u="sng"/>
          </a:p>
          <a:p>
            <a:pPr indent="0" lvl="0" marL="0" rtl="0" algn="l">
              <a:lnSpc>
                <a:spcPct val="115000"/>
              </a:lnSpc>
              <a:spcBef>
                <a:spcPts val="0"/>
              </a:spcBef>
              <a:spcAft>
                <a:spcPts val="0"/>
              </a:spcAft>
              <a:buClr>
                <a:schemeClr val="dk1"/>
              </a:buClr>
              <a:buSzPts val="3200"/>
              <a:buNone/>
            </a:pPr>
            <a:r>
              <a:t/>
            </a:r>
            <a:endParaRPr b="1" sz="1400" u="sng"/>
          </a:p>
          <a:p>
            <a:pPr indent="0" lvl="0" marL="0" rtl="0" algn="l">
              <a:lnSpc>
                <a:spcPct val="115000"/>
              </a:lnSpc>
              <a:spcBef>
                <a:spcPts val="0"/>
              </a:spcBef>
              <a:spcAft>
                <a:spcPts val="0"/>
              </a:spcAft>
              <a:buClr>
                <a:schemeClr val="dk1"/>
              </a:buClr>
              <a:buSzPts val="3200"/>
              <a:buNone/>
            </a:pPr>
            <a:r>
              <a:rPr lang="en-GB" sz="1400"/>
              <a:t>Because the data is uncompressed, the file size can be very large.</a:t>
            </a:r>
            <a:endParaRPr sz="1400"/>
          </a:p>
          <a:p>
            <a:pPr indent="0" lvl="0" marL="0" rtl="0" algn="l">
              <a:lnSpc>
                <a:spcPct val="115000"/>
              </a:lnSpc>
              <a:spcBef>
                <a:spcPts val="0"/>
              </a:spcBef>
              <a:spcAft>
                <a:spcPts val="0"/>
              </a:spcAft>
              <a:buClr>
                <a:schemeClr val="dk1"/>
              </a:buClr>
              <a:buSzPts val="3200"/>
              <a:buNone/>
            </a:pPr>
            <a:r>
              <a:t/>
            </a:r>
            <a:endParaRPr/>
          </a:p>
          <a:p>
            <a:pPr indent="-139700" lvl="0" marL="342900" rtl="0" algn="l">
              <a:lnSpc>
                <a:spcPct val="115000"/>
              </a:lnSpc>
              <a:spcBef>
                <a:spcPts val="640"/>
              </a:spcBef>
              <a:spcAft>
                <a:spcPts val="1600"/>
              </a:spcAft>
              <a:buClr>
                <a:schemeClr val="dk1"/>
              </a:buClr>
              <a:buSzPts val="3200"/>
              <a:buNone/>
            </a:pPr>
            <a:r>
              <a:t/>
            </a:r>
            <a:endParaRPr/>
          </a:p>
        </p:txBody>
      </p:sp>
      <p:sp>
        <p:nvSpPr>
          <p:cNvPr descr="Image result for bmp WINDOWS icon" id="354" name="Google Shape;354;p46"/>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mage result for bmp WINDOWS icon" id="355" name="Google Shape;355;p46"/>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result for tif FILE icon" id="356" name="Google Shape;356;p46"/>
          <p:cNvPicPr preferRelativeResize="0"/>
          <p:nvPr/>
        </p:nvPicPr>
        <p:blipFill rotWithShape="1">
          <a:blip r:embed="rId3">
            <a:alphaModFix/>
          </a:blip>
          <a:srcRect b="0" l="0" r="0" t="0"/>
          <a:stretch/>
        </p:blipFill>
        <p:spPr>
          <a:xfrm>
            <a:off x="5519876" y="1382952"/>
            <a:ext cx="2916325" cy="291629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7"/>
          <p:cNvSpPr txBox="1"/>
          <p:nvPr>
            <p:ph type="title"/>
          </p:nvPr>
        </p:nvSpPr>
        <p:spPr>
          <a:xfrm>
            <a:off x="159300" y="631800"/>
            <a:ext cx="28080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a:t>Case Study 1</a:t>
            </a:r>
            <a:endParaRPr/>
          </a:p>
        </p:txBody>
      </p:sp>
      <p:sp>
        <p:nvSpPr>
          <p:cNvPr id="362" name="Google Shape;362;p47"/>
          <p:cNvSpPr txBox="1"/>
          <p:nvPr>
            <p:ph idx="1" type="body"/>
          </p:nvPr>
        </p:nvSpPr>
        <p:spPr>
          <a:xfrm>
            <a:off x="159300" y="1465800"/>
            <a:ext cx="2808000" cy="137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n-GB" sz="1100"/>
              <a:t>A client wants a new CD cover designed for their band. They want you to design the majority of the work, but they want to be able to edit the assets afterwards depending on what the other band-members want.</a:t>
            </a:r>
            <a:endParaRPr sz="1100"/>
          </a:p>
          <a:p>
            <a:pPr indent="0" lvl="0" marL="0" rtl="0" algn="l">
              <a:lnSpc>
                <a:spcPct val="115000"/>
              </a:lnSpc>
              <a:spcBef>
                <a:spcPts val="1600"/>
              </a:spcBef>
              <a:spcAft>
                <a:spcPts val="1600"/>
              </a:spcAft>
              <a:buSzPts val="1200"/>
              <a:buNone/>
            </a:pPr>
            <a:r>
              <a:rPr lang="en-GB" sz="1100"/>
              <a:t> </a:t>
            </a:r>
            <a:endParaRPr sz="1100"/>
          </a:p>
        </p:txBody>
      </p:sp>
      <p:sp>
        <p:nvSpPr>
          <p:cNvPr id="363" name="Google Shape;363;p47"/>
          <p:cNvSpPr txBox="1"/>
          <p:nvPr>
            <p:ph type="title"/>
          </p:nvPr>
        </p:nvSpPr>
        <p:spPr>
          <a:xfrm>
            <a:off x="3181075" y="641250"/>
            <a:ext cx="28080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a:t>Case Study 2</a:t>
            </a:r>
            <a:endParaRPr/>
          </a:p>
        </p:txBody>
      </p:sp>
      <p:sp>
        <p:nvSpPr>
          <p:cNvPr id="364" name="Google Shape;364;p47"/>
          <p:cNvSpPr txBox="1"/>
          <p:nvPr>
            <p:ph idx="1" type="body"/>
          </p:nvPr>
        </p:nvSpPr>
        <p:spPr>
          <a:xfrm>
            <a:off x="3181075" y="1475250"/>
            <a:ext cx="2808000" cy="154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n-GB" sz="1100"/>
              <a:t>A client has asked for a book cover to be made for a new series of novels written by a famous author. Because this is a re-release of the author’s best works, the client wants the art for the book cover to be available to be used for posters and billboards. </a:t>
            </a:r>
            <a:endParaRPr sz="1100"/>
          </a:p>
          <a:p>
            <a:pPr indent="0" lvl="0" marL="0" rtl="0" algn="l">
              <a:lnSpc>
                <a:spcPct val="115000"/>
              </a:lnSpc>
              <a:spcBef>
                <a:spcPts val="1600"/>
              </a:spcBef>
              <a:spcAft>
                <a:spcPts val="1600"/>
              </a:spcAft>
              <a:buSzPts val="1200"/>
              <a:buNone/>
            </a:pPr>
            <a:r>
              <a:t/>
            </a:r>
            <a:endParaRPr sz="1100"/>
          </a:p>
        </p:txBody>
      </p:sp>
      <p:sp>
        <p:nvSpPr>
          <p:cNvPr id="365" name="Google Shape;365;p47"/>
          <p:cNvSpPr txBox="1"/>
          <p:nvPr>
            <p:ph type="title"/>
          </p:nvPr>
        </p:nvSpPr>
        <p:spPr>
          <a:xfrm>
            <a:off x="6202850" y="641250"/>
            <a:ext cx="28080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a:t>Case Study 3</a:t>
            </a:r>
            <a:endParaRPr/>
          </a:p>
        </p:txBody>
      </p:sp>
      <p:sp>
        <p:nvSpPr>
          <p:cNvPr id="366" name="Google Shape;366;p47"/>
          <p:cNvSpPr txBox="1"/>
          <p:nvPr>
            <p:ph idx="1" type="body"/>
          </p:nvPr>
        </p:nvSpPr>
        <p:spPr>
          <a:xfrm>
            <a:off x="6202850" y="1475250"/>
            <a:ext cx="2808000" cy="114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n-GB" sz="1100"/>
              <a:t>You have been asked to photograph some students for a new school e-magazine. Before you add the photos to your design, the client wants to review the photographs to check whether they are suitable or not. </a:t>
            </a:r>
            <a:endParaRPr sz="1100"/>
          </a:p>
          <a:p>
            <a:pPr indent="0" lvl="0" marL="0" rtl="0" algn="l">
              <a:lnSpc>
                <a:spcPct val="115000"/>
              </a:lnSpc>
              <a:spcBef>
                <a:spcPts val="1600"/>
              </a:spcBef>
              <a:spcAft>
                <a:spcPts val="0"/>
              </a:spcAft>
              <a:buSzPts val="1200"/>
              <a:buNone/>
            </a:pPr>
            <a:r>
              <a:t/>
            </a:r>
            <a:endParaRPr b="1" sz="1100"/>
          </a:p>
          <a:p>
            <a:pPr indent="0" lvl="0" marL="0" rtl="0" algn="l">
              <a:lnSpc>
                <a:spcPct val="115000"/>
              </a:lnSpc>
              <a:spcBef>
                <a:spcPts val="1600"/>
              </a:spcBef>
              <a:spcAft>
                <a:spcPts val="1600"/>
              </a:spcAft>
              <a:buSzPts val="1200"/>
              <a:buNone/>
            </a:pPr>
            <a:r>
              <a:t/>
            </a:r>
            <a:endParaRPr sz="1100"/>
          </a:p>
        </p:txBody>
      </p:sp>
      <p:sp>
        <p:nvSpPr>
          <p:cNvPr id="367" name="Google Shape;367;p47"/>
          <p:cNvSpPr txBox="1"/>
          <p:nvPr/>
        </p:nvSpPr>
        <p:spPr>
          <a:xfrm>
            <a:off x="159300" y="3024150"/>
            <a:ext cx="2808000" cy="2154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GB" sz="1100" u="none" cap="none" strike="noStrike">
                <a:solidFill>
                  <a:schemeClr val="dk2"/>
                </a:solidFill>
                <a:latin typeface="Arial"/>
                <a:ea typeface="Arial"/>
                <a:cs typeface="Arial"/>
                <a:sym typeface="Arial"/>
              </a:rPr>
              <a:t>What file format should you use?</a:t>
            </a:r>
            <a:endParaRPr b="1"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rPr b="1" i="0" lang="en-GB" sz="1100" u="none" cap="none" strike="noStrike">
                <a:solidFill>
                  <a:schemeClr val="dk2"/>
                </a:solidFill>
                <a:latin typeface="Arial"/>
                <a:ea typeface="Arial"/>
                <a:cs typeface="Arial"/>
                <a:sym typeface="Arial"/>
              </a:rPr>
              <a:t>Answer: PSD</a:t>
            </a:r>
            <a:endParaRPr b="1"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chemeClr val="dk1"/>
              </a:buClr>
              <a:buSzPts val="1100"/>
              <a:buFont typeface="Arial"/>
              <a:buNone/>
            </a:pPr>
            <a:r>
              <a:rPr b="0" i="0" lang="en-GB" sz="1100" u="none" cap="none" strike="noStrike">
                <a:solidFill>
                  <a:schemeClr val="dk2"/>
                </a:solidFill>
                <a:latin typeface="Arial"/>
                <a:ea typeface="Arial"/>
                <a:cs typeface="Arial"/>
                <a:sym typeface="Arial"/>
              </a:rPr>
              <a:t>The client wants to be able to edit the assets later. This is only possible with a PSD.</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47"/>
          <p:cNvSpPr txBox="1"/>
          <p:nvPr/>
        </p:nvSpPr>
        <p:spPr>
          <a:xfrm>
            <a:off x="3181075" y="3024150"/>
            <a:ext cx="2808000" cy="2154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100" u="none" cap="none" strike="noStrike">
                <a:solidFill>
                  <a:schemeClr val="dk2"/>
                </a:solidFill>
                <a:latin typeface="Arial"/>
                <a:ea typeface="Arial"/>
                <a:cs typeface="Arial"/>
                <a:sym typeface="Arial"/>
              </a:rPr>
              <a:t>What file format should you use?</a:t>
            </a:r>
            <a:endParaRPr b="1"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100"/>
              <a:buFont typeface="Arial"/>
              <a:buNone/>
            </a:pPr>
            <a:r>
              <a:rPr b="1" i="0" lang="en-GB" sz="1100" u="none" cap="none" strike="noStrike">
                <a:solidFill>
                  <a:schemeClr val="dk2"/>
                </a:solidFill>
                <a:latin typeface="Arial"/>
                <a:ea typeface="Arial"/>
                <a:cs typeface="Arial"/>
                <a:sym typeface="Arial"/>
              </a:rPr>
              <a:t>Answer: TIFF</a:t>
            </a:r>
            <a:endParaRPr b="1"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100"/>
              <a:buFont typeface="Arial"/>
              <a:buNone/>
            </a:pPr>
            <a:r>
              <a:rPr b="0" i="0" lang="en-GB" sz="1100" u="none" cap="none" strike="noStrike">
                <a:solidFill>
                  <a:schemeClr val="dk2"/>
                </a:solidFill>
                <a:latin typeface="Arial"/>
                <a:ea typeface="Arial"/>
                <a:cs typeface="Arial"/>
                <a:sym typeface="Arial"/>
              </a:rPr>
              <a:t>The art would need to be resized for posters and billboards, and would therefore have to be able to be scaled up without losing image quality.</a:t>
            </a:r>
            <a:endParaRPr b="0"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100"/>
              <a:buFont typeface="Arial"/>
              <a:buNone/>
            </a:pPr>
            <a:r>
              <a:t/>
            </a:r>
            <a:endParaRPr b="1" i="0" sz="11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47"/>
          <p:cNvSpPr txBox="1"/>
          <p:nvPr/>
        </p:nvSpPr>
        <p:spPr>
          <a:xfrm>
            <a:off x="6202850" y="3024150"/>
            <a:ext cx="2808000" cy="2154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100" u="none" cap="none" strike="noStrike">
                <a:solidFill>
                  <a:schemeClr val="dk2"/>
                </a:solidFill>
                <a:latin typeface="Arial"/>
                <a:ea typeface="Arial"/>
                <a:cs typeface="Arial"/>
                <a:sym typeface="Arial"/>
              </a:rPr>
              <a:t>What file format should you use?</a:t>
            </a:r>
            <a:endParaRPr b="1"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100"/>
              <a:buFont typeface="Arial"/>
              <a:buNone/>
            </a:pPr>
            <a:r>
              <a:rPr b="1" i="0" lang="en-GB" sz="1100" u="none" cap="none" strike="noStrike">
                <a:solidFill>
                  <a:schemeClr val="dk2"/>
                </a:solidFill>
                <a:latin typeface="Arial"/>
                <a:ea typeface="Arial"/>
                <a:cs typeface="Arial"/>
                <a:sym typeface="Arial"/>
              </a:rPr>
              <a:t>Answer: JPEG</a:t>
            </a:r>
            <a:endParaRPr b="1"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100"/>
              <a:buFont typeface="Arial"/>
              <a:buNone/>
            </a:pPr>
            <a:r>
              <a:rPr b="0" i="0" lang="en-GB" sz="1100" u="none" cap="none" strike="noStrike">
                <a:solidFill>
                  <a:schemeClr val="dk2"/>
                </a:solidFill>
                <a:latin typeface="Arial"/>
                <a:ea typeface="Arial"/>
                <a:cs typeface="Arial"/>
                <a:sym typeface="Arial"/>
              </a:rPr>
              <a:t>These are easy to send, easy to view, and wouldn’t take up too much file space.</a:t>
            </a:r>
            <a:endParaRPr b="0"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100"/>
              <a:buFont typeface="Arial"/>
              <a:buNone/>
            </a:pPr>
            <a:r>
              <a:t/>
            </a:r>
            <a:endParaRPr b="1" i="0" sz="11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100"/>
              <a:buFont typeface="Arial"/>
              <a:buNone/>
            </a:pPr>
            <a:r>
              <a:t/>
            </a:r>
            <a:endParaRPr b="1" i="0" sz="11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47"/>
          <p:cNvSpPr/>
          <p:nvPr/>
        </p:nvSpPr>
        <p:spPr>
          <a:xfrm>
            <a:off x="214325" y="3524250"/>
            <a:ext cx="8715300" cy="1488300"/>
          </a:xfrm>
          <a:prstGeom prst="rect">
            <a:avLst/>
          </a:prstGeom>
          <a:solidFill>
            <a:srgbClr val="4A86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Click here when you have the answer</a:t>
            </a:r>
            <a:endParaRPr b="1" i="0" sz="1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70"/>
                                        </p:tgtEl>
                                      </p:cBhvr>
                                    </p:animEffect>
                                    <p:set>
                                      <p:cBhvr>
                                        <p:cTn dur="1" fill="hold">
                                          <p:stCondLst>
                                            <p:cond delay="1000"/>
                                          </p:stCondLst>
                                        </p:cTn>
                                        <p:tgtEl>
                                          <p:spTgt spid="3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48"/>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Your Task</a:t>
            </a:r>
            <a:endParaRPr b="1"/>
          </a:p>
        </p:txBody>
      </p:sp>
      <p:sp>
        <p:nvSpPr>
          <p:cNvPr id="376" name="Google Shape;376;p48"/>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Export your A5 Book Cover in the file formats: JPEG, TIFF and PNG.</a:t>
            </a:r>
            <a:endParaRPr/>
          </a:p>
          <a:p>
            <a:pPr indent="0" lvl="0" marL="0" rtl="0" algn="l">
              <a:lnSpc>
                <a:spcPct val="115000"/>
              </a:lnSpc>
              <a:spcBef>
                <a:spcPts val="1600"/>
              </a:spcBef>
              <a:spcAft>
                <a:spcPts val="0"/>
              </a:spcAft>
              <a:buSzPts val="1800"/>
              <a:buNone/>
            </a:pPr>
            <a:r>
              <a:rPr lang="en-GB"/>
              <a:t>Create a New Folder named </a:t>
            </a:r>
            <a:r>
              <a:rPr b="1" lang="en-GB"/>
              <a:t>“Published”</a:t>
            </a:r>
            <a:r>
              <a:rPr lang="en-GB"/>
              <a:t> in your Vocational Brief folder for these files. Once you’ve done this, screenshot this and add it to your </a:t>
            </a:r>
            <a:r>
              <a:rPr b="1" lang="en-GB"/>
              <a:t>Progress Log</a:t>
            </a:r>
            <a:endParaRPr b="1"/>
          </a:p>
          <a:p>
            <a:pPr indent="0" lvl="0" marL="0" rtl="0" algn="l">
              <a:lnSpc>
                <a:spcPct val="100000"/>
              </a:lnSpc>
              <a:spcBef>
                <a:spcPts val="1600"/>
              </a:spcBef>
              <a:spcAft>
                <a:spcPts val="0"/>
              </a:spcAft>
              <a:buSzPts val="1800"/>
              <a:buNone/>
            </a:pPr>
            <a:r>
              <a:rPr lang="en-GB" sz="2800">
                <a:solidFill>
                  <a:schemeClr val="dk1"/>
                </a:solidFill>
              </a:rPr>
              <a:t>Home Area- CM - Vocational Brief - Published</a:t>
            </a:r>
            <a:endParaRPr sz="28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2800">
              <a:solidFill>
                <a:schemeClr val="dk1"/>
              </a:solidFill>
            </a:endParaRPr>
          </a:p>
        </p:txBody>
      </p:sp>
      <p:pic>
        <p:nvPicPr>
          <p:cNvPr id="377" name="Google Shape;377;p48"/>
          <p:cNvPicPr preferRelativeResize="0"/>
          <p:nvPr/>
        </p:nvPicPr>
        <p:blipFill rotWithShape="1">
          <a:blip r:embed="rId3">
            <a:alphaModFix/>
          </a:blip>
          <a:srcRect b="71769" l="0" r="33204" t="0"/>
          <a:stretch/>
        </p:blipFill>
        <p:spPr>
          <a:xfrm>
            <a:off x="311700" y="3269950"/>
            <a:ext cx="7439274" cy="1767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9"/>
          <p:cNvSpPr txBox="1"/>
          <p:nvPr>
            <p:ph type="title"/>
          </p:nvPr>
        </p:nvSpPr>
        <p:spPr>
          <a:xfrm>
            <a:off x="311700" y="5212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Fonts - Revisited</a:t>
            </a:r>
            <a:endParaRPr b="1"/>
          </a:p>
        </p:txBody>
      </p:sp>
      <p:sp>
        <p:nvSpPr>
          <p:cNvPr id="383" name="Google Shape;383;p49"/>
          <p:cNvSpPr txBox="1"/>
          <p:nvPr>
            <p:ph idx="1" type="body"/>
          </p:nvPr>
        </p:nvSpPr>
        <p:spPr>
          <a:xfrm>
            <a:off x="311700" y="1228675"/>
            <a:ext cx="42723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Fonts</a:t>
            </a:r>
            <a:r>
              <a:rPr lang="en-GB" sz="1400">
                <a:solidFill>
                  <a:schemeClr val="dk1"/>
                </a:solidFill>
              </a:rPr>
              <a:t>= the style of the font can change the message/feel of the text</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sz="2400">
                <a:solidFill>
                  <a:srgbClr val="0000FF"/>
                </a:solidFill>
                <a:latin typeface="Times New Roman"/>
                <a:ea typeface="Times New Roman"/>
                <a:cs typeface="Times New Roman"/>
                <a:sym typeface="Times New Roman"/>
              </a:rPr>
              <a:t>Serif fonts</a:t>
            </a:r>
            <a:r>
              <a:rPr lang="en-GB" sz="1400">
                <a:solidFill>
                  <a:schemeClr val="dk1"/>
                </a:solidFill>
              </a:rPr>
              <a:t> have small serifs (flicks/tags) at the end of each letter and is often a font used in very formal situations eg news/information magazines</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sz="2400">
                <a:solidFill>
                  <a:srgbClr val="0000FF"/>
                </a:solidFill>
                <a:latin typeface="Open Sans"/>
                <a:ea typeface="Open Sans"/>
                <a:cs typeface="Open Sans"/>
                <a:sym typeface="Open Sans"/>
              </a:rPr>
              <a:t>San-serif fonts</a:t>
            </a:r>
            <a:r>
              <a:rPr lang="en-GB" sz="1400">
                <a:solidFill>
                  <a:schemeClr val="dk1"/>
                </a:solidFill>
              </a:rPr>
              <a:t> do not have the flicks, they are plain and easy to read, often used in informal situations eg teen/fashion magazines</a:t>
            </a:r>
            <a:endParaRPr/>
          </a:p>
        </p:txBody>
      </p:sp>
      <p:pic>
        <p:nvPicPr>
          <p:cNvPr id="384" name="Google Shape;384;p49"/>
          <p:cNvPicPr preferRelativeResize="0"/>
          <p:nvPr/>
        </p:nvPicPr>
        <p:blipFill rotWithShape="1">
          <a:blip r:embed="rId3">
            <a:alphaModFix/>
          </a:blip>
          <a:srcRect b="0" l="0" r="0" t="0"/>
          <a:stretch/>
        </p:blipFill>
        <p:spPr>
          <a:xfrm>
            <a:off x="5686205" y="0"/>
            <a:ext cx="3457796" cy="51434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50"/>
          <p:cNvSpPr txBox="1"/>
          <p:nvPr>
            <p:ph type="title"/>
          </p:nvPr>
        </p:nvSpPr>
        <p:spPr>
          <a:xfrm>
            <a:off x="311700" y="5212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Fonts - Revisited</a:t>
            </a:r>
            <a:endParaRPr b="1"/>
          </a:p>
        </p:txBody>
      </p:sp>
      <p:sp>
        <p:nvSpPr>
          <p:cNvPr id="390" name="Google Shape;390;p50"/>
          <p:cNvSpPr txBox="1"/>
          <p:nvPr>
            <p:ph idx="1" type="body"/>
          </p:nvPr>
        </p:nvSpPr>
        <p:spPr>
          <a:xfrm>
            <a:off x="311700" y="1228675"/>
            <a:ext cx="42723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GB" sz="1200">
                <a:solidFill>
                  <a:srgbClr val="000000"/>
                </a:solidFill>
              </a:rPr>
              <a:t>Describe the fonts used here on the Nightfall cover:</a:t>
            </a:r>
            <a:endParaRPr sz="1200">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457200" rtl="0" algn="l">
              <a:lnSpc>
                <a:spcPct val="100000"/>
              </a:lnSpc>
              <a:spcBef>
                <a:spcPts val="0"/>
              </a:spcBef>
              <a:spcAft>
                <a:spcPts val="0"/>
              </a:spcAft>
              <a:buClr>
                <a:srgbClr val="000000"/>
              </a:buClr>
              <a:buSzPts val="1100"/>
              <a:buFont typeface="Arial"/>
              <a:buNone/>
            </a:pPr>
            <a:r>
              <a:t/>
            </a:r>
            <a:endParaRPr>
              <a:solidFill>
                <a:srgbClr val="000000"/>
              </a:solidFill>
            </a:endParaRPr>
          </a:p>
          <a:p>
            <a:pPr indent="0" lvl="0" marL="0" rtl="0" algn="l">
              <a:lnSpc>
                <a:spcPct val="100000"/>
              </a:lnSpc>
              <a:spcBef>
                <a:spcPts val="0"/>
              </a:spcBef>
              <a:spcAft>
                <a:spcPts val="0"/>
              </a:spcAft>
              <a:buSzPts val="1800"/>
              <a:buNone/>
            </a:pPr>
            <a:r>
              <a:t/>
            </a:r>
            <a:endParaRPr sz="1000">
              <a:solidFill>
                <a:srgbClr val="000000"/>
              </a:solidFill>
            </a:endParaRPr>
          </a:p>
          <a:p>
            <a:pPr indent="0" lvl="0" marL="0" rtl="0" algn="l">
              <a:lnSpc>
                <a:spcPct val="100000"/>
              </a:lnSpc>
              <a:spcBef>
                <a:spcPts val="0"/>
              </a:spcBef>
              <a:spcAft>
                <a:spcPts val="0"/>
              </a:spcAft>
              <a:buClr>
                <a:srgbClr val="000000"/>
              </a:buClr>
              <a:buSzPts val="1100"/>
              <a:buFont typeface="Arial"/>
              <a:buNone/>
            </a:pPr>
            <a:r>
              <a:rPr lang="en-GB" sz="1000">
                <a:solidFill>
                  <a:srgbClr val="000000"/>
                </a:solidFill>
              </a:rPr>
              <a:t>Challenge:</a:t>
            </a:r>
            <a:endParaRPr sz="1000">
              <a:solidFill>
                <a:srgbClr val="000000"/>
              </a:solidFill>
            </a:endParaRPr>
          </a:p>
          <a:p>
            <a:pPr indent="-292100" lvl="0" marL="457200" rtl="0" algn="l">
              <a:lnSpc>
                <a:spcPct val="100000"/>
              </a:lnSpc>
              <a:spcBef>
                <a:spcPts val="0"/>
              </a:spcBef>
              <a:spcAft>
                <a:spcPts val="0"/>
              </a:spcAft>
              <a:buClr>
                <a:srgbClr val="000000"/>
              </a:buClr>
              <a:buSzPts val="1000"/>
              <a:buChar char="●"/>
            </a:pPr>
            <a:r>
              <a:rPr lang="en-GB" sz="1000">
                <a:solidFill>
                  <a:srgbClr val="000000"/>
                </a:solidFill>
              </a:rPr>
              <a:t>Anything else you notice?</a:t>
            </a:r>
            <a:endParaRPr sz="1000">
              <a:solidFill>
                <a:srgbClr val="000000"/>
              </a:solidFill>
            </a:endParaRPr>
          </a:p>
          <a:p>
            <a:pPr indent="-292100" lvl="0" marL="457200" rtl="0" algn="l">
              <a:lnSpc>
                <a:spcPct val="100000"/>
              </a:lnSpc>
              <a:spcBef>
                <a:spcPts val="0"/>
              </a:spcBef>
              <a:spcAft>
                <a:spcPts val="0"/>
              </a:spcAft>
              <a:buClr>
                <a:srgbClr val="000000"/>
              </a:buClr>
              <a:buSzPts val="1000"/>
              <a:buChar char="●"/>
            </a:pPr>
            <a:r>
              <a:rPr lang="en-GB" sz="1000">
                <a:solidFill>
                  <a:srgbClr val="000000"/>
                </a:solidFill>
              </a:rPr>
              <a:t>What style is the text?</a:t>
            </a:r>
            <a:endParaRPr sz="1000">
              <a:solidFill>
                <a:srgbClr val="000000"/>
              </a:solidFill>
            </a:endParaRPr>
          </a:p>
          <a:p>
            <a:pPr indent="-292100" lvl="0" marL="457200" rtl="0" algn="l">
              <a:lnSpc>
                <a:spcPct val="100000"/>
              </a:lnSpc>
              <a:spcBef>
                <a:spcPts val="0"/>
              </a:spcBef>
              <a:spcAft>
                <a:spcPts val="0"/>
              </a:spcAft>
              <a:buClr>
                <a:srgbClr val="000000"/>
              </a:buClr>
              <a:buSzPts val="1000"/>
              <a:buChar char="●"/>
            </a:pPr>
            <a:r>
              <a:rPr lang="en-GB" sz="1000">
                <a:solidFill>
                  <a:srgbClr val="000000"/>
                </a:solidFill>
              </a:rPr>
              <a:t>What effect does it have on the message communicated?</a:t>
            </a:r>
            <a:endParaRPr sz="1000">
              <a:solidFill>
                <a:srgbClr val="000000"/>
              </a:solidFill>
            </a:endParaRPr>
          </a:p>
          <a:p>
            <a:pPr indent="0" lvl="0" marL="0" rtl="0" algn="l">
              <a:lnSpc>
                <a:spcPct val="100000"/>
              </a:lnSpc>
              <a:spcBef>
                <a:spcPts val="0"/>
              </a:spcBef>
              <a:spcAft>
                <a:spcPts val="0"/>
              </a:spcAft>
              <a:buSzPts val="1800"/>
              <a:buNone/>
            </a:pPr>
            <a:r>
              <a:t/>
            </a:r>
            <a:endParaRPr b="1">
              <a:solidFill>
                <a:schemeClr val="dk1"/>
              </a:solidFill>
            </a:endParaRPr>
          </a:p>
        </p:txBody>
      </p:sp>
      <p:pic>
        <p:nvPicPr>
          <p:cNvPr id="391" name="Google Shape;391;p50"/>
          <p:cNvPicPr preferRelativeResize="0"/>
          <p:nvPr/>
        </p:nvPicPr>
        <p:blipFill rotWithShape="1">
          <a:blip r:embed="rId3">
            <a:alphaModFix/>
          </a:blip>
          <a:srcRect b="0" l="0" r="0" t="0"/>
          <a:stretch/>
        </p:blipFill>
        <p:spPr>
          <a:xfrm>
            <a:off x="5686205" y="0"/>
            <a:ext cx="3457796" cy="5143498"/>
          </a:xfrm>
          <a:prstGeom prst="rect">
            <a:avLst/>
          </a:prstGeom>
          <a:noFill/>
          <a:ln>
            <a:noFill/>
          </a:ln>
        </p:spPr>
      </p:pic>
      <p:graphicFrame>
        <p:nvGraphicFramePr>
          <p:cNvPr id="392" name="Google Shape;392;p50"/>
          <p:cNvGraphicFramePr/>
          <p:nvPr/>
        </p:nvGraphicFramePr>
        <p:xfrm>
          <a:off x="311700" y="1750125"/>
          <a:ext cx="3000000" cy="3000000"/>
        </p:xfrm>
        <a:graphic>
          <a:graphicData uri="http://schemas.openxmlformats.org/drawingml/2006/table">
            <a:tbl>
              <a:tblPr>
                <a:noFill/>
                <a:tableStyleId>{5EF8D186-D755-4F60-9159-F88AD669664E}</a:tableStyleId>
              </a:tblPr>
              <a:tblGrid>
                <a:gridCol w="2163825"/>
                <a:gridCol w="382850"/>
                <a:gridCol w="2124800"/>
              </a:tblGrid>
              <a:tr h="529750">
                <a:tc>
                  <a:txBody>
                    <a:bodyPr/>
                    <a:lstStyle/>
                    <a:p>
                      <a:pPr indent="0" lvl="0" marL="457200" marR="0" rtl="0" algn="l">
                        <a:lnSpc>
                          <a:spcPct val="100000"/>
                        </a:lnSpc>
                        <a:spcBef>
                          <a:spcPts val="0"/>
                        </a:spcBef>
                        <a:spcAft>
                          <a:spcPts val="0"/>
                        </a:spcAft>
                        <a:buClr>
                          <a:srgbClr val="000000"/>
                        </a:buClr>
                        <a:buSzPts val="1800"/>
                        <a:buFont typeface="Arial"/>
                        <a:buNone/>
                      </a:pPr>
                      <a:r>
                        <a:rPr lang="en-GB" sz="1800" u="none" cap="none" strike="noStrike">
                          <a:latin typeface="Times New Roman"/>
                          <a:ea typeface="Times New Roman"/>
                          <a:cs typeface="Times New Roman"/>
                          <a:sym typeface="Times New Roman"/>
                        </a:rPr>
                        <a:t>Serif </a:t>
                      </a:r>
                      <a:endParaRPr sz="18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or</a:t>
                      </a:r>
                      <a:endParaRPr sz="10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457200" marR="0" rtl="0" algn="l">
                        <a:lnSpc>
                          <a:spcPct val="100000"/>
                        </a:lnSpc>
                        <a:spcBef>
                          <a:spcPts val="0"/>
                        </a:spcBef>
                        <a:spcAft>
                          <a:spcPts val="0"/>
                        </a:spcAft>
                        <a:buClr>
                          <a:srgbClr val="000000"/>
                        </a:buClr>
                        <a:buSzPts val="1800"/>
                        <a:buFont typeface="Arial"/>
                        <a:buNone/>
                      </a:pPr>
                      <a:r>
                        <a:rPr lang="en-GB" sz="1800" u="none" cap="none" strike="noStrike">
                          <a:latin typeface="Calibri"/>
                          <a:ea typeface="Calibri"/>
                          <a:cs typeface="Calibri"/>
                          <a:sym typeface="Calibri"/>
                        </a:rPr>
                        <a:t>San-serif</a:t>
                      </a:r>
                      <a:endParaRPr sz="18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9750">
                <a:tc>
                  <a:txBody>
                    <a:bodyPr/>
                    <a:lstStyle/>
                    <a:p>
                      <a:pPr indent="0" lvl="0" marL="457200" marR="0" rtl="0" algn="l">
                        <a:lnSpc>
                          <a:spcPct val="100000"/>
                        </a:lnSpc>
                        <a:spcBef>
                          <a:spcPts val="0"/>
                        </a:spcBef>
                        <a:spcAft>
                          <a:spcPts val="0"/>
                        </a:spcAft>
                        <a:buClr>
                          <a:srgbClr val="000000"/>
                        </a:buClr>
                        <a:buSzPts val="1800"/>
                        <a:buFont typeface="Arial"/>
                        <a:buNone/>
                      </a:pPr>
                      <a:r>
                        <a:rPr b="1" lang="en-GB" sz="1800" u="none" cap="none" strike="noStrike"/>
                        <a:t>Bold</a:t>
                      </a:r>
                      <a:endParaRPr sz="1800" u="none" cap="none" strike="noStrike">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or</a:t>
                      </a:r>
                      <a:endParaRPr sz="10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457200" marR="0" rtl="0" algn="l">
                        <a:lnSpc>
                          <a:spcPct val="100000"/>
                        </a:lnSpc>
                        <a:spcBef>
                          <a:spcPts val="0"/>
                        </a:spcBef>
                        <a:spcAft>
                          <a:spcPts val="0"/>
                        </a:spcAft>
                        <a:buClr>
                          <a:srgbClr val="000000"/>
                        </a:buClr>
                        <a:buSzPts val="1800"/>
                        <a:buFont typeface="Arial"/>
                        <a:buNone/>
                      </a:pPr>
                      <a:r>
                        <a:rPr lang="en-GB" sz="1800" u="none" cap="none" strike="noStrike">
                          <a:latin typeface="Montserrat"/>
                          <a:ea typeface="Montserrat"/>
                          <a:cs typeface="Montserrat"/>
                          <a:sym typeface="Montserrat"/>
                        </a:rPr>
                        <a:t>Light</a:t>
                      </a:r>
                      <a:endParaRPr sz="1800" u="none" cap="none" strike="noStrike">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77825">
                <a:tc>
                  <a:txBody>
                    <a:bodyPr/>
                    <a:lstStyle/>
                    <a:p>
                      <a:pPr indent="0" lvl="0" marL="457200" marR="0" rtl="0" algn="l">
                        <a:lnSpc>
                          <a:spcPct val="100000"/>
                        </a:lnSpc>
                        <a:spcBef>
                          <a:spcPts val="0"/>
                        </a:spcBef>
                        <a:spcAft>
                          <a:spcPts val="0"/>
                        </a:spcAft>
                        <a:buClr>
                          <a:srgbClr val="000000"/>
                        </a:buClr>
                        <a:buSzPts val="1800"/>
                        <a:buFont typeface="Arial"/>
                        <a:buNone/>
                      </a:pPr>
                      <a:r>
                        <a:rPr lang="en-GB" sz="1800" u="none" cap="none" strike="noStrike"/>
                        <a:t>lower case</a:t>
                      </a:r>
                      <a:endParaRPr b="1" sz="18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or</a:t>
                      </a:r>
                      <a:endParaRPr sz="10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457200" marR="0" rtl="0" algn="l">
                        <a:lnSpc>
                          <a:spcPct val="100000"/>
                        </a:lnSpc>
                        <a:spcBef>
                          <a:spcPts val="0"/>
                        </a:spcBef>
                        <a:spcAft>
                          <a:spcPts val="0"/>
                        </a:spcAft>
                        <a:buClr>
                          <a:srgbClr val="000000"/>
                        </a:buClr>
                        <a:buSzPts val="1800"/>
                        <a:buFont typeface="Arial"/>
                        <a:buNone/>
                      </a:pPr>
                      <a:r>
                        <a:rPr lang="en-GB" sz="1800" u="none" cap="none" strike="noStrike"/>
                        <a:t>UPPERCASE</a:t>
                      </a:r>
                      <a:endParaRPr sz="18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52825">
                <a:tc>
                  <a:txBody>
                    <a:bodyPr/>
                    <a:lstStyle/>
                    <a:p>
                      <a:pPr indent="0" lvl="0" marL="457200" marR="0" rtl="0" algn="l">
                        <a:lnSpc>
                          <a:spcPct val="100000"/>
                        </a:lnSpc>
                        <a:spcBef>
                          <a:spcPts val="0"/>
                        </a:spcBef>
                        <a:spcAft>
                          <a:spcPts val="0"/>
                        </a:spcAft>
                        <a:buClr>
                          <a:srgbClr val="000000"/>
                        </a:buClr>
                        <a:buSzPts val="1800"/>
                        <a:buFont typeface="Arial"/>
                        <a:buNone/>
                      </a:pPr>
                      <a:r>
                        <a:rPr lang="en-GB" sz="1800" u="none" cap="none" strike="noStrike"/>
                        <a:t>roman (non-italics)</a:t>
                      </a:r>
                      <a:endParaRPr sz="1800" u="none" cap="none" strike="noStrike"/>
                    </a:p>
                    <a:p>
                      <a:pPr indent="-228600" lvl="0" marL="457200" marR="0" rtl="0" algn="l">
                        <a:lnSpc>
                          <a:spcPct val="100000"/>
                        </a:lnSpc>
                        <a:spcBef>
                          <a:spcPts val="0"/>
                        </a:spcBef>
                        <a:spcAft>
                          <a:spcPts val="0"/>
                        </a:spcAft>
                        <a:buClr>
                          <a:srgbClr val="000000"/>
                        </a:buClr>
                        <a:buSzPts val="1800"/>
                        <a:buFont typeface="Arial"/>
                        <a:buNone/>
                      </a:pPr>
                      <a:r>
                        <a:t/>
                      </a:r>
                      <a:endParaRPr sz="18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or</a:t>
                      </a:r>
                      <a:endParaRPr sz="10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457200" marR="0" rtl="0" algn="l">
                        <a:lnSpc>
                          <a:spcPct val="100000"/>
                        </a:lnSpc>
                        <a:spcBef>
                          <a:spcPts val="0"/>
                        </a:spcBef>
                        <a:spcAft>
                          <a:spcPts val="0"/>
                        </a:spcAft>
                        <a:buClr>
                          <a:srgbClr val="000000"/>
                        </a:buClr>
                        <a:buSzPts val="1800"/>
                        <a:buFont typeface="Arial"/>
                        <a:buNone/>
                      </a:pPr>
                      <a:r>
                        <a:rPr i="1" lang="en-GB" sz="1800" u="none" cap="none" strike="noStrike"/>
                        <a:t>Italics</a:t>
                      </a:r>
                      <a:endParaRPr sz="18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51"/>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Looking at fonts</a:t>
            </a:r>
            <a:endParaRPr b="1"/>
          </a:p>
        </p:txBody>
      </p:sp>
      <p:sp>
        <p:nvSpPr>
          <p:cNvPr id="398" name="Google Shape;398;p51"/>
          <p:cNvSpPr txBox="1"/>
          <p:nvPr>
            <p:ph idx="1" type="body"/>
          </p:nvPr>
        </p:nvSpPr>
        <p:spPr>
          <a:xfrm>
            <a:off x="311700" y="1609675"/>
            <a:ext cx="4617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1400"/>
              <a:t>Create a new slide underneath your screenshots and insert some different fonts.</a:t>
            </a:r>
            <a:endParaRPr sz="1400"/>
          </a:p>
          <a:p>
            <a:pPr indent="0" lvl="0" marL="0" rtl="0" algn="l">
              <a:lnSpc>
                <a:spcPct val="115000"/>
              </a:lnSpc>
              <a:spcBef>
                <a:spcPts val="1600"/>
              </a:spcBef>
              <a:spcAft>
                <a:spcPts val="0"/>
              </a:spcAft>
              <a:buSzPts val="1800"/>
              <a:buNone/>
            </a:pPr>
            <a:r>
              <a:rPr lang="en-GB" sz="1400"/>
              <a:t>You must </a:t>
            </a:r>
            <a:r>
              <a:rPr b="1" lang="en-GB" sz="1400" u="sng"/>
              <a:t>explain</a:t>
            </a:r>
            <a:r>
              <a:rPr lang="en-GB" sz="1400" u="sng"/>
              <a:t> </a:t>
            </a:r>
            <a:r>
              <a:rPr lang="en-GB" sz="1400"/>
              <a:t>why your font choice is suitable for your book cover. Use </a:t>
            </a:r>
            <a:r>
              <a:rPr b="1" lang="en-GB" sz="1400"/>
              <a:t>technical terminology</a:t>
            </a:r>
            <a:r>
              <a:rPr lang="en-GB" sz="1400"/>
              <a:t> where you can.</a:t>
            </a:r>
            <a:endParaRPr sz="1400"/>
          </a:p>
          <a:p>
            <a:pPr indent="0" lvl="0" marL="0" rtl="0" algn="l">
              <a:lnSpc>
                <a:spcPct val="115000"/>
              </a:lnSpc>
              <a:spcBef>
                <a:spcPts val="1600"/>
              </a:spcBef>
              <a:spcAft>
                <a:spcPts val="1600"/>
              </a:spcAft>
              <a:buSzPts val="1800"/>
              <a:buNone/>
            </a:pPr>
            <a:r>
              <a:t/>
            </a:r>
            <a:endParaRPr/>
          </a:p>
        </p:txBody>
      </p:sp>
      <p:sp>
        <p:nvSpPr>
          <p:cNvPr id="399" name="Google Shape;399;p51"/>
          <p:cNvSpPr/>
          <p:nvPr/>
        </p:nvSpPr>
        <p:spPr>
          <a:xfrm>
            <a:off x="311700" y="3265625"/>
            <a:ext cx="2417100" cy="768300"/>
          </a:xfrm>
          <a:prstGeom prst="homePlate">
            <a:avLst>
              <a:gd fmla="val 50000" name="adj"/>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Challenge Task</a:t>
            </a:r>
            <a:endParaRPr b="0" i="0" sz="1400" u="none" cap="none" strike="noStrike">
              <a:solidFill>
                <a:srgbClr val="FFFFFF"/>
              </a:solidFill>
              <a:latin typeface="Arial"/>
              <a:ea typeface="Arial"/>
              <a:cs typeface="Arial"/>
              <a:sym typeface="Arial"/>
            </a:endParaRPr>
          </a:p>
        </p:txBody>
      </p:sp>
      <p:sp>
        <p:nvSpPr>
          <p:cNvPr id="400" name="Google Shape;400;p51"/>
          <p:cNvSpPr txBox="1"/>
          <p:nvPr/>
        </p:nvSpPr>
        <p:spPr>
          <a:xfrm>
            <a:off x="318675" y="4075925"/>
            <a:ext cx="3674400" cy="164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Explore alternate versions of the same font, such as bold, italics, or with colours.</a:t>
            </a:r>
            <a:endParaRPr b="0" i="0" sz="1400" u="none" cap="none" strike="noStrike">
              <a:solidFill>
                <a:srgbClr val="000000"/>
              </a:solidFill>
              <a:latin typeface="Arial"/>
              <a:ea typeface="Arial"/>
              <a:cs typeface="Arial"/>
              <a:sym typeface="Arial"/>
            </a:endParaRPr>
          </a:p>
        </p:txBody>
      </p:sp>
      <p:sp>
        <p:nvSpPr>
          <p:cNvPr id="401" name="Google Shape;401;p51"/>
          <p:cNvSpPr txBox="1"/>
          <p:nvPr>
            <p:ph type="title"/>
          </p:nvPr>
        </p:nvSpPr>
        <p:spPr>
          <a:xfrm>
            <a:off x="311700" y="10939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GB" sz="1800">
                <a:solidFill>
                  <a:schemeClr val="dk2"/>
                </a:solidFill>
              </a:rPr>
              <a:t>In your Progress Log, experiment with some different font styles.</a:t>
            </a:r>
            <a:endParaRPr b="1"/>
          </a:p>
        </p:txBody>
      </p:sp>
      <p:pic>
        <p:nvPicPr>
          <p:cNvPr id="402" name="Google Shape;402;p51"/>
          <p:cNvPicPr preferRelativeResize="0"/>
          <p:nvPr/>
        </p:nvPicPr>
        <p:blipFill rotWithShape="1">
          <a:blip r:embed="rId3">
            <a:alphaModFix/>
          </a:blip>
          <a:srcRect b="18966" l="27992" r="16411" t="24985"/>
          <a:stretch/>
        </p:blipFill>
        <p:spPr>
          <a:xfrm>
            <a:off x="5050850" y="1890800"/>
            <a:ext cx="3781450" cy="2143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52"/>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Fonts</a:t>
            </a:r>
            <a:endParaRPr b="1"/>
          </a:p>
        </p:txBody>
      </p:sp>
      <p:sp>
        <p:nvSpPr>
          <p:cNvPr id="408" name="Google Shape;408;p52"/>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There is no one font that is best suited for a purpose; you can use lots of options.</a:t>
            </a:r>
            <a:endParaRPr/>
          </a:p>
          <a:p>
            <a:pPr indent="0" lvl="0" marL="0" rtl="0" algn="l">
              <a:lnSpc>
                <a:spcPct val="115000"/>
              </a:lnSpc>
              <a:spcBef>
                <a:spcPts val="1600"/>
              </a:spcBef>
              <a:spcAft>
                <a:spcPts val="0"/>
              </a:spcAft>
              <a:buSzPts val="1800"/>
              <a:buNone/>
            </a:pPr>
            <a:r>
              <a:rPr lang="en-GB"/>
              <a:t>BUT</a:t>
            </a:r>
            <a:endParaRPr/>
          </a:p>
          <a:p>
            <a:pPr indent="0" lvl="0" marL="0" rtl="0" algn="l">
              <a:lnSpc>
                <a:spcPct val="115000"/>
              </a:lnSpc>
              <a:spcBef>
                <a:spcPts val="1600"/>
              </a:spcBef>
              <a:spcAft>
                <a:spcPts val="0"/>
              </a:spcAft>
              <a:buSzPts val="1800"/>
              <a:buNone/>
            </a:pPr>
            <a:r>
              <a:rPr lang="en-GB"/>
              <a:t>Fonts should be </a:t>
            </a:r>
            <a:r>
              <a:rPr b="1" lang="en-GB"/>
              <a:t>appropriate</a:t>
            </a:r>
            <a:r>
              <a:rPr lang="en-GB"/>
              <a:t> and </a:t>
            </a:r>
            <a:r>
              <a:rPr b="1" lang="en-GB"/>
              <a:t>match the audience.</a:t>
            </a:r>
            <a:endParaRPr b="1"/>
          </a:p>
          <a:p>
            <a:pPr indent="0" lvl="0" marL="0" rtl="0" algn="l">
              <a:lnSpc>
                <a:spcPct val="115000"/>
              </a:lnSpc>
              <a:spcBef>
                <a:spcPts val="1600"/>
              </a:spcBef>
              <a:spcAft>
                <a:spcPts val="0"/>
              </a:spcAft>
              <a:buSzPts val="1800"/>
              <a:buNone/>
            </a:pPr>
            <a:r>
              <a:rPr b="1" lang="en-GB"/>
              <a:t>“Good typography is invisible”</a:t>
            </a:r>
            <a:endParaRPr b="1"/>
          </a:p>
          <a:p>
            <a:pPr indent="0" lvl="0" marL="0" rtl="0" algn="l">
              <a:lnSpc>
                <a:spcPct val="115000"/>
              </a:lnSpc>
              <a:spcBef>
                <a:spcPts val="1600"/>
              </a:spcBef>
              <a:spcAft>
                <a:spcPts val="1600"/>
              </a:spcAft>
              <a:buSzPts val="1800"/>
              <a:buNone/>
            </a:pPr>
            <a:r>
              <a:rPr lang="en-GB"/>
              <a:t>If you notice the font instead of what is being said, then you need to rethink your choice!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7"/>
          <p:cNvSpPr txBox="1"/>
          <p:nvPr>
            <p:ph type="ctrTitle"/>
          </p:nvPr>
        </p:nvSpPr>
        <p:spPr>
          <a:xfrm>
            <a:off x="1797125" y="978131"/>
            <a:ext cx="7105200" cy="43177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sz="2400"/>
              <a:t>Spaced Retrieval Task: </a:t>
            </a:r>
            <a:r>
              <a:rPr lang="en-GB" sz="1400"/>
              <a:t>What can you remember?</a:t>
            </a:r>
            <a:endParaRPr sz="1400"/>
          </a:p>
        </p:txBody>
      </p:sp>
      <p:pic>
        <p:nvPicPr>
          <p:cNvPr id="97" name="Google Shape;97;p17"/>
          <p:cNvPicPr preferRelativeResize="0"/>
          <p:nvPr/>
        </p:nvPicPr>
        <p:blipFill rotWithShape="1">
          <a:blip r:embed="rId3">
            <a:alphaModFix/>
          </a:blip>
          <a:srcRect b="0" l="0" r="0" t="0"/>
          <a:stretch/>
        </p:blipFill>
        <p:spPr>
          <a:xfrm>
            <a:off x="193750" y="877425"/>
            <a:ext cx="1109606" cy="1109606"/>
          </a:xfrm>
          <a:prstGeom prst="rect">
            <a:avLst/>
          </a:prstGeom>
          <a:noFill/>
          <a:ln>
            <a:noFill/>
          </a:ln>
        </p:spPr>
      </p:pic>
      <p:sp>
        <p:nvSpPr>
          <p:cNvPr id="98" name="Google Shape;98;p17"/>
          <p:cNvSpPr/>
          <p:nvPr/>
        </p:nvSpPr>
        <p:spPr>
          <a:xfrm>
            <a:off x="193775" y="4206206"/>
            <a:ext cx="1417500" cy="79785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Last term...</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193775" y="3175933"/>
            <a:ext cx="1417500" cy="7785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Last term...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193775" y="2145638"/>
            <a:ext cx="1417500" cy="79785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Last term...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7"/>
          <p:cNvSpPr/>
          <p:nvPr/>
        </p:nvSpPr>
        <p:spPr>
          <a:xfrm>
            <a:off x="1797125" y="2145650"/>
            <a:ext cx="26754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Describe this font.  (3 points)    </a:t>
            </a:r>
            <a:endParaRPr b="0" i="0" sz="1400" u="none" cap="none" strike="noStrike">
              <a:solidFill>
                <a:srgbClr val="000000"/>
              </a:solidFill>
              <a:latin typeface="Arial"/>
              <a:ea typeface="Arial"/>
              <a:cs typeface="Arial"/>
              <a:sym typeface="Arial"/>
            </a:endParaRPr>
          </a:p>
        </p:txBody>
      </p:sp>
      <p:sp>
        <p:nvSpPr>
          <p:cNvPr id="102" name="Google Shape;102;p17"/>
          <p:cNvSpPr/>
          <p:nvPr/>
        </p:nvSpPr>
        <p:spPr>
          <a:xfrm>
            <a:off x="1753300" y="3175931"/>
            <a:ext cx="6961200" cy="79785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How has the media producer used this design to communicate with the audience? </a:t>
            </a:r>
            <a:endParaRPr b="0" i="0" sz="1400" u="none" cap="none" strike="noStrike">
              <a:solidFill>
                <a:srgbClr val="000000"/>
              </a:solidFill>
              <a:latin typeface="Arial"/>
              <a:ea typeface="Arial"/>
              <a:cs typeface="Arial"/>
              <a:sym typeface="Arial"/>
            </a:endParaRPr>
          </a:p>
        </p:txBody>
      </p:sp>
      <p:sp>
        <p:nvSpPr>
          <p:cNvPr id="103" name="Google Shape;103;p17"/>
          <p:cNvSpPr/>
          <p:nvPr/>
        </p:nvSpPr>
        <p:spPr>
          <a:xfrm>
            <a:off x="1753300" y="4206225"/>
            <a:ext cx="6961200" cy="79785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What event might this be advertising? Where might you see this graphic? Who are the target audience?</a:t>
            </a:r>
            <a:endParaRPr b="0" i="0" sz="1400" u="none" cap="none" strike="noStrike">
              <a:solidFill>
                <a:srgbClr val="000000"/>
              </a:solidFill>
              <a:latin typeface="Arial"/>
              <a:ea typeface="Arial"/>
              <a:cs typeface="Arial"/>
              <a:sym typeface="Arial"/>
            </a:endParaRPr>
          </a:p>
        </p:txBody>
      </p:sp>
      <p:pic>
        <p:nvPicPr>
          <p:cNvPr id="104" name="Google Shape;104;p17"/>
          <p:cNvPicPr preferRelativeResize="0"/>
          <p:nvPr/>
        </p:nvPicPr>
        <p:blipFill rotWithShape="1">
          <a:blip r:embed="rId4">
            <a:alphaModFix/>
          </a:blip>
          <a:srcRect b="0" l="0" r="0" t="0"/>
          <a:stretch/>
        </p:blipFill>
        <p:spPr>
          <a:xfrm>
            <a:off x="4547007" y="1409900"/>
            <a:ext cx="4419942" cy="1644525"/>
          </a:xfrm>
          <a:prstGeom prst="rect">
            <a:avLst/>
          </a:prstGeom>
          <a:noFill/>
          <a:ln cap="flat" cmpd="dbl" w="38100">
            <a:solidFill>
              <a:srgbClr val="9FC5E8"/>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53"/>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Name of font</a:t>
            </a:r>
            <a:r>
              <a:rPr lang="en-GB"/>
              <a:t> - </a:t>
            </a:r>
            <a:endParaRPr/>
          </a:p>
        </p:txBody>
      </p:sp>
      <p:sp>
        <p:nvSpPr>
          <p:cNvPr id="414" name="Google Shape;414;p53"/>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latin typeface="Pacifico"/>
                <a:ea typeface="Pacifico"/>
                <a:cs typeface="Pacifico"/>
                <a:sym typeface="Pacifico"/>
              </a:rPr>
              <a:t>A B C D E F G H I J K L M N O P Q R S T U V W X Y Z </a:t>
            </a:r>
            <a:endParaRPr>
              <a:latin typeface="Pacifico"/>
              <a:ea typeface="Pacifico"/>
              <a:cs typeface="Pacifico"/>
              <a:sym typeface="Pacifico"/>
            </a:endParaRPr>
          </a:p>
          <a:p>
            <a:pPr indent="0" lvl="0" marL="0" rtl="0" algn="l">
              <a:lnSpc>
                <a:spcPct val="115000"/>
              </a:lnSpc>
              <a:spcBef>
                <a:spcPts val="1600"/>
              </a:spcBef>
              <a:spcAft>
                <a:spcPts val="0"/>
              </a:spcAft>
              <a:buSzPts val="1800"/>
              <a:buNone/>
            </a:pPr>
            <a:r>
              <a:rPr lang="en-GB">
                <a:latin typeface="Pacifico"/>
                <a:ea typeface="Pacifico"/>
                <a:cs typeface="Pacifico"/>
                <a:sym typeface="Pacifico"/>
              </a:rPr>
              <a:t>a b c d e f g h i j k l m n o p q r s t u v w x y z</a:t>
            </a:r>
            <a:endParaRPr>
              <a:latin typeface="Pacifico"/>
              <a:ea typeface="Pacifico"/>
              <a:cs typeface="Pacifico"/>
              <a:sym typeface="Pacifico"/>
            </a:endParaRPr>
          </a:p>
          <a:p>
            <a:pPr indent="0" lvl="0" marL="0" rtl="0" algn="l">
              <a:lnSpc>
                <a:spcPct val="115000"/>
              </a:lnSpc>
              <a:spcBef>
                <a:spcPts val="1600"/>
              </a:spcBef>
              <a:spcAft>
                <a:spcPts val="0"/>
              </a:spcAft>
              <a:buSzPts val="1800"/>
              <a:buNone/>
            </a:pPr>
            <a:r>
              <a:rPr lang="en-GB">
                <a:latin typeface="Pacifico"/>
                <a:ea typeface="Pacifico"/>
                <a:cs typeface="Pacifico"/>
                <a:sym typeface="Pacifico"/>
              </a:rPr>
              <a:t>0 1 2 3 4 5 6 7 8 9</a:t>
            </a:r>
            <a:endParaRPr>
              <a:latin typeface="Pacifico"/>
              <a:ea typeface="Pacifico"/>
              <a:cs typeface="Pacifico"/>
              <a:sym typeface="Pacifico"/>
            </a:endParaRPr>
          </a:p>
          <a:p>
            <a:pPr indent="0" lvl="0" marL="0" rtl="0" algn="l">
              <a:lnSpc>
                <a:spcPct val="115000"/>
              </a:lnSpc>
              <a:spcBef>
                <a:spcPts val="1600"/>
              </a:spcBef>
              <a:spcAft>
                <a:spcPts val="0"/>
              </a:spcAft>
              <a:buSzPts val="1800"/>
              <a:buNone/>
            </a:pPr>
            <a:r>
              <a:rPr lang="en-GB">
                <a:latin typeface="Pacifico"/>
                <a:ea typeface="Pacifico"/>
                <a:cs typeface="Pacifico"/>
                <a:sym typeface="Pacifico"/>
              </a:rPr>
              <a:t>!”£$%^&amp;*()_-+=[]{};:’@#~</a:t>
            </a:r>
            <a:endParaRPr>
              <a:latin typeface="Pacifico"/>
              <a:ea typeface="Pacifico"/>
              <a:cs typeface="Pacifico"/>
              <a:sym typeface="Pacifico"/>
            </a:endParaRPr>
          </a:p>
          <a:p>
            <a:pPr indent="0" lvl="0" marL="0" rtl="0" algn="l">
              <a:lnSpc>
                <a:spcPct val="115000"/>
              </a:lnSpc>
              <a:spcBef>
                <a:spcPts val="1600"/>
              </a:spcBef>
              <a:spcAft>
                <a:spcPts val="1600"/>
              </a:spcAft>
              <a:buSzPts val="1800"/>
              <a:buNone/>
            </a:pPr>
            <a:r>
              <a:rPr lang="en-GB">
                <a:latin typeface="Pacifico"/>
                <a:ea typeface="Pacifico"/>
                <a:cs typeface="Pacifico"/>
                <a:sym typeface="Pacifico"/>
              </a:rPr>
              <a:t>Sample Text : Jenny Starchild: Odyssey</a:t>
            </a:r>
            <a:endParaRPr>
              <a:latin typeface="Pacifico"/>
              <a:ea typeface="Pacifico"/>
              <a:cs typeface="Pacifico"/>
              <a:sym typeface="Pacifico"/>
            </a:endParaRPr>
          </a:p>
        </p:txBody>
      </p:sp>
      <p:sp>
        <p:nvSpPr>
          <p:cNvPr id="415" name="Google Shape;415;p53"/>
          <p:cNvSpPr txBox="1"/>
          <p:nvPr/>
        </p:nvSpPr>
        <p:spPr>
          <a:xfrm>
            <a:off x="4438025" y="307850"/>
            <a:ext cx="3976200" cy="679800"/>
          </a:xfrm>
          <a:prstGeom prst="rect">
            <a:avLst/>
          </a:prstGeom>
          <a:solidFill>
            <a:srgbClr val="FFE5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Example of how the slide should look: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54"/>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Adding Text to your Book Cover</a:t>
            </a:r>
            <a:endParaRPr b="1"/>
          </a:p>
        </p:txBody>
      </p:sp>
      <p:sp>
        <p:nvSpPr>
          <p:cNvPr id="421" name="Google Shape;421;p54"/>
          <p:cNvSpPr txBox="1"/>
          <p:nvPr>
            <p:ph idx="1" type="body"/>
          </p:nvPr>
        </p:nvSpPr>
        <p:spPr>
          <a:xfrm>
            <a:off x="311700" y="1304875"/>
            <a:ext cx="4272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Watch the tutorials on the </a:t>
            </a:r>
            <a:r>
              <a:rPr b="1" lang="en-GB"/>
              <a:t>Creative Media Knowledge Base</a:t>
            </a:r>
            <a:r>
              <a:rPr lang="en-GB"/>
              <a:t> for an induction into </a:t>
            </a:r>
            <a:r>
              <a:rPr b="1" lang="en-GB"/>
              <a:t>Adobe InDesign</a:t>
            </a:r>
            <a:r>
              <a:rPr lang="en-GB"/>
              <a:t>.</a:t>
            </a:r>
            <a:endParaRPr/>
          </a:p>
          <a:p>
            <a:pPr indent="0" lvl="0" marL="0" rtl="0" algn="l">
              <a:lnSpc>
                <a:spcPct val="115000"/>
              </a:lnSpc>
              <a:spcBef>
                <a:spcPts val="1600"/>
              </a:spcBef>
              <a:spcAft>
                <a:spcPts val="0"/>
              </a:spcAft>
              <a:buSzPts val="1800"/>
              <a:buNone/>
            </a:pPr>
            <a:r>
              <a:rPr lang="en-GB"/>
              <a:t>Set up your front cover in Indesign and add your chosen font to this, as well as the TeenScene Media Logo</a:t>
            </a:r>
            <a:endParaRPr/>
          </a:p>
          <a:p>
            <a:pPr indent="0" lvl="0" marL="0" rtl="0" algn="l">
              <a:lnSpc>
                <a:spcPct val="115000"/>
              </a:lnSpc>
              <a:spcBef>
                <a:spcPts val="1600"/>
              </a:spcBef>
              <a:spcAft>
                <a:spcPts val="1600"/>
              </a:spcAft>
              <a:buSzPts val="1800"/>
              <a:buNone/>
            </a:pPr>
            <a:r>
              <a:rPr lang="en-GB"/>
              <a:t>Add Screenshots to your Progress Log as you go.</a:t>
            </a:r>
            <a:endParaRPr/>
          </a:p>
        </p:txBody>
      </p:sp>
      <p:pic>
        <p:nvPicPr>
          <p:cNvPr id="422" name="Google Shape;422;p54"/>
          <p:cNvPicPr preferRelativeResize="0"/>
          <p:nvPr/>
        </p:nvPicPr>
        <p:blipFill rotWithShape="1">
          <a:blip r:embed="rId3">
            <a:alphaModFix/>
          </a:blip>
          <a:srcRect b="4979" l="0" r="19361" t="4936"/>
          <a:stretch/>
        </p:blipFill>
        <p:spPr>
          <a:xfrm>
            <a:off x="4736400" y="1440650"/>
            <a:ext cx="4272302" cy="268324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55"/>
          <p:cNvSpPr txBox="1"/>
          <p:nvPr>
            <p:ph type="title"/>
          </p:nvPr>
        </p:nvSpPr>
        <p:spPr>
          <a:xfrm>
            <a:off x="6215000" y="102275"/>
            <a:ext cx="28080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GB" sz="1400"/>
              <a:t>Date:</a:t>
            </a:r>
            <a:endParaRPr sz="1400"/>
          </a:p>
        </p:txBody>
      </p:sp>
      <p:sp>
        <p:nvSpPr>
          <p:cNvPr id="428" name="Google Shape;428;p55"/>
          <p:cNvSpPr txBox="1"/>
          <p:nvPr>
            <p:ph type="title"/>
          </p:nvPr>
        </p:nvSpPr>
        <p:spPr>
          <a:xfrm>
            <a:off x="683250" y="102275"/>
            <a:ext cx="54102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sz="1400"/>
              <a:t>Progress Log</a:t>
            </a:r>
            <a:endParaRPr b="1" sz="1400"/>
          </a:p>
        </p:txBody>
      </p:sp>
      <p:sp>
        <p:nvSpPr>
          <p:cNvPr id="429" name="Google Shape;429;p55"/>
          <p:cNvSpPr txBox="1"/>
          <p:nvPr/>
        </p:nvSpPr>
        <p:spPr>
          <a:xfrm>
            <a:off x="248400"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Before</a:t>
            </a:r>
            <a:endParaRPr b="0" i="0" sz="1400" u="none" cap="none" strike="noStrike">
              <a:solidFill>
                <a:srgbClr val="000000"/>
              </a:solidFill>
              <a:latin typeface="Arial"/>
              <a:ea typeface="Arial"/>
              <a:cs typeface="Arial"/>
              <a:sym typeface="Arial"/>
            </a:endParaRPr>
          </a:p>
        </p:txBody>
      </p:sp>
      <p:sp>
        <p:nvSpPr>
          <p:cNvPr id="430" name="Google Shape;430;p55"/>
          <p:cNvSpPr txBox="1"/>
          <p:nvPr/>
        </p:nvSpPr>
        <p:spPr>
          <a:xfrm>
            <a:off x="2344225"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After</a:t>
            </a:r>
            <a:endParaRPr b="0" i="0" sz="1400" u="none" cap="none" strike="noStrike">
              <a:solidFill>
                <a:srgbClr val="000000"/>
              </a:solidFill>
              <a:latin typeface="Arial"/>
              <a:ea typeface="Arial"/>
              <a:cs typeface="Arial"/>
              <a:sym typeface="Arial"/>
            </a:endParaRPr>
          </a:p>
        </p:txBody>
      </p:sp>
      <p:sp>
        <p:nvSpPr>
          <p:cNvPr id="431" name="Google Shape;431;p55"/>
          <p:cNvSpPr txBox="1"/>
          <p:nvPr/>
        </p:nvSpPr>
        <p:spPr>
          <a:xfrm>
            <a:off x="4602850" y="7306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InDesign tool(s)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Type Tool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Guide Tool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Picker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5"/>
          <p:cNvSpPr txBox="1"/>
          <p:nvPr/>
        </p:nvSpPr>
        <p:spPr>
          <a:xfrm>
            <a:off x="4602850" y="19144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Font choice: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Arial Bold 400 kerning and 20% Italic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5"/>
          <p:cNvSpPr txBox="1"/>
          <p:nvPr/>
        </p:nvSpPr>
        <p:spPr>
          <a:xfrm>
            <a:off x="4602850" y="3098200"/>
            <a:ext cx="3243900" cy="1869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Inspiration: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 wanted my front cover to have a simple, bold prominent text like the covers of older sci-fi novels. I then added an italic effect to make the font seem a bit more modern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5"/>
          <p:cNvSpPr txBox="1"/>
          <p:nvPr/>
        </p:nvSpPr>
        <p:spPr>
          <a:xfrm>
            <a:off x="7949050" y="3098200"/>
            <a:ext cx="949800" cy="1650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Insert book cover</a:t>
            </a:r>
            <a:endParaRPr b="0" i="0" sz="1400" u="none" cap="none" strike="noStrike">
              <a:solidFill>
                <a:srgbClr val="000000"/>
              </a:solidFill>
              <a:latin typeface="Arial"/>
              <a:ea typeface="Arial"/>
              <a:cs typeface="Arial"/>
              <a:sym typeface="Arial"/>
            </a:endParaRPr>
          </a:p>
        </p:txBody>
      </p:sp>
      <p:sp>
        <p:nvSpPr>
          <p:cNvPr id="435" name="Google Shape;435;p55"/>
          <p:cNvSpPr txBox="1"/>
          <p:nvPr/>
        </p:nvSpPr>
        <p:spPr>
          <a:xfrm>
            <a:off x="248400" y="3749950"/>
            <a:ext cx="2753100" cy="56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Design idea #1</a:t>
            </a:r>
            <a:endParaRPr b="0" i="0" sz="1400" u="none" cap="none" strike="noStrike">
              <a:solidFill>
                <a:srgbClr val="000000"/>
              </a:solidFill>
              <a:latin typeface="Arial"/>
              <a:ea typeface="Arial"/>
              <a:cs typeface="Arial"/>
              <a:sym typeface="Arial"/>
            </a:endParaRPr>
          </a:p>
        </p:txBody>
      </p:sp>
      <p:pic>
        <p:nvPicPr>
          <p:cNvPr id="436" name="Google Shape;436;p55"/>
          <p:cNvPicPr preferRelativeResize="0"/>
          <p:nvPr/>
        </p:nvPicPr>
        <p:blipFill rotWithShape="1">
          <a:blip r:embed="rId3">
            <a:alphaModFix/>
          </a:blip>
          <a:srcRect b="20442" l="45032" r="34469" t="28724"/>
          <a:stretch/>
        </p:blipFill>
        <p:spPr>
          <a:xfrm>
            <a:off x="408350" y="730612"/>
            <a:ext cx="1652600" cy="2304374"/>
          </a:xfrm>
          <a:prstGeom prst="rect">
            <a:avLst/>
          </a:prstGeom>
          <a:noFill/>
          <a:ln>
            <a:noFill/>
          </a:ln>
        </p:spPr>
      </p:pic>
      <p:pic>
        <p:nvPicPr>
          <p:cNvPr id="437" name="Google Shape;437;p55"/>
          <p:cNvPicPr preferRelativeResize="0"/>
          <p:nvPr/>
        </p:nvPicPr>
        <p:blipFill rotWithShape="1">
          <a:blip r:embed="rId4">
            <a:alphaModFix/>
          </a:blip>
          <a:srcRect b="20487" l="44972" r="34270" t="27548"/>
          <a:stretch/>
        </p:blipFill>
        <p:spPr>
          <a:xfrm>
            <a:off x="2505600" y="719850"/>
            <a:ext cx="1652600" cy="2325878"/>
          </a:xfrm>
          <a:prstGeom prst="rect">
            <a:avLst/>
          </a:prstGeom>
          <a:noFill/>
          <a:ln>
            <a:noFill/>
          </a:ln>
        </p:spPr>
      </p:pic>
      <p:pic>
        <p:nvPicPr>
          <p:cNvPr id="438" name="Google Shape;438;p55"/>
          <p:cNvPicPr preferRelativeResize="0"/>
          <p:nvPr/>
        </p:nvPicPr>
        <p:blipFill rotWithShape="1">
          <a:blip r:embed="rId5">
            <a:alphaModFix/>
          </a:blip>
          <a:srcRect b="0" l="0" r="0" t="0"/>
          <a:stretch/>
        </p:blipFill>
        <p:spPr>
          <a:xfrm>
            <a:off x="7949048" y="3098200"/>
            <a:ext cx="1037173" cy="16509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56"/>
          <p:cNvSpPr txBox="1"/>
          <p:nvPr>
            <p:ph type="title"/>
          </p:nvPr>
        </p:nvSpPr>
        <p:spPr>
          <a:xfrm>
            <a:off x="6215000" y="102275"/>
            <a:ext cx="28080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GB" sz="1400"/>
              <a:t>Date:</a:t>
            </a:r>
            <a:endParaRPr sz="1400"/>
          </a:p>
        </p:txBody>
      </p:sp>
      <p:sp>
        <p:nvSpPr>
          <p:cNvPr id="444" name="Google Shape;444;p56"/>
          <p:cNvSpPr txBox="1"/>
          <p:nvPr>
            <p:ph type="title"/>
          </p:nvPr>
        </p:nvSpPr>
        <p:spPr>
          <a:xfrm>
            <a:off x="683250" y="102275"/>
            <a:ext cx="54102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sz="1400"/>
              <a:t>Progress Log</a:t>
            </a:r>
            <a:endParaRPr b="1" sz="1400"/>
          </a:p>
        </p:txBody>
      </p:sp>
      <p:sp>
        <p:nvSpPr>
          <p:cNvPr id="445" name="Google Shape;445;p56"/>
          <p:cNvSpPr txBox="1"/>
          <p:nvPr/>
        </p:nvSpPr>
        <p:spPr>
          <a:xfrm>
            <a:off x="248400"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Before</a:t>
            </a:r>
            <a:endParaRPr b="0" i="0" sz="1400" u="none" cap="none" strike="noStrike">
              <a:solidFill>
                <a:srgbClr val="000000"/>
              </a:solidFill>
              <a:latin typeface="Arial"/>
              <a:ea typeface="Arial"/>
              <a:cs typeface="Arial"/>
              <a:sym typeface="Arial"/>
            </a:endParaRPr>
          </a:p>
        </p:txBody>
      </p:sp>
      <p:sp>
        <p:nvSpPr>
          <p:cNvPr id="446" name="Google Shape;446;p56"/>
          <p:cNvSpPr txBox="1"/>
          <p:nvPr/>
        </p:nvSpPr>
        <p:spPr>
          <a:xfrm>
            <a:off x="2344225"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After</a:t>
            </a:r>
            <a:endParaRPr b="0" i="0" sz="1400" u="none" cap="none" strike="noStrike">
              <a:solidFill>
                <a:srgbClr val="000000"/>
              </a:solidFill>
              <a:latin typeface="Arial"/>
              <a:ea typeface="Arial"/>
              <a:cs typeface="Arial"/>
              <a:sym typeface="Arial"/>
            </a:endParaRPr>
          </a:p>
        </p:txBody>
      </p:sp>
      <p:sp>
        <p:nvSpPr>
          <p:cNvPr id="447" name="Google Shape;447;p56"/>
          <p:cNvSpPr txBox="1"/>
          <p:nvPr/>
        </p:nvSpPr>
        <p:spPr>
          <a:xfrm>
            <a:off x="4602850" y="7306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InDesign tool(s)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56"/>
          <p:cNvSpPr txBox="1"/>
          <p:nvPr/>
        </p:nvSpPr>
        <p:spPr>
          <a:xfrm>
            <a:off x="4602850" y="19144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Font choice: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56"/>
          <p:cNvSpPr txBox="1"/>
          <p:nvPr/>
        </p:nvSpPr>
        <p:spPr>
          <a:xfrm>
            <a:off x="4602850" y="3098200"/>
            <a:ext cx="3243900" cy="1869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Inspiration: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6"/>
          <p:cNvSpPr txBox="1"/>
          <p:nvPr/>
        </p:nvSpPr>
        <p:spPr>
          <a:xfrm>
            <a:off x="7949050" y="3098200"/>
            <a:ext cx="949800" cy="1650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Insert book cover</a:t>
            </a:r>
            <a:endParaRPr b="0" i="0" sz="1400" u="none" cap="none" strike="noStrike">
              <a:solidFill>
                <a:srgbClr val="000000"/>
              </a:solidFill>
              <a:latin typeface="Arial"/>
              <a:ea typeface="Arial"/>
              <a:cs typeface="Arial"/>
              <a:sym typeface="Arial"/>
            </a:endParaRPr>
          </a:p>
        </p:txBody>
      </p:sp>
      <p:sp>
        <p:nvSpPr>
          <p:cNvPr id="451" name="Google Shape;451;p56"/>
          <p:cNvSpPr txBox="1"/>
          <p:nvPr/>
        </p:nvSpPr>
        <p:spPr>
          <a:xfrm>
            <a:off x="248400" y="3749950"/>
            <a:ext cx="2753100" cy="56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Design idea #2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8"/>
          <p:cNvSpPr txBox="1"/>
          <p:nvPr>
            <p:ph type="ctrTitle"/>
          </p:nvPr>
        </p:nvSpPr>
        <p:spPr>
          <a:xfrm>
            <a:off x="1797125" y="978131"/>
            <a:ext cx="7105200" cy="431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sz="2400"/>
              <a:t>Spaced Retrieval Task: </a:t>
            </a:r>
            <a:r>
              <a:rPr lang="en-GB" sz="1400"/>
              <a:t>What can you remember?</a:t>
            </a:r>
            <a:endParaRPr sz="1400"/>
          </a:p>
        </p:txBody>
      </p:sp>
      <p:pic>
        <p:nvPicPr>
          <p:cNvPr id="111" name="Google Shape;111;p18"/>
          <p:cNvPicPr preferRelativeResize="0"/>
          <p:nvPr/>
        </p:nvPicPr>
        <p:blipFill rotWithShape="1">
          <a:blip r:embed="rId3">
            <a:alphaModFix/>
          </a:blip>
          <a:srcRect b="0" l="0" r="0" t="0"/>
          <a:stretch/>
        </p:blipFill>
        <p:spPr>
          <a:xfrm>
            <a:off x="193750" y="877425"/>
            <a:ext cx="1109606" cy="1109606"/>
          </a:xfrm>
          <a:prstGeom prst="rect">
            <a:avLst/>
          </a:prstGeom>
          <a:noFill/>
          <a:ln>
            <a:noFill/>
          </a:ln>
        </p:spPr>
      </p:pic>
      <p:sp>
        <p:nvSpPr>
          <p:cNvPr id="112" name="Google Shape;112;p18"/>
          <p:cNvSpPr/>
          <p:nvPr/>
        </p:nvSpPr>
        <p:spPr>
          <a:xfrm>
            <a:off x="193775" y="4206206"/>
            <a:ext cx="14175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Last term...</a:t>
            </a:r>
            <a:endParaRPr b="0" i="0" sz="1400" u="none" cap="none" strike="noStrike">
              <a:solidFill>
                <a:srgbClr val="000000"/>
              </a:solidFill>
              <a:latin typeface="Arial"/>
              <a:ea typeface="Arial"/>
              <a:cs typeface="Arial"/>
              <a:sym typeface="Arial"/>
            </a:endParaRPr>
          </a:p>
        </p:txBody>
      </p:sp>
      <p:sp>
        <p:nvSpPr>
          <p:cNvPr id="113" name="Google Shape;113;p18"/>
          <p:cNvSpPr/>
          <p:nvPr/>
        </p:nvSpPr>
        <p:spPr>
          <a:xfrm>
            <a:off x="193775" y="3175933"/>
            <a:ext cx="1417500" cy="7785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Last week...</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8"/>
          <p:cNvSpPr/>
          <p:nvPr/>
        </p:nvSpPr>
        <p:spPr>
          <a:xfrm>
            <a:off x="193775" y="2145638"/>
            <a:ext cx="14175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Last week</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8"/>
          <p:cNvSpPr/>
          <p:nvPr/>
        </p:nvSpPr>
        <p:spPr>
          <a:xfrm>
            <a:off x="1797125" y="2145650"/>
            <a:ext cx="69174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What is the opposite to a ‘light’ font….?  What does ‘light’ mean?     </a:t>
            </a:r>
            <a:endParaRPr b="0" i="0" sz="1400" u="none" cap="none" strike="noStrike">
              <a:solidFill>
                <a:srgbClr val="000000"/>
              </a:solidFill>
              <a:latin typeface="Arial"/>
              <a:ea typeface="Arial"/>
              <a:cs typeface="Arial"/>
              <a:sym typeface="Arial"/>
            </a:endParaRPr>
          </a:p>
        </p:txBody>
      </p:sp>
      <p:sp>
        <p:nvSpPr>
          <p:cNvPr id="116" name="Google Shape;116;p18"/>
          <p:cNvSpPr/>
          <p:nvPr/>
        </p:nvSpPr>
        <p:spPr>
          <a:xfrm>
            <a:off x="1753300" y="3175931"/>
            <a:ext cx="69612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The brief you have been set requires certain technical details to be included what are they?</a:t>
            </a:r>
            <a:endParaRPr b="0" i="0" sz="1400" u="none" cap="none" strike="noStrike">
              <a:solidFill>
                <a:srgbClr val="000000"/>
              </a:solidFill>
              <a:latin typeface="Arial"/>
              <a:ea typeface="Arial"/>
              <a:cs typeface="Arial"/>
              <a:sym typeface="Arial"/>
            </a:endParaRPr>
          </a:p>
        </p:txBody>
      </p:sp>
      <p:sp>
        <p:nvSpPr>
          <p:cNvPr id="117" name="Google Shape;117;p18"/>
          <p:cNvSpPr/>
          <p:nvPr/>
        </p:nvSpPr>
        <p:spPr>
          <a:xfrm>
            <a:off x="1753300" y="4206225"/>
            <a:ext cx="6961200" cy="798000"/>
          </a:xfrm>
          <a:prstGeom prst="roundRect">
            <a:avLst>
              <a:gd fmla="val 16667" name="adj"/>
            </a:avLst>
          </a:prstGeom>
          <a:solidFill>
            <a:schemeClr val="lt1"/>
          </a:solidFill>
          <a:ln cap="flat" cmpd="dbl"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What do all novel book covers have on them… the common characteristics?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Analysis</a:t>
            </a:r>
            <a:endParaRPr/>
          </a:p>
        </p:txBody>
      </p:sp>
      <p:sp>
        <p:nvSpPr>
          <p:cNvPr id="123" name="Google Shape;123;p19"/>
          <p:cNvSpPr txBox="1"/>
          <p:nvPr>
            <p:ph idx="1" type="body"/>
          </p:nvPr>
        </p:nvSpPr>
        <p:spPr>
          <a:xfrm>
            <a:off x="311700" y="1304875"/>
            <a:ext cx="3093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1200"/>
              <a:t>Look at some of these </a:t>
            </a:r>
            <a:r>
              <a:rPr b="1" lang="en-GB" sz="1200"/>
              <a:t>science - fiction</a:t>
            </a:r>
            <a:r>
              <a:rPr lang="en-GB" sz="1200"/>
              <a:t> book covers. How do you know these belong to the science-fiction genre?</a:t>
            </a:r>
            <a:endParaRPr sz="1200"/>
          </a:p>
          <a:p>
            <a:pPr indent="0" lvl="0" marL="0" rtl="0" algn="l">
              <a:lnSpc>
                <a:spcPct val="115000"/>
              </a:lnSpc>
              <a:spcBef>
                <a:spcPts val="1600"/>
              </a:spcBef>
              <a:spcAft>
                <a:spcPts val="0"/>
              </a:spcAft>
              <a:buSzPts val="1800"/>
              <a:buNone/>
            </a:pPr>
            <a:r>
              <a:rPr lang="en-GB" sz="1200"/>
              <a:t>What do </a:t>
            </a:r>
            <a:r>
              <a:rPr b="1" lang="en-GB" sz="1200"/>
              <a:t>all</a:t>
            </a:r>
            <a:r>
              <a:rPr lang="en-GB" sz="1200"/>
              <a:t> of the covers include? Are there any covers here that </a:t>
            </a:r>
            <a:r>
              <a:rPr b="1" lang="en-GB" sz="1200"/>
              <a:t>don’t</a:t>
            </a:r>
            <a:r>
              <a:rPr lang="en-GB" sz="1200"/>
              <a:t> use what you’d expect to see?</a:t>
            </a:r>
            <a:endParaRPr sz="1200"/>
          </a:p>
          <a:p>
            <a:pPr indent="0" lvl="0" marL="0" rtl="0" algn="l">
              <a:lnSpc>
                <a:spcPct val="115000"/>
              </a:lnSpc>
              <a:spcBef>
                <a:spcPts val="1600"/>
              </a:spcBef>
              <a:spcAft>
                <a:spcPts val="1600"/>
              </a:spcAft>
              <a:buSzPts val="1800"/>
              <a:buNone/>
            </a:pPr>
            <a:r>
              <a:rPr lang="en-GB" sz="1200"/>
              <a:t>Think about colours, fonts, images, etc...</a:t>
            </a:r>
            <a:endParaRPr sz="1200"/>
          </a:p>
        </p:txBody>
      </p:sp>
      <p:pic>
        <p:nvPicPr>
          <p:cNvPr id="124" name="Google Shape;124;p19"/>
          <p:cNvPicPr preferRelativeResize="0"/>
          <p:nvPr/>
        </p:nvPicPr>
        <p:blipFill rotWithShape="1">
          <a:blip r:embed="rId3">
            <a:alphaModFix/>
          </a:blip>
          <a:srcRect b="0" l="0" r="0" t="0"/>
          <a:stretch/>
        </p:blipFill>
        <p:spPr>
          <a:xfrm>
            <a:off x="3611293" y="790530"/>
            <a:ext cx="1291762" cy="1938139"/>
          </a:xfrm>
          <a:prstGeom prst="rect">
            <a:avLst/>
          </a:prstGeom>
          <a:noFill/>
          <a:ln>
            <a:noFill/>
          </a:ln>
        </p:spPr>
      </p:pic>
      <p:pic>
        <p:nvPicPr>
          <p:cNvPr id="125" name="Google Shape;125;p19"/>
          <p:cNvPicPr preferRelativeResize="0"/>
          <p:nvPr/>
        </p:nvPicPr>
        <p:blipFill rotWithShape="1">
          <a:blip r:embed="rId4">
            <a:alphaModFix/>
          </a:blip>
          <a:srcRect b="0" l="0" r="0" t="0"/>
          <a:stretch/>
        </p:blipFill>
        <p:spPr>
          <a:xfrm>
            <a:off x="7632008" y="2793338"/>
            <a:ext cx="1302943" cy="1938137"/>
          </a:xfrm>
          <a:prstGeom prst="rect">
            <a:avLst/>
          </a:prstGeom>
          <a:noFill/>
          <a:ln>
            <a:noFill/>
          </a:ln>
        </p:spPr>
      </p:pic>
      <p:pic>
        <p:nvPicPr>
          <p:cNvPr id="126" name="Google Shape;126;p19"/>
          <p:cNvPicPr preferRelativeResize="0"/>
          <p:nvPr/>
        </p:nvPicPr>
        <p:blipFill rotWithShape="1">
          <a:blip r:embed="rId5">
            <a:alphaModFix/>
          </a:blip>
          <a:srcRect b="0" l="0" r="0" t="0"/>
          <a:stretch/>
        </p:blipFill>
        <p:spPr>
          <a:xfrm>
            <a:off x="7638482" y="790530"/>
            <a:ext cx="1289995" cy="1938139"/>
          </a:xfrm>
          <a:prstGeom prst="rect">
            <a:avLst/>
          </a:prstGeom>
          <a:noFill/>
          <a:ln>
            <a:noFill/>
          </a:ln>
        </p:spPr>
      </p:pic>
      <p:pic>
        <p:nvPicPr>
          <p:cNvPr id="127" name="Google Shape;127;p19"/>
          <p:cNvPicPr preferRelativeResize="0"/>
          <p:nvPr/>
        </p:nvPicPr>
        <p:blipFill rotWithShape="1">
          <a:blip r:embed="rId6">
            <a:alphaModFix/>
          </a:blip>
          <a:srcRect b="0" l="17362" r="17360" t="0"/>
          <a:stretch/>
        </p:blipFill>
        <p:spPr>
          <a:xfrm>
            <a:off x="6299810" y="2793338"/>
            <a:ext cx="1291761" cy="1938138"/>
          </a:xfrm>
          <a:prstGeom prst="rect">
            <a:avLst/>
          </a:prstGeom>
          <a:noFill/>
          <a:ln>
            <a:noFill/>
          </a:ln>
        </p:spPr>
      </p:pic>
      <p:pic>
        <p:nvPicPr>
          <p:cNvPr id="128" name="Google Shape;128;p19"/>
          <p:cNvPicPr preferRelativeResize="0"/>
          <p:nvPr/>
        </p:nvPicPr>
        <p:blipFill rotWithShape="1">
          <a:blip r:embed="rId7">
            <a:alphaModFix/>
          </a:blip>
          <a:srcRect b="0" l="0" r="0" t="0"/>
          <a:stretch/>
        </p:blipFill>
        <p:spPr>
          <a:xfrm>
            <a:off x="4961143" y="2793338"/>
            <a:ext cx="1267058" cy="1938142"/>
          </a:xfrm>
          <a:prstGeom prst="rect">
            <a:avLst/>
          </a:prstGeom>
          <a:noFill/>
          <a:ln>
            <a:noFill/>
          </a:ln>
        </p:spPr>
      </p:pic>
      <p:pic>
        <p:nvPicPr>
          <p:cNvPr id="129" name="Google Shape;129;p19"/>
          <p:cNvPicPr preferRelativeResize="0"/>
          <p:nvPr/>
        </p:nvPicPr>
        <p:blipFill rotWithShape="1">
          <a:blip r:embed="rId8">
            <a:alphaModFix/>
          </a:blip>
          <a:srcRect b="0" l="0" r="0" t="0"/>
          <a:stretch/>
        </p:blipFill>
        <p:spPr>
          <a:xfrm>
            <a:off x="6299810" y="790530"/>
            <a:ext cx="1291761" cy="1938138"/>
          </a:xfrm>
          <a:prstGeom prst="rect">
            <a:avLst/>
          </a:prstGeom>
          <a:noFill/>
          <a:ln>
            <a:noFill/>
          </a:ln>
        </p:spPr>
      </p:pic>
      <p:pic>
        <p:nvPicPr>
          <p:cNvPr id="130" name="Google Shape;130;p19"/>
          <p:cNvPicPr preferRelativeResize="0"/>
          <p:nvPr/>
        </p:nvPicPr>
        <p:blipFill rotWithShape="1">
          <a:blip r:embed="rId9">
            <a:alphaModFix/>
          </a:blip>
          <a:srcRect b="0" l="0" r="0" t="0"/>
          <a:stretch/>
        </p:blipFill>
        <p:spPr>
          <a:xfrm>
            <a:off x="4961140" y="790530"/>
            <a:ext cx="1291765" cy="1938137"/>
          </a:xfrm>
          <a:prstGeom prst="rect">
            <a:avLst/>
          </a:prstGeom>
          <a:noFill/>
          <a:ln>
            <a:noFill/>
          </a:ln>
        </p:spPr>
      </p:pic>
      <p:pic>
        <p:nvPicPr>
          <p:cNvPr id="131" name="Google Shape;131;p19"/>
          <p:cNvPicPr preferRelativeResize="0"/>
          <p:nvPr/>
        </p:nvPicPr>
        <p:blipFill rotWithShape="1">
          <a:blip r:embed="rId10">
            <a:alphaModFix/>
          </a:blip>
          <a:srcRect b="0" l="0" r="0" t="0"/>
          <a:stretch/>
        </p:blipFill>
        <p:spPr>
          <a:xfrm>
            <a:off x="3611300" y="2793350"/>
            <a:ext cx="1302949" cy="1938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Codes and conventions</a:t>
            </a:r>
            <a:r>
              <a:rPr lang="en-GB"/>
              <a:t> of the science-fiction genre - book cover</a:t>
            </a:r>
            <a:endParaRPr/>
          </a:p>
        </p:txBody>
      </p:sp>
      <p:sp>
        <p:nvSpPr>
          <p:cNvPr id="137" name="Google Shape;137;p20"/>
          <p:cNvSpPr txBox="1"/>
          <p:nvPr>
            <p:ph idx="1" type="body"/>
          </p:nvPr>
        </p:nvSpPr>
        <p:spPr>
          <a:xfrm>
            <a:off x="311700" y="1629650"/>
            <a:ext cx="8520600" cy="309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sz="1400"/>
              <a:t>Colours</a:t>
            </a:r>
            <a:endParaRPr b="1" sz="1400"/>
          </a:p>
          <a:p>
            <a:pPr indent="0" lvl="0" marL="0" rtl="0" algn="l">
              <a:lnSpc>
                <a:spcPct val="115000"/>
              </a:lnSpc>
              <a:spcBef>
                <a:spcPts val="1600"/>
              </a:spcBef>
              <a:spcAft>
                <a:spcPts val="0"/>
              </a:spcAft>
              <a:buSzPts val="1800"/>
              <a:buNone/>
            </a:pPr>
            <a:r>
              <a:rPr lang="en-GB" sz="1200"/>
              <a:t>Darker colours such as blues, blacks and whites</a:t>
            </a:r>
            <a:endParaRPr sz="1200"/>
          </a:p>
          <a:p>
            <a:pPr indent="0" lvl="0" marL="0" rtl="0" algn="l">
              <a:lnSpc>
                <a:spcPct val="115000"/>
              </a:lnSpc>
              <a:spcBef>
                <a:spcPts val="1600"/>
              </a:spcBef>
              <a:spcAft>
                <a:spcPts val="0"/>
              </a:spcAft>
              <a:buSzPts val="1800"/>
              <a:buNone/>
            </a:pPr>
            <a:r>
              <a:rPr b="1" lang="en-GB" sz="1400"/>
              <a:t>Fonts</a:t>
            </a:r>
            <a:endParaRPr b="1" sz="1400"/>
          </a:p>
          <a:p>
            <a:pPr indent="0" lvl="0" marL="0" rtl="0" algn="l">
              <a:lnSpc>
                <a:spcPct val="115000"/>
              </a:lnSpc>
              <a:spcBef>
                <a:spcPts val="1600"/>
              </a:spcBef>
              <a:spcAft>
                <a:spcPts val="0"/>
              </a:spcAft>
              <a:buSzPts val="1800"/>
              <a:buNone/>
            </a:pPr>
            <a:r>
              <a:rPr lang="en-GB" sz="1200"/>
              <a:t>Extra bold or light condensed san serif fonts</a:t>
            </a:r>
            <a:endParaRPr sz="1200"/>
          </a:p>
          <a:p>
            <a:pPr indent="0" lvl="0" marL="0" rtl="0" algn="l">
              <a:lnSpc>
                <a:spcPct val="115000"/>
              </a:lnSpc>
              <a:spcBef>
                <a:spcPts val="1600"/>
              </a:spcBef>
              <a:spcAft>
                <a:spcPts val="0"/>
              </a:spcAft>
              <a:buSzPts val="1800"/>
              <a:buNone/>
            </a:pPr>
            <a:r>
              <a:rPr b="1" lang="en-GB" sz="1400"/>
              <a:t>Images</a:t>
            </a:r>
            <a:endParaRPr b="1" sz="1400"/>
          </a:p>
          <a:p>
            <a:pPr indent="0" lvl="0" marL="0" rtl="0" algn="l">
              <a:lnSpc>
                <a:spcPct val="115000"/>
              </a:lnSpc>
              <a:spcBef>
                <a:spcPts val="1600"/>
              </a:spcBef>
              <a:spcAft>
                <a:spcPts val="0"/>
              </a:spcAft>
              <a:buSzPts val="1800"/>
              <a:buNone/>
            </a:pPr>
            <a:r>
              <a:rPr lang="en-GB" sz="1200"/>
              <a:t>Space</a:t>
            </a:r>
            <a:endParaRPr sz="1200"/>
          </a:p>
          <a:p>
            <a:pPr indent="0" lvl="0" marL="0" rtl="0" algn="l">
              <a:lnSpc>
                <a:spcPct val="115000"/>
              </a:lnSpc>
              <a:spcBef>
                <a:spcPts val="1600"/>
              </a:spcBef>
              <a:spcAft>
                <a:spcPts val="0"/>
              </a:spcAft>
              <a:buSzPts val="1800"/>
              <a:buNone/>
            </a:pPr>
            <a:r>
              <a:rPr lang="en-GB" sz="1200"/>
              <a:t>Planets</a:t>
            </a:r>
            <a:endParaRPr sz="1200"/>
          </a:p>
          <a:p>
            <a:pPr indent="0" lvl="0" marL="0" rtl="0" algn="l">
              <a:lnSpc>
                <a:spcPct val="115000"/>
              </a:lnSpc>
              <a:spcBef>
                <a:spcPts val="1600"/>
              </a:spcBef>
              <a:spcAft>
                <a:spcPts val="0"/>
              </a:spcAft>
              <a:buSzPts val="1800"/>
              <a:buNone/>
            </a:pPr>
            <a:r>
              <a:rPr lang="en-GB" sz="1200"/>
              <a:t>Futuristic images</a:t>
            </a:r>
            <a:endParaRPr sz="1200"/>
          </a:p>
          <a:p>
            <a:pPr indent="0" lvl="0" marL="0" rtl="0" algn="l">
              <a:lnSpc>
                <a:spcPct val="115000"/>
              </a:lnSpc>
              <a:spcBef>
                <a:spcPts val="1600"/>
              </a:spcBef>
              <a:spcAft>
                <a:spcPts val="1600"/>
              </a:spcAft>
              <a:buSzPts val="1800"/>
              <a:buNone/>
            </a:pPr>
            <a:r>
              <a:t/>
            </a:r>
            <a:endParaRPr sz="1200"/>
          </a:p>
        </p:txBody>
      </p:sp>
      <p:pic>
        <p:nvPicPr>
          <p:cNvPr id="138" name="Google Shape;138;p20"/>
          <p:cNvPicPr preferRelativeResize="0"/>
          <p:nvPr/>
        </p:nvPicPr>
        <p:blipFill rotWithShape="1">
          <a:blip r:embed="rId3">
            <a:alphaModFix/>
          </a:blip>
          <a:srcRect b="0" l="0" r="0" t="0"/>
          <a:stretch/>
        </p:blipFill>
        <p:spPr>
          <a:xfrm>
            <a:off x="4214825" y="1235750"/>
            <a:ext cx="1142428" cy="1714095"/>
          </a:xfrm>
          <a:prstGeom prst="rect">
            <a:avLst/>
          </a:prstGeom>
          <a:noFill/>
          <a:ln>
            <a:noFill/>
          </a:ln>
        </p:spPr>
      </p:pic>
      <p:pic>
        <p:nvPicPr>
          <p:cNvPr id="139" name="Google Shape;139;p20"/>
          <p:cNvPicPr preferRelativeResize="0"/>
          <p:nvPr/>
        </p:nvPicPr>
        <p:blipFill rotWithShape="1">
          <a:blip r:embed="rId4">
            <a:alphaModFix/>
          </a:blip>
          <a:srcRect b="0" l="0" r="0" t="0"/>
          <a:stretch/>
        </p:blipFill>
        <p:spPr>
          <a:xfrm>
            <a:off x="7770731" y="3007038"/>
            <a:ext cx="1152320" cy="1714094"/>
          </a:xfrm>
          <a:prstGeom prst="rect">
            <a:avLst/>
          </a:prstGeom>
          <a:noFill/>
          <a:ln>
            <a:noFill/>
          </a:ln>
        </p:spPr>
      </p:pic>
      <p:pic>
        <p:nvPicPr>
          <p:cNvPr id="140" name="Google Shape;140;p20"/>
          <p:cNvPicPr preferRelativeResize="0"/>
          <p:nvPr/>
        </p:nvPicPr>
        <p:blipFill rotWithShape="1">
          <a:blip r:embed="rId5">
            <a:alphaModFix/>
          </a:blip>
          <a:srcRect b="0" l="0" r="0" t="0"/>
          <a:stretch/>
        </p:blipFill>
        <p:spPr>
          <a:xfrm>
            <a:off x="7776457" y="1235750"/>
            <a:ext cx="1140864" cy="1714092"/>
          </a:xfrm>
          <a:prstGeom prst="rect">
            <a:avLst/>
          </a:prstGeom>
          <a:noFill/>
          <a:ln>
            <a:noFill/>
          </a:ln>
        </p:spPr>
      </p:pic>
      <p:pic>
        <p:nvPicPr>
          <p:cNvPr id="141" name="Google Shape;141;p20"/>
          <p:cNvPicPr preferRelativeResize="0"/>
          <p:nvPr/>
        </p:nvPicPr>
        <p:blipFill rotWithShape="1">
          <a:blip r:embed="rId6">
            <a:alphaModFix/>
          </a:blip>
          <a:srcRect b="0" l="17362" r="17360" t="0"/>
          <a:stretch/>
        </p:blipFill>
        <p:spPr>
          <a:xfrm>
            <a:off x="6592540" y="3007038"/>
            <a:ext cx="1142430" cy="1714097"/>
          </a:xfrm>
          <a:prstGeom prst="rect">
            <a:avLst/>
          </a:prstGeom>
          <a:noFill/>
          <a:ln>
            <a:noFill/>
          </a:ln>
        </p:spPr>
      </p:pic>
      <p:pic>
        <p:nvPicPr>
          <p:cNvPr id="142" name="Google Shape;142;p20"/>
          <p:cNvPicPr preferRelativeResize="0"/>
          <p:nvPr/>
        </p:nvPicPr>
        <p:blipFill rotWithShape="1">
          <a:blip r:embed="rId7">
            <a:alphaModFix/>
          </a:blip>
          <a:srcRect b="0" l="0" r="0" t="0"/>
          <a:stretch/>
        </p:blipFill>
        <p:spPr>
          <a:xfrm>
            <a:off x="5408628" y="3007038"/>
            <a:ext cx="1120581" cy="1714098"/>
          </a:xfrm>
          <a:prstGeom prst="rect">
            <a:avLst/>
          </a:prstGeom>
          <a:noFill/>
          <a:ln>
            <a:noFill/>
          </a:ln>
        </p:spPr>
      </p:pic>
      <p:pic>
        <p:nvPicPr>
          <p:cNvPr id="143" name="Google Shape;143;p20"/>
          <p:cNvPicPr preferRelativeResize="0"/>
          <p:nvPr/>
        </p:nvPicPr>
        <p:blipFill rotWithShape="1">
          <a:blip r:embed="rId8">
            <a:alphaModFix/>
          </a:blip>
          <a:srcRect b="0" l="0" r="0" t="0"/>
          <a:stretch/>
        </p:blipFill>
        <p:spPr>
          <a:xfrm>
            <a:off x="6592540" y="1235750"/>
            <a:ext cx="1142432" cy="1714096"/>
          </a:xfrm>
          <a:prstGeom prst="rect">
            <a:avLst/>
          </a:prstGeom>
          <a:noFill/>
          <a:ln>
            <a:noFill/>
          </a:ln>
        </p:spPr>
      </p:pic>
      <p:pic>
        <p:nvPicPr>
          <p:cNvPr id="144" name="Google Shape;144;p20"/>
          <p:cNvPicPr preferRelativeResize="0"/>
          <p:nvPr/>
        </p:nvPicPr>
        <p:blipFill rotWithShape="1">
          <a:blip r:embed="rId9">
            <a:alphaModFix/>
          </a:blip>
          <a:srcRect b="0" l="0" r="0" t="0"/>
          <a:stretch/>
        </p:blipFill>
        <p:spPr>
          <a:xfrm>
            <a:off x="5408625" y="1235750"/>
            <a:ext cx="1142433" cy="1714094"/>
          </a:xfrm>
          <a:prstGeom prst="rect">
            <a:avLst/>
          </a:prstGeom>
          <a:noFill/>
          <a:ln>
            <a:noFill/>
          </a:ln>
        </p:spPr>
      </p:pic>
      <p:pic>
        <p:nvPicPr>
          <p:cNvPr id="145" name="Google Shape;145;p20"/>
          <p:cNvPicPr preferRelativeResize="0"/>
          <p:nvPr/>
        </p:nvPicPr>
        <p:blipFill rotWithShape="1">
          <a:blip r:embed="rId10">
            <a:alphaModFix/>
          </a:blip>
          <a:srcRect b="0" l="0" r="0" t="0"/>
          <a:stretch/>
        </p:blipFill>
        <p:spPr>
          <a:xfrm>
            <a:off x="4214831" y="3007049"/>
            <a:ext cx="1152324" cy="1714100"/>
          </a:xfrm>
          <a:prstGeom prst="rect">
            <a:avLst/>
          </a:prstGeom>
          <a:noFill/>
          <a:ln>
            <a:noFill/>
          </a:ln>
        </p:spPr>
      </p:pic>
      <p:sp>
        <p:nvSpPr>
          <p:cNvPr id="146" name="Google Shape;146;p20"/>
          <p:cNvSpPr/>
          <p:nvPr/>
        </p:nvSpPr>
        <p:spPr>
          <a:xfrm>
            <a:off x="1797300" y="3463100"/>
            <a:ext cx="2542500" cy="1592700"/>
          </a:xfrm>
          <a:prstGeom prst="homePlate">
            <a:avLst>
              <a:gd fmla="val 50000" name="adj"/>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0"/>
          <p:cNvSpPr txBox="1"/>
          <p:nvPr/>
        </p:nvSpPr>
        <p:spPr>
          <a:xfrm>
            <a:off x="1797300" y="3419250"/>
            <a:ext cx="2279400" cy="153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Challenge:</a:t>
            </a:r>
            <a:endParaRPr b="1"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Can you explain why these codes and conventions are common in science fiction? How do they make the audience feel?</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1"/>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Recognising Assets</a:t>
            </a:r>
            <a:endParaRPr b="1"/>
          </a:p>
        </p:txBody>
      </p:sp>
      <p:sp>
        <p:nvSpPr>
          <p:cNvPr id="153" name="Google Shape;153;p21"/>
          <p:cNvSpPr txBox="1"/>
          <p:nvPr>
            <p:ph idx="1" type="body"/>
          </p:nvPr>
        </p:nvSpPr>
        <p:spPr>
          <a:xfrm>
            <a:off x="311700" y="1304875"/>
            <a:ext cx="46572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1400"/>
              <a:t>Look at the artwork for this science-fiction book cover. </a:t>
            </a:r>
            <a:r>
              <a:rPr b="1" lang="en-GB" sz="1400"/>
              <a:t>Identify</a:t>
            </a:r>
            <a:r>
              <a:rPr lang="en-GB" sz="1400"/>
              <a:t> the separate </a:t>
            </a:r>
            <a:r>
              <a:rPr b="1" lang="en-GB" sz="1400"/>
              <a:t>images</a:t>
            </a:r>
            <a:r>
              <a:rPr lang="en-GB" sz="1400"/>
              <a:t> used to create it.</a:t>
            </a:r>
            <a:endParaRPr sz="1400"/>
          </a:p>
          <a:p>
            <a:pPr indent="0" lvl="0" marL="0" rtl="0" algn="l">
              <a:lnSpc>
                <a:spcPct val="115000"/>
              </a:lnSpc>
              <a:spcBef>
                <a:spcPts val="1600"/>
              </a:spcBef>
              <a:spcAft>
                <a:spcPts val="0"/>
              </a:spcAft>
              <a:buSzPts val="1800"/>
              <a:buNone/>
            </a:pPr>
            <a:r>
              <a:rPr lang="en-GB" sz="1400"/>
              <a:t>What </a:t>
            </a:r>
            <a:r>
              <a:rPr b="1" lang="en-GB" sz="1400"/>
              <a:t>Photoshop tools</a:t>
            </a:r>
            <a:r>
              <a:rPr lang="en-GB" sz="1400"/>
              <a:t> would have been used to prepare the images for this book cover?</a:t>
            </a:r>
            <a:endParaRPr sz="1400"/>
          </a:p>
          <a:p>
            <a:pPr indent="0" lvl="0" marL="0" rtl="0" algn="l">
              <a:lnSpc>
                <a:spcPct val="115000"/>
              </a:lnSpc>
              <a:spcBef>
                <a:spcPts val="1600"/>
              </a:spcBef>
              <a:spcAft>
                <a:spcPts val="0"/>
              </a:spcAft>
              <a:buSzPts val="1800"/>
              <a:buNone/>
            </a:pPr>
            <a:r>
              <a:rPr b="1" lang="en-GB"/>
              <a:t>The image extraction?</a:t>
            </a:r>
            <a:endParaRPr b="1"/>
          </a:p>
          <a:p>
            <a:pPr indent="0" lvl="0" marL="0" rtl="0" algn="l">
              <a:lnSpc>
                <a:spcPct val="115000"/>
              </a:lnSpc>
              <a:spcBef>
                <a:spcPts val="1600"/>
              </a:spcBef>
              <a:spcAft>
                <a:spcPts val="0"/>
              </a:spcAft>
              <a:buSzPts val="1800"/>
              <a:buNone/>
            </a:pPr>
            <a:r>
              <a:rPr b="1" lang="en-GB"/>
              <a:t>The image layout?</a:t>
            </a:r>
            <a:endParaRPr b="1"/>
          </a:p>
          <a:p>
            <a:pPr indent="0" lvl="0" marL="0" rtl="0" algn="l">
              <a:lnSpc>
                <a:spcPct val="115000"/>
              </a:lnSpc>
              <a:spcBef>
                <a:spcPts val="1600"/>
              </a:spcBef>
              <a:spcAft>
                <a:spcPts val="0"/>
              </a:spcAft>
              <a:buSzPts val="1800"/>
              <a:buNone/>
            </a:pPr>
            <a:r>
              <a:rPr b="1" lang="en-GB"/>
              <a:t>The special effects?</a:t>
            </a:r>
            <a:endParaRPr b="1"/>
          </a:p>
          <a:p>
            <a:pPr indent="0" lvl="0" marL="0" rtl="0" algn="l">
              <a:lnSpc>
                <a:spcPct val="115000"/>
              </a:lnSpc>
              <a:spcBef>
                <a:spcPts val="1600"/>
              </a:spcBef>
              <a:spcAft>
                <a:spcPts val="0"/>
              </a:spcAft>
              <a:buSzPts val="1800"/>
              <a:buNone/>
            </a:pPr>
            <a:r>
              <a:rPr b="1" lang="en-GB"/>
              <a:t>The colours?</a:t>
            </a:r>
            <a:endParaRPr b="1"/>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pic>
        <p:nvPicPr>
          <p:cNvPr id="154" name="Google Shape;154;p21"/>
          <p:cNvPicPr preferRelativeResize="0"/>
          <p:nvPr/>
        </p:nvPicPr>
        <p:blipFill rotWithShape="1">
          <a:blip r:embed="rId3">
            <a:alphaModFix/>
          </a:blip>
          <a:srcRect b="21749" l="29556" r="49218" t="24521"/>
          <a:stretch/>
        </p:blipFill>
        <p:spPr>
          <a:xfrm>
            <a:off x="5820800" y="597425"/>
            <a:ext cx="3132347" cy="4458300"/>
          </a:xfrm>
          <a:prstGeom prst="rect">
            <a:avLst/>
          </a:prstGeom>
          <a:noFill/>
          <a:ln>
            <a:noFill/>
          </a:ln>
        </p:spPr>
      </p:pic>
      <p:sp>
        <p:nvSpPr>
          <p:cNvPr id="155" name="Google Shape;155;p21"/>
          <p:cNvSpPr txBox="1"/>
          <p:nvPr/>
        </p:nvSpPr>
        <p:spPr>
          <a:xfrm>
            <a:off x="3404650" y="3170850"/>
            <a:ext cx="2133300" cy="1811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Key word:</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rgbClr val="000000"/>
                </a:solidFill>
                <a:latin typeface="Arial"/>
                <a:ea typeface="Arial"/>
                <a:cs typeface="Arial"/>
                <a:sym typeface="Arial"/>
              </a:rPr>
              <a:t>Asset </a:t>
            </a:r>
            <a:r>
              <a:rPr b="0" i="0" lang="en-GB" sz="1400" u="none" cap="none" strike="noStrike">
                <a:solidFill>
                  <a:srgbClr val="000000"/>
                </a:solidFill>
                <a:latin typeface="Arial"/>
                <a:ea typeface="Arial"/>
                <a:cs typeface="Arial"/>
                <a:sym typeface="Arial"/>
              </a:rPr>
              <a:t>-</a:t>
            </a:r>
            <a:r>
              <a:rPr b="1" i="0" lang="en-GB" sz="1200" u="none" cap="none" strike="noStrike">
                <a:solidFill>
                  <a:srgbClr val="222222"/>
                </a:solidFill>
                <a:highlight>
                  <a:srgbClr val="FFFFFF"/>
                </a:highlight>
                <a:latin typeface="Arial"/>
                <a:ea typeface="Arial"/>
                <a:cs typeface="Arial"/>
                <a:sym typeface="Arial"/>
              </a:rPr>
              <a:t>M</a:t>
            </a:r>
            <a:r>
              <a:rPr b="1" i="0" lang="en-GB" sz="1400" u="none" cap="none" strike="noStrike">
                <a:solidFill>
                  <a:srgbClr val="222222"/>
                </a:solidFill>
                <a:highlight>
                  <a:srgbClr val="FFFFFF"/>
                </a:highlight>
                <a:latin typeface="Arial"/>
                <a:ea typeface="Arial"/>
                <a:cs typeface="Arial"/>
                <a:sym typeface="Arial"/>
              </a:rPr>
              <a:t>edia assets</a:t>
            </a:r>
            <a:r>
              <a:rPr b="0" i="0" lang="en-GB" sz="1400" u="none" cap="none" strike="noStrike">
                <a:solidFill>
                  <a:srgbClr val="222222"/>
                </a:solidFill>
                <a:highlight>
                  <a:srgbClr val="FFFFFF"/>
                </a:highlight>
                <a:latin typeface="Arial"/>
                <a:ea typeface="Arial"/>
                <a:cs typeface="Arial"/>
                <a:sym typeface="Arial"/>
              </a:rPr>
              <a:t> are the graphics, videos, audio, animations maps, and other artistic data that go into media products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2"/>
          <p:cNvSpPr txBox="1"/>
          <p:nvPr>
            <p:ph idx="1" type="body"/>
          </p:nvPr>
        </p:nvSpPr>
        <p:spPr>
          <a:xfrm>
            <a:off x="95250" y="647000"/>
            <a:ext cx="2786100" cy="43581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800"/>
              <a:buNone/>
            </a:pPr>
            <a:r>
              <a:rPr b="1" lang="en-GB" sz="1400" u="sng"/>
              <a:t>Image Extraction</a:t>
            </a:r>
            <a:endParaRPr b="1" sz="1400" u="sng"/>
          </a:p>
          <a:p>
            <a:pPr indent="0" lvl="0" marL="0" rtl="0" algn="r">
              <a:lnSpc>
                <a:spcPct val="100000"/>
              </a:lnSpc>
              <a:spcBef>
                <a:spcPts val="1600"/>
              </a:spcBef>
              <a:spcAft>
                <a:spcPts val="0"/>
              </a:spcAft>
              <a:buSzPts val="1800"/>
              <a:buNone/>
            </a:pPr>
            <a:r>
              <a:rPr b="1" lang="en-GB" sz="1400"/>
              <a:t>Girl, Roof, Planets</a:t>
            </a:r>
            <a:endParaRPr b="1" sz="1400"/>
          </a:p>
          <a:p>
            <a:pPr indent="0" lvl="0" marL="0" rtl="0" algn="r">
              <a:lnSpc>
                <a:spcPct val="100000"/>
              </a:lnSpc>
              <a:spcBef>
                <a:spcPts val="1600"/>
              </a:spcBef>
              <a:spcAft>
                <a:spcPts val="0"/>
              </a:spcAft>
              <a:buSzPts val="1800"/>
              <a:buNone/>
            </a:pPr>
            <a:r>
              <a:rPr lang="en-GB" sz="1400"/>
              <a:t>Selected using Pen Tool / Polygon Tool</a:t>
            </a:r>
            <a:endParaRPr sz="1400"/>
          </a:p>
          <a:p>
            <a:pPr indent="0" lvl="0" marL="0" rtl="0" algn="r">
              <a:lnSpc>
                <a:spcPct val="100000"/>
              </a:lnSpc>
              <a:spcBef>
                <a:spcPts val="1600"/>
              </a:spcBef>
              <a:spcAft>
                <a:spcPts val="0"/>
              </a:spcAft>
              <a:buSzPts val="1800"/>
              <a:buNone/>
            </a:pPr>
            <a:r>
              <a:rPr lang="en-GB" sz="1400"/>
              <a:t>Background removed with Refine Edge Tool</a:t>
            </a:r>
            <a:endParaRPr sz="1400"/>
          </a:p>
          <a:p>
            <a:pPr indent="0" lvl="0" marL="0" rtl="0" algn="r">
              <a:lnSpc>
                <a:spcPct val="100000"/>
              </a:lnSpc>
              <a:spcBef>
                <a:spcPts val="1600"/>
              </a:spcBef>
              <a:spcAft>
                <a:spcPts val="0"/>
              </a:spcAft>
              <a:buClr>
                <a:schemeClr val="dk1"/>
              </a:buClr>
              <a:buSzPts val="1100"/>
              <a:buFont typeface="Arial"/>
              <a:buNone/>
            </a:pPr>
            <a:r>
              <a:rPr b="1" lang="en-GB" sz="1400" u="sng"/>
              <a:t>Image Layout</a:t>
            </a:r>
            <a:endParaRPr b="1" sz="1400" u="sng"/>
          </a:p>
          <a:p>
            <a:pPr indent="0" lvl="0" marL="0" rtl="0" algn="r">
              <a:lnSpc>
                <a:spcPct val="100000"/>
              </a:lnSpc>
              <a:spcBef>
                <a:spcPts val="1600"/>
              </a:spcBef>
              <a:spcAft>
                <a:spcPts val="0"/>
              </a:spcAft>
              <a:buSzPts val="1800"/>
              <a:buNone/>
            </a:pPr>
            <a:r>
              <a:rPr b="1" lang="en-GB" sz="1400"/>
              <a:t>Space background and composition</a:t>
            </a:r>
            <a:endParaRPr b="1" sz="1400"/>
          </a:p>
          <a:p>
            <a:pPr indent="0" lvl="0" marL="0" rtl="0" algn="r">
              <a:lnSpc>
                <a:spcPct val="100000"/>
              </a:lnSpc>
              <a:spcBef>
                <a:spcPts val="1600"/>
              </a:spcBef>
              <a:spcAft>
                <a:spcPts val="0"/>
              </a:spcAft>
              <a:buSzPts val="1800"/>
              <a:buNone/>
            </a:pPr>
            <a:r>
              <a:rPr lang="en-GB" sz="1400"/>
              <a:t>Copied and Pasted onto Layers and arranged in order</a:t>
            </a:r>
            <a:endParaRPr sz="1400"/>
          </a:p>
          <a:p>
            <a:pPr indent="0" lvl="0" marL="0" rtl="0" algn="r">
              <a:lnSpc>
                <a:spcPct val="100000"/>
              </a:lnSpc>
              <a:spcBef>
                <a:spcPts val="1600"/>
              </a:spcBef>
              <a:spcAft>
                <a:spcPts val="0"/>
              </a:spcAft>
              <a:buSzPts val="1800"/>
              <a:buNone/>
            </a:pPr>
            <a:r>
              <a:t/>
            </a:r>
            <a:endParaRPr sz="1100"/>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pic>
        <p:nvPicPr>
          <p:cNvPr id="161" name="Google Shape;161;p22"/>
          <p:cNvPicPr preferRelativeResize="0"/>
          <p:nvPr/>
        </p:nvPicPr>
        <p:blipFill rotWithShape="1">
          <a:blip r:embed="rId3">
            <a:alphaModFix/>
          </a:blip>
          <a:srcRect b="21746" l="29687" r="49088" t="24292"/>
          <a:stretch/>
        </p:blipFill>
        <p:spPr>
          <a:xfrm>
            <a:off x="2973950" y="541738"/>
            <a:ext cx="3196099" cy="4568625"/>
          </a:xfrm>
          <a:prstGeom prst="rect">
            <a:avLst/>
          </a:prstGeom>
          <a:noFill/>
          <a:ln>
            <a:noFill/>
          </a:ln>
        </p:spPr>
      </p:pic>
      <p:sp>
        <p:nvSpPr>
          <p:cNvPr id="162" name="Google Shape;162;p22"/>
          <p:cNvSpPr txBox="1"/>
          <p:nvPr/>
        </p:nvSpPr>
        <p:spPr>
          <a:xfrm>
            <a:off x="6262650" y="647000"/>
            <a:ext cx="1964700" cy="41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1400" u="sng" cap="none" strike="noStrike">
                <a:solidFill>
                  <a:schemeClr val="dk2"/>
                </a:solidFill>
                <a:latin typeface="Arial"/>
                <a:ea typeface="Arial"/>
                <a:cs typeface="Arial"/>
                <a:sym typeface="Arial"/>
              </a:rPr>
              <a:t>Special Effects </a:t>
            </a:r>
            <a:endParaRPr b="1" i="0" sz="1400" u="sng"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1" i="0" lang="en-GB" sz="1400" u="none" cap="none" strike="noStrike">
                <a:solidFill>
                  <a:schemeClr val="dk2"/>
                </a:solidFill>
                <a:latin typeface="Arial"/>
                <a:ea typeface="Arial"/>
                <a:cs typeface="Arial"/>
                <a:sym typeface="Arial"/>
              </a:rPr>
              <a:t>Planet Glow</a:t>
            </a:r>
            <a:endParaRPr b="1" i="0" sz="14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0" i="0" lang="en-GB" sz="1400" u="none" cap="none" strike="noStrike">
                <a:solidFill>
                  <a:schemeClr val="dk2"/>
                </a:solidFill>
                <a:latin typeface="Arial"/>
                <a:ea typeface="Arial"/>
                <a:cs typeface="Arial"/>
                <a:sym typeface="Arial"/>
              </a:rPr>
              <a:t>Added using Blending Options</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1" i="0" lang="en-GB" sz="1400" u="none" cap="none" strike="noStrike">
                <a:solidFill>
                  <a:schemeClr val="dk2"/>
                </a:solidFill>
                <a:latin typeface="Arial"/>
                <a:ea typeface="Arial"/>
                <a:cs typeface="Arial"/>
                <a:sym typeface="Arial"/>
              </a:rPr>
              <a:t>Shadows</a:t>
            </a:r>
            <a:endParaRPr b="1" i="0" sz="14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0" i="0" lang="en-GB" sz="1400" u="none" cap="none" strike="noStrike">
                <a:solidFill>
                  <a:schemeClr val="dk2"/>
                </a:solidFill>
                <a:latin typeface="Arial"/>
                <a:ea typeface="Arial"/>
                <a:cs typeface="Arial"/>
                <a:sym typeface="Arial"/>
              </a:rPr>
              <a:t>Paintbrush with Gaussian Blur</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1" i="0" lang="en-GB" sz="1400" u="sng" cap="none" strike="noStrike">
                <a:solidFill>
                  <a:schemeClr val="dk2"/>
                </a:solidFill>
                <a:latin typeface="Arial"/>
                <a:ea typeface="Arial"/>
                <a:cs typeface="Arial"/>
                <a:sym typeface="Arial"/>
              </a:rPr>
              <a:t>Colour Changes</a:t>
            </a:r>
            <a:endParaRPr b="1" i="0" sz="1400" u="sng"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1600"/>
              </a:spcAft>
              <a:buClr>
                <a:schemeClr val="dk1"/>
              </a:buClr>
              <a:buSzPts val="1100"/>
              <a:buFont typeface="Arial"/>
              <a:buNone/>
            </a:pPr>
            <a:r>
              <a:rPr b="0" i="0" lang="en-GB" sz="1400" u="none" cap="none" strike="noStrike">
                <a:solidFill>
                  <a:schemeClr val="dk2"/>
                </a:solidFill>
                <a:latin typeface="Arial"/>
                <a:ea typeface="Arial"/>
                <a:cs typeface="Arial"/>
                <a:sym typeface="Arial"/>
              </a:rPr>
              <a:t>Added by using Layer Adjustments</a:t>
            </a:r>
            <a:endParaRPr b="0" i="0" sz="1400" u="none" cap="none" strike="noStrike">
              <a:solidFill>
                <a:srgbClr val="000000"/>
              </a:solidFill>
              <a:latin typeface="Arial"/>
              <a:ea typeface="Arial"/>
              <a:cs typeface="Arial"/>
              <a:sym typeface="Arial"/>
            </a:endParaRPr>
          </a:p>
        </p:txBody>
      </p:sp>
      <p:sp>
        <p:nvSpPr>
          <p:cNvPr id="163" name="Google Shape;163;p22"/>
          <p:cNvSpPr txBox="1"/>
          <p:nvPr/>
        </p:nvSpPr>
        <p:spPr>
          <a:xfrm>
            <a:off x="6327100" y="4354450"/>
            <a:ext cx="26157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Arial"/>
                <a:ea typeface="Arial"/>
                <a:cs typeface="Arial"/>
                <a:sym typeface="Arial"/>
                <a:hlinkClick r:id="rId4"/>
              </a:rPr>
              <a:t>Link to tutorial on CM website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