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91" r:id="rId5"/>
  </p:sldMasterIdLst>
  <p:notesMasterIdLst>
    <p:notesMasterId r:id="rId105"/>
  </p:notesMasterIdLst>
  <p:sldIdLst>
    <p:sldId id="263" r:id="rId6"/>
    <p:sldId id="261" r:id="rId7"/>
    <p:sldId id="262" r:id="rId8"/>
    <p:sldId id="259" r:id="rId9"/>
    <p:sldId id="266" r:id="rId10"/>
    <p:sldId id="339" r:id="rId11"/>
    <p:sldId id="340" r:id="rId12"/>
    <p:sldId id="341" r:id="rId13"/>
    <p:sldId id="270" r:id="rId14"/>
    <p:sldId id="387" r:id="rId15"/>
    <p:sldId id="388" r:id="rId16"/>
    <p:sldId id="386" r:id="rId17"/>
    <p:sldId id="389" r:id="rId18"/>
    <p:sldId id="390" r:id="rId19"/>
    <p:sldId id="391" r:id="rId20"/>
    <p:sldId id="393" r:id="rId21"/>
    <p:sldId id="397" r:id="rId22"/>
    <p:sldId id="385" r:id="rId23"/>
    <p:sldId id="271" r:id="rId24"/>
    <p:sldId id="395" r:id="rId25"/>
    <p:sldId id="396" r:id="rId26"/>
    <p:sldId id="273" r:id="rId27"/>
    <p:sldId id="394" r:id="rId28"/>
    <p:sldId id="276" r:id="rId29"/>
    <p:sldId id="277" r:id="rId30"/>
    <p:sldId id="278" r:id="rId31"/>
    <p:sldId id="347" r:id="rId32"/>
    <p:sldId id="280" r:id="rId33"/>
    <p:sldId id="348" r:id="rId34"/>
    <p:sldId id="398" r:id="rId35"/>
    <p:sldId id="399" r:id="rId36"/>
    <p:sldId id="400" r:id="rId37"/>
    <p:sldId id="402" r:id="rId38"/>
    <p:sldId id="401" r:id="rId39"/>
    <p:sldId id="403" r:id="rId40"/>
    <p:sldId id="404" r:id="rId41"/>
    <p:sldId id="405" r:id="rId42"/>
    <p:sldId id="406" r:id="rId43"/>
    <p:sldId id="410" r:id="rId44"/>
    <p:sldId id="407" r:id="rId45"/>
    <p:sldId id="408" r:id="rId46"/>
    <p:sldId id="409" r:id="rId47"/>
    <p:sldId id="296" r:id="rId48"/>
    <p:sldId id="298" r:id="rId49"/>
    <p:sldId id="299" r:id="rId50"/>
    <p:sldId id="352" r:id="rId51"/>
    <p:sldId id="308" r:id="rId52"/>
    <p:sldId id="353" r:id="rId53"/>
    <p:sldId id="411" r:id="rId54"/>
    <p:sldId id="355" r:id="rId55"/>
    <p:sldId id="413" r:id="rId56"/>
    <p:sldId id="414" r:id="rId57"/>
    <p:sldId id="448" r:id="rId58"/>
    <p:sldId id="415" r:id="rId59"/>
    <p:sldId id="416" r:id="rId60"/>
    <p:sldId id="412" r:id="rId61"/>
    <p:sldId id="418" r:id="rId62"/>
    <p:sldId id="417" r:id="rId63"/>
    <p:sldId id="356" r:id="rId64"/>
    <p:sldId id="419" r:id="rId65"/>
    <p:sldId id="452" r:id="rId66"/>
    <p:sldId id="420" r:id="rId67"/>
    <p:sldId id="354" r:id="rId68"/>
    <p:sldId id="421" r:id="rId69"/>
    <p:sldId id="325" r:id="rId70"/>
    <p:sldId id="304" r:id="rId71"/>
    <p:sldId id="305" r:id="rId72"/>
    <p:sldId id="365" r:id="rId73"/>
    <p:sldId id="302" r:id="rId74"/>
    <p:sldId id="422" r:id="rId75"/>
    <p:sldId id="423" r:id="rId76"/>
    <p:sldId id="424" r:id="rId77"/>
    <p:sldId id="425" r:id="rId78"/>
    <p:sldId id="426" r:id="rId79"/>
    <p:sldId id="429" r:id="rId80"/>
    <p:sldId id="427" r:id="rId81"/>
    <p:sldId id="430" r:id="rId82"/>
    <p:sldId id="428" r:id="rId83"/>
    <p:sldId id="431" r:id="rId84"/>
    <p:sldId id="432" r:id="rId85"/>
    <p:sldId id="433" r:id="rId86"/>
    <p:sldId id="434" r:id="rId87"/>
    <p:sldId id="435" r:id="rId88"/>
    <p:sldId id="436" r:id="rId89"/>
    <p:sldId id="438" r:id="rId90"/>
    <p:sldId id="437" r:id="rId91"/>
    <p:sldId id="439" r:id="rId92"/>
    <p:sldId id="442" r:id="rId93"/>
    <p:sldId id="440" r:id="rId94"/>
    <p:sldId id="441" r:id="rId95"/>
    <p:sldId id="449" r:id="rId96"/>
    <p:sldId id="443" r:id="rId97"/>
    <p:sldId id="445" r:id="rId98"/>
    <p:sldId id="446" r:id="rId99"/>
    <p:sldId id="450" r:id="rId100"/>
    <p:sldId id="447" r:id="rId101"/>
    <p:sldId id="451" r:id="rId102"/>
    <p:sldId id="335" r:id="rId103"/>
    <p:sldId id="301"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8000"/>
    <a:srgbClr val="C7E6A4"/>
    <a:srgbClr val="C0C0C0"/>
    <a:srgbClr val="99CCFF"/>
    <a:srgbClr val="FF8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FB017-75DE-4A4B-A687-77D299A2889A}" v="372" dt="2020-04-14T14:55:31.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79385" autoAdjust="0"/>
  </p:normalViewPr>
  <p:slideViewPr>
    <p:cSldViewPr snapToGrid="0" snapToObjects="1">
      <p:cViewPr>
        <p:scale>
          <a:sx n="39" d="100"/>
          <a:sy n="39" d="100"/>
        </p:scale>
        <p:origin x="372" y="10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4D6C965A-63A4-7146-BB8F-A29EFAC24D3B}" type="datetimeFigureOut">
              <a:rPr lang="en-US" smtClean="0"/>
              <a:pPr/>
              <a:t>4/20/2020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A9278C8F-C082-9344-9FA9-16B1F0AFF955}" type="slidenum">
              <a:rPr lang="en-US" smtClean="0"/>
              <a:pPr/>
              <a:t>‹#›</a:t>
            </a:fld>
            <a:endParaRPr lang="en-US" dirty="0"/>
          </a:p>
        </p:txBody>
      </p:sp>
    </p:spTree>
    <p:extLst>
      <p:ext uri="{BB962C8B-B14F-4D97-AF65-F5344CB8AC3E}">
        <p14:creationId xmlns:p14="http://schemas.microsoft.com/office/powerpoint/2010/main" val="17157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a:t>
            </a:fld>
            <a:endParaRPr lang="en-US" dirty="0"/>
          </a:p>
        </p:txBody>
      </p:sp>
    </p:spTree>
    <p:extLst>
      <p:ext uri="{BB962C8B-B14F-4D97-AF65-F5344CB8AC3E}">
        <p14:creationId xmlns:p14="http://schemas.microsoft.com/office/powerpoint/2010/main" val="276452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11</a:t>
            </a:fld>
            <a:endParaRPr lang="en-US" dirty="0"/>
          </a:p>
        </p:txBody>
      </p:sp>
    </p:spTree>
    <p:extLst>
      <p:ext uri="{BB962C8B-B14F-4D97-AF65-F5344CB8AC3E}">
        <p14:creationId xmlns:p14="http://schemas.microsoft.com/office/powerpoint/2010/main" val="186692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13</a:t>
            </a:fld>
            <a:endParaRPr lang="en-US" dirty="0"/>
          </a:p>
        </p:txBody>
      </p:sp>
    </p:spTree>
    <p:extLst>
      <p:ext uri="{BB962C8B-B14F-4D97-AF65-F5344CB8AC3E}">
        <p14:creationId xmlns:p14="http://schemas.microsoft.com/office/powerpoint/2010/main" val="172245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15</a:t>
            </a:fld>
            <a:endParaRPr lang="en-US" dirty="0"/>
          </a:p>
        </p:txBody>
      </p:sp>
    </p:spTree>
    <p:extLst>
      <p:ext uri="{BB962C8B-B14F-4D97-AF65-F5344CB8AC3E}">
        <p14:creationId xmlns:p14="http://schemas.microsoft.com/office/powerpoint/2010/main" val="87152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16</a:t>
            </a:fld>
            <a:endParaRPr lang="en-US" dirty="0"/>
          </a:p>
        </p:txBody>
      </p:sp>
    </p:spTree>
    <p:extLst>
      <p:ext uri="{BB962C8B-B14F-4D97-AF65-F5344CB8AC3E}">
        <p14:creationId xmlns:p14="http://schemas.microsoft.com/office/powerpoint/2010/main" val="276138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18</a:t>
            </a:fld>
            <a:endParaRPr lang="en-US" dirty="0"/>
          </a:p>
        </p:txBody>
      </p:sp>
    </p:spTree>
    <p:extLst>
      <p:ext uri="{BB962C8B-B14F-4D97-AF65-F5344CB8AC3E}">
        <p14:creationId xmlns:p14="http://schemas.microsoft.com/office/powerpoint/2010/main" val="214699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19</a:t>
            </a:fld>
            <a:endParaRPr lang="en-US" dirty="0"/>
          </a:p>
        </p:txBody>
      </p:sp>
    </p:spTree>
    <p:extLst>
      <p:ext uri="{BB962C8B-B14F-4D97-AF65-F5344CB8AC3E}">
        <p14:creationId xmlns:p14="http://schemas.microsoft.com/office/powerpoint/2010/main" val="129348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20</a:t>
            </a:fld>
            <a:endParaRPr lang="en-US" dirty="0"/>
          </a:p>
        </p:txBody>
      </p:sp>
    </p:spTree>
    <p:extLst>
      <p:ext uri="{BB962C8B-B14F-4D97-AF65-F5344CB8AC3E}">
        <p14:creationId xmlns:p14="http://schemas.microsoft.com/office/powerpoint/2010/main" val="293649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21</a:t>
            </a:fld>
            <a:endParaRPr lang="en-US" dirty="0"/>
          </a:p>
        </p:txBody>
      </p:sp>
    </p:spTree>
    <p:extLst>
      <p:ext uri="{BB962C8B-B14F-4D97-AF65-F5344CB8AC3E}">
        <p14:creationId xmlns:p14="http://schemas.microsoft.com/office/powerpoint/2010/main" val="180071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22</a:t>
            </a:fld>
            <a:endParaRPr lang="en-US" dirty="0"/>
          </a:p>
        </p:txBody>
      </p:sp>
    </p:spTree>
    <p:extLst>
      <p:ext uri="{BB962C8B-B14F-4D97-AF65-F5344CB8AC3E}">
        <p14:creationId xmlns:p14="http://schemas.microsoft.com/office/powerpoint/2010/main" val="148366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23</a:t>
            </a:fld>
            <a:endParaRPr lang="en-US" dirty="0"/>
          </a:p>
        </p:txBody>
      </p:sp>
    </p:spTree>
    <p:extLst>
      <p:ext uri="{BB962C8B-B14F-4D97-AF65-F5344CB8AC3E}">
        <p14:creationId xmlns:p14="http://schemas.microsoft.com/office/powerpoint/2010/main" val="347655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a:t>
            </a:fld>
            <a:endParaRPr lang="en-US" dirty="0"/>
          </a:p>
        </p:txBody>
      </p:sp>
    </p:spTree>
    <p:extLst>
      <p:ext uri="{BB962C8B-B14F-4D97-AF65-F5344CB8AC3E}">
        <p14:creationId xmlns:p14="http://schemas.microsoft.com/office/powerpoint/2010/main" val="3202373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25</a:t>
            </a:fld>
            <a:endParaRPr lang="en-US" dirty="0"/>
          </a:p>
        </p:txBody>
      </p:sp>
    </p:spTree>
    <p:extLst>
      <p:ext uri="{BB962C8B-B14F-4D97-AF65-F5344CB8AC3E}">
        <p14:creationId xmlns:p14="http://schemas.microsoft.com/office/powerpoint/2010/main" val="2404211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26</a:t>
            </a:fld>
            <a:endParaRPr lang="en-US" dirty="0"/>
          </a:p>
        </p:txBody>
      </p:sp>
    </p:spTree>
    <p:extLst>
      <p:ext uri="{BB962C8B-B14F-4D97-AF65-F5344CB8AC3E}">
        <p14:creationId xmlns:p14="http://schemas.microsoft.com/office/powerpoint/2010/main" val="321673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27</a:t>
            </a:fld>
            <a:endParaRPr lang="en-US" dirty="0"/>
          </a:p>
        </p:txBody>
      </p:sp>
    </p:spTree>
    <p:extLst>
      <p:ext uri="{BB962C8B-B14F-4D97-AF65-F5344CB8AC3E}">
        <p14:creationId xmlns:p14="http://schemas.microsoft.com/office/powerpoint/2010/main" val="322249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32</a:t>
            </a:fld>
            <a:endParaRPr lang="en-US" dirty="0"/>
          </a:p>
        </p:txBody>
      </p:sp>
    </p:spTree>
    <p:extLst>
      <p:ext uri="{BB962C8B-B14F-4D97-AF65-F5344CB8AC3E}">
        <p14:creationId xmlns:p14="http://schemas.microsoft.com/office/powerpoint/2010/main" val="210660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44</a:t>
            </a:fld>
            <a:endParaRPr lang="en-US" dirty="0"/>
          </a:p>
        </p:txBody>
      </p:sp>
    </p:spTree>
    <p:extLst>
      <p:ext uri="{BB962C8B-B14F-4D97-AF65-F5344CB8AC3E}">
        <p14:creationId xmlns:p14="http://schemas.microsoft.com/office/powerpoint/2010/main" val="246337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45</a:t>
            </a:fld>
            <a:endParaRPr lang="en-US" dirty="0"/>
          </a:p>
        </p:txBody>
      </p:sp>
    </p:spTree>
    <p:extLst>
      <p:ext uri="{BB962C8B-B14F-4D97-AF65-F5344CB8AC3E}">
        <p14:creationId xmlns:p14="http://schemas.microsoft.com/office/powerpoint/2010/main" val="467390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46</a:t>
            </a:fld>
            <a:endParaRPr lang="en-US" dirty="0"/>
          </a:p>
        </p:txBody>
      </p:sp>
    </p:spTree>
    <p:extLst>
      <p:ext uri="{BB962C8B-B14F-4D97-AF65-F5344CB8AC3E}">
        <p14:creationId xmlns:p14="http://schemas.microsoft.com/office/powerpoint/2010/main" val="3962118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49</a:t>
            </a:fld>
            <a:endParaRPr lang="en-US" dirty="0"/>
          </a:p>
        </p:txBody>
      </p:sp>
    </p:spTree>
    <p:extLst>
      <p:ext uri="{BB962C8B-B14F-4D97-AF65-F5344CB8AC3E}">
        <p14:creationId xmlns:p14="http://schemas.microsoft.com/office/powerpoint/2010/main" val="171370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52</a:t>
            </a:fld>
            <a:endParaRPr lang="en-US" dirty="0"/>
          </a:p>
        </p:txBody>
      </p:sp>
    </p:spTree>
    <p:extLst>
      <p:ext uri="{BB962C8B-B14F-4D97-AF65-F5344CB8AC3E}">
        <p14:creationId xmlns:p14="http://schemas.microsoft.com/office/powerpoint/2010/main" val="374445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58</a:t>
            </a:fld>
            <a:endParaRPr lang="en-US" dirty="0"/>
          </a:p>
        </p:txBody>
      </p:sp>
    </p:spTree>
    <p:extLst>
      <p:ext uri="{BB962C8B-B14F-4D97-AF65-F5344CB8AC3E}">
        <p14:creationId xmlns:p14="http://schemas.microsoft.com/office/powerpoint/2010/main" val="21963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a:t>
            </a:fld>
            <a:endParaRPr lang="en-US" dirty="0"/>
          </a:p>
        </p:txBody>
      </p:sp>
    </p:spTree>
    <p:extLst>
      <p:ext uri="{BB962C8B-B14F-4D97-AF65-F5344CB8AC3E}">
        <p14:creationId xmlns:p14="http://schemas.microsoft.com/office/powerpoint/2010/main" val="27980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59</a:t>
            </a:fld>
            <a:endParaRPr lang="en-US" dirty="0"/>
          </a:p>
        </p:txBody>
      </p:sp>
    </p:spTree>
    <p:extLst>
      <p:ext uri="{BB962C8B-B14F-4D97-AF65-F5344CB8AC3E}">
        <p14:creationId xmlns:p14="http://schemas.microsoft.com/office/powerpoint/2010/main" val="1193550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60</a:t>
            </a:fld>
            <a:endParaRPr lang="en-US" dirty="0"/>
          </a:p>
        </p:txBody>
      </p:sp>
    </p:spTree>
    <p:extLst>
      <p:ext uri="{BB962C8B-B14F-4D97-AF65-F5344CB8AC3E}">
        <p14:creationId xmlns:p14="http://schemas.microsoft.com/office/powerpoint/2010/main" val="3655357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63</a:t>
            </a:fld>
            <a:endParaRPr lang="en-US" dirty="0"/>
          </a:p>
        </p:txBody>
      </p:sp>
    </p:spTree>
    <p:extLst>
      <p:ext uri="{BB962C8B-B14F-4D97-AF65-F5344CB8AC3E}">
        <p14:creationId xmlns:p14="http://schemas.microsoft.com/office/powerpoint/2010/main" val="3588523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64</a:t>
            </a:fld>
            <a:endParaRPr lang="en-US" dirty="0"/>
          </a:p>
        </p:txBody>
      </p:sp>
    </p:spTree>
    <p:extLst>
      <p:ext uri="{BB962C8B-B14F-4D97-AF65-F5344CB8AC3E}">
        <p14:creationId xmlns:p14="http://schemas.microsoft.com/office/powerpoint/2010/main" val="1992915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66</a:t>
            </a:fld>
            <a:endParaRPr lang="en-US" dirty="0"/>
          </a:p>
        </p:txBody>
      </p:sp>
    </p:spTree>
    <p:extLst>
      <p:ext uri="{BB962C8B-B14F-4D97-AF65-F5344CB8AC3E}">
        <p14:creationId xmlns:p14="http://schemas.microsoft.com/office/powerpoint/2010/main" val="1530046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67</a:t>
            </a:fld>
            <a:endParaRPr lang="en-US" dirty="0"/>
          </a:p>
        </p:txBody>
      </p:sp>
    </p:spTree>
    <p:extLst>
      <p:ext uri="{BB962C8B-B14F-4D97-AF65-F5344CB8AC3E}">
        <p14:creationId xmlns:p14="http://schemas.microsoft.com/office/powerpoint/2010/main" val="1716293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68</a:t>
            </a:fld>
            <a:endParaRPr lang="en-US" dirty="0"/>
          </a:p>
        </p:txBody>
      </p:sp>
    </p:spTree>
    <p:extLst>
      <p:ext uri="{BB962C8B-B14F-4D97-AF65-F5344CB8AC3E}">
        <p14:creationId xmlns:p14="http://schemas.microsoft.com/office/powerpoint/2010/main" val="2691932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86</a:t>
            </a:fld>
            <a:endParaRPr lang="en-US" dirty="0"/>
          </a:p>
        </p:txBody>
      </p:sp>
    </p:spTree>
    <p:extLst>
      <p:ext uri="{BB962C8B-B14F-4D97-AF65-F5344CB8AC3E}">
        <p14:creationId xmlns:p14="http://schemas.microsoft.com/office/powerpoint/2010/main" val="2157053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87</a:t>
            </a:fld>
            <a:endParaRPr lang="en-US" dirty="0"/>
          </a:p>
        </p:txBody>
      </p:sp>
    </p:spTree>
    <p:extLst>
      <p:ext uri="{BB962C8B-B14F-4D97-AF65-F5344CB8AC3E}">
        <p14:creationId xmlns:p14="http://schemas.microsoft.com/office/powerpoint/2010/main" val="36005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a:t>
            </a:fld>
            <a:endParaRPr lang="en-US" dirty="0"/>
          </a:p>
        </p:txBody>
      </p:sp>
    </p:spTree>
    <p:extLst>
      <p:ext uri="{BB962C8B-B14F-4D97-AF65-F5344CB8AC3E}">
        <p14:creationId xmlns:p14="http://schemas.microsoft.com/office/powerpoint/2010/main" val="193060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a:t>
            </a:fld>
            <a:endParaRPr lang="en-US" dirty="0"/>
          </a:p>
        </p:txBody>
      </p:sp>
    </p:spTree>
    <p:extLst>
      <p:ext uri="{BB962C8B-B14F-4D97-AF65-F5344CB8AC3E}">
        <p14:creationId xmlns:p14="http://schemas.microsoft.com/office/powerpoint/2010/main" val="269480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a:t>
            </a:fld>
            <a:endParaRPr lang="en-US" dirty="0"/>
          </a:p>
        </p:txBody>
      </p:sp>
    </p:spTree>
    <p:extLst>
      <p:ext uri="{BB962C8B-B14F-4D97-AF65-F5344CB8AC3E}">
        <p14:creationId xmlns:p14="http://schemas.microsoft.com/office/powerpoint/2010/main" val="109242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8</a:t>
            </a:fld>
            <a:endParaRPr lang="en-US" dirty="0"/>
          </a:p>
        </p:txBody>
      </p:sp>
    </p:spTree>
    <p:extLst>
      <p:ext uri="{BB962C8B-B14F-4D97-AF65-F5344CB8AC3E}">
        <p14:creationId xmlns:p14="http://schemas.microsoft.com/office/powerpoint/2010/main" val="150613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9</a:t>
            </a:fld>
            <a:endParaRPr lang="en-US" dirty="0"/>
          </a:p>
        </p:txBody>
      </p:sp>
    </p:spTree>
    <p:extLst>
      <p:ext uri="{BB962C8B-B14F-4D97-AF65-F5344CB8AC3E}">
        <p14:creationId xmlns:p14="http://schemas.microsoft.com/office/powerpoint/2010/main" val="161247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10</a:t>
            </a:fld>
            <a:endParaRPr lang="en-US" dirty="0"/>
          </a:p>
        </p:txBody>
      </p:sp>
    </p:spTree>
    <p:extLst>
      <p:ext uri="{BB962C8B-B14F-4D97-AF65-F5344CB8AC3E}">
        <p14:creationId xmlns:p14="http://schemas.microsoft.com/office/powerpoint/2010/main" val="150226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outcomes:</a:t>
            </a:r>
          </a:p>
          <a:p>
            <a:endParaRPr lang="en-GB" sz="2400" dirty="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objective:</a:t>
            </a:r>
          </a:p>
          <a:p>
            <a:endParaRPr lang="en-GB" sz="2400" b="1" u="sng"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dirty="0">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Monday, 20 April 2020</a:t>
            </a:fld>
            <a:endParaRPr lang="en-GB" sz="2800" b="1" dirty="0">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dirty="0"/>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249655954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b="0" u="none"/>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154319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199296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09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1409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outcomes:</a:t>
            </a:r>
          </a:p>
          <a:p>
            <a:endParaRPr lang="en-GB" sz="2400" dirty="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objective:</a:t>
            </a:r>
          </a:p>
          <a:p>
            <a:endParaRPr lang="en-GB" sz="2400" b="1" u="sng"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dirty="0">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Monday, 20 April 2020</a:t>
            </a:fld>
            <a:endParaRPr lang="en-GB" sz="2800" b="1" dirty="0">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dirty="0"/>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736740430"/>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6" name="Picture 2" descr="Image result for bluecoat meres academ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
            <a:ext cx="1111474" cy="1111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4153933"/>
      </p:ext>
    </p:extLst>
  </p:cSld>
  <p:clrMap bg1="lt1" tx1="dk1" bg2="lt2" tx2="dk2" accent1="accent1" accent2="accent2" accent3="accent3" accent4="accent4" accent5="accent5" accent6="accent6" hlink="hlink" folHlink="folHlink"/>
  <p:sldLayoutIdLst>
    <p:sldLayoutId id="2147483722" r:id="rId1"/>
  </p:sldLayoutIdLst>
  <p:hf sldNum="0" hdr="0" ftr="0"/>
  <p:txStyles>
    <p:titleStyle>
      <a:lvl1pPr algn="ctr" defTabSz="1219170" rtl="0" eaLnBrk="1" latinLnBrk="0" hangingPunct="1">
        <a:spcBef>
          <a:spcPct val="0"/>
        </a:spcBef>
        <a:buNone/>
        <a:defRPr sz="48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l"/>
            <a:r>
              <a:rPr lang="en-GB" sz="2200" dirty="0">
                <a:solidFill>
                  <a:srgbClr val="FFFFFF"/>
                </a:solidFill>
                <a:latin typeface="Century Gothic" panose="020B0502020202020204" pitchFamily="34" charset="0"/>
              </a:rPr>
              <a:t>How many elements can you find in C</a:t>
            </a:r>
            <a:r>
              <a:rPr lang="en-GB" sz="2200" baseline="-25000" dirty="0">
                <a:solidFill>
                  <a:srgbClr val="FFFFFF"/>
                </a:solidFill>
                <a:latin typeface="Century Gothic" panose="020B0502020202020204" pitchFamily="34" charset="0"/>
              </a:rPr>
              <a:t>6</a:t>
            </a:r>
            <a:r>
              <a:rPr lang="en-GB" sz="2200" baseline="0" dirty="0">
                <a:solidFill>
                  <a:srgbClr val="FFFFFF"/>
                </a:solidFill>
                <a:latin typeface="Century Gothic" panose="020B0502020202020204" pitchFamily="34" charset="0"/>
              </a:rPr>
              <a:t>H</a:t>
            </a:r>
            <a:r>
              <a:rPr lang="en-GB" sz="2200" baseline="-25000" dirty="0">
                <a:solidFill>
                  <a:srgbClr val="FFFFFF"/>
                </a:solidFill>
                <a:latin typeface="Century Gothic" panose="020B0502020202020204" pitchFamily="34" charset="0"/>
              </a:rPr>
              <a:t>12</a:t>
            </a:r>
            <a:r>
              <a:rPr lang="en-GB" sz="2200" baseline="0" dirty="0">
                <a:solidFill>
                  <a:srgbClr val="FFFFFF"/>
                </a:solidFill>
                <a:latin typeface="Century Gothic" panose="020B0502020202020204" pitchFamily="34" charset="0"/>
              </a:rPr>
              <a:t>O</a:t>
            </a:r>
            <a:r>
              <a:rPr lang="en-GB" sz="2200" baseline="-25000" dirty="0">
                <a:solidFill>
                  <a:srgbClr val="FFFFFF"/>
                </a:solidFill>
                <a:latin typeface="Century Gothic" panose="020B0502020202020204" pitchFamily="34" charset="0"/>
              </a:rPr>
              <a:t>6</a:t>
            </a:r>
            <a:r>
              <a:rPr lang="en-GB" sz="2200" baseline="0" dirty="0">
                <a:solidFill>
                  <a:srgbClr val="FFFFFF"/>
                </a:solidFill>
                <a:latin typeface="Century Gothic" panose="020B0502020202020204" pitchFamily="34" charset="0"/>
              </a:rPr>
              <a:t>?</a:t>
            </a:r>
            <a:endParaRPr lang="en-GB" sz="2200" dirty="0">
              <a:solidFill>
                <a:srgbClr val="FFFFFF"/>
              </a:solidFill>
              <a:latin typeface="Century Gothic" panose="020B0502020202020204" pitchFamily="34" charset="0"/>
            </a:endParaRPr>
          </a:p>
        </p:txBody>
      </p:sp>
      <p:sp>
        <p:nvSpPr>
          <p:cNvPr id="17" name="Rounded Rectangle 16"/>
          <p:cNvSpPr/>
          <p:nvPr userDrawn="1"/>
        </p:nvSpPr>
        <p:spPr>
          <a:xfrm>
            <a:off x="-1123" y="4032450"/>
            <a:ext cx="2592288" cy="1440160"/>
          </a:xfrm>
          <a:prstGeom prst="roundRect">
            <a:avLst/>
          </a:prstGeom>
          <a:solidFill>
            <a:srgbClr val="FFCC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400" dirty="0">
                <a:solidFill>
                  <a:srgbClr val="000000"/>
                </a:solidFill>
                <a:latin typeface="Century Gothic" panose="020B0502020202020204" pitchFamily="34" charset="0"/>
              </a:rPr>
              <a:t>Understand how subatomic particles are arranged in an atom. </a:t>
            </a:r>
          </a:p>
        </p:txBody>
      </p:sp>
      <p:sp>
        <p:nvSpPr>
          <p:cNvPr id="19" name="Rounded Rectangle 18"/>
          <p:cNvSpPr/>
          <p:nvPr userDrawn="1"/>
        </p:nvSpPr>
        <p:spPr>
          <a:xfrm>
            <a:off x="-1123" y="1056118"/>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400" dirty="0">
                <a:solidFill>
                  <a:srgbClr val="000000"/>
                </a:solidFill>
                <a:latin typeface="Century Gothic" panose="020B0502020202020204" pitchFamily="34" charset="0"/>
              </a:rPr>
              <a:t>Understand the differences between elements, compounds, mixtures and molecules. </a:t>
            </a:r>
          </a:p>
        </p:txBody>
      </p:sp>
      <p:sp>
        <p:nvSpPr>
          <p:cNvPr id="23" name="Rounded Rectangle 22"/>
          <p:cNvSpPr/>
          <p:nvPr userDrawn="1"/>
        </p:nvSpPr>
        <p:spPr>
          <a:xfrm>
            <a:off x="-1123" y="2544284"/>
            <a:ext cx="2592288" cy="1440160"/>
          </a:xfrm>
          <a:prstGeom prst="roundRect">
            <a:avLst/>
          </a:prstGeom>
          <a:solidFill>
            <a:srgbClr val="FFCC99"/>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400" dirty="0">
                <a:solidFill>
                  <a:srgbClr val="000000"/>
                </a:solidFill>
                <a:latin typeface="Century Gothic" panose="020B0502020202020204" pitchFamily="34" charset="0"/>
              </a:rPr>
              <a:t>Understand how to interpret chemical formulae. </a:t>
            </a:r>
          </a:p>
        </p:txBody>
      </p:sp>
      <p:pic>
        <p:nvPicPr>
          <p:cNvPr id="15" name="Picture 2" descr="Image result for bluecoat meres academ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7"/>
          <p:cNvSpPr/>
          <p:nvPr userDrawn="1"/>
        </p:nvSpPr>
        <p:spPr>
          <a:xfrm>
            <a:off x="0" y="5520616"/>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numCol="2" rtlCol="0" anchor="ctr"/>
          <a:lstStyle/>
          <a:p>
            <a:r>
              <a:rPr lang="en-GB" sz="1200" b="1" dirty="0">
                <a:solidFill>
                  <a:srgbClr val="000000"/>
                </a:solidFill>
                <a:latin typeface="Century Gothic" panose="020B0502020202020204" pitchFamily="34" charset="0"/>
              </a:rPr>
              <a:t>Keywords:</a:t>
            </a:r>
          </a:p>
          <a:p>
            <a:r>
              <a:rPr lang="en-GB" sz="1200" b="0" dirty="0">
                <a:solidFill>
                  <a:srgbClr val="000000"/>
                </a:solidFill>
                <a:latin typeface="Century Gothic" panose="020B0502020202020204" pitchFamily="34" charset="0"/>
              </a:rPr>
              <a:t>Atom</a:t>
            </a:r>
          </a:p>
          <a:p>
            <a:r>
              <a:rPr lang="en-GB" sz="1200" b="0" dirty="0">
                <a:solidFill>
                  <a:srgbClr val="000000"/>
                </a:solidFill>
                <a:latin typeface="Century Gothic" panose="020B0502020202020204" pitchFamily="34" charset="0"/>
              </a:rPr>
              <a:t>Element </a:t>
            </a:r>
          </a:p>
          <a:p>
            <a:r>
              <a:rPr lang="en-GB" sz="1200" b="0" dirty="0">
                <a:solidFill>
                  <a:srgbClr val="000000"/>
                </a:solidFill>
                <a:latin typeface="Century Gothic" panose="020B0502020202020204" pitchFamily="34" charset="0"/>
              </a:rPr>
              <a:t>Compound </a:t>
            </a:r>
          </a:p>
          <a:p>
            <a:r>
              <a:rPr lang="en-GB" sz="1200" b="0" dirty="0">
                <a:solidFill>
                  <a:srgbClr val="000000"/>
                </a:solidFill>
                <a:latin typeface="Century Gothic" panose="020B0502020202020204" pitchFamily="34" charset="0"/>
              </a:rPr>
              <a:t>Mixture </a:t>
            </a:r>
          </a:p>
          <a:p>
            <a:r>
              <a:rPr lang="en-GB" sz="1200" b="0" dirty="0">
                <a:solidFill>
                  <a:srgbClr val="000000"/>
                </a:solidFill>
                <a:latin typeface="Century Gothic" panose="020B0502020202020204" pitchFamily="34" charset="0"/>
              </a:rPr>
              <a:t>Molecule </a:t>
            </a:r>
          </a:p>
          <a:p>
            <a:r>
              <a:rPr lang="en-GB" sz="1200" b="0" dirty="0">
                <a:solidFill>
                  <a:srgbClr val="000000"/>
                </a:solidFill>
                <a:latin typeface="Century Gothic" panose="020B0502020202020204" pitchFamily="34" charset="0"/>
              </a:rPr>
              <a:t>Subatomic Proton </a:t>
            </a:r>
          </a:p>
          <a:p>
            <a:r>
              <a:rPr lang="en-GB" sz="1200" b="0" dirty="0">
                <a:solidFill>
                  <a:srgbClr val="000000"/>
                </a:solidFill>
                <a:latin typeface="Century Gothic" panose="020B0502020202020204" pitchFamily="34" charset="0"/>
              </a:rPr>
              <a:t>Neutron </a:t>
            </a:r>
          </a:p>
          <a:p>
            <a:r>
              <a:rPr lang="en-GB" sz="1200" b="0" dirty="0">
                <a:solidFill>
                  <a:srgbClr val="000000"/>
                </a:solidFill>
                <a:latin typeface="Century Gothic" panose="020B0502020202020204" pitchFamily="34" charset="0"/>
              </a:rPr>
              <a:t>Electron Charge </a:t>
            </a:r>
          </a:p>
          <a:p>
            <a:r>
              <a:rPr lang="en-GB" sz="1200" b="0" dirty="0">
                <a:solidFill>
                  <a:srgbClr val="000000"/>
                </a:solidFill>
                <a:latin typeface="Century Gothic" panose="020B0502020202020204" pitchFamily="34" charset="0"/>
              </a:rPr>
              <a:t>Mass </a:t>
            </a:r>
          </a:p>
          <a:p>
            <a:r>
              <a:rPr lang="en-GB" sz="1200" b="0" dirty="0">
                <a:solidFill>
                  <a:srgbClr val="000000"/>
                </a:solidFill>
                <a:latin typeface="Century Gothic" panose="020B0502020202020204" pitchFamily="34" charset="0"/>
              </a:rPr>
              <a:t>Isotope</a:t>
            </a:r>
          </a:p>
          <a:p>
            <a:r>
              <a:rPr lang="en-GB" sz="1200" b="0" dirty="0">
                <a:solidFill>
                  <a:srgbClr val="000000"/>
                </a:solidFill>
                <a:latin typeface="Century Gothic" panose="020B0502020202020204" pitchFamily="34" charset="0"/>
              </a:rPr>
              <a:t>Ion</a:t>
            </a: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612533737"/>
      </p:ext>
    </p:extLst>
  </p:cSld>
  <p:clrMap bg1="lt1" tx1="dk1" bg2="lt2" tx2="dk2" accent1="accent1" accent2="accent2" accent3="accent3" accent4="accent4" accent5="accent5" accent6="accent6" hlink="hlink" folHlink="folHlink"/>
  <p:sldLayoutIdLst>
    <p:sldLayoutId id="2147483747" r:id="rId1"/>
    <p:sldLayoutId id="2147483692" r:id="rId2"/>
    <p:sldLayoutId id="2147483748" r:id="rId3"/>
    <p:sldLayoutId id="2147483750" r:id="rId4"/>
    <p:sldLayoutId id="2147483751" r:id="rId5"/>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avenscroft@bluecoatmeres.co.uk"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XY6aQXAYP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CguFLlwZK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SRR-4BLzN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bbc.co.uk/bitesize/guides/zt2hpv4/test"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4sl-E_l_1pk"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bbc.co.uk/bitesize/guides/zwn8b82/revision/1"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bbc.co.uk/bitesize/guides/zwn8b82/revision/2"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xazQRcSCRaY"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 Id="rId9" Type="http://schemas.openxmlformats.org/officeDocument/2006/relationships/image" Target="../media/image2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hyperlink" Target="https://www.youtube.com/watch?v=Q-wPwtCAj0I"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6A1E3-5BA9-4205-A07C-611D2A426F7E}"/>
              </a:ext>
            </a:extLst>
          </p:cNvPr>
          <p:cNvSpPr txBox="1"/>
          <p:nvPr/>
        </p:nvSpPr>
        <p:spPr>
          <a:xfrm>
            <a:off x="315045" y="222837"/>
            <a:ext cx="11610575" cy="6524863"/>
          </a:xfrm>
          <a:prstGeom prst="rect">
            <a:avLst/>
          </a:prstGeom>
          <a:noFill/>
        </p:spPr>
        <p:txBody>
          <a:bodyPr wrap="square" rtlCol="0">
            <a:spAutoFit/>
          </a:bodyPr>
          <a:lstStyle/>
          <a:p>
            <a:r>
              <a:rPr lang="en-GB" sz="1900" dirty="0">
                <a:latin typeface="Century Gothic" panose="020B0502020202020204" pitchFamily="34" charset="0"/>
              </a:rPr>
              <a:t>Hello Year 7!</a:t>
            </a:r>
          </a:p>
          <a:p>
            <a:endParaRPr lang="en-GB" sz="1900" dirty="0">
              <a:latin typeface="Century Gothic" panose="020B0502020202020204" pitchFamily="34" charset="0"/>
            </a:endParaRPr>
          </a:p>
          <a:p>
            <a:r>
              <a:rPr lang="en-GB" sz="1900" dirty="0">
                <a:latin typeface="Century Gothic" panose="020B0502020202020204" pitchFamily="34" charset="0"/>
              </a:rPr>
              <a:t>This PowerPoint covers the Atoms, Elements and Compounds topic. This is a new topic so the content will be new to you. Within the PowerPoint you will find information, practice questions, links to websites, and links to videos and online quizzes. Alongside the PowerPoint I have also provided a word document of all of the tasks you need to complete as you go along. You should write your answers on paper and mark them in green pen. </a:t>
            </a:r>
          </a:p>
          <a:p>
            <a:endParaRPr lang="en-GB" sz="1900" dirty="0">
              <a:latin typeface="Century Gothic" panose="020B0502020202020204" pitchFamily="34" charset="0"/>
            </a:endParaRPr>
          </a:p>
          <a:p>
            <a:r>
              <a:rPr lang="en-GB" sz="1900" dirty="0">
                <a:latin typeface="Century Gothic" panose="020B0502020202020204" pitchFamily="34" charset="0"/>
              </a:rPr>
              <a:t>Normally, you would have 4 science lessons per week. This PowerPoint should last you for 2 weeks, and I think it should take you roughly 8 hours to work through the content. I have split the PowerPoint into 4 lessons – you should work through these lesson by lesson. </a:t>
            </a:r>
          </a:p>
          <a:p>
            <a:endParaRPr lang="en-GB" sz="1900" dirty="0">
              <a:latin typeface="Century Gothic" panose="020B0502020202020204" pitchFamily="34" charset="0"/>
            </a:endParaRPr>
          </a:p>
          <a:p>
            <a:r>
              <a:rPr lang="en-GB" sz="1900" dirty="0">
                <a:latin typeface="Century Gothic" panose="020B0502020202020204" pitchFamily="34" charset="0"/>
              </a:rPr>
              <a:t>Try to complete all of your work to the best of your ability. When you are asked to answer questions, try the red ones first and work your way up to purple – these are the hardest! If you only manage to answer red or amber, that is fine. I look forward to seeing some of your hard work when we are back at school!</a:t>
            </a:r>
          </a:p>
          <a:p>
            <a:endParaRPr lang="en-GB" sz="1900" dirty="0">
              <a:latin typeface="Century Gothic" panose="020B0502020202020204" pitchFamily="34" charset="0"/>
            </a:endParaRPr>
          </a:p>
          <a:p>
            <a:r>
              <a:rPr lang="en-GB" sz="1900" dirty="0">
                <a:latin typeface="Century Gothic" panose="020B0502020202020204" pitchFamily="34" charset="0"/>
              </a:rPr>
              <a:t>If you have any questions, then you can email me </a:t>
            </a:r>
            <a:r>
              <a:rPr lang="en-GB" sz="1900" dirty="0">
                <a:latin typeface="Century Gothic" panose="020B0502020202020204" pitchFamily="34" charset="0"/>
                <a:hlinkClick r:id="rId3"/>
              </a:rPr>
              <a:t>jravenscroft@bluecoatmeres.co.uk</a:t>
            </a:r>
            <a:r>
              <a:rPr lang="en-GB" sz="1900" dirty="0">
                <a:latin typeface="Century Gothic" panose="020B0502020202020204" pitchFamily="34" charset="0"/>
              </a:rPr>
              <a:t> and I will try to get back to you as soon as possible.</a:t>
            </a:r>
          </a:p>
          <a:p>
            <a:endParaRPr lang="en-GB" sz="1900" dirty="0">
              <a:latin typeface="Century Gothic" panose="020B0502020202020204" pitchFamily="34" charset="0"/>
            </a:endParaRPr>
          </a:p>
          <a:p>
            <a:r>
              <a:rPr lang="en-GB" sz="1900" dirty="0">
                <a:latin typeface="Century Gothic" panose="020B0502020202020204" pitchFamily="34" charset="0"/>
              </a:rPr>
              <a:t>Good luck! </a:t>
            </a:r>
          </a:p>
          <a:p>
            <a:r>
              <a:rPr lang="en-GB" sz="1900" dirty="0">
                <a:latin typeface="Century Gothic" panose="020B0502020202020204" pitchFamily="34" charset="0"/>
              </a:rPr>
              <a:t>Miss Ravenscroft </a:t>
            </a:r>
            <a:r>
              <a:rPr lang="en-GB" sz="1900" dirty="0">
                <a:latin typeface="Century Gothic" panose="020B0502020202020204" pitchFamily="34" charset="0"/>
                <a:sym typeface="Wingdings" panose="05000000000000000000" pitchFamily="2" charset="2"/>
              </a:rPr>
              <a:t> </a:t>
            </a:r>
            <a:endParaRPr lang="en-GB" sz="1900" dirty="0">
              <a:latin typeface="Century Gothic" panose="020B0502020202020204" pitchFamily="34" charset="0"/>
            </a:endParaRPr>
          </a:p>
        </p:txBody>
      </p:sp>
    </p:spTree>
    <p:extLst>
      <p:ext uri="{BB962C8B-B14F-4D97-AF65-F5344CB8AC3E}">
        <p14:creationId xmlns:p14="http://schemas.microsoft.com/office/powerpoint/2010/main" val="164167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rmAutofit fontScale="70000" lnSpcReduction="20000"/>
          </a:bodyPr>
          <a:lstStyle/>
          <a:p>
            <a:pPr marL="0" indent="0">
              <a:buNone/>
            </a:pPr>
            <a:r>
              <a:rPr lang="en-GB" dirty="0"/>
              <a:t>Answer these questions about atoms, elements and molecules: </a:t>
            </a:r>
          </a:p>
          <a:p>
            <a:pPr marL="742950" indent="-742950">
              <a:buAutoNum type="arabicPeriod"/>
            </a:pPr>
            <a:r>
              <a:rPr lang="en-GB" dirty="0">
                <a:solidFill>
                  <a:srgbClr val="FF0000"/>
                </a:solidFill>
              </a:rPr>
              <a:t>What is an atom? </a:t>
            </a:r>
          </a:p>
          <a:p>
            <a:pPr marL="742950" indent="-742950">
              <a:buAutoNum type="arabicPeriod"/>
            </a:pPr>
            <a:r>
              <a:rPr lang="en-GB" dirty="0">
                <a:solidFill>
                  <a:srgbClr val="FFC000"/>
                </a:solidFill>
              </a:rPr>
              <a:t>What is an element? </a:t>
            </a:r>
          </a:p>
          <a:p>
            <a:pPr marL="742950" indent="-742950">
              <a:buAutoNum type="arabicPeriod"/>
            </a:pPr>
            <a:r>
              <a:rPr lang="en-GB" dirty="0">
                <a:solidFill>
                  <a:srgbClr val="00B050"/>
                </a:solidFill>
              </a:rPr>
              <a:t>Draw the particle models of: </a:t>
            </a:r>
          </a:p>
          <a:p>
            <a:pPr marL="1276336" lvl="1" indent="-742950">
              <a:buAutoNum type="arabicPeriod"/>
            </a:pPr>
            <a:r>
              <a:rPr lang="en-GB" dirty="0">
                <a:solidFill>
                  <a:srgbClr val="00B050"/>
                </a:solidFill>
              </a:rPr>
              <a:t>An atom</a:t>
            </a:r>
          </a:p>
          <a:p>
            <a:pPr marL="1276336" lvl="1" indent="-742950">
              <a:buAutoNum type="arabicPeriod"/>
            </a:pPr>
            <a:r>
              <a:rPr lang="en-GB" dirty="0">
                <a:solidFill>
                  <a:srgbClr val="00B050"/>
                </a:solidFill>
              </a:rPr>
              <a:t>An element </a:t>
            </a:r>
          </a:p>
          <a:p>
            <a:pPr marL="1276336" lvl="1" indent="-742950">
              <a:buAutoNum type="arabicPeriod"/>
            </a:pPr>
            <a:r>
              <a:rPr lang="en-GB" dirty="0">
                <a:solidFill>
                  <a:srgbClr val="00B050"/>
                </a:solidFill>
              </a:rPr>
              <a:t>A molecule </a:t>
            </a:r>
          </a:p>
          <a:p>
            <a:pPr marL="742950" indent="-742950">
              <a:buAutoNum type="arabicPeriod"/>
            </a:pPr>
            <a:r>
              <a:rPr lang="en-GB" dirty="0">
                <a:solidFill>
                  <a:srgbClr val="7030A0"/>
                </a:solidFill>
              </a:rPr>
              <a:t>Use the models you’ve drawn above to describe what a molecule is. </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251430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rmAutofit fontScale="62500" lnSpcReduction="20000"/>
          </a:bodyPr>
          <a:lstStyle/>
          <a:p>
            <a:pPr marL="0" indent="0">
              <a:buNone/>
            </a:pPr>
            <a:r>
              <a:rPr lang="en-GB" dirty="0"/>
              <a:t>Mark your answers!</a:t>
            </a:r>
          </a:p>
          <a:p>
            <a:pPr marL="742950" indent="-742950">
              <a:buAutoNum type="arabicPeriod"/>
            </a:pPr>
            <a:r>
              <a:rPr lang="en-GB" dirty="0">
                <a:solidFill>
                  <a:srgbClr val="FF0000"/>
                </a:solidFill>
              </a:rPr>
              <a:t>An atom is the smallest unit of a substance.</a:t>
            </a:r>
          </a:p>
          <a:p>
            <a:pPr marL="742950" indent="-742950">
              <a:buAutoNum type="arabicPeriod"/>
            </a:pPr>
            <a:r>
              <a:rPr lang="en-GB" dirty="0">
                <a:solidFill>
                  <a:srgbClr val="FFC000"/>
                </a:solidFill>
              </a:rPr>
              <a:t>An element is a substance made up of one type of atom only. </a:t>
            </a:r>
          </a:p>
          <a:p>
            <a:pPr marL="742950" indent="-742950">
              <a:buAutoNum type="arabicPeriod"/>
            </a:pPr>
            <a:r>
              <a:rPr lang="en-GB" dirty="0">
                <a:solidFill>
                  <a:srgbClr val="00B050"/>
                </a:solidFill>
              </a:rPr>
              <a:t>Draw the particle models of: </a:t>
            </a:r>
          </a:p>
          <a:p>
            <a:pPr marL="1276336" lvl="1" indent="-742950">
              <a:buAutoNum type="arabicPeriod"/>
            </a:pPr>
            <a:r>
              <a:rPr lang="en-GB" dirty="0">
                <a:solidFill>
                  <a:srgbClr val="00B050"/>
                </a:solidFill>
              </a:rPr>
              <a:t>An atom</a:t>
            </a:r>
          </a:p>
          <a:p>
            <a:pPr marL="1276336" lvl="1" indent="-742950">
              <a:buAutoNum type="arabicPeriod"/>
            </a:pPr>
            <a:endParaRPr lang="en-GB" dirty="0">
              <a:solidFill>
                <a:srgbClr val="00B050"/>
              </a:solidFill>
            </a:endParaRPr>
          </a:p>
          <a:p>
            <a:pPr marL="1276336" lvl="1" indent="-742950">
              <a:buAutoNum type="arabicPeriod"/>
            </a:pPr>
            <a:r>
              <a:rPr lang="en-GB" dirty="0">
                <a:solidFill>
                  <a:srgbClr val="00B050"/>
                </a:solidFill>
              </a:rPr>
              <a:t>An element </a:t>
            </a:r>
          </a:p>
          <a:p>
            <a:pPr marL="533386" lvl="1" indent="0">
              <a:buNone/>
            </a:pPr>
            <a:endParaRPr lang="en-GB" dirty="0">
              <a:solidFill>
                <a:srgbClr val="00B050"/>
              </a:solidFill>
            </a:endParaRPr>
          </a:p>
          <a:p>
            <a:pPr marL="1276336" lvl="1" indent="-742950">
              <a:buFont typeface="+mj-lt"/>
              <a:buAutoNum type="arabicPeriod" startAt="3"/>
            </a:pPr>
            <a:r>
              <a:rPr lang="en-GB" dirty="0">
                <a:solidFill>
                  <a:srgbClr val="00B050"/>
                </a:solidFill>
              </a:rPr>
              <a:t>A molecule </a:t>
            </a:r>
          </a:p>
          <a:p>
            <a:pPr marL="742950" indent="-742950">
              <a:buAutoNum type="arabicPeriod"/>
            </a:pPr>
            <a:r>
              <a:rPr lang="en-GB" dirty="0">
                <a:solidFill>
                  <a:srgbClr val="7030A0"/>
                </a:solidFill>
              </a:rPr>
              <a:t>A molecule is a substance that contains two or more atoms that are joined together.</a:t>
            </a:r>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Answers</a:t>
            </a:r>
          </a:p>
        </p:txBody>
      </p:sp>
      <p:pic>
        <p:nvPicPr>
          <p:cNvPr id="4" name="Picture 3">
            <a:extLst>
              <a:ext uri="{FF2B5EF4-FFF2-40B4-BE49-F238E27FC236}">
                <a16:creationId xmlns:a16="http://schemas.microsoft.com/office/drawing/2014/main" id="{2CF85EB5-AF9E-4D95-B889-09F7D408BBC2}"/>
              </a:ext>
            </a:extLst>
          </p:cNvPr>
          <p:cNvPicPr>
            <a:picLocks noChangeAspect="1"/>
          </p:cNvPicPr>
          <p:nvPr/>
        </p:nvPicPr>
        <p:blipFill rotWithShape="1">
          <a:blip r:embed="rId3"/>
          <a:srcRect t="937" r="66194" b="65662"/>
          <a:stretch/>
        </p:blipFill>
        <p:spPr>
          <a:xfrm>
            <a:off x="5675942" y="4018429"/>
            <a:ext cx="552504" cy="545887"/>
          </a:xfrm>
          <a:prstGeom prst="rect">
            <a:avLst/>
          </a:prstGeom>
        </p:spPr>
      </p:pic>
      <p:pic>
        <p:nvPicPr>
          <p:cNvPr id="5" name="Picture 4">
            <a:extLst>
              <a:ext uri="{FF2B5EF4-FFF2-40B4-BE49-F238E27FC236}">
                <a16:creationId xmlns:a16="http://schemas.microsoft.com/office/drawing/2014/main" id="{4D60E538-2A33-4992-A2E7-0FAB54DC129F}"/>
              </a:ext>
            </a:extLst>
          </p:cNvPr>
          <p:cNvPicPr>
            <a:picLocks noChangeAspect="1"/>
          </p:cNvPicPr>
          <p:nvPr/>
        </p:nvPicPr>
        <p:blipFill>
          <a:blip r:embed="rId4"/>
          <a:stretch>
            <a:fillRect/>
          </a:stretch>
        </p:blipFill>
        <p:spPr>
          <a:xfrm>
            <a:off x="6624803" y="4291372"/>
            <a:ext cx="915814" cy="913291"/>
          </a:xfrm>
          <a:prstGeom prst="rect">
            <a:avLst/>
          </a:prstGeom>
        </p:spPr>
      </p:pic>
      <p:pic>
        <p:nvPicPr>
          <p:cNvPr id="6" name="Picture 5">
            <a:extLst>
              <a:ext uri="{FF2B5EF4-FFF2-40B4-BE49-F238E27FC236}">
                <a16:creationId xmlns:a16="http://schemas.microsoft.com/office/drawing/2014/main" id="{177F8156-9837-4119-83BA-E1737F62805D}"/>
              </a:ext>
            </a:extLst>
          </p:cNvPr>
          <p:cNvPicPr>
            <a:picLocks noChangeAspect="1"/>
          </p:cNvPicPr>
          <p:nvPr/>
        </p:nvPicPr>
        <p:blipFill>
          <a:blip r:embed="rId5"/>
          <a:stretch>
            <a:fillRect/>
          </a:stretch>
        </p:blipFill>
        <p:spPr>
          <a:xfrm>
            <a:off x="7941551" y="4842113"/>
            <a:ext cx="911115" cy="908118"/>
          </a:xfrm>
          <a:prstGeom prst="rect">
            <a:avLst/>
          </a:prstGeom>
        </p:spPr>
      </p:pic>
    </p:spTree>
    <p:extLst>
      <p:ext uri="{BB962C8B-B14F-4D97-AF65-F5344CB8AC3E}">
        <p14:creationId xmlns:p14="http://schemas.microsoft.com/office/powerpoint/2010/main" val="201391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67DA3-B368-48FE-B2B1-EE9968618B90}"/>
              </a:ext>
            </a:extLst>
          </p:cNvPr>
          <p:cNvSpPr>
            <a:spLocks noGrp="1"/>
          </p:cNvSpPr>
          <p:nvPr>
            <p:ph sz="quarter" idx="10"/>
          </p:nvPr>
        </p:nvSpPr>
        <p:spPr>
          <a:xfrm>
            <a:off x="2820988" y="2060305"/>
            <a:ext cx="8254843" cy="2381066"/>
          </a:xfrm>
        </p:spPr>
        <p:txBody>
          <a:bodyPr>
            <a:normAutofit/>
          </a:bodyPr>
          <a:lstStyle/>
          <a:p>
            <a:pPr marL="0" indent="0">
              <a:buNone/>
            </a:pPr>
            <a:r>
              <a:rPr lang="en-GB" sz="3600" dirty="0"/>
              <a:t>A </a:t>
            </a:r>
            <a:r>
              <a:rPr lang="en-GB" sz="3600" b="1" dirty="0"/>
              <a:t>compound</a:t>
            </a:r>
            <a:r>
              <a:rPr lang="en-GB" sz="3600" dirty="0"/>
              <a:t> is a substance that contains atoms of </a:t>
            </a:r>
            <a:r>
              <a:rPr lang="en-GB" sz="3600" b="1" dirty="0"/>
              <a:t>two or more </a:t>
            </a:r>
            <a:r>
              <a:rPr lang="en-GB" sz="3600" dirty="0"/>
              <a:t>different elements, and these atoms are </a:t>
            </a:r>
            <a:r>
              <a:rPr lang="en-GB" sz="3600" b="1" dirty="0"/>
              <a:t>joined</a:t>
            </a:r>
            <a:r>
              <a:rPr lang="en-GB" sz="3600" dirty="0"/>
              <a:t> together.</a:t>
            </a:r>
          </a:p>
          <a:p>
            <a:pPr marL="0" indent="0">
              <a:buNone/>
            </a:pPr>
            <a:endParaRPr lang="en-GB" dirty="0"/>
          </a:p>
        </p:txBody>
      </p:sp>
      <p:sp>
        <p:nvSpPr>
          <p:cNvPr id="3" name="Content Placeholder 2">
            <a:extLst>
              <a:ext uri="{FF2B5EF4-FFF2-40B4-BE49-F238E27FC236}">
                <a16:creationId xmlns:a16="http://schemas.microsoft.com/office/drawing/2014/main" id="{9F737059-ACC4-400B-B0C1-B74F47C9F8D9}"/>
              </a:ext>
            </a:extLst>
          </p:cNvPr>
          <p:cNvSpPr>
            <a:spLocks noGrp="1"/>
          </p:cNvSpPr>
          <p:nvPr>
            <p:ph sz="quarter" idx="11"/>
          </p:nvPr>
        </p:nvSpPr>
        <p:spPr/>
        <p:txBody>
          <a:bodyPr/>
          <a:lstStyle/>
          <a:p>
            <a:r>
              <a:rPr lang="en-GB" dirty="0"/>
              <a:t>Compounds </a:t>
            </a:r>
          </a:p>
        </p:txBody>
      </p:sp>
      <p:pic>
        <p:nvPicPr>
          <p:cNvPr id="4" name="Picture 3">
            <a:extLst>
              <a:ext uri="{FF2B5EF4-FFF2-40B4-BE49-F238E27FC236}">
                <a16:creationId xmlns:a16="http://schemas.microsoft.com/office/drawing/2014/main" id="{296C09FF-299D-4C82-9422-47D0A413B941}"/>
              </a:ext>
            </a:extLst>
          </p:cNvPr>
          <p:cNvPicPr>
            <a:picLocks noChangeAspect="1"/>
          </p:cNvPicPr>
          <p:nvPr/>
        </p:nvPicPr>
        <p:blipFill>
          <a:blip r:embed="rId2"/>
          <a:stretch>
            <a:fillRect/>
          </a:stretch>
        </p:blipFill>
        <p:spPr>
          <a:xfrm>
            <a:off x="8810962" y="4174024"/>
            <a:ext cx="2264869" cy="2249969"/>
          </a:xfrm>
          <a:prstGeom prst="rect">
            <a:avLst/>
          </a:prstGeom>
        </p:spPr>
      </p:pic>
      <p:sp>
        <p:nvSpPr>
          <p:cNvPr id="5" name="Rectangle 4">
            <a:extLst>
              <a:ext uri="{FF2B5EF4-FFF2-40B4-BE49-F238E27FC236}">
                <a16:creationId xmlns:a16="http://schemas.microsoft.com/office/drawing/2014/main" id="{30DB3BE2-FEFC-4FD3-9EDF-3F492C5C55A4}"/>
              </a:ext>
            </a:extLst>
          </p:cNvPr>
          <p:cNvSpPr/>
          <p:nvPr/>
        </p:nvSpPr>
        <p:spPr>
          <a:xfrm>
            <a:off x="2820988" y="4669667"/>
            <a:ext cx="5460478" cy="1754326"/>
          </a:xfrm>
          <a:prstGeom prst="rect">
            <a:avLst/>
          </a:prstGeom>
        </p:spPr>
        <p:txBody>
          <a:bodyPr wrap="square">
            <a:spAutoFit/>
          </a:bodyPr>
          <a:lstStyle/>
          <a:p>
            <a:r>
              <a:rPr lang="en-GB" sz="3600" dirty="0">
                <a:latin typeface="Century Gothic" panose="020B0502020202020204" pitchFamily="34" charset="0"/>
              </a:rPr>
              <a:t>The different elements are often drawn in different colours: </a:t>
            </a:r>
          </a:p>
        </p:txBody>
      </p:sp>
    </p:spTree>
    <p:extLst>
      <p:ext uri="{BB962C8B-B14F-4D97-AF65-F5344CB8AC3E}">
        <p14:creationId xmlns:p14="http://schemas.microsoft.com/office/powerpoint/2010/main" val="395534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67DA3-B368-48FE-B2B1-EE9968618B90}"/>
              </a:ext>
            </a:extLst>
          </p:cNvPr>
          <p:cNvSpPr>
            <a:spLocks noGrp="1"/>
          </p:cNvSpPr>
          <p:nvPr>
            <p:ph sz="quarter" idx="10"/>
          </p:nvPr>
        </p:nvSpPr>
        <p:spPr>
          <a:xfrm>
            <a:off x="2820988" y="2060305"/>
            <a:ext cx="8254843" cy="1368695"/>
          </a:xfrm>
        </p:spPr>
        <p:txBody>
          <a:bodyPr>
            <a:normAutofit/>
          </a:bodyPr>
          <a:lstStyle/>
          <a:p>
            <a:pPr marL="0" indent="0">
              <a:buNone/>
            </a:pPr>
            <a:r>
              <a:rPr lang="en-GB" sz="3600" dirty="0"/>
              <a:t>For example, </a:t>
            </a:r>
            <a:r>
              <a:rPr lang="en-GB" sz="3600" b="1" dirty="0"/>
              <a:t>water</a:t>
            </a:r>
            <a:r>
              <a:rPr lang="en-GB" sz="3600" dirty="0"/>
              <a:t> is a compound of hydrogen and oxygen. </a:t>
            </a:r>
          </a:p>
        </p:txBody>
      </p:sp>
      <p:sp>
        <p:nvSpPr>
          <p:cNvPr id="3" name="Content Placeholder 2">
            <a:extLst>
              <a:ext uri="{FF2B5EF4-FFF2-40B4-BE49-F238E27FC236}">
                <a16:creationId xmlns:a16="http://schemas.microsoft.com/office/drawing/2014/main" id="{9F737059-ACC4-400B-B0C1-B74F47C9F8D9}"/>
              </a:ext>
            </a:extLst>
          </p:cNvPr>
          <p:cNvSpPr>
            <a:spLocks noGrp="1"/>
          </p:cNvSpPr>
          <p:nvPr>
            <p:ph sz="quarter" idx="11"/>
          </p:nvPr>
        </p:nvSpPr>
        <p:spPr/>
        <p:txBody>
          <a:bodyPr/>
          <a:lstStyle/>
          <a:p>
            <a:r>
              <a:rPr lang="en-GB" dirty="0"/>
              <a:t>Compounds </a:t>
            </a:r>
          </a:p>
        </p:txBody>
      </p:sp>
      <p:sp>
        <p:nvSpPr>
          <p:cNvPr id="4" name="Rectangle 3">
            <a:extLst>
              <a:ext uri="{FF2B5EF4-FFF2-40B4-BE49-F238E27FC236}">
                <a16:creationId xmlns:a16="http://schemas.microsoft.com/office/drawing/2014/main" id="{5F14DF43-F27C-4072-A197-A52E406EB9B8}"/>
              </a:ext>
            </a:extLst>
          </p:cNvPr>
          <p:cNvSpPr/>
          <p:nvPr/>
        </p:nvSpPr>
        <p:spPr>
          <a:xfrm>
            <a:off x="2820988" y="3618688"/>
            <a:ext cx="4801573" cy="2862322"/>
          </a:xfrm>
          <a:prstGeom prst="rect">
            <a:avLst/>
          </a:prstGeom>
        </p:spPr>
        <p:txBody>
          <a:bodyPr wrap="square">
            <a:spAutoFit/>
          </a:bodyPr>
          <a:lstStyle/>
          <a:p>
            <a:r>
              <a:rPr lang="en-GB" sz="3600" dirty="0">
                <a:latin typeface="Century Gothic" panose="020B0502020202020204" pitchFamily="34" charset="0"/>
              </a:rPr>
              <a:t>Each water molecule contains two hydrogen atoms and one oxygen atom: </a:t>
            </a:r>
          </a:p>
        </p:txBody>
      </p:sp>
      <p:pic>
        <p:nvPicPr>
          <p:cNvPr id="5" name="Picture 4">
            <a:extLst>
              <a:ext uri="{FF2B5EF4-FFF2-40B4-BE49-F238E27FC236}">
                <a16:creationId xmlns:a16="http://schemas.microsoft.com/office/drawing/2014/main" id="{A44ACF9B-6F43-44F5-9598-B0684625474E}"/>
              </a:ext>
            </a:extLst>
          </p:cNvPr>
          <p:cNvPicPr>
            <a:picLocks noChangeAspect="1"/>
          </p:cNvPicPr>
          <p:nvPr/>
        </p:nvPicPr>
        <p:blipFill>
          <a:blip r:embed="rId3"/>
          <a:stretch>
            <a:fillRect/>
          </a:stretch>
        </p:blipFill>
        <p:spPr>
          <a:xfrm>
            <a:off x="8180231" y="3647940"/>
            <a:ext cx="2895600" cy="2895600"/>
          </a:xfrm>
          <a:prstGeom prst="rect">
            <a:avLst/>
          </a:prstGeom>
        </p:spPr>
      </p:pic>
      <p:sp>
        <p:nvSpPr>
          <p:cNvPr id="6" name="TextBox 5">
            <a:extLst>
              <a:ext uri="{FF2B5EF4-FFF2-40B4-BE49-F238E27FC236}">
                <a16:creationId xmlns:a16="http://schemas.microsoft.com/office/drawing/2014/main" id="{7E263F60-E792-4071-8B23-D8EBAFE97ADD}"/>
              </a:ext>
            </a:extLst>
          </p:cNvPr>
          <p:cNvSpPr txBox="1"/>
          <p:nvPr/>
        </p:nvSpPr>
        <p:spPr>
          <a:xfrm>
            <a:off x="10665440" y="3304342"/>
            <a:ext cx="1422220" cy="646331"/>
          </a:xfrm>
          <a:prstGeom prst="rect">
            <a:avLst/>
          </a:prstGeom>
          <a:noFill/>
        </p:spPr>
        <p:txBody>
          <a:bodyPr wrap="square" rtlCol="0">
            <a:spAutoFit/>
          </a:bodyPr>
          <a:lstStyle/>
          <a:p>
            <a:r>
              <a:rPr lang="en-GB" dirty="0">
                <a:solidFill>
                  <a:srgbClr val="7030A0"/>
                </a:solidFill>
                <a:latin typeface="Century Gothic" panose="020B0502020202020204" pitchFamily="34" charset="0"/>
              </a:rPr>
              <a:t>Oxygen atom (red)</a:t>
            </a:r>
          </a:p>
        </p:txBody>
      </p:sp>
      <p:cxnSp>
        <p:nvCxnSpPr>
          <p:cNvPr id="7" name="Straight Arrow Connector 6">
            <a:extLst>
              <a:ext uri="{FF2B5EF4-FFF2-40B4-BE49-F238E27FC236}">
                <a16:creationId xmlns:a16="http://schemas.microsoft.com/office/drawing/2014/main" id="{DB2472D7-AF9E-4DB5-92CE-8E83C5BDE6B0}"/>
              </a:ext>
            </a:extLst>
          </p:cNvPr>
          <p:cNvCxnSpPr>
            <a:cxnSpLocks/>
          </p:cNvCxnSpPr>
          <p:nvPr/>
        </p:nvCxnSpPr>
        <p:spPr>
          <a:xfrm flipH="1">
            <a:off x="10473338" y="3950673"/>
            <a:ext cx="807499" cy="2189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50493D-01E6-47F4-8B42-24DC4F56BA20}"/>
              </a:ext>
            </a:extLst>
          </p:cNvPr>
          <p:cNvSpPr txBox="1"/>
          <p:nvPr/>
        </p:nvSpPr>
        <p:spPr>
          <a:xfrm>
            <a:off x="6316276" y="6150110"/>
            <a:ext cx="1658949" cy="646331"/>
          </a:xfrm>
          <a:prstGeom prst="rect">
            <a:avLst/>
          </a:prstGeom>
          <a:noFill/>
        </p:spPr>
        <p:txBody>
          <a:bodyPr wrap="square" rtlCol="0">
            <a:spAutoFit/>
          </a:bodyPr>
          <a:lstStyle/>
          <a:p>
            <a:r>
              <a:rPr lang="en-GB" dirty="0">
                <a:solidFill>
                  <a:srgbClr val="7030A0"/>
                </a:solidFill>
                <a:latin typeface="Century Gothic" panose="020B0502020202020204" pitchFamily="34" charset="0"/>
              </a:rPr>
              <a:t>Hydrogen atom (white)</a:t>
            </a:r>
          </a:p>
        </p:txBody>
      </p:sp>
      <p:cxnSp>
        <p:nvCxnSpPr>
          <p:cNvPr id="9" name="Straight Arrow Connector 8">
            <a:extLst>
              <a:ext uri="{FF2B5EF4-FFF2-40B4-BE49-F238E27FC236}">
                <a16:creationId xmlns:a16="http://schemas.microsoft.com/office/drawing/2014/main" id="{FDE4C0DE-E797-4C93-AA64-5804F23F85EE}"/>
              </a:ext>
            </a:extLst>
          </p:cNvPr>
          <p:cNvCxnSpPr>
            <a:cxnSpLocks/>
          </p:cNvCxnSpPr>
          <p:nvPr/>
        </p:nvCxnSpPr>
        <p:spPr>
          <a:xfrm flipV="1">
            <a:off x="7655000" y="6254888"/>
            <a:ext cx="753413" cy="1704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2FC8F-8038-4F40-AF7B-B4EE1B49DA28}"/>
              </a:ext>
            </a:extLst>
          </p:cNvPr>
          <p:cNvSpPr>
            <a:spLocks noGrp="1"/>
          </p:cNvSpPr>
          <p:nvPr>
            <p:ph sz="quarter" idx="10"/>
          </p:nvPr>
        </p:nvSpPr>
        <p:spPr>
          <a:xfrm>
            <a:off x="2820988" y="2060305"/>
            <a:ext cx="8254843" cy="1612663"/>
          </a:xfrm>
        </p:spPr>
        <p:txBody>
          <a:bodyPr>
            <a:normAutofit/>
          </a:bodyPr>
          <a:lstStyle/>
          <a:p>
            <a:pPr marL="0" indent="0">
              <a:buNone/>
            </a:pPr>
            <a:r>
              <a:rPr lang="en-GB" sz="3000" dirty="0"/>
              <a:t>A mixture is also a substance that contains atoms of </a:t>
            </a:r>
            <a:r>
              <a:rPr lang="en-GB" sz="3000" b="1" dirty="0"/>
              <a:t>two or more </a:t>
            </a:r>
            <a:r>
              <a:rPr lang="en-GB" sz="3000" dirty="0"/>
              <a:t>different elements, but these atoms are </a:t>
            </a:r>
            <a:r>
              <a:rPr lang="en-GB" sz="3000" b="1" dirty="0"/>
              <a:t>not</a:t>
            </a:r>
            <a:r>
              <a:rPr lang="en-GB" sz="3000" dirty="0"/>
              <a:t> joined together.</a:t>
            </a:r>
          </a:p>
          <a:p>
            <a:pPr marL="0" indent="0">
              <a:buNone/>
            </a:pPr>
            <a:endParaRPr lang="en-GB" sz="2800" dirty="0"/>
          </a:p>
        </p:txBody>
      </p:sp>
      <p:sp>
        <p:nvSpPr>
          <p:cNvPr id="3" name="Content Placeholder 2">
            <a:extLst>
              <a:ext uri="{FF2B5EF4-FFF2-40B4-BE49-F238E27FC236}">
                <a16:creationId xmlns:a16="http://schemas.microsoft.com/office/drawing/2014/main" id="{490BFCC6-BBB7-444D-94A0-FFA9135C25EC}"/>
              </a:ext>
            </a:extLst>
          </p:cNvPr>
          <p:cNvSpPr>
            <a:spLocks noGrp="1"/>
          </p:cNvSpPr>
          <p:nvPr>
            <p:ph sz="quarter" idx="11"/>
          </p:nvPr>
        </p:nvSpPr>
        <p:spPr/>
        <p:txBody>
          <a:bodyPr/>
          <a:lstStyle/>
          <a:p>
            <a:r>
              <a:rPr lang="en-GB" dirty="0"/>
              <a:t>Mixtures </a:t>
            </a:r>
          </a:p>
        </p:txBody>
      </p:sp>
      <p:sp>
        <p:nvSpPr>
          <p:cNvPr id="4" name="Rectangle 3">
            <a:extLst>
              <a:ext uri="{FF2B5EF4-FFF2-40B4-BE49-F238E27FC236}">
                <a16:creationId xmlns:a16="http://schemas.microsoft.com/office/drawing/2014/main" id="{1C59D3EB-977E-432A-B8DB-33FC6DDCA32E}"/>
              </a:ext>
            </a:extLst>
          </p:cNvPr>
          <p:cNvSpPr/>
          <p:nvPr/>
        </p:nvSpPr>
        <p:spPr>
          <a:xfrm>
            <a:off x="2820988" y="3891908"/>
            <a:ext cx="5293351" cy="2400657"/>
          </a:xfrm>
          <a:prstGeom prst="rect">
            <a:avLst/>
          </a:prstGeom>
        </p:spPr>
        <p:txBody>
          <a:bodyPr wrap="square">
            <a:spAutoFit/>
          </a:bodyPr>
          <a:lstStyle/>
          <a:p>
            <a:r>
              <a:rPr lang="en-GB" sz="3000" dirty="0">
                <a:latin typeface="Century Gothic" panose="020B0502020202020204" pitchFamily="34" charset="0"/>
              </a:rPr>
              <a:t>For example, </a:t>
            </a:r>
            <a:r>
              <a:rPr lang="en-GB" sz="3000" b="1" dirty="0">
                <a:latin typeface="Century Gothic" panose="020B0502020202020204" pitchFamily="34" charset="0"/>
              </a:rPr>
              <a:t>sea water </a:t>
            </a:r>
            <a:r>
              <a:rPr lang="en-GB" sz="3000" dirty="0">
                <a:latin typeface="Century Gothic" panose="020B0502020202020204" pitchFamily="34" charset="0"/>
              </a:rPr>
              <a:t>is a mixture. The sand and the water are not joined together – they can be </a:t>
            </a:r>
            <a:r>
              <a:rPr lang="en-GB" sz="3000" b="1" dirty="0">
                <a:latin typeface="Century Gothic" panose="020B0502020202020204" pitchFamily="34" charset="0"/>
              </a:rPr>
              <a:t>separated</a:t>
            </a:r>
            <a:r>
              <a:rPr lang="en-GB" sz="3000" dirty="0">
                <a:latin typeface="Century Gothic" panose="020B0502020202020204" pitchFamily="34" charset="0"/>
              </a:rPr>
              <a:t>.  </a:t>
            </a:r>
          </a:p>
        </p:txBody>
      </p:sp>
      <p:pic>
        <p:nvPicPr>
          <p:cNvPr id="5" name="Picture 4">
            <a:extLst>
              <a:ext uri="{FF2B5EF4-FFF2-40B4-BE49-F238E27FC236}">
                <a16:creationId xmlns:a16="http://schemas.microsoft.com/office/drawing/2014/main" id="{7A969755-FAA7-4CF7-B748-D9FA18FE61FE}"/>
              </a:ext>
            </a:extLst>
          </p:cNvPr>
          <p:cNvPicPr>
            <a:picLocks noChangeAspect="1"/>
          </p:cNvPicPr>
          <p:nvPr/>
        </p:nvPicPr>
        <p:blipFill rotWithShape="1">
          <a:blip r:embed="rId2"/>
          <a:srcRect l="65070" b="28065"/>
          <a:stretch/>
        </p:blipFill>
        <p:spPr>
          <a:xfrm>
            <a:off x="8460120" y="3891907"/>
            <a:ext cx="2884199" cy="2400657"/>
          </a:xfrm>
          <a:prstGeom prst="rect">
            <a:avLst/>
          </a:prstGeom>
        </p:spPr>
      </p:pic>
    </p:spTree>
    <p:extLst>
      <p:ext uri="{BB962C8B-B14F-4D97-AF65-F5344CB8AC3E}">
        <p14:creationId xmlns:p14="http://schemas.microsoft.com/office/powerpoint/2010/main" val="53294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rmAutofit fontScale="70000" lnSpcReduction="20000"/>
          </a:bodyPr>
          <a:lstStyle/>
          <a:p>
            <a:pPr marL="0" indent="0">
              <a:buNone/>
            </a:pPr>
            <a:r>
              <a:rPr lang="en-GB" dirty="0"/>
              <a:t>Answer these questions about compounds and mixtures: </a:t>
            </a:r>
          </a:p>
          <a:p>
            <a:pPr marL="742950" indent="-742950">
              <a:buAutoNum type="arabicPeriod"/>
            </a:pPr>
            <a:r>
              <a:rPr lang="en-GB" dirty="0">
                <a:solidFill>
                  <a:srgbClr val="FF0000"/>
                </a:solidFill>
              </a:rPr>
              <a:t>What is a compound? </a:t>
            </a:r>
          </a:p>
          <a:p>
            <a:pPr marL="742950" indent="-742950">
              <a:buAutoNum type="arabicPeriod"/>
            </a:pPr>
            <a:r>
              <a:rPr lang="en-GB" dirty="0">
                <a:solidFill>
                  <a:srgbClr val="FFC000"/>
                </a:solidFill>
              </a:rPr>
              <a:t>What is a mixture? </a:t>
            </a:r>
          </a:p>
          <a:p>
            <a:pPr marL="742950" indent="-742950">
              <a:buAutoNum type="arabicPeriod"/>
            </a:pPr>
            <a:r>
              <a:rPr lang="en-GB" dirty="0">
                <a:solidFill>
                  <a:srgbClr val="00B050"/>
                </a:solidFill>
              </a:rPr>
              <a:t>Draw the particle models of: </a:t>
            </a:r>
          </a:p>
          <a:p>
            <a:pPr marL="1276336" lvl="1" indent="-742950">
              <a:buAutoNum type="arabicPeriod"/>
            </a:pPr>
            <a:r>
              <a:rPr lang="en-GB" dirty="0">
                <a:solidFill>
                  <a:srgbClr val="00B050"/>
                </a:solidFill>
              </a:rPr>
              <a:t>A compound </a:t>
            </a:r>
          </a:p>
          <a:p>
            <a:pPr marL="1276336" lvl="1" indent="-742950">
              <a:buAutoNum type="arabicPeriod"/>
            </a:pPr>
            <a:r>
              <a:rPr lang="en-GB" dirty="0">
                <a:solidFill>
                  <a:srgbClr val="00B050"/>
                </a:solidFill>
              </a:rPr>
              <a:t>A mixture </a:t>
            </a:r>
          </a:p>
          <a:p>
            <a:pPr marL="742950" indent="-742950">
              <a:buAutoNum type="arabicPeriod"/>
            </a:pPr>
            <a:r>
              <a:rPr lang="en-GB" dirty="0">
                <a:solidFill>
                  <a:srgbClr val="7030A0"/>
                </a:solidFill>
              </a:rPr>
              <a:t>Use the models you’ve drawn above to explain why water is an example of a compound </a:t>
            </a:r>
            <a:r>
              <a:rPr lang="en-GB" b="1" dirty="0">
                <a:solidFill>
                  <a:srgbClr val="7030A0"/>
                </a:solidFill>
              </a:rPr>
              <a:t>and</a:t>
            </a:r>
            <a:r>
              <a:rPr lang="en-GB" dirty="0">
                <a:solidFill>
                  <a:srgbClr val="7030A0"/>
                </a:solidFill>
              </a:rPr>
              <a:t> a molecule. </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70942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a:xfrm>
            <a:off x="2820988" y="2060305"/>
            <a:ext cx="8635906" cy="4507920"/>
          </a:xfrm>
        </p:spPr>
        <p:txBody>
          <a:bodyPr>
            <a:noAutofit/>
          </a:bodyPr>
          <a:lstStyle/>
          <a:p>
            <a:pPr marL="0" indent="0">
              <a:buNone/>
            </a:pPr>
            <a:r>
              <a:rPr lang="en-GB" sz="2100" dirty="0"/>
              <a:t>Mark your answers!</a:t>
            </a:r>
          </a:p>
          <a:p>
            <a:pPr marL="742950" indent="-742950">
              <a:buAutoNum type="arabicPeriod"/>
            </a:pPr>
            <a:r>
              <a:rPr lang="en-GB" sz="2100" dirty="0">
                <a:solidFill>
                  <a:srgbClr val="FF0000"/>
                </a:solidFill>
              </a:rPr>
              <a:t>A compound is a substance that contains atoms of two or more different elements, which are joined together.</a:t>
            </a:r>
          </a:p>
          <a:p>
            <a:pPr marL="742950" indent="-742950">
              <a:buAutoNum type="arabicPeriod"/>
            </a:pPr>
            <a:r>
              <a:rPr lang="en-GB" sz="2100" dirty="0">
                <a:solidFill>
                  <a:srgbClr val="FFC000"/>
                </a:solidFill>
              </a:rPr>
              <a:t>A mixture is a substance that contains atoms of two or more different elements, which are not joined together.</a:t>
            </a:r>
          </a:p>
          <a:p>
            <a:pPr marL="742950" indent="-742950">
              <a:buAutoNum type="arabicPeriod"/>
            </a:pPr>
            <a:r>
              <a:rPr lang="en-GB" sz="2100" dirty="0">
                <a:solidFill>
                  <a:srgbClr val="00B050"/>
                </a:solidFill>
              </a:rPr>
              <a:t>Draw the particle models of: </a:t>
            </a:r>
          </a:p>
          <a:p>
            <a:pPr marL="1276336" lvl="1" indent="-742950">
              <a:buAutoNum type="arabicPeriod"/>
            </a:pPr>
            <a:r>
              <a:rPr lang="en-GB" sz="2100" dirty="0">
                <a:solidFill>
                  <a:srgbClr val="00B050"/>
                </a:solidFill>
              </a:rPr>
              <a:t>A compound </a:t>
            </a:r>
          </a:p>
          <a:p>
            <a:pPr marL="1276336" lvl="1" indent="-742950">
              <a:buAutoNum type="arabicPeriod"/>
            </a:pPr>
            <a:endParaRPr lang="en-GB" sz="2100" dirty="0">
              <a:solidFill>
                <a:srgbClr val="00B050"/>
              </a:solidFill>
            </a:endParaRPr>
          </a:p>
          <a:p>
            <a:pPr marL="1276336" lvl="1" indent="-742950">
              <a:buAutoNum type="arabicPeriod"/>
            </a:pPr>
            <a:r>
              <a:rPr lang="en-GB" sz="2100" dirty="0">
                <a:solidFill>
                  <a:srgbClr val="00B050"/>
                </a:solidFill>
              </a:rPr>
              <a:t>A mixture </a:t>
            </a:r>
          </a:p>
          <a:p>
            <a:pPr marL="742950" indent="-742950">
              <a:buFont typeface="Arial" panose="020B0604020202020204" pitchFamily="34" charset="0"/>
              <a:buAutoNum type="arabicPeriod"/>
            </a:pPr>
            <a:r>
              <a:rPr lang="en-GB" sz="2100" dirty="0">
                <a:solidFill>
                  <a:srgbClr val="7030A0"/>
                </a:solidFill>
              </a:rPr>
              <a:t>Water is a compound because it contains atoms of two or more different elements (hydrogen and oxygen). It is also a molecule because a molecule is a substance that contains two or more atoms that are joined together.</a:t>
            </a:r>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Questions </a:t>
            </a:r>
          </a:p>
        </p:txBody>
      </p:sp>
      <p:pic>
        <p:nvPicPr>
          <p:cNvPr id="4" name="Picture 3">
            <a:extLst>
              <a:ext uri="{FF2B5EF4-FFF2-40B4-BE49-F238E27FC236}">
                <a16:creationId xmlns:a16="http://schemas.microsoft.com/office/drawing/2014/main" id="{21CFCC3B-11CD-43BE-B0E1-4BDF08ADEBB4}"/>
              </a:ext>
            </a:extLst>
          </p:cNvPr>
          <p:cNvPicPr>
            <a:picLocks noChangeAspect="1"/>
          </p:cNvPicPr>
          <p:nvPr/>
        </p:nvPicPr>
        <p:blipFill>
          <a:blip r:embed="rId3"/>
          <a:stretch>
            <a:fillRect/>
          </a:stretch>
        </p:blipFill>
        <p:spPr>
          <a:xfrm>
            <a:off x="8032936" y="3904580"/>
            <a:ext cx="826031" cy="819369"/>
          </a:xfrm>
          <a:prstGeom prst="rect">
            <a:avLst/>
          </a:prstGeom>
        </p:spPr>
      </p:pic>
      <p:pic>
        <p:nvPicPr>
          <p:cNvPr id="5" name="Picture 4">
            <a:extLst>
              <a:ext uri="{FF2B5EF4-FFF2-40B4-BE49-F238E27FC236}">
                <a16:creationId xmlns:a16="http://schemas.microsoft.com/office/drawing/2014/main" id="{C7B4CFFA-B43F-4EB6-85C7-3EFCD104EC28}"/>
              </a:ext>
            </a:extLst>
          </p:cNvPr>
          <p:cNvPicPr>
            <a:picLocks noChangeAspect="1"/>
          </p:cNvPicPr>
          <p:nvPr/>
        </p:nvPicPr>
        <p:blipFill rotWithShape="1">
          <a:blip r:embed="rId4"/>
          <a:srcRect l="68885" t="2880" r="3941" b="30117"/>
          <a:stretch/>
        </p:blipFill>
        <p:spPr>
          <a:xfrm>
            <a:off x="9371012" y="4495160"/>
            <a:ext cx="822184" cy="819370"/>
          </a:xfrm>
          <a:prstGeom prst="rect">
            <a:avLst/>
          </a:prstGeom>
        </p:spPr>
      </p:pic>
    </p:spTree>
    <p:extLst>
      <p:ext uri="{BB962C8B-B14F-4D97-AF65-F5344CB8AC3E}">
        <p14:creationId xmlns:p14="http://schemas.microsoft.com/office/powerpoint/2010/main" val="71384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DB74B-3D7A-47DA-B310-9BE1F0F9B91B}"/>
              </a:ext>
            </a:extLst>
          </p:cNvPr>
          <p:cNvSpPr>
            <a:spLocks noGrp="1"/>
          </p:cNvSpPr>
          <p:nvPr>
            <p:ph sz="quarter" idx="10"/>
          </p:nvPr>
        </p:nvSpPr>
        <p:spPr/>
        <p:txBody>
          <a:bodyPr>
            <a:normAutofit/>
          </a:bodyPr>
          <a:lstStyle/>
          <a:p>
            <a:pPr marL="0" indent="0">
              <a:buNone/>
            </a:pPr>
            <a:r>
              <a:rPr lang="en-GB" sz="2800" dirty="0"/>
              <a:t>The difference between elements, compounds and mixtures is demonstrated below: </a:t>
            </a:r>
          </a:p>
        </p:txBody>
      </p:sp>
      <p:sp>
        <p:nvSpPr>
          <p:cNvPr id="3" name="Content Placeholder 2">
            <a:extLst>
              <a:ext uri="{FF2B5EF4-FFF2-40B4-BE49-F238E27FC236}">
                <a16:creationId xmlns:a16="http://schemas.microsoft.com/office/drawing/2014/main" id="{E2BB36E9-DBCA-4426-8287-9A98E13800AC}"/>
              </a:ext>
            </a:extLst>
          </p:cNvPr>
          <p:cNvSpPr>
            <a:spLocks noGrp="1"/>
          </p:cNvSpPr>
          <p:nvPr>
            <p:ph sz="quarter" idx="11"/>
          </p:nvPr>
        </p:nvSpPr>
        <p:spPr/>
        <p:txBody>
          <a:bodyPr/>
          <a:lstStyle/>
          <a:p>
            <a:r>
              <a:rPr lang="en-GB" dirty="0"/>
              <a:t>Summary</a:t>
            </a:r>
          </a:p>
        </p:txBody>
      </p:sp>
      <p:pic>
        <p:nvPicPr>
          <p:cNvPr id="4" name="Picture 3">
            <a:extLst>
              <a:ext uri="{FF2B5EF4-FFF2-40B4-BE49-F238E27FC236}">
                <a16:creationId xmlns:a16="http://schemas.microsoft.com/office/drawing/2014/main" id="{21FB400E-9B67-4053-8DB2-60F41BF21EA6}"/>
              </a:ext>
            </a:extLst>
          </p:cNvPr>
          <p:cNvPicPr>
            <a:picLocks noChangeAspect="1"/>
          </p:cNvPicPr>
          <p:nvPr/>
        </p:nvPicPr>
        <p:blipFill>
          <a:blip r:embed="rId2"/>
          <a:stretch>
            <a:fillRect/>
          </a:stretch>
        </p:blipFill>
        <p:spPr>
          <a:xfrm>
            <a:off x="3266106" y="3587023"/>
            <a:ext cx="7364606" cy="2981202"/>
          </a:xfrm>
          <a:prstGeom prst="rect">
            <a:avLst/>
          </a:prstGeom>
        </p:spPr>
      </p:pic>
    </p:spTree>
    <p:extLst>
      <p:ext uri="{BB962C8B-B14F-4D97-AF65-F5344CB8AC3E}">
        <p14:creationId xmlns:p14="http://schemas.microsoft.com/office/powerpoint/2010/main" val="4051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A72D-5742-4AD9-8756-D1D8A0A51336}"/>
              </a:ext>
            </a:extLst>
          </p:cNvPr>
          <p:cNvSpPr>
            <a:spLocks noGrp="1"/>
          </p:cNvSpPr>
          <p:nvPr>
            <p:ph sz="quarter" idx="10"/>
          </p:nvPr>
        </p:nvSpPr>
        <p:spPr/>
        <p:txBody>
          <a:bodyPr>
            <a:normAutofit lnSpcReduction="10000"/>
          </a:bodyPr>
          <a:lstStyle/>
          <a:p>
            <a:pPr marL="0" indent="0">
              <a:buNone/>
            </a:pPr>
            <a:r>
              <a:rPr lang="en-GB" dirty="0"/>
              <a:t>Watch this video to understand more about elements, mixtures and compounds!</a:t>
            </a:r>
          </a:p>
          <a:p>
            <a:pPr marL="0" indent="0">
              <a:buNone/>
            </a:pPr>
            <a:endParaRPr lang="en-GB" dirty="0"/>
          </a:p>
          <a:p>
            <a:pPr marL="0" indent="0">
              <a:buNone/>
            </a:pPr>
            <a:r>
              <a:rPr lang="en-GB" dirty="0">
                <a:hlinkClick r:id="rId3"/>
              </a:rPr>
              <a:t>https://www.youtube.com/watch?v=dXY6aQXAYPA</a:t>
            </a:r>
            <a:endParaRPr lang="en-GB" dirty="0"/>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30CB6DB5-DD8B-479F-A696-9CC11BFDA712}"/>
              </a:ext>
            </a:extLst>
          </p:cNvPr>
          <p:cNvSpPr>
            <a:spLocks noGrp="1"/>
          </p:cNvSpPr>
          <p:nvPr>
            <p:ph sz="quarter" idx="11"/>
          </p:nvPr>
        </p:nvSpPr>
        <p:spPr/>
        <p:txBody>
          <a:bodyPr>
            <a:normAutofit fontScale="92500" lnSpcReduction="20000"/>
          </a:bodyPr>
          <a:lstStyle/>
          <a:p>
            <a:r>
              <a:rPr lang="en-GB" dirty="0"/>
              <a:t>Elements compounds and mixtures </a:t>
            </a:r>
          </a:p>
        </p:txBody>
      </p:sp>
    </p:spTree>
    <p:extLst>
      <p:ext uri="{BB962C8B-B14F-4D97-AF65-F5344CB8AC3E}">
        <p14:creationId xmlns:p14="http://schemas.microsoft.com/office/powerpoint/2010/main" val="261048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Autofit/>
          </a:bodyPr>
          <a:lstStyle/>
          <a:p>
            <a:pPr marL="0" indent="0">
              <a:buNone/>
            </a:pPr>
            <a:r>
              <a:rPr lang="en-GB" sz="2200" dirty="0"/>
              <a:t>Have a look around your house for any round objects that could be used to represent atoms (such as marbles, bottle top lids, coins, M&amp;Ms! etc…) </a:t>
            </a:r>
          </a:p>
          <a:p>
            <a:pPr marL="0" indent="0">
              <a:buNone/>
            </a:pPr>
            <a:endParaRPr lang="en-GB" sz="2200" dirty="0"/>
          </a:p>
          <a:p>
            <a:pPr marL="0" indent="0">
              <a:buNone/>
            </a:pPr>
            <a:r>
              <a:rPr lang="en-GB" sz="2200" b="1" dirty="0">
                <a:solidFill>
                  <a:srgbClr val="7030A0"/>
                </a:solidFill>
              </a:rPr>
              <a:t>Task: </a:t>
            </a:r>
            <a:r>
              <a:rPr lang="en-GB" sz="2200" dirty="0">
                <a:solidFill>
                  <a:srgbClr val="7030A0"/>
                </a:solidFill>
              </a:rPr>
              <a:t>Use these objects that you have found to make a </a:t>
            </a:r>
            <a:r>
              <a:rPr lang="en-GB" sz="2200" b="1" dirty="0">
                <a:solidFill>
                  <a:srgbClr val="7030A0"/>
                </a:solidFill>
              </a:rPr>
              <a:t>model</a:t>
            </a:r>
            <a:r>
              <a:rPr lang="en-GB" sz="2200" dirty="0">
                <a:solidFill>
                  <a:srgbClr val="7030A0"/>
                </a:solidFill>
              </a:rPr>
              <a:t> of an element, a compound and a mixture. </a:t>
            </a:r>
          </a:p>
          <a:p>
            <a:pPr marL="0" indent="0">
              <a:buNone/>
            </a:pPr>
            <a:endParaRPr lang="en-GB" sz="2200" dirty="0"/>
          </a:p>
          <a:p>
            <a:pPr marL="0" indent="0">
              <a:buNone/>
            </a:pPr>
            <a:r>
              <a:rPr lang="en-GB" sz="2200" dirty="0"/>
              <a:t>Be as creative as you can! You could make your model on paper so that you can draw labels. </a:t>
            </a:r>
          </a:p>
          <a:p>
            <a:pPr marL="0" indent="0">
              <a:buNone/>
            </a:pPr>
            <a:r>
              <a:rPr lang="en-GB" sz="2200" dirty="0"/>
              <a:t>When you have finished, take a picture and send it to me by email. I look forward to seeing your models!</a:t>
            </a:r>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normAutofit/>
          </a:bodyPr>
          <a:lstStyle/>
          <a:p>
            <a:r>
              <a:rPr lang="en-GB" dirty="0"/>
              <a:t>Modelling task </a:t>
            </a:r>
          </a:p>
        </p:txBody>
      </p:sp>
      <p:pic>
        <p:nvPicPr>
          <p:cNvPr id="4" name="Picture 3">
            <a:extLst>
              <a:ext uri="{FF2B5EF4-FFF2-40B4-BE49-F238E27FC236}">
                <a16:creationId xmlns:a16="http://schemas.microsoft.com/office/drawing/2014/main" id="{02688F4B-DAE0-4C86-8971-95B6190F55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89858" y="2520362"/>
            <a:ext cx="986989" cy="966427"/>
          </a:xfrm>
          <a:prstGeom prst="rect">
            <a:avLst/>
          </a:prstGeom>
        </p:spPr>
      </p:pic>
      <p:pic>
        <p:nvPicPr>
          <p:cNvPr id="5" name="Picture 4">
            <a:extLst>
              <a:ext uri="{FF2B5EF4-FFF2-40B4-BE49-F238E27FC236}">
                <a16:creationId xmlns:a16="http://schemas.microsoft.com/office/drawing/2014/main" id="{19858C58-CE93-4AAB-95F8-02DBE5558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3667" y1="29333" x2="50333" y2="19667"/>
                      </a14:backgroundRemoval>
                    </a14:imgEffect>
                  </a14:imgLayer>
                </a14:imgProps>
              </a:ext>
            </a:extLst>
          </a:blip>
          <a:stretch>
            <a:fillRect/>
          </a:stretch>
        </p:blipFill>
        <p:spPr>
          <a:xfrm>
            <a:off x="11196276" y="1602384"/>
            <a:ext cx="915841" cy="915841"/>
          </a:xfrm>
          <a:prstGeom prst="rect">
            <a:avLst/>
          </a:prstGeom>
        </p:spPr>
      </p:pic>
      <p:pic>
        <p:nvPicPr>
          <p:cNvPr id="6" name="Picture 5">
            <a:extLst>
              <a:ext uri="{FF2B5EF4-FFF2-40B4-BE49-F238E27FC236}">
                <a16:creationId xmlns:a16="http://schemas.microsoft.com/office/drawing/2014/main" id="{C3E56A97-EED6-42E7-BD21-EDA5A5DB5F9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33" b="99667" l="0" r="99000">
                        <a14:foregroundMark x1="41000" y1="21667" x2="38197" y2="7930"/>
                        <a14:foregroundMark x1="50667" y1="83667" x2="50333" y2="99667"/>
                        <a14:foregroundMark x1="82333" y1="51667" x2="99000" y2="55667"/>
                        <a14:foregroundMark x1="18333" y1="51000" x2="0" y2="51000"/>
                        <a14:foregroundMark x1="54333" y1="5667" x2="54333" y2="333"/>
                        <a14:backgroundMark x1="36667" y1="333" x2="36667" y2="333"/>
                        <a14:backgroundMark x1="37000" y1="1000" x2="43000" y2="667"/>
                        <a14:backgroundMark x1="71000" y1="2333" x2="55000" y2="667"/>
                      </a14:backgroundRemoval>
                    </a14:imgEffect>
                  </a14:imgLayer>
                </a14:imgProps>
              </a:ext>
            </a:extLst>
          </a:blip>
          <a:stretch>
            <a:fillRect/>
          </a:stretch>
        </p:blipFill>
        <p:spPr>
          <a:xfrm>
            <a:off x="10656010" y="3474624"/>
            <a:ext cx="839641" cy="839641"/>
          </a:xfrm>
          <a:prstGeom prst="rect">
            <a:avLst/>
          </a:prstGeom>
        </p:spPr>
      </p:pic>
    </p:spTree>
    <p:extLst>
      <p:ext uri="{BB962C8B-B14F-4D97-AF65-F5344CB8AC3E}">
        <p14:creationId xmlns:p14="http://schemas.microsoft.com/office/powerpoint/2010/main" val="177147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1,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1: Elements, Compounds and Mixtures</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a cell?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an organelle?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Draw the particle models for a solid, a liquid and a gas.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E58E7590-64BB-40A9-A24A-05EDADE3DB8F}"/>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are the independent, dependent and control variables?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A student wants to find out if eating breakfast in the morning makes you walk to school faster than if you don’t eat breakfast. What are the independent, dependent and control variables in this investigation?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253545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D55B-9858-4C12-BF28-7125CDD22A33}"/>
              </a:ext>
            </a:extLst>
          </p:cNvPr>
          <p:cNvSpPr>
            <a:spLocks noGrp="1"/>
          </p:cNvSpPr>
          <p:nvPr>
            <p:ph sz="quarter" idx="10"/>
          </p:nvPr>
        </p:nvSpPr>
        <p:spPr/>
        <p:txBody>
          <a:bodyPr>
            <a:normAutofit fontScale="77500" lnSpcReduction="20000"/>
          </a:bodyPr>
          <a:lstStyle/>
          <a:p>
            <a:pPr marL="0" indent="0">
              <a:buNone/>
            </a:pPr>
            <a:r>
              <a:rPr lang="en-GB" b="1" dirty="0"/>
              <a:t>Task 1: </a:t>
            </a:r>
            <a:r>
              <a:rPr lang="en-GB" dirty="0"/>
              <a:t>Decide whether the following are elements, mixtures or compounds: </a:t>
            </a:r>
          </a:p>
          <a:p>
            <a:pPr marL="742950" indent="-742950">
              <a:buAutoNum type="alphaLcParenR"/>
            </a:pPr>
            <a:r>
              <a:rPr lang="en-GB" dirty="0"/>
              <a:t>Lead </a:t>
            </a:r>
          </a:p>
          <a:p>
            <a:pPr marL="742950" indent="-742950">
              <a:buAutoNum type="alphaLcParenR"/>
            </a:pPr>
            <a:r>
              <a:rPr lang="en-GB" dirty="0"/>
              <a:t>Water </a:t>
            </a:r>
          </a:p>
          <a:p>
            <a:pPr marL="742950" indent="-742950">
              <a:buAutoNum type="alphaLcParenR"/>
            </a:pPr>
            <a:r>
              <a:rPr lang="en-GB" dirty="0"/>
              <a:t>Gold </a:t>
            </a:r>
          </a:p>
          <a:p>
            <a:pPr marL="742950" indent="-742950">
              <a:buAutoNum type="alphaLcParenR"/>
            </a:pPr>
            <a:r>
              <a:rPr lang="en-GB" dirty="0"/>
              <a:t>Helium </a:t>
            </a:r>
          </a:p>
          <a:p>
            <a:pPr marL="742950" indent="-742950">
              <a:buAutoNum type="alphaLcParenR"/>
            </a:pPr>
            <a:r>
              <a:rPr lang="en-GB" dirty="0"/>
              <a:t>Sea water </a:t>
            </a:r>
          </a:p>
          <a:p>
            <a:pPr marL="742950" indent="-742950">
              <a:buAutoNum type="alphaLcParenR"/>
            </a:pPr>
            <a:r>
              <a:rPr lang="en-GB" dirty="0"/>
              <a:t>Oxygen </a:t>
            </a:r>
          </a:p>
          <a:p>
            <a:pPr marL="742950" indent="-742950">
              <a:buAutoNum type="alphaLcParenR"/>
            </a:pPr>
            <a:r>
              <a:rPr lang="en-GB" dirty="0"/>
              <a:t>Hydrogen </a:t>
            </a:r>
          </a:p>
          <a:p>
            <a:pPr marL="742950" indent="-742950">
              <a:buAutoNum type="alphaLcParenR"/>
            </a:pPr>
            <a:endParaRPr lang="en-GB" dirty="0"/>
          </a:p>
        </p:txBody>
      </p:sp>
      <p:sp>
        <p:nvSpPr>
          <p:cNvPr id="3" name="Content Placeholder 2">
            <a:extLst>
              <a:ext uri="{FF2B5EF4-FFF2-40B4-BE49-F238E27FC236}">
                <a16:creationId xmlns:a16="http://schemas.microsoft.com/office/drawing/2014/main" id="{8DA61D5E-115D-4145-AAD8-59E416F0243C}"/>
              </a:ext>
            </a:extLst>
          </p:cNvPr>
          <p:cNvSpPr>
            <a:spLocks noGrp="1"/>
          </p:cNvSpPr>
          <p:nvPr>
            <p:ph sz="quarter" idx="11"/>
          </p:nvPr>
        </p:nvSpPr>
        <p:spPr/>
        <p:txBody>
          <a:bodyPr/>
          <a:lstStyle/>
          <a:p>
            <a:r>
              <a:rPr lang="en-GB" dirty="0"/>
              <a:t>Test yourself!</a:t>
            </a:r>
          </a:p>
        </p:txBody>
      </p:sp>
    </p:spTree>
    <p:extLst>
      <p:ext uri="{BB962C8B-B14F-4D97-AF65-F5344CB8AC3E}">
        <p14:creationId xmlns:p14="http://schemas.microsoft.com/office/powerpoint/2010/main" val="33514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D55B-9858-4C12-BF28-7125CDD22A33}"/>
              </a:ext>
            </a:extLst>
          </p:cNvPr>
          <p:cNvSpPr>
            <a:spLocks noGrp="1"/>
          </p:cNvSpPr>
          <p:nvPr>
            <p:ph sz="quarter" idx="10"/>
          </p:nvPr>
        </p:nvSpPr>
        <p:spPr/>
        <p:txBody>
          <a:bodyPr>
            <a:normAutofit fontScale="77500" lnSpcReduction="20000"/>
          </a:bodyPr>
          <a:lstStyle/>
          <a:p>
            <a:pPr marL="0" indent="0">
              <a:buNone/>
            </a:pPr>
            <a:r>
              <a:rPr lang="en-GB" b="1" dirty="0"/>
              <a:t>Green pen!</a:t>
            </a:r>
            <a:endParaRPr lang="en-GB" dirty="0"/>
          </a:p>
          <a:p>
            <a:pPr marL="742950" indent="-742950">
              <a:buAutoNum type="alphaLcParenR"/>
            </a:pPr>
            <a:r>
              <a:rPr lang="en-GB" dirty="0"/>
              <a:t>Lead – </a:t>
            </a:r>
            <a:r>
              <a:rPr lang="en-GB" dirty="0">
                <a:solidFill>
                  <a:srgbClr val="00B050"/>
                </a:solidFill>
              </a:rPr>
              <a:t>element </a:t>
            </a:r>
          </a:p>
          <a:p>
            <a:pPr marL="742950" indent="-742950">
              <a:buAutoNum type="alphaLcParenR"/>
            </a:pPr>
            <a:r>
              <a:rPr lang="en-GB" dirty="0"/>
              <a:t>Water – </a:t>
            </a:r>
            <a:r>
              <a:rPr lang="en-GB" dirty="0">
                <a:solidFill>
                  <a:srgbClr val="00B050"/>
                </a:solidFill>
              </a:rPr>
              <a:t>compound (and molecule)</a:t>
            </a:r>
          </a:p>
          <a:p>
            <a:pPr marL="742950" indent="-742950">
              <a:buAutoNum type="alphaLcParenR"/>
            </a:pPr>
            <a:r>
              <a:rPr lang="en-GB" dirty="0"/>
              <a:t>Gold – </a:t>
            </a:r>
            <a:r>
              <a:rPr lang="en-GB" dirty="0">
                <a:solidFill>
                  <a:srgbClr val="00B050"/>
                </a:solidFill>
              </a:rPr>
              <a:t>element </a:t>
            </a:r>
          </a:p>
          <a:p>
            <a:pPr marL="742950" indent="-742950">
              <a:buAutoNum type="alphaLcParenR"/>
            </a:pPr>
            <a:r>
              <a:rPr lang="en-GB" dirty="0"/>
              <a:t>Helium – </a:t>
            </a:r>
            <a:r>
              <a:rPr lang="en-GB" dirty="0">
                <a:solidFill>
                  <a:srgbClr val="00B050"/>
                </a:solidFill>
              </a:rPr>
              <a:t>element </a:t>
            </a:r>
          </a:p>
          <a:p>
            <a:pPr marL="742950" indent="-742950">
              <a:buAutoNum type="alphaLcParenR"/>
            </a:pPr>
            <a:r>
              <a:rPr lang="en-GB" dirty="0"/>
              <a:t>Sea water – </a:t>
            </a:r>
            <a:r>
              <a:rPr lang="en-GB" dirty="0">
                <a:solidFill>
                  <a:srgbClr val="00B050"/>
                </a:solidFill>
              </a:rPr>
              <a:t>mixture</a:t>
            </a:r>
            <a:r>
              <a:rPr lang="en-GB" dirty="0"/>
              <a:t> </a:t>
            </a:r>
          </a:p>
          <a:p>
            <a:pPr marL="742950" indent="-742950">
              <a:buAutoNum type="alphaLcParenR"/>
            </a:pPr>
            <a:r>
              <a:rPr lang="en-GB" dirty="0"/>
              <a:t>Oxygen – </a:t>
            </a:r>
            <a:r>
              <a:rPr lang="en-GB" dirty="0">
                <a:solidFill>
                  <a:srgbClr val="00B050"/>
                </a:solidFill>
              </a:rPr>
              <a:t>element (and molecule) </a:t>
            </a:r>
          </a:p>
          <a:p>
            <a:pPr marL="742950" indent="-742950">
              <a:buAutoNum type="alphaLcParenR"/>
            </a:pPr>
            <a:r>
              <a:rPr lang="en-GB" dirty="0"/>
              <a:t>Hydrogen – </a:t>
            </a:r>
            <a:r>
              <a:rPr lang="en-GB" dirty="0">
                <a:solidFill>
                  <a:srgbClr val="00B050"/>
                </a:solidFill>
              </a:rPr>
              <a:t>element (and molecule) </a:t>
            </a:r>
          </a:p>
          <a:p>
            <a:pPr marL="742950" indent="-742950">
              <a:buAutoNum type="alphaLcParenR"/>
            </a:pPr>
            <a:endParaRPr lang="en-GB" dirty="0"/>
          </a:p>
        </p:txBody>
      </p:sp>
      <p:sp>
        <p:nvSpPr>
          <p:cNvPr id="3" name="Content Placeholder 2">
            <a:extLst>
              <a:ext uri="{FF2B5EF4-FFF2-40B4-BE49-F238E27FC236}">
                <a16:creationId xmlns:a16="http://schemas.microsoft.com/office/drawing/2014/main" id="{8DA61D5E-115D-4145-AAD8-59E416F0243C}"/>
              </a:ext>
            </a:extLst>
          </p:cNvPr>
          <p:cNvSpPr>
            <a:spLocks noGrp="1"/>
          </p:cNvSpPr>
          <p:nvPr>
            <p:ph sz="quarter" idx="11"/>
          </p:nvPr>
        </p:nvSpPr>
        <p:spPr/>
        <p:txBody>
          <a:bodyPr/>
          <a:lstStyle/>
          <a:p>
            <a:r>
              <a:rPr lang="en-GB" dirty="0"/>
              <a:t>Test yourself!</a:t>
            </a:r>
          </a:p>
        </p:txBody>
      </p:sp>
    </p:spTree>
    <p:extLst>
      <p:ext uri="{BB962C8B-B14F-4D97-AF65-F5344CB8AC3E}">
        <p14:creationId xmlns:p14="http://schemas.microsoft.com/office/powerpoint/2010/main" val="313380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32DBE-4EE6-4211-ACB5-4BD6E75F5DB7}"/>
              </a:ext>
            </a:extLst>
          </p:cNvPr>
          <p:cNvSpPr>
            <a:spLocks noGrp="1"/>
          </p:cNvSpPr>
          <p:nvPr>
            <p:ph sz="quarter" idx="11"/>
          </p:nvPr>
        </p:nvSpPr>
        <p:spPr>
          <a:xfrm>
            <a:off x="2820989" y="707890"/>
            <a:ext cx="2611623" cy="1651108"/>
          </a:xfrm>
        </p:spPr>
        <p:txBody>
          <a:bodyPr>
            <a:normAutofit/>
          </a:bodyPr>
          <a:lstStyle/>
          <a:p>
            <a:r>
              <a:rPr lang="en-GB" sz="3700" dirty="0">
                <a:solidFill>
                  <a:srgbClr val="7030A0"/>
                </a:solidFill>
              </a:rPr>
              <a:t>Challenge yourself!</a:t>
            </a:r>
          </a:p>
        </p:txBody>
      </p:sp>
      <p:pic>
        <p:nvPicPr>
          <p:cNvPr id="4098" name="Picture 2">
            <a:extLst>
              <a:ext uri="{FF2B5EF4-FFF2-40B4-BE49-F238E27FC236}">
                <a16:creationId xmlns:a16="http://schemas.microsoft.com/office/drawing/2014/main" id="{3EC32BFE-E7DE-4EED-BD95-91257C7F1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5" t="17703" r="3065" b="15518"/>
          <a:stretch/>
        </p:blipFill>
        <p:spPr bwMode="auto">
          <a:xfrm>
            <a:off x="5509453" y="408212"/>
            <a:ext cx="6431536" cy="6212635"/>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8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32DBE-4EE6-4211-ACB5-4BD6E75F5DB7}"/>
              </a:ext>
            </a:extLst>
          </p:cNvPr>
          <p:cNvSpPr>
            <a:spLocks noGrp="1"/>
          </p:cNvSpPr>
          <p:nvPr>
            <p:ph sz="quarter" idx="11"/>
          </p:nvPr>
        </p:nvSpPr>
        <p:spPr>
          <a:xfrm>
            <a:off x="2820989" y="707890"/>
            <a:ext cx="2611623" cy="1651108"/>
          </a:xfrm>
        </p:spPr>
        <p:txBody>
          <a:bodyPr>
            <a:normAutofit/>
          </a:bodyPr>
          <a:lstStyle/>
          <a:p>
            <a:r>
              <a:rPr lang="en-GB" dirty="0">
                <a:solidFill>
                  <a:srgbClr val="00B050"/>
                </a:solidFill>
              </a:rPr>
              <a:t>Green pen!</a:t>
            </a:r>
          </a:p>
        </p:txBody>
      </p:sp>
      <p:pic>
        <p:nvPicPr>
          <p:cNvPr id="4098" name="Picture 2">
            <a:extLst>
              <a:ext uri="{FF2B5EF4-FFF2-40B4-BE49-F238E27FC236}">
                <a16:creationId xmlns:a16="http://schemas.microsoft.com/office/drawing/2014/main" id="{3EC32BFE-E7DE-4EED-BD95-91257C7F1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5" t="17703" r="3065" b="15518"/>
          <a:stretch/>
        </p:blipFill>
        <p:spPr bwMode="auto">
          <a:xfrm>
            <a:off x="5509453" y="408212"/>
            <a:ext cx="6431536" cy="6212635"/>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7C0DE7-604A-4866-B194-D01FB5FE7839}"/>
              </a:ext>
            </a:extLst>
          </p:cNvPr>
          <p:cNvSpPr txBox="1"/>
          <p:nvPr/>
        </p:nvSpPr>
        <p:spPr>
          <a:xfrm>
            <a:off x="6662057" y="3393925"/>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B</a:t>
            </a:r>
          </a:p>
        </p:txBody>
      </p:sp>
      <p:sp>
        <p:nvSpPr>
          <p:cNvPr id="5" name="TextBox 4">
            <a:extLst>
              <a:ext uri="{FF2B5EF4-FFF2-40B4-BE49-F238E27FC236}">
                <a16:creationId xmlns:a16="http://schemas.microsoft.com/office/drawing/2014/main" id="{3459CF6E-06A3-4040-B58B-6CC57652D805}"/>
              </a:ext>
            </a:extLst>
          </p:cNvPr>
          <p:cNvSpPr txBox="1"/>
          <p:nvPr/>
        </p:nvSpPr>
        <p:spPr>
          <a:xfrm>
            <a:off x="10671842" y="4675878"/>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B</a:t>
            </a:r>
          </a:p>
        </p:txBody>
      </p:sp>
      <p:sp>
        <p:nvSpPr>
          <p:cNvPr id="6" name="TextBox 5">
            <a:extLst>
              <a:ext uri="{FF2B5EF4-FFF2-40B4-BE49-F238E27FC236}">
                <a16:creationId xmlns:a16="http://schemas.microsoft.com/office/drawing/2014/main" id="{E5F48D48-EE89-434C-905A-7164E333122C}"/>
              </a:ext>
            </a:extLst>
          </p:cNvPr>
          <p:cNvSpPr txBox="1"/>
          <p:nvPr/>
        </p:nvSpPr>
        <p:spPr>
          <a:xfrm>
            <a:off x="6662057" y="5988123"/>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A</a:t>
            </a:r>
          </a:p>
        </p:txBody>
      </p:sp>
      <p:sp>
        <p:nvSpPr>
          <p:cNvPr id="7" name="TextBox 6">
            <a:extLst>
              <a:ext uri="{FF2B5EF4-FFF2-40B4-BE49-F238E27FC236}">
                <a16:creationId xmlns:a16="http://schemas.microsoft.com/office/drawing/2014/main" id="{83F8F084-10CB-47AE-B716-861694118C0A}"/>
              </a:ext>
            </a:extLst>
          </p:cNvPr>
          <p:cNvSpPr txBox="1"/>
          <p:nvPr/>
        </p:nvSpPr>
        <p:spPr>
          <a:xfrm>
            <a:off x="8635573" y="4675878"/>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A</a:t>
            </a:r>
          </a:p>
        </p:txBody>
      </p:sp>
      <p:sp>
        <p:nvSpPr>
          <p:cNvPr id="8" name="TextBox 7">
            <a:extLst>
              <a:ext uri="{FF2B5EF4-FFF2-40B4-BE49-F238E27FC236}">
                <a16:creationId xmlns:a16="http://schemas.microsoft.com/office/drawing/2014/main" id="{172DD8F3-4BCB-4D96-9C0F-355E176145B2}"/>
              </a:ext>
            </a:extLst>
          </p:cNvPr>
          <p:cNvSpPr txBox="1"/>
          <p:nvPr/>
        </p:nvSpPr>
        <p:spPr>
          <a:xfrm>
            <a:off x="8635573" y="3382088"/>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C</a:t>
            </a:r>
          </a:p>
        </p:txBody>
      </p:sp>
      <p:sp>
        <p:nvSpPr>
          <p:cNvPr id="9" name="TextBox 8">
            <a:extLst>
              <a:ext uri="{FF2B5EF4-FFF2-40B4-BE49-F238E27FC236}">
                <a16:creationId xmlns:a16="http://schemas.microsoft.com/office/drawing/2014/main" id="{93D62311-3098-45FD-9F52-D3DE35DE630B}"/>
              </a:ext>
            </a:extLst>
          </p:cNvPr>
          <p:cNvSpPr txBox="1"/>
          <p:nvPr/>
        </p:nvSpPr>
        <p:spPr>
          <a:xfrm>
            <a:off x="6658216" y="4675877"/>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D</a:t>
            </a:r>
          </a:p>
        </p:txBody>
      </p:sp>
      <p:sp>
        <p:nvSpPr>
          <p:cNvPr id="10" name="TextBox 9">
            <a:extLst>
              <a:ext uri="{FF2B5EF4-FFF2-40B4-BE49-F238E27FC236}">
                <a16:creationId xmlns:a16="http://schemas.microsoft.com/office/drawing/2014/main" id="{C14C65E1-2353-4DD5-BA13-B820A177EDF8}"/>
              </a:ext>
            </a:extLst>
          </p:cNvPr>
          <p:cNvSpPr txBox="1"/>
          <p:nvPr/>
        </p:nvSpPr>
        <p:spPr>
          <a:xfrm>
            <a:off x="10671842" y="5988123"/>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C</a:t>
            </a:r>
          </a:p>
        </p:txBody>
      </p:sp>
      <p:sp>
        <p:nvSpPr>
          <p:cNvPr id="11" name="TextBox 10">
            <a:extLst>
              <a:ext uri="{FF2B5EF4-FFF2-40B4-BE49-F238E27FC236}">
                <a16:creationId xmlns:a16="http://schemas.microsoft.com/office/drawing/2014/main" id="{39C4AE4F-A1DA-43A8-AF52-73A5E2D5A669}"/>
              </a:ext>
            </a:extLst>
          </p:cNvPr>
          <p:cNvSpPr txBox="1"/>
          <p:nvPr/>
        </p:nvSpPr>
        <p:spPr>
          <a:xfrm>
            <a:off x="10671843" y="3382087"/>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E</a:t>
            </a:r>
          </a:p>
        </p:txBody>
      </p:sp>
      <p:sp>
        <p:nvSpPr>
          <p:cNvPr id="12" name="TextBox 11">
            <a:extLst>
              <a:ext uri="{FF2B5EF4-FFF2-40B4-BE49-F238E27FC236}">
                <a16:creationId xmlns:a16="http://schemas.microsoft.com/office/drawing/2014/main" id="{3BE277DD-9421-4E9B-BEE9-16903247A338}"/>
              </a:ext>
            </a:extLst>
          </p:cNvPr>
          <p:cNvSpPr txBox="1"/>
          <p:nvPr/>
        </p:nvSpPr>
        <p:spPr>
          <a:xfrm>
            <a:off x="8635573" y="5969668"/>
            <a:ext cx="338098" cy="461665"/>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E</a:t>
            </a:r>
          </a:p>
        </p:txBody>
      </p:sp>
    </p:spTree>
    <p:extLst>
      <p:ext uri="{BB962C8B-B14F-4D97-AF65-F5344CB8AC3E}">
        <p14:creationId xmlns:p14="http://schemas.microsoft.com/office/powerpoint/2010/main" val="956748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1!</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1</a:t>
            </a:r>
          </a:p>
        </p:txBody>
      </p:sp>
    </p:spTree>
    <p:extLst>
      <p:ext uri="{BB962C8B-B14F-4D97-AF65-F5344CB8AC3E}">
        <p14:creationId xmlns:p14="http://schemas.microsoft.com/office/powerpoint/2010/main" val="172344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2,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2: Chemical Formulae</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an atom?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Give two examples of elements.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Explain why water is not an element.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6528E21C-D697-4DA4-B239-D8047296DDC9}"/>
              </a:ext>
            </a:extLst>
          </p:cNvPr>
          <p:cNvSpPr>
            <a:spLocks noGrp="1"/>
          </p:cNvSpPr>
          <p:nvPr/>
        </p:nvSpPr>
        <p:spPr>
          <a:xfrm>
            <a:off x="284704" y="1194528"/>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how you find the mean, median and mode from a set of data.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Find the mean, median and mode from the set of data below: </a:t>
            </a:r>
          </a:p>
          <a:p>
            <a:pPr>
              <a:buAutoNum type="arabicPeriod"/>
            </a:pPr>
            <a:endParaRPr lang="en-GB" sz="1800" dirty="0">
              <a:latin typeface="Trebuchet MS"/>
            </a:endParaRPr>
          </a:p>
          <a:p>
            <a:pPr marL="0" indent="0" algn="ctr">
              <a:buNone/>
            </a:pPr>
            <a:r>
              <a:rPr lang="en-GB" sz="1800" dirty="0">
                <a:latin typeface="Trebuchet MS"/>
              </a:rPr>
              <a:t>6, 12, 4, 8, 12, 3, 9, 10, 12</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423119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2: Chemical Formulae</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8FB44B34-97CE-414B-B12B-84CEA48D6AAC}"/>
              </a:ext>
            </a:extLst>
          </p:cNvPr>
          <p:cNvSpPr>
            <a:spLocks noGrp="1"/>
          </p:cNvSpPr>
          <p:nvPr/>
        </p:nvSpPr>
        <p:spPr>
          <a:xfrm>
            <a:off x="284704" y="1194528"/>
            <a:ext cx="5660657" cy="4915433"/>
          </a:xfrm>
          <a:prstGeom prst="rect">
            <a:avLst/>
          </a:prstGeom>
          <a:solidFill>
            <a:srgbClr val="DAEBFE"/>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how you find the mean, median, mode and range from a set of data. </a:t>
            </a:r>
          </a:p>
          <a:p>
            <a:pPr marL="0" indent="0">
              <a:buNone/>
            </a:pPr>
            <a:r>
              <a:rPr lang="en-GB" sz="1800" dirty="0">
                <a:solidFill>
                  <a:srgbClr val="00B050"/>
                </a:solidFill>
                <a:latin typeface="Trebuchet MS"/>
              </a:rPr>
              <a:t>Mean – add the numbers together and divide by how many numbers there are. </a:t>
            </a:r>
          </a:p>
          <a:p>
            <a:pPr marL="0" indent="0">
              <a:buNone/>
            </a:pPr>
            <a:r>
              <a:rPr lang="en-GB" sz="1800" dirty="0">
                <a:solidFill>
                  <a:srgbClr val="00B050"/>
                </a:solidFill>
                <a:latin typeface="Trebuchet MS"/>
              </a:rPr>
              <a:t>Median – put the numbers in order and find the middle one. </a:t>
            </a:r>
          </a:p>
          <a:p>
            <a:pPr marL="0" indent="0">
              <a:buNone/>
            </a:pPr>
            <a:r>
              <a:rPr lang="en-GB" sz="1800" dirty="0">
                <a:solidFill>
                  <a:srgbClr val="00B050"/>
                </a:solidFill>
                <a:latin typeface="Trebuchet MS"/>
              </a:rPr>
              <a:t>Mode – find the most common number. </a:t>
            </a:r>
          </a:p>
          <a:p>
            <a:pPr marL="0" indent="0">
              <a:buNone/>
            </a:pPr>
            <a:endParaRPr lang="en-GB" sz="1800" dirty="0">
              <a:latin typeface="Trebuchet MS"/>
            </a:endParaRPr>
          </a:p>
          <a:p>
            <a:pPr>
              <a:buFont typeface="+mj-lt"/>
              <a:buAutoNum type="arabicPeriod" startAt="2"/>
            </a:pPr>
            <a:r>
              <a:rPr lang="en-GB" sz="1800" dirty="0">
                <a:latin typeface="Trebuchet MS"/>
              </a:rPr>
              <a:t>Find the mean, median, mode and range from the set of data below: </a:t>
            </a:r>
          </a:p>
          <a:p>
            <a:pPr>
              <a:buFont typeface="+mj-lt"/>
              <a:buAutoNum type="arabicPeriod" startAt="2"/>
            </a:pPr>
            <a:endParaRPr lang="en-GB" sz="1800" dirty="0">
              <a:latin typeface="Trebuchet MS"/>
            </a:endParaRPr>
          </a:p>
          <a:p>
            <a:pPr marL="0" indent="0" algn="ctr">
              <a:buNone/>
            </a:pPr>
            <a:r>
              <a:rPr lang="en-GB" sz="1800" dirty="0">
                <a:latin typeface="Trebuchet MS"/>
              </a:rPr>
              <a:t>6, 12, 4, 8, 12, 3, 9, 10, 12</a:t>
            </a:r>
          </a:p>
          <a:p>
            <a:pPr marL="0" indent="0">
              <a:buNone/>
            </a:pPr>
            <a:r>
              <a:rPr lang="en-GB" sz="1800" dirty="0">
                <a:solidFill>
                  <a:srgbClr val="00B050"/>
                </a:solidFill>
                <a:latin typeface="Trebuchet MS"/>
              </a:rPr>
              <a:t>Mean = 8.44</a:t>
            </a:r>
          </a:p>
          <a:p>
            <a:pPr marL="0" indent="0">
              <a:buNone/>
            </a:pPr>
            <a:r>
              <a:rPr lang="en-GB" sz="1800" dirty="0">
                <a:solidFill>
                  <a:srgbClr val="00B050"/>
                </a:solidFill>
                <a:latin typeface="Trebuchet MS"/>
              </a:rPr>
              <a:t>Median = 9 </a:t>
            </a:r>
          </a:p>
          <a:p>
            <a:pPr marL="0" indent="0">
              <a:buNone/>
            </a:pPr>
            <a:r>
              <a:rPr lang="en-GB" sz="1800" dirty="0">
                <a:solidFill>
                  <a:srgbClr val="00B050"/>
                </a:solidFill>
                <a:latin typeface="Trebuchet MS"/>
              </a:rPr>
              <a:t>Mode = 12</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
        <p:nvSpPr>
          <p:cNvPr id="15" name="Content Placeholder 2">
            <a:extLst>
              <a:ext uri="{FF2B5EF4-FFF2-40B4-BE49-F238E27FC236}">
                <a16:creationId xmlns:a16="http://schemas.microsoft.com/office/drawing/2014/main" id="{16D3B39D-ECD8-477C-89AF-49D692985548}"/>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an atom? </a:t>
            </a:r>
          </a:p>
          <a:p>
            <a:pPr lvl="0" defTabSz="914400">
              <a:spcBef>
                <a:spcPct val="20000"/>
              </a:spcBef>
              <a:defRPr/>
            </a:pPr>
            <a:r>
              <a:rPr lang="en-GB" dirty="0">
                <a:solidFill>
                  <a:srgbClr val="00B050"/>
                </a:solidFill>
                <a:latin typeface="Trebuchet MS" panose="020B0603020202020204" pitchFamily="34" charset="0"/>
              </a:rPr>
              <a:t>The smallest unit of a substance.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Give two examples of elements. </a:t>
            </a:r>
          </a:p>
          <a:p>
            <a:pPr lvl="0" defTabSz="914400">
              <a:spcBef>
                <a:spcPct val="20000"/>
              </a:spcBef>
              <a:defRPr/>
            </a:pPr>
            <a:r>
              <a:rPr lang="en-GB" dirty="0">
                <a:solidFill>
                  <a:srgbClr val="00B050"/>
                </a:solidFill>
                <a:latin typeface="Trebuchet MS" panose="020B0603020202020204" pitchFamily="34" charset="0"/>
              </a:rPr>
              <a:t>Lead, gold, helium, hydrogen, oxygen etc…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Explain why water is not an element.</a:t>
            </a:r>
          </a:p>
          <a:p>
            <a:pPr lvl="0" defTabSz="914400">
              <a:spcBef>
                <a:spcPct val="20000"/>
              </a:spcBef>
              <a:defRPr/>
            </a:pPr>
            <a:r>
              <a:rPr lang="en-GB" dirty="0">
                <a:solidFill>
                  <a:srgbClr val="00B050"/>
                </a:solidFill>
                <a:latin typeface="Trebuchet MS" panose="020B0603020202020204" pitchFamily="34" charset="0"/>
              </a:rPr>
              <a:t>Water is not an element because it is made up of atoms of more than one type of element. </a:t>
            </a:r>
            <a:r>
              <a:rPr lang="en-GB" dirty="0">
                <a:solidFill>
                  <a:prstClr val="black"/>
                </a:solidFill>
                <a:latin typeface="Trebuchet MS" panose="020B0603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0030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2: Chemical Formulae</a:t>
            </a:r>
          </a:p>
        </p:txBody>
      </p:sp>
      <p:sp>
        <p:nvSpPr>
          <p:cNvPr id="3" name="Text Placeholder 2"/>
          <p:cNvSpPr>
            <a:spLocks noGrp="1"/>
          </p:cNvSpPr>
          <p:nvPr>
            <p:ph type="body" sz="quarter" idx="10"/>
          </p:nvPr>
        </p:nvSpPr>
        <p:spPr/>
        <p:txBody>
          <a:bodyPr/>
          <a:lstStyle/>
          <a:p>
            <a:r>
              <a:rPr lang="en-GB" dirty="0"/>
              <a:t>Relate chemical formulae to names of common compounds such as carbon dioxide, water, and methane.</a:t>
            </a:r>
          </a:p>
          <a:p>
            <a:endParaRPr lang="en-GB" dirty="0"/>
          </a:p>
          <a:p>
            <a:r>
              <a:rPr lang="en-GB" dirty="0"/>
              <a:t>Explain what a chemical formula shows. </a:t>
            </a:r>
          </a:p>
          <a:p>
            <a:endParaRPr lang="en-GB" dirty="0"/>
          </a:p>
          <a:p>
            <a:r>
              <a:rPr lang="en-GB" dirty="0"/>
              <a:t>Use names and chemical symbols to write the formulae of some simple compounds. </a:t>
            </a:r>
          </a:p>
        </p:txBody>
      </p:sp>
      <p:sp>
        <p:nvSpPr>
          <p:cNvPr id="4" name="Text Placeholder 3"/>
          <p:cNvSpPr>
            <a:spLocks noGrp="1"/>
          </p:cNvSpPr>
          <p:nvPr>
            <p:ph type="body" sz="quarter" idx="11"/>
          </p:nvPr>
        </p:nvSpPr>
        <p:spPr/>
        <p:txBody>
          <a:bodyPr/>
          <a:lstStyle/>
          <a:p>
            <a:pPr marL="0" indent="0">
              <a:buNone/>
            </a:pPr>
            <a:r>
              <a:rPr lang="en-GB" dirty="0"/>
              <a:t>To understand what chemical formulae represent. </a:t>
            </a:r>
          </a:p>
        </p:txBody>
      </p:sp>
    </p:spTree>
    <p:extLst>
      <p:ext uri="{BB962C8B-B14F-4D97-AF65-F5344CB8AC3E}">
        <p14:creationId xmlns:p14="http://schemas.microsoft.com/office/powerpoint/2010/main" val="12939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056D91-A70B-4F88-BD22-C2565FD05E12}"/>
              </a:ext>
            </a:extLst>
          </p:cNvPr>
          <p:cNvSpPr>
            <a:spLocks noGrp="1"/>
          </p:cNvSpPr>
          <p:nvPr>
            <p:ph sz="quarter" idx="10"/>
          </p:nvPr>
        </p:nvSpPr>
        <p:spPr>
          <a:xfrm>
            <a:off x="2820988" y="2060305"/>
            <a:ext cx="8254843" cy="4509544"/>
          </a:xfrm>
        </p:spPr>
        <p:txBody>
          <a:bodyPr>
            <a:noAutofit/>
          </a:bodyPr>
          <a:lstStyle/>
          <a:p>
            <a:pPr marL="0" indent="0">
              <a:buNone/>
            </a:pPr>
            <a:r>
              <a:rPr lang="en-GB" sz="3500" dirty="0"/>
              <a:t>Watch this video to recall what we covered last lesson and to introduce this lesson’s content. </a:t>
            </a:r>
          </a:p>
          <a:p>
            <a:pPr marL="0" indent="0">
              <a:buNone/>
            </a:pPr>
            <a:endParaRPr lang="en-GB" sz="3500" dirty="0"/>
          </a:p>
          <a:p>
            <a:pPr marL="0" indent="0">
              <a:buNone/>
            </a:pPr>
            <a:r>
              <a:rPr lang="en-GB" sz="3500" dirty="0">
                <a:hlinkClick r:id="rId2"/>
              </a:rPr>
              <a:t>https://www.youtube.com/watch?v=CguFLlwZKoM</a:t>
            </a:r>
            <a:endParaRPr lang="en-GB" sz="3500" dirty="0"/>
          </a:p>
        </p:txBody>
      </p:sp>
      <p:sp>
        <p:nvSpPr>
          <p:cNvPr id="3" name="Content Placeholder 2">
            <a:extLst>
              <a:ext uri="{FF2B5EF4-FFF2-40B4-BE49-F238E27FC236}">
                <a16:creationId xmlns:a16="http://schemas.microsoft.com/office/drawing/2014/main" id="{B5AE897C-EFD6-4EC0-9CAD-3D64820AE344}"/>
              </a:ext>
            </a:extLst>
          </p:cNvPr>
          <p:cNvSpPr>
            <a:spLocks noGrp="1"/>
          </p:cNvSpPr>
          <p:nvPr>
            <p:ph sz="quarter" idx="11"/>
          </p:nvPr>
        </p:nvSpPr>
        <p:spPr/>
        <p:txBody>
          <a:bodyPr/>
          <a:lstStyle/>
          <a:p>
            <a:r>
              <a:rPr lang="en-GB" dirty="0"/>
              <a:t>Last lesson recap</a:t>
            </a:r>
          </a:p>
        </p:txBody>
      </p:sp>
    </p:spTree>
    <p:extLst>
      <p:ext uri="{BB962C8B-B14F-4D97-AF65-F5344CB8AC3E}">
        <p14:creationId xmlns:p14="http://schemas.microsoft.com/office/powerpoint/2010/main" val="4184792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37784-11F9-40C5-BD9B-937C9428B86E}"/>
              </a:ext>
            </a:extLst>
          </p:cNvPr>
          <p:cNvSpPr>
            <a:spLocks noGrp="1"/>
          </p:cNvSpPr>
          <p:nvPr>
            <p:ph sz="quarter" idx="10"/>
          </p:nvPr>
        </p:nvSpPr>
        <p:spPr>
          <a:xfrm>
            <a:off x="2820988" y="2060305"/>
            <a:ext cx="8512962" cy="3802506"/>
          </a:xfrm>
        </p:spPr>
        <p:txBody>
          <a:bodyPr>
            <a:normAutofit lnSpcReduction="10000"/>
          </a:bodyPr>
          <a:lstStyle/>
          <a:p>
            <a:pPr marL="0" indent="0">
              <a:buNone/>
            </a:pPr>
            <a:r>
              <a:rPr lang="en-GB" sz="2500" dirty="0"/>
              <a:t>Each element is given its own chemical symbol, like </a:t>
            </a:r>
            <a:r>
              <a:rPr lang="en-GB" sz="2500" b="1" dirty="0"/>
              <a:t>H</a:t>
            </a:r>
            <a:r>
              <a:rPr lang="en-GB" sz="2500" dirty="0"/>
              <a:t> for hydrogen or </a:t>
            </a:r>
            <a:r>
              <a:rPr lang="en-GB" sz="2500" b="1" dirty="0"/>
              <a:t>O</a:t>
            </a:r>
            <a:r>
              <a:rPr lang="en-GB" sz="2500" dirty="0"/>
              <a:t> for oxygen. </a:t>
            </a:r>
          </a:p>
          <a:p>
            <a:pPr marL="0" indent="0">
              <a:buNone/>
            </a:pPr>
            <a:endParaRPr lang="en-GB" sz="2500" dirty="0"/>
          </a:p>
          <a:p>
            <a:pPr marL="0" indent="0">
              <a:buNone/>
            </a:pPr>
            <a:r>
              <a:rPr lang="en-GB" sz="2500" dirty="0"/>
              <a:t>Chemical symbols are usually one or two letters long.</a:t>
            </a:r>
          </a:p>
          <a:p>
            <a:pPr marL="0" indent="0">
              <a:buNone/>
            </a:pPr>
            <a:endParaRPr lang="en-GB" sz="2500" dirty="0"/>
          </a:p>
          <a:p>
            <a:pPr marL="0" indent="0">
              <a:buNone/>
            </a:pPr>
            <a:r>
              <a:rPr lang="en-GB" sz="2500" dirty="0"/>
              <a:t>Every chemical symbol starts with a capital letter, with the second letter written in lower case. For example, </a:t>
            </a:r>
            <a:r>
              <a:rPr lang="en-GB" sz="2500" b="1" dirty="0"/>
              <a:t>Mg</a:t>
            </a:r>
            <a:r>
              <a:rPr lang="en-GB" sz="2500" dirty="0"/>
              <a:t> is the correct symbol for magnesium, but mg, </a:t>
            </a:r>
            <a:r>
              <a:rPr lang="en-GB" sz="2500" dirty="0" err="1"/>
              <a:t>mG</a:t>
            </a:r>
            <a:r>
              <a:rPr lang="en-GB" sz="2500" dirty="0"/>
              <a:t> and MG are wrong. </a:t>
            </a:r>
          </a:p>
          <a:p>
            <a:pPr marL="0" indent="0">
              <a:buNone/>
            </a:pPr>
            <a:endParaRPr lang="en-GB" dirty="0"/>
          </a:p>
        </p:txBody>
      </p:sp>
      <p:sp>
        <p:nvSpPr>
          <p:cNvPr id="3" name="Content Placeholder 2">
            <a:extLst>
              <a:ext uri="{FF2B5EF4-FFF2-40B4-BE49-F238E27FC236}">
                <a16:creationId xmlns:a16="http://schemas.microsoft.com/office/drawing/2014/main" id="{4CB91E0E-2B9E-48C5-AC9C-026FD93C393F}"/>
              </a:ext>
            </a:extLst>
          </p:cNvPr>
          <p:cNvSpPr>
            <a:spLocks noGrp="1"/>
          </p:cNvSpPr>
          <p:nvPr>
            <p:ph sz="quarter" idx="11"/>
          </p:nvPr>
        </p:nvSpPr>
        <p:spPr/>
        <p:txBody>
          <a:bodyPr/>
          <a:lstStyle/>
          <a:p>
            <a:r>
              <a:rPr lang="en-GB" dirty="0"/>
              <a:t>Chemical symbols</a:t>
            </a:r>
          </a:p>
        </p:txBody>
      </p:sp>
      <p:pic>
        <p:nvPicPr>
          <p:cNvPr id="6" name="Picture 5">
            <a:extLst>
              <a:ext uri="{FF2B5EF4-FFF2-40B4-BE49-F238E27FC236}">
                <a16:creationId xmlns:a16="http://schemas.microsoft.com/office/drawing/2014/main" id="{F8C86140-89D6-4C43-8C25-7547FDBF8FE8}"/>
              </a:ext>
            </a:extLst>
          </p:cNvPr>
          <p:cNvPicPr>
            <a:picLocks noChangeAspect="1"/>
          </p:cNvPicPr>
          <p:nvPr/>
        </p:nvPicPr>
        <p:blipFill>
          <a:blip r:embed="rId2"/>
          <a:stretch>
            <a:fillRect/>
          </a:stretch>
        </p:blipFill>
        <p:spPr>
          <a:xfrm>
            <a:off x="3578861" y="5695245"/>
            <a:ext cx="7008290" cy="909730"/>
          </a:xfrm>
          <a:prstGeom prst="rect">
            <a:avLst/>
          </a:prstGeom>
        </p:spPr>
      </p:pic>
    </p:spTree>
    <p:extLst>
      <p:ext uri="{BB962C8B-B14F-4D97-AF65-F5344CB8AC3E}">
        <p14:creationId xmlns:p14="http://schemas.microsoft.com/office/powerpoint/2010/main" val="377908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1: Elements, Compounds and Mixtures</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Content Placeholder 2">
            <a:extLst>
              <a:ext uri="{FF2B5EF4-FFF2-40B4-BE49-F238E27FC236}">
                <a16:creationId xmlns:a16="http://schemas.microsoft.com/office/drawing/2014/main" id="{8306F093-65D8-41E4-BF1C-A2285979BBAD}"/>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a cell? </a:t>
            </a:r>
          </a:p>
          <a:p>
            <a:pPr lvl="0" defTabSz="914400">
              <a:spcBef>
                <a:spcPct val="20000"/>
              </a:spcBef>
              <a:defRPr/>
            </a:pPr>
            <a:r>
              <a:rPr lang="en-GB" dirty="0">
                <a:solidFill>
                  <a:srgbClr val="00B050"/>
                </a:solidFill>
                <a:latin typeface="Trebuchet MS" panose="020B0603020202020204" pitchFamily="34" charset="0"/>
              </a:rPr>
              <a:t>The smallest unit of every living thing.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What is an organelle? </a:t>
            </a:r>
          </a:p>
          <a:p>
            <a:pPr lvl="0" defTabSz="914400">
              <a:spcBef>
                <a:spcPct val="20000"/>
              </a:spcBef>
              <a:defRPr/>
            </a:pPr>
            <a:r>
              <a:rPr lang="en-GB" dirty="0">
                <a:solidFill>
                  <a:srgbClr val="00B050"/>
                </a:solidFill>
                <a:latin typeface="Trebuchet MS" panose="020B0603020202020204" pitchFamily="34" charset="0"/>
              </a:rPr>
              <a:t>A structure found inside a cell that has a particular function. </a:t>
            </a: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Draw the particle models for a solid, a liquid and a gas.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6" name="Content Placeholder 2">
            <a:extLst>
              <a:ext uri="{FF2B5EF4-FFF2-40B4-BE49-F238E27FC236}">
                <a16:creationId xmlns:a16="http://schemas.microsoft.com/office/drawing/2014/main" id="{96A8CE5F-1768-4855-96D1-79B7A8F6BBEB}"/>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are the independent, dependent and control variables? </a:t>
            </a:r>
          </a:p>
          <a:p>
            <a:pPr marL="0" indent="0">
              <a:buNone/>
            </a:pPr>
            <a:r>
              <a:rPr lang="en-GB" sz="1800" dirty="0">
                <a:solidFill>
                  <a:srgbClr val="00B050"/>
                </a:solidFill>
                <a:latin typeface="Trebuchet MS"/>
              </a:rPr>
              <a:t>Independent variable – the thing you change. </a:t>
            </a:r>
          </a:p>
          <a:p>
            <a:pPr marL="0" indent="0">
              <a:buNone/>
            </a:pPr>
            <a:r>
              <a:rPr lang="en-GB" sz="1800" dirty="0">
                <a:solidFill>
                  <a:srgbClr val="00B050"/>
                </a:solidFill>
                <a:latin typeface="Trebuchet MS"/>
              </a:rPr>
              <a:t>Dependent variable – the thing you measure. </a:t>
            </a:r>
          </a:p>
          <a:p>
            <a:pPr marL="0" indent="0">
              <a:buNone/>
            </a:pPr>
            <a:r>
              <a:rPr lang="en-GB" sz="1800" dirty="0">
                <a:solidFill>
                  <a:srgbClr val="00B050"/>
                </a:solidFill>
                <a:latin typeface="Trebuchet MS"/>
              </a:rPr>
              <a:t>Control variable – the thing you keep the same. </a:t>
            </a:r>
          </a:p>
          <a:p>
            <a:pPr marL="0" indent="0">
              <a:buNone/>
            </a:pPr>
            <a:endParaRPr lang="en-GB" sz="1800" dirty="0">
              <a:latin typeface="Trebuchet MS"/>
            </a:endParaRPr>
          </a:p>
          <a:p>
            <a:pPr>
              <a:buFont typeface="+mj-lt"/>
              <a:buAutoNum type="arabicPeriod" startAt="2"/>
            </a:pPr>
            <a:r>
              <a:rPr lang="en-GB" sz="1800" dirty="0">
                <a:latin typeface="Trebuchet MS"/>
              </a:rPr>
              <a:t>A student wants to find out if eating breakfast in the morning makes you walk to school faster than if you don’t eat breakfast. What are the independent, dependent and control variables in this investigation? </a:t>
            </a:r>
          </a:p>
          <a:p>
            <a:pPr marL="0" indent="0">
              <a:buNone/>
            </a:pPr>
            <a:r>
              <a:rPr lang="en-GB" sz="1800" dirty="0">
                <a:solidFill>
                  <a:srgbClr val="00B050"/>
                </a:solidFill>
                <a:latin typeface="Trebuchet MS"/>
              </a:rPr>
              <a:t>Independent – eating breakfast or not. </a:t>
            </a:r>
          </a:p>
          <a:p>
            <a:pPr marL="0" indent="0">
              <a:buNone/>
            </a:pPr>
            <a:r>
              <a:rPr lang="en-GB" sz="1800" dirty="0">
                <a:solidFill>
                  <a:srgbClr val="00B050"/>
                </a:solidFill>
                <a:latin typeface="Trebuchet MS"/>
              </a:rPr>
              <a:t>Dependent – how fast you walk to school. </a:t>
            </a:r>
          </a:p>
          <a:p>
            <a:pPr marL="0" indent="0">
              <a:buNone/>
            </a:pPr>
            <a:r>
              <a:rPr lang="en-GB" sz="1800" dirty="0">
                <a:solidFill>
                  <a:srgbClr val="00B050"/>
                </a:solidFill>
                <a:latin typeface="Trebuchet MS"/>
              </a:rPr>
              <a:t>Control – the weather, the route you take to school, the shoes you wear on your walk, what time you leave…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2" name="Picture 1">
            <a:extLst>
              <a:ext uri="{FF2B5EF4-FFF2-40B4-BE49-F238E27FC236}">
                <a16:creationId xmlns:a16="http://schemas.microsoft.com/office/drawing/2014/main" id="{07D87352-ED0B-4718-9497-28BFF62BF11F}"/>
              </a:ext>
            </a:extLst>
          </p:cNvPr>
          <p:cNvPicPr>
            <a:picLocks noChangeAspect="1"/>
          </p:cNvPicPr>
          <p:nvPr/>
        </p:nvPicPr>
        <p:blipFill rotWithShape="1">
          <a:blip r:embed="rId8"/>
          <a:srcRect t="13918" b="13742"/>
          <a:stretch/>
        </p:blipFill>
        <p:spPr>
          <a:xfrm>
            <a:off x="7355098" y="4521812"/>
            <a:ext cx="3048000" cy="1467651"/>
          </a:xfrm>
          <a:prstGeom prst="rect">
            <a:avLst/>
          </a:prstGeom>
        </p:spPr>
      </p:pic>
    </p:spTree>
    <p:extLst>
      <p:ext uri="{BB962C8B-B14F-4D97-AF65-F5344CB8AC3E}">
        <p14:creationId xmlns:p14="http://schemas.microsoft.com/office/powerpoint/2010/main" val="192078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3F410-0162-477E-A7B4-012C1B418827}"/>
              </a:ext>
            </a:extLst>
          </p:cNvPr>
          <p:cNvSpPr>
            <a:spLocks noGrp="1"/>
          </p:cNvSpPr>
          <p:nvPr>
            <p:ph sz="quarter" idx="10"/>
          </p:nvPr>
        </p:nvSpPr>
        <p:spPr/>
        <p:txBody>
          <a:bodyPr>
            <a:normAutofit fontScale="55000" lnSpcReduction="20000"/>
          </a:bodyPr>
          <a:lstStyle/>
          <a:p>
            <a:pPr marL="0" indent="0">
              <a:buNone/>
            </a:pPr>
            <a:r>
              <a:rPr lang="en-GB" sz="4500" dirty="0"/>
              <a:t>Sometimes it is easy to tell which element a symbol stands for. For example, </a:t>
            </a:r>
            <a:r>
              <a:rPr lang="en-GB" sz="4500" b="1" dirty="0"/>
              <a:t>C</a:t>
            </a:r>
            <a:r>
              <a:rPr lang="en-GB" sz="4500" dirty="0"/>
              <a:t> stands for carbon and </a:t>
            </a:r>
            <a:r>
              <a:rPr lang="en-GB" sz="4500" b="1" dirty="0"/>
              <a:t>Li</a:t>
            </a:r>
            <a:r>
              <a:rPr lang="en-GB" sz="4500" dirty="0"/>
              <a:t> stands for lithium.</a:t>
            </a:r>
          </a:p>
          <a:p>
            <a:pPr marL="0" indent="0">
              <a:buNone/>
            </a:pPr>
            <a:endParaRPr lang="en-GB" sz="4500" dirty="0"/>
          </a:p>
          <a:p>
            <a:pPr marL="0" indent="0">
              <a:buNone/>
            </a:pPr>
            <a:r>
              <a:rPr lang="en-GB" sz="4500" dirty="0"/>
              <a:t>But sometimes the symbol comes from a name for the element that is not an English word. For example, </a:t>
            </a:r>
            <a:r>
              <a:rPr lang="en-GB" sz="4500" b="1" dirty="0"/>
              <a:t>W</a:t>
            </a:r>
            <a:r>
              <a:rPr lang="en-GB" sz="4500" dirty="0"/>
              <a:t> stands for tungsten (from the word wolfram) and </a:t>
            </a:r>
            <a:r>
              <a:rPr lang="en-GB" sz="4500" b="1" dirty="0"/>
              <a:t>Na</a:t>
            </a:r>
            <a:r>
              <a:rPr lang="en-GB" sz="4500" dirty="0"/>
              <a:t> stands for sodium (from the word natrium).</a:t>
            </a:r>
          </a:p>
          <a:p>
            <a:pPr marL="0" indent="0">
              <a:buNone/>
            </a:pPr>
            <a:endParaRPr lang="en-GB" sz="4500" dirty="0"/>
          </a:p>
          <a:p>
            <a:pPr marL="0" indent="0">
              <a:buNone/>
            </a:pPr>
            <a:r>
              <a:rPr lang="en-GB" sz="4500" dirty="0"/>
              <a:t>The same chemical symbols are used </a:t>
            </a:r>
            <a:r>
              <a:rPr lang="en-GB" sz="4500" b="1" dirty="0"/>
              <a:t>all over the world</a:t>
            </a:r>
            <a:r>
              <a:rPr lang="en-GB" sz="4500" dirty="0"/>
              <a:t>, no matter which language is spoken, which makes them very useful.</a:t>
            </a:r>
          </a:p>
          <a:p>
            <a:pPr marL="0" indent="0">
              <a:buNone/>
            </a:pPr>
            <a:endParaRPr lang="en-GB" dirty="0"/>
          </a:p>
        </p:txBody>
      </p:sp>
      <p:sp>
        <p:nvSpPr>
          <p:cNvPr id="3" name="Content Placeholder 2">
            <a:extLst>
              <a:ext uri="{FF2B5EF4-FFF2-40B4-BE49-F238E27FC236}">
                <a16:creationId xmlns:a16="http://schemas.microsoft.com/office/drawing/2014/main" id="{6CA6CB0E-2FA9-4B67-AA4C-6C34BC047681}"/>
              </a:ext>
            </a:extLst>
          </p:cNvPr>
          <p:cNvSpPr>
            <a:spLocks noGrp="1"/>
          </p:cNvSpPr>
          <p:nvPr>
            <p:ph sz="quarter" idx="11"/>
          </p:nvPr>
        </p:nvSpPr>
        <p:spPr/>
        <p:txBody>
          <a:bodyPr/>
          <a:lstStyle/>
          <a:p>
            <a:r>
              <a:rPr lang="en-GB" dirty="0"/>
              <a:t>Chemical symbols</a:t>
            </a:r>
          </a:p>
        </p:txBody>
      </p:sp>
    </p:spTree>
    <p:extLst>
      <p:ext uri="{BB962C8B-B14F-4D97-AF65-F5344CB8AC3E}">
        <p14:creationId xmlns:p14="http://schemas.microsoft.com/office/powerpoint/2010/main" val="115065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F9807-CF6B-4D04-9D79-4B0A9EF30602}"/>
              </a:ext>
            </a:extLst>
          </p:cNvPr>
          <p:cNvSpPr>
            <a:spLocks noGrp="1"/>
          </p:cNvSpPr>
          <p:nvPr>
            <p:ph sz="quarter" idx="10"/>
          </p:nvPr>
        </p:nvSpPr>
        <p:spPr>
          <a:xfrm>
            <a:off x="2820988" y="2060305"/>
            <a:ext cx="5108935" cy="4507920"/>
          </a:xfrm>
        </p:spPr>
        <p:txBody>
          <a:bodyPr/>
          <a:lstStyle/>
          <a:p>
            <a:pPr marL="0" indent="0">
              <a:buNone/>
            </a:pPr>
            <a:r>
              <a:rPr lang="en-GB" sz="3200" b="1" dirty="0"/>
              <a:t>Task: </a:t>
            </a:r>
            <a:r>
              <a:rPr lang="en-GB" sz="3200" dirty="0"/>
              <a:t>See if you can match up these chemical symbols to the correct elements! Some are tricky – you may have to research the answers!</a:t>
            </a:r>
          </a:p>
          <a:p>
            <a:pPr marL="0" indent="0">
              <a:buNone/>
            </a:pPr>
            <a:endParaRPr lang="en-GB" dirty="0"/>
          </a:p>
        </p:txBody>
      </p:sp>
      <p:sp>
        <p:nvSpPr>
          <p:cNvPr id="3" name="Content Placeholder 2">
            <a:extLst>
              <a:ext uri="{FF2B5EF4-FFF2-40B4-BE49-F238E27FC236}">
                <a16:creationId xmlns:a16="http://schemas.microsoft.com/office/drawing/2014/main" id="{909ACB74-C986-4F97-9B8A-DA51D026BAB1}"/>
              </a:ext>
            </a:extLst>
          </p:cNvPr>
          <p:cNvSpPr>
            <a:spLocks noGrp="1"/>
          </p:cNvSpPr>
          <p:nvPr>
            <p:ph sz="quarter" idx="11"/>
          </p:nvPr>
        </p:nvSpPr>
        <p:spPr>
          <a:xfrm>
            <a:off x="2820988" y="707890"/>
            <a:ext cx="5108935" cy="1133475"/>
          </a:xfrm>
        </p:spPr>
        <p:txBody>
          <a:bodyPr>
            <a:normAutofit/>
          </a:bodyPr>
          <a:lstStyle/>
          <a:p>
            <a:r>
              <a:rPr lang="en-GB" dirty="0"/>
              <a:t>Chemical symbols </a:t>
            </a:r>
          </a:p>
        </p:txBody>
      </p:sp>
      <p:graphicFrame>
        <p:nvGraphicFramePr>
          <p:cNvPr id="4" name="Table 4">
            <a:extLst>
              <a:ext uri="{FF2B5EF4-FFF2-40B4-BE49-F238E27FC236}">
                <a16:creationId xmlns:a16="http://schemas.microsoft.com/office/drawing/2014/main" id="{BB585087-B1D9-4DC6-AE5D-1DD5C9A617D7}"/>
              </a:ext>
            </a:extLst>
          </p:cNvPr>
          <p:cNvGraphicFramePr>
            <a:graphicFrameLocks noGrp="1"/>
          </p:cNvGraphicFramePr>
          <p:nvPr>
            <p:extLst>
              <p:ext uri="{D42A27DB-BD31-4B8C-83A1-F6EECF244321}">
                <p14:modId xmlns:p14="http://schemas.microsoft.com/office/powerpoint/2010/main" val="1002919930"/>
              </p:ext>
            </p:extLst>
          </p:nvPr>
        </p:nvGraphicFramePr>
        <p:xfrm>
          <a:off x="8129708" y="707890"/>
          <a:ext cx="3550024" cy="5990378"/>
        </p:xfrm>
        <a:graphic>
          <a:graphicData uri="http://schemas.openxmlformats.org/drawingml/2006/table">
            <a:tbl>
              <a:tblPr firstRow="1" bandRow="1">
                <a:tableStyleId>{5C22544A-7EE6-4342-B048-85BDC9FD1C3A}</a:tableStyleId>
              </a:tblPr>
              <a:tblGrid>
                <a:gridCol w="1775012">
                  <a:extLst>
                    <a:ext uri="{9D8B030D-6E8A-4147-A177-3AD203B41FA5}">
                      <a16:colId xmlns:a16="http://schemas.microsoft.com/office/drawing/2014/main" val="3493121263"/>
                    </a:ext>
                  </a:extLst>
                </a:gridCol>
                <a:gridCol w="1775012">
                  <a:extLst>
                    <a:ext uri="{9D8B030D-6E8A-4147-A177-3AD203B41FA5}">
                      <a16:colId xmlns:a16="http://schemas.microsoft.com/office/drawing/2014/main" val="2973356038"/>
                    </a:ext>
                  </a:extLst>
                </a:gridCol>
              </a:tblGrid>
              <a:tr h="572532">
                <a:tc>
                  <a:txBody>
                    <a:bodyPr/>
                    <a:lstStyle/>
                    <a:p>
                      <a:r>
                        <a:rPr lang="en-GB" sz="1500" dirty="0">
                          <a:latin typeface="Century Gothic" panose="020B0502020202020204" pitchFamily="34" charset="0"/>
                        </a:rPr>
                        <a:t>Element </a:t>
                      </a:r>
                    </a:p>
                  </a:txBody>
                  <a:tcPr/>
                </a:tc>
                <a:tc>
                  <a:txBody>
                    <a:bodyPr/>
                    <a:lstStyle/>
                    <a:p>
                      <a:pPr algn="r"/>
                      <a:r>
                        <a:rPr lang="en-GB" sz="1500" dirty="0">
                          <a:latin typeface="Century Gothic" panose="020B0502020202020204" pitchFamily="34" charset="0"/>
                        </a:rPr>
                        <a:t>Chemical symbol</a:t>
                      </a:r>
                    </a:p>
                  </a:txBody>
                  <a:tcPr/>
                </a:tc>
                <a:extLst>
                  <a:ext uri="{0D108BD9-81ED-4DB2-BD59-A6C34878D82A}">
                    <a16:rowId xmlns:a16="http://schemas.microsoft.com/office/drawing/2014/main" val="3404404741"/>
                  </a:ext>
                </a:extLst>
              </a:tr>
              <a:tr h="386989">
                <a:tc>
                  <a:txBody>
                    <a:bodyPr/>
                    <a:lstStyle/>
                    <a:p>
                      <a:r>
                        <a:rPr lang="en-GB" sz="1500" dirty="0">
                          <a:latin typeface="Century Gothic" panose="020B0502020202020204" pitchFamily="34" charset="0"/>
                        </a:rPr>
                        <a:t>Chlorine</a:t>
                      </a:r>
                    </a:p>
                  </a:txBody>
                  <a:tcPr/>
                </a:tc>
                <a:tc>
                  <a:txBody>
                    <a:bodyPr/>
                    <a:lstStyle/>
                    <a:p>
                      <a:pPr algn="r"/>
                      <a:r>
                        <a:rPr lang="en-GB" sz="1500" dirty="0">
                          <a:latin typeface="Century Gothic" panose="020B0502020202020204" pitchFamily="34" charset="0"/>
                        </a:rPr>
                        <a:t>Ca</a:t>
                      </a:r>
                    </a:p>
                  </a:txBody>
                  <a:tcPr/>
                </a:tc>
                <a:extLst>
                  <a:ext uri="{0D108BD9-81ED-4DB2-BD59-A6C34878D82A}">
                    <a16:rowId xmlns:a16="http://schemas.microsoft.com/office/drawing/2014/main" val="2875326348"/>
                  </a:ext>
                </a:extLst>
              </a:tr>
              <a:tr h="386989">
                <a:tc>
                  <a:txBody>
                    <a:bodyPr/>
                    <a:lstStyle/>
                    <a:p>
                      <a:r>
                        <a:rPr lang="en-GB" sz="1500" dirty="0">
                          <a:latin typeface="Century Gothic" panose="020B0502020202020204" pitchFamily="34" charset="0"/>
                        </a:rPr>
                        <a:t>Calcium</a:t>
                      </a:r>
                    </a:p>
                  </a:txBody>
                  <a:tcPr/>
                </a:tc>
                <a:tc>
                  <a:txBody>
                    <a:bodyPr/>
                    <a:lstStyle/>
                    <a:p>
                      <a:pPr algn="r"/>
                      <a:r>
                        <a:rPr lang="en-GB" sz="1500" dirty="0">
                          <a:latin typeface="Century Gothic" panose="020B0502020202020204" pitchFamily="34" charset="0"/>
                        </a:rPr>
                        <a:t>Au</a:t>
                      </a:r>
                    </a:p>
                  </a:txBody>
                  <a:tcPr/>
                </a:tc>
                <a:extLst>
                  <a:ext uri="{0D108BD9-81ED-4DB2-BD59-A6C34878D82A}">
                    <a16:rowId xmlns:a16="http://schemas.microsoft.com/office/drawing/2014/main" val="2631105662"/>
                  </a:ext>
                </a:extLst>
              </a:tr>
              <a:tr h="386989">
                <a:tc>
                  <a:txBody>
                    <a:bodyPr/>
                    <a:lstStyle/>
                    <a:p>
                      <a:r>
                        <a:rPr lang="en-GB" sz="1500" dirty="0">
                          <a:latin typeface="Century Gothic" panose="020B0502020202020204" pitchFamily="34" charset="0"/>
                        </a:rPr>
                        <a:t>Gold</a:t>
                      </a:r>
                    </a:p>
                  </a:txBody>
                  <a:tcPr/>
                </a:tc>
                <a:tc>
                  <a:txBody>
                    <a:bodyPr/>
                    <a:lstStyle/>
                    <a:p>
                      <a:pPr algn="r"/>
                      <a:r>
                        <a:rPr lang="en-GB" sz="1500" dirty="0">
                          <a:latin typeface="Century Gothic" panose="020B0502020202020204" pitchFamily="34" charset="0"/>
                        </a:rPr>
                        <a:t>He</a:t>
                      </a:r>
                    </a:p>
                  </a:txBody>
                  <a:tcPr/>
                </a:tc>
                <a:extLst>
                  <a:ext uri="{0D108BD9-81ED-4DB2-BD59-A6C34878D82A}">
                    <a16:rowId xmlns:a16="http://schemas.microsoft.com/office/drawing/2014/main" val="3552665178"/>
                  </a:ext>
                </a:extLst>
              </a:tr>
              <a:tr h="386989">
                <a:tc>
                  <a:txBody>
                    <a:bodyPr/>
                    <a:lstStyle/>
                    <a:p>
                      <a:r>
                        <a:rPr lang="en-GB" sz="1500" dirty="0">
                          <a:latin typeface="Century Gothic" panose="020B0502020202020204" pitchFamily="34" charset="0"/>
                        </a:rPr>
                        <a:t>Zinc</a:t>
                      </a:r>
                    </a:p>
                  </a:txBody>
                  <a:tcPr/>
                </a:tc>
                <a:tc>
                  <a:txBody>
                    <a:bodyPr/>
                    <a:lstStyle/>
                    <a:p>
                      <a:pPr algn="r"/>
                      <a:r>
                        <a:rPr lang="en-GB" sz="1500" dirty="0">
                          <a:latin typeface="Century Gothic" panose="020B0502020202020204" pitchFamily="34" charset="0"/>
                        </a:rPr>
                        <a:t>Mg</a:t>
                      </a:r>
                    </a:p>
                  </a:txBody>
                  <a:tcPr/>
                </a:tc>
                <a:extLst>
                  <a:ext uri="{0D108BD9-81ED-4DB2-BD59-A6C34878D82A}">
                    <a16:rowId xmlns:a16="http://schemas.microsoft.com/office/drawing/2014/main" val="1605600505"/>
                  </a:ext>
                </a:extLst>
              </a:tr>
              <a:tr h="386989">
                <a:tc>
                  <a:txBody>
                    <a:bodyPr/>
                    <a:lstStyle/>
                    <a:p>
                      <a:r>
                        <a:rPr lang="en-GB" sz="1500" dirty="0">
                          <a:latin typeface="Century Gothic" panose="020B0502020202020204" pitchFamily="34" charset="0"/>
                        </a:rPr>
                        <a:t>Copper</a:t>
                      </a:r>
                    </a:p>
                  </a:txBody>
                  <a:tcPr/>
                </a:tc>
                <a:tc>
                  <a:txBody>
                    <a:bodyPr/>
                    <a:lstStyle/>
                    <a:p>
                      <a:pPr algn="r"/>
                      <a:r>
                        <a:rPr lang="en-GB" sz="1500" dirty="0">
                          <a:latin typeface="Century Gothic" panose="020B0502020202020204" pitchFamily="34" charset="0"/>
                        </a:rPr>
                        <a:t>Zn</a:t>
                      </a:r>
                    </a:p>
                  </a:txBody>
                  <a:tcPr/>
                </a:tc>
                <a:extLst>
                  <a:ext uri="{0D108BD9-81ED-4DB2-BD59-A6C34878D82A}">
                    <a16:rowId xmlns:a16="http://schemas.microsoft.com/office/drawing/2014/main" val="3686936461"/>
                  </a:ext>
                </a:extLst>
              </a:tr>
              <a:tr h="386989">
                <a:tc>
                  <a:txBody>
                    <a:bodyPr/>
                    <a:lstStyle/>
                    <a:p>
                      <a:r>
                        <a:rPr lang="en-GB" sz="1500" dirty="0">
                          <a:latin typeface="Century Gothic" panose="020B0502020202020204" pitchFamily="34" charset="0"/>
                        </a:rPr>
                        <a:t>Helium </a:t>
                      </a:r>
                    </a:p>
                  </a:txBody>
                  <a:tcPr/>
                </a:tc>
                <a:tc>
                  <a:txBody>
                    <a:bodyPr/>
                    <a:lstStyle/>
                    <a:p>
                      <a:pPr algn="r"/>
                      <a:r>
                        <a:rPr lang="en-GB" sz="1500" dirty="0">
                          <a:latin typeface="Century Gothic" panose="020B0502020202020204" pitchFamily="34" charset="0"/>
                        </a:rPr>
                        <a:t>Cl</a:t>
                      </a:r>
                    </a:p>
                  </a:txBody>
                  <a:tcPr/>
                </a:tc>
                <a:extLst>
                  <a:ext uri="{0D108BD9-81ED-4DB2-BD59-A6C34878D82A}">
                    <a16:rowId xmlns:a16="http://schemas.microsoft.com/office/drawing/2014/main" val="4082424790"/>
                  </a:ext>
                </a:extLst>
              </a:tr>
              <a:tr h="386989">
                <a:tc>
                  <a:txBody>
                    <a:bodyPr/>
                    <a:lstStyle/>
                    <a:p>
                      <a:r>
                        <a:rPr lang="en-GB" sz="1500" dirty="0">
                          <a:latin typeface="Century Gothic" panose="020B0502020202020204" pitchFamily="34" charset="0"/>
                        </a:rPr>
                        <a:t>Magnesium</a:t>
                      </a:r>
                    </a:p>
                  </a:txBody>
                  <a:tcPr/>
                </a:tc>
                <a:tc>
                  <a:txBody>
                    <a:bodyPr/>
                    <a:lstStyle/>
                    <a:p>
                      <a:pPr algn="r"/>
                      <a:r>
                        <a:rPr lang="en-GB" sz="1500" dirty="0">
                          <a:latin typeface="Century Gothic" panose="020B0502020202020204" pitchFamily="34" charset="0"/>
                        </a:rPr>
                        <a:t>B</a:t>
                      </a:r>
                    </a:p>
                  </a:txBody>
                  <a:tcPr/>
                </a:tc>
                <a:extLst>
                  <a:ext uri="{0D108BD9-81ED-4DB2-BD59-A6C34878D82A}">
                    <a16:rowId xmlns:a16="http://schemas.microsoft.com/office/drawing/2014/main" val="824892955"/>
                  </a:ext>
                </a:extLst>
              </a:tr>
              <a:tr h="386989">
                <a:tc>
                  <a:txBody>
                    <a:bodyPr/>
                    <a:lstStyle/>
                    <a:p>
                      <a:r>
                        <a:rPr lang="en-GB" sz="1500" dirty="0">
                          <a:latin typeface="Century Gothic" panose="020B0502020202020204" pitchFamily="34" charset="0"/>
                        </a:rPr>
                        <a:t>Boron</a:t>
                      </a:r>
                    </a:p>
                  </a:txBody>
                  <a:tcPr/>
                </a:tc>
                <a:tc>
                  <a:txBody>
                    <a:bodyPr/>
                    <a:lstStyle/>
                    <a:p>
                      <a:pPr algn="r"/>
                      <a:r>
                        <a:rPr lang="en-GB" sz="1500" dirty="0">
                          <a:latin typeface="Century Gothic" panose="020B0502020202020204" pitchFamily="34" charset="0"/>
                        </a:rPr>
                        <a:t>N</a:t>
                      </a:r>
                    </a:p>
                  </a:txBody>
                  <a:tcPr/>
                </a:tc>
                <a:extLst>
                  <a:ext uri="{0D108BD9-81ED-4DB2-BD59-A6C34878D82A}">
                    <a16:rowId xmlns:a16="http://schemas.microsoft.com/office/drawing/2014/main" val="1202859143"/>
                  </a:ext>
                </a:extLst>
              </a:tr>
              <a:tr h="386989">
                <a:tc>
                  <a:txBody>
                    <a:bodyPr/>
                    <a:lstStyle/>
                    <a:p>
                      <a:r>
                        <a:rPr lang="en-GB" sz="1500" dirty="0">
                          <a:latin typeface="Century Gothic" panose="020B0502020202020204" pitchFamily="34" charset="0"/>
                        </a:rPr>
                        <a:t>Nitrogen</a:t>
                      </a:r>
                    </a:p>
                  </a:txBody>
                  <a:tcPr/>
                </a:tc>
                <a:tc>
                  <a:txBody>
                    <a:bodyPr/>
                    <a:lstStyle/>
                    <a:p>
                      <a:pPr algn="r"/>
                      <a:r>
                        <a:rPr lang="en-GB" sz="1500" dirty="0">
                          <a:latin typeface="Century Gothic" panose="020B0502020202020204" pitchFamily="34" charset="0"/>
                        </a:rPr>
                        <a:t>K</a:t>
                      </a:r>
                    </a:p>
                  </a:txBody>
                  <a:tcPr/>
                </a:tc>
                <a:extLst>
                  <a:ext uri="{0D108BD9-81ED-4DB2-BD59-A6C34878D82A}">
                    <a16:rowId xmlns:a16="http://schemas.microsoft.com/office/drawing/2014/main" val="2062939315"/>
                  </a:ext>
                </a:extLst>
              </a:tr>
              <a:tr h="386989">
                <a:tc>
                  <a:txBody>
                    <a:bodyPr/>
                    <a:lstStyle/>
                    <a:p>
                      <a:r>
                        <a:rPr lang="en-GB" sz="1500" dirty="0">
                          <a:latin typeface="Century Gothic" panose="020B0502020202020204" pitchFamily="34" charset="0"/>
                        </a:rPr>
                        <a:t>Nickel</a:t>
                      </a:r>
                    </a:p>
                  </a:txBody>
                  <a:tcPr/>
                </a:tc>
                <a:tc>
                  <a:txBody>
                    <a:bodyPr/>
                    <a:lstStyle/>
                    <a:p>
                      <a:pPr algn="r"/>
                      <a:r>
                        <a:rPr lang="en-GB" sz="1500" dirty="0">
                          <a:latin typeface="Century Gothic" panose="020B0502020202020204" pitchFamily="34" charset="0"/>
                        </a:rPr>
                        <a:t>Fe</a:t>
                      </a:r>
                    </a:p>
                  </a:txBody>
                  <a:tcPr/>
                </a:tc>
                <a:extLst>
                  <a:ext uri="{0D108BD9-81ED-4DB2-BD59-A6C34878D82A}">
                    <a16:rowId xmlns:a16="http://schemas.microsoft.com/office/drawing/2014/main" val="4155074820"/>
                  </a:ext>
                </a:extLst>
              </a:tr>
              <a:tr h="386989">
                <a:tc>
                  <a:txBody>
                    <a:bodyPr/>
                    <a:lstStyle/>
                    <a:p>
                      <a:r>
                        <a:rPr lang="en-GB" sz="1500" dirty="0">
                          <a:latin typeface="Century Gothic" panose="020B0502020202020204" pitchFamily="34" charset="0"/>
                        </a:rPr>
                        <a:t>Iodine</a:t>
                      </a:r>
                    </a:p>
                  </a:txBody>
                  <a:tcPr/>
                </a:tc>
                <a:tc>
                  <a:txBody>
                    <a:bodyPr/>
                    <a:lstStyle/>
                    <a:p>
                      <a:pPr algn="r"/>
                      <a:r>
                        <a:rPr lang="en-GB" sz="1500" dirty="0">
                          <a:latin typeface="Century Gothic" panose="020B0502020202020204" pitchFamily="34" charset="0"/>
                        </a:rPr>
                        <a:t>Pb</a:t>
                      </a:r>
                    </a:p>
                  </a:txBody>
                  <a:tcPr/>
                </a:tc>
                <a:extLst>
                  <a:ext uri="{0D108BD9-81ED-4DB2-BD59-A6C34878D82A}">
                    <a16:rowId xmlns:a16="http://schemas.microsoft.com/office/drawing/2014/main" val="760829272"/>
                  </a:ext>
                </a:extLst>
              </a:tr>
              <a:tr h="386989">
                <a:tc>
                  <a:txBody>
                    <a:bodyPr/>
                    <a:lstStyle/>
                    <a:p>
                      <a:r>
                        <a:rPr lang="en-GB" sz="1500" dirty="0">
                          <a:latin typeface="Century Gothic" panose="020B0502020202020204" pitchFamily="34" charset="0"/>
                        </a:rPr>
                        <a:t>Lead </a:t>
                      </a:r>
                    </a:p>
                  </a:txBody>
                  <a:tcPr/>
                </a:tc>
                <a:tc>
                  <a:txBody>
                    <a:bodyPr/>
                    <a:lstStyle/>
                    <a:p>
                      <a:pPr algn="r"/>
                      <a:r>
                        <a:rPr lang="en-GB" sz="1500" dirty="0">
                          <a:latin typeface="Century Gothic" panose="020B0502020202020204" pitchFamily="34" charset="0"/>
                        </a:rPr>
                        <a:t>Ni</a:t>
                      </a:r>
                    </a:p>
                  </a:txBody>
                  <a:tcPr/>
                </a:tc>
                <a:extLst>
                  <a:ext uri="{0D108BD9-81ED-4DB2-BD59-A6C34878D82A}">
                    <a16:rowId xmlns:a16="http://schemas.microsoft.com/office/drawing/2014/main" val="2974875674"/>
                  </a:ext>
                </a:extLst>
              </a:tr>
              <a:tr h="386989">
                <a:tc>
                  <a:txBody>
                    <a:bodyPr/>
                    <a:lstStyle/>
                    <a:p>
                      <a:r>
                        <a:rPr lang="en-GB" sz="1500" dirty="0">
                          <a:latin typeface="Century Gothic" panose="020B0502020202020204" pitchFamily="34" charset="0"/>
                        </a:rPr>
                        <a:t>Iron </a:t>
                      </a:r>
                    </a:p>
                  </a:txBody>
                  <a:tcPr/>
                </a:tc>
                <a:tc>
                  <a:txBody>
                    <a:bodyPr/>
                    <a:lstStyle/>
                    <a:p>
                      <a:pPr algn="r"/>
                      <a:r>
                        <a:rPr lang="en-GB" sz="1500" dirty="0">
                          <a:latin typeface="Century Gothic" panose="020B0502020202020204" pitchFamily="34" charset="0"/>
                        </a:rPr>
                        <a:t>Cu</a:t>
                      </a:r>
                    </a:p>
                  </a:txBody>
                  <a:tcPr/>
                </a:tc>
                <a:extLst>
                  <a:ext uri="{0D108BD9-81ED-4DB2-BD59-A6C34878D82A}">
                    <a16:rowId xmlns:a16="http://schemas.microsoft.com/office/drawing/2014/main" val="2183512416"/>
                  </a:ext>
                </a:extLst>
              </a:tr>
              <a:tr h="386989">
                <a:tc>
                  <a:txBody>
                    <a:bodyPr/>
                    <a:lstStyle/>
                    <a:p>
                      <a:r>
                        <a:rPr lang="en-GB" sz="1500" dirty="0">
                          <a:latin typeface="Century Gothic" panose="020B0502020202020204" pitchFamily="34" charset="0"/>
                        </a:rPr>
                        <a:t>Potassium </a:t>
                      </a:r>
                    </a:p>
                  </a:txBody>
                  <a:tcPr/>
                </a:tc>
                <a:tc>
                  <a:txBody>
                    <a:bodyPr/>
                    <a:lstStyle/>
                    <a:p>
                      <a:pPr algn="r"/>
                      <a:r>
                        <a:rPr lang="en-GB" sz="1500" dirty="0">
                          <a:latin typeface="Century Gothic" panose="020B0502020202020204" pitchFamily="34" charset="0"/>
                        </a:rPr>
                        <a:t>I</a:t>
                      </a:r>
                    </a:p>
                  </a:txBody>
                  <a:tcPr/>
                </a:tc>
                <a:extLst>
                  <a:ext uri="{0D108BD9-81ED-4DB2-BD59-A6C34878D82A}">
                    <a16:rowId xmlns:a16="http://schemas.microsoft.com/office/drawing/2014/main" val="435646797"/>
                  </a:ext>
                </a:extLst>
              </a:tr>
            </a:tbl>
          </a:graphicData>
        </a:graphic>
      </p:graphicFrame>
    </p:spTree>
    <p:extLst>
      <p:ext uri="{BB962C8B-B14F-4D97-AF65-F5344CB8AC3E}">
        <p14:creationId xmlns:p14="http://schemas.microsoft.com/office/powerpoint/2010/main" val="55306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F9807-CF6B-4D04-9D79-4B0A9EF30602}"/>
              </a:ext>
            </a:extLst>
          </p:cNvPr>
          <p:cNvSpPr>
            <a:spLocks noGrp="1"/>
          </p:cNvSpPr>
          <p:nvPr>
            <p:ph sz="quarter" idx="10"/>
          </p:nvPr>
        </p:nvSpPr>
        <p:spPr>
          <a:xfrm>
            <a:off x="2820988" y="2060305"/>
            <a:ext cx="5108935" cy="4507920"/>
          </a:xfrm>
        </p:spPr>
        <p:txBody>
          <a:bodyPr/>
          <a:lstStyle/>
          <a:p>
            <a:pPr marL="0" indent="0">
              <a:buNone/>
            </a:pPr>
            <a:r>
              <a:rPr lang="en-GB" sz="3200" b="1" dirty="0"/>
              <a:t>Mark your answers!</a:t>
            </a:r>
            <a:endParaRPr lang="en-GB" sz="3200" dirty="0"/>
          </a:p>
          <a:p>
            <a:pPr marL="0" indent="0">
              <a:buNone/>
            </a:pPr>
            <a:endParaRPr lang="en-GB" dirty="0"/>
          </a:p>
        </p:txBody>
      </p:sp>
      <p:sp>
        <p:nvSpPr>
          <p:cNvPr id="3" name="Content Placeholder 2">
            <a:extLst>
              <a:ext uri="{FF2B5EF4-FFF2-40B4-BE49-F238E27FC236}">
                <a16:creationId xmlns:a16="http://schemas.microsoft.com/office/drawing/2014/main" id="{909ACB74-C986-4F97-9B8A-DA51D026BAB1}"/>
              </a:ext>
            </a:extLst>
          </p:cNvPr>
          <p:cNvSpPr>
            <a:spLocks noGrp="1"/>
          </p:cNvSpPr>
          <p:nvPr>
            <p:ph sz="quarter" idx="11"/>
          </p:nvPr>
        </p:nvSpPr>
        <p:spPr>
          <a:xfrm>
            <a:off x="2820988" y="707890"/>
            <a:ext cx="5108935" cy="1133475"/>
          </a:xfrm>
        </p:spPr>
        <p:txBody>
          <a:bodyPr>
            <a:normAutofit/>
          </a:bodyPr>
          <a:lstStyle/>
          <a:p>
            <a:r>
              <a:rPr lang="en-GB" dirty="0"/>
              <a:t>Chemical symbols </a:t>
            </a:r>
          </a:p>
        </p:txBody>
      </p:sp>
      <p:graphicFrame>
        <p:nvGraphicFramePr>
          <p:cNvPr id="4" name="Table 4">
            <a:extLst>
              <a:ext uri="{FF2B5EF4-FFF2-40B4-BE49-F238E27FC236}">
                <a16:creationId xmlns:a16="http://schemas.microsoft.com/office/drawing/2014/main" id="{BB585087-B1D9-4DC6-AE5D-1DD5C9A617D7}"/>
              </a:ext>
            </a:extLst>
          </p:cNvPr>
          <p:cNvGraphicFramePr>
            <a:graphicFrameLocks noGrp="1"/>
          </p:cNvGraphicFramePr>
          <p:nvPr/>
        </p:nvGraphicFramePr>
        <p:xfrm>
          <a:off x="8129708" y="707890"/>
          <a:ext cx="3550024" cy="5990378"/>
        </p:xfrm>
        <a:graphic>
          <a:graphicData uri="http://schemas.openxmlformats.org/drawingml/2006/table">
            <a:tbl>
              <a:tblPr firstRow="1" bandRow="1">
                <a:tableStyleId>{5C22544A-7EE6-4342-B048-85BDC9FD1C3A}</a:tableStyleId>
              </a:tblPr>
              <a:tblGrid>
                <a:gridCol w="1775012">
                  <a:extLst>
                    <a:ext uri="{9D8B030D-6E8A-4147-A177-3AD203B41FA5}">
                      <a16:colId xmlns:a16="http://schemas.microsoft.com/office/drawing/2014/main" val="3493121263"/>
                    </a:ext>
                  </a:extLst>
                </a:gridCol>
                <a:gridCol w="1775012">
                  <a:extLst>
                    <a:ext uri="{9D8B030D-6E8A-4147-A177-3AD203B41FA5}">
                      <a16:colId xmlns:a16="http://schemas.microsoft.com/office/drawing/2014/main" val="2973356038"/>
                    </a:ext>
                  </a:extLst>
                </a:gridCol>
              </a:tblGrid>
              <a:tr h="572532">
                <a:tc>
                  <a:txBody>
                    <a:bodyPr/>
                    <a:lstStyle/>
                    <a:p>
                      <a:r>
                        <a:rPr lang="en-GB" sz="1500" dirty="0">
                          <a:latin typeface="Century Gothic" panose="020B0502020202020204" pitchFamily="34" charset="0"/>
                        </a:rPr>
                        <a:t>Element </a:t>
                      </a:r>
                    </a:p>
                  </a:txBody>
                  <a:tcPr/>
                </a:tc>
                <a:tc>
                  <a:txBody>
                    <a:bodyPr/>
                    <a:lstStyle/>
                    <a:p>
                      <a:pPr algn="r"/>
                      <a:r>
                        <a:rPr lang="en-GB" sz="1500" dirty="0">
                          <a:latin typeface="Century Gothic" panose="020B0502020202020204" pitchFamily="34" charset="0"/>
                        </a:rPr>
                        <a:t>Chemical symbol</a:t>
                      </a:r>
                    </a:p>
                  </a:txBody>
                  <a:tcPr/>
                </a:tc>
                <a:extLst>
                  <a:ext uri="{0D108BD9-81ED-4DB2-BD59-A6C34878D82A}">
                    <a16:rowId xmlns:a16="http://schemas.microsoft.com/office/drawing/2014/main" val="3404404741"/>
                  </a:ext>
                </a:extLst>
              </a:tr>
              <a:tr h="386989">
                <a:tc>
                  <a:txBody>
                    <a:bodyPr/>
                    <a:lstStyle/>
                    <a:p>
                      <a:r>
                        <a:rPr lang="en-GB" sz="1500" dirty="0">
                          <a:latin typeface="Century Gothic" panose="020B0502020202020204" pitchFamily="34" charset="0"/>
                        </a:rPr>
                        <a:t>Chlorine</a:t>
                      </a:r>
                    </a:p>
                  </a:txBody>
                  <a:tcPr/>
                </a:tc>
                <a:tc>
                  <a:txBody>
                    <a:bodyPr/>
                    <a:lstStyle/>
                    <a:p>
                      <a:pPr algn="r"/>
                      <a:r>
                        <a:rPr lang="en-GB" sz="1500" dirty="0">
                          <a:latin typeface="Century Gothic" panose="020B0502020202020204" pitchFamily="34" charset="0"/>
                        </a:rPr>
                        <a:t>Ca</a:t>
                      </a:r>
                    </a:p>
                  </a:txBody>
                  <a:tcPr/>
                </a:tc>
                <a:extLst>
                  <a:ext uri="{0D108BD9-81ED-4DB2-BD59-A6C34878D82A}">
                    <a16:rowId xmlns:a16="http://schemas.microsoft.com/office/drawing/2014/main" val="2875326348"/>
                  </a:ext>
                </a:extLst>
              </a:tr>
              <a:tr h="386989">
                <a:tc>
                  <a:txBody>
                    <a:bodyPr/>
                    <a:lstStyle/>
                    <a:p>
                      <a:r>
                        <a:rPr lang="en-GB" sz="1500" dirty="0">
                          <a:latin typeface="Century Gothic" panose="020B0502020202020204" pitchFamily="34" charset="0"/>
                        </a:rPr>
                        <a:t>Calcium</a:t>
                      </a:r>
                    </a:p>
                  </a:txBody>
                  <a:tcPr/>
                </a:tc>
                <a:tc>
                  <a:txBody>
                    <a:bodyPr/>
                    <a:lstStyle/>
                    <a:p>
                      <a:pPr algn="r"/>
                      <a:r>
                        <a:rPr lang="en-GB" sz="1500" dirty="0">
                          <a:latin typeface="Century Gothic" panose="020B0502020202020204" pitchFamily="34" charset="0"/>
                        </a:rPr>
                        <a:t>Au</a:t>
                      </a:r>
                    </a:p>
                  </a:txBody>
                  <a:tcPr/>
                </a:tc>
                <a:extLst>
                  <a:ext uri="{0D108BD9-81ED-4DB2-BD59-A6C34878D82A}">
                    <a16:rowId xmlns:a16="http://schemas.microsoft.com/office/drawing/2014/main" val="2631105662"/>
                  </a:ext>
                </a:extLst>
              </a:tr>
              <a:tr h="386989">
                <a:tc>
                  <a:txBody>
                    <a:bodyPr/>
                    <a:lstStyle/>
                    <a:p>
                      <a:r>
                        <a:rPr lang="en-GB" sz="1500" dirty="0">
                          <a:latin typeface="Century Gothic" panose="020B0502020202020204" pitchFamily="34" charset="0"/>
                        </a:rPr>
                        <a:t>Gold</a:t>
                      </a:r>
                    </a:p>
                  </a:txBody>
                  <a:tcPr/>
                </a:tc>
                <a:tc>
                  <a:txBody>
                    <a:bodyPr/>
                    <a:lstStyle/>
                    <a:p>
                      <a:pPr algn="r"/>
                      <a:r>
                        <a:rPr lang="en-GB" sz="1500" dirty="0">
                          <a:latin typeface="Century Gothic" panose="020B0502020202020204" pitchFamily="34" charset="0"/>
                        </a:rPr>
                        <a:t>He</a:t>
                      </a:r>
                    </a:p>
                  </a:txBody>
                  <a:tcPr/>
                </a:tc>
                <a:extLst>
                  <a:ext uri="{0D108BD9-81ED-4DB2-BD59-A6C34878D82A}">
                    <a16:rowId xmlns:a16="http://schemas.microsoft.com/office/drawing/2014/main" val="3552665178"/>
                  </a:ext>
                </a:extLst>
              </a:tr>
              <a:tr h="386989">
                <a:tc>
                  <a:txBody>
                    <a:bodyPr/>
                    <a:lstStyle/>
                    <a:p>
                      <a:r>
                        <a:rPr lang="en-GB" sz="1500" dirty="0">
                          <a:latin typeface="Century Gothic" panose="020B0502020202020204" pitchFamily="34" charset="0"/>
                        </a:rPr>
                        <a:t>Zinc</a:t>
                      </a:r>
                    </a:p>
                  </a:txBody>
                  <a:tcPr/>
                </a:tc>
                <a:tc>
                  <a:txBody>
                    <a:bodyPr/>
                    <a:lstStyle/>
                    <a:p>
                      <a:pPr algn="r"/>
                      <a:r>
                        <a:rPr lang="en-GB" sz="1500" dirty="0">
                          <a:latin typeface="Century Gothic" panose="020B0502020202020204" pitchFamily="34" charset="0"/>
                        </a:rPr>
                        <a:t>Mg</a:t>
                      </a:r>
                    </a:p>
                  </a:txBody>
                  <a:tcPr/>
                </a:tc>
                <a:extLst>
                  <a:ext uri="{0D108BD9-81ED-4DB2-BD59-A6C34878D82A}">
                    <a16:rowId xmlns:a16="http://schemas.microsoft.com/office/drawing/2014/main" val="1605600505"/>
                  </a:ext>
                </a:extLst>
              </a:tr>
              <a:tr h="386989">
                <a:tc>
                  <a:txBody>
                    <a:bodyPr/>
                    <a:lstStyle/>
                    <a:p>
                      <a:r>
                        <a:rPr lang="en-GB" sz="1500" dirty="0">
                          <a:latin typeface="Century Gothic" panose="020B0502020202020204" pitchFamily="34" charset="0"/>
                        </a:rPr>
                        <a:t>Copper</a:t>
                      </a:r>
                    </a:p>
                  </a:txBody>
                  <a:tcPr/>
                </a:tc>
                <a:tc>
                  <a:txBody>
                    <a:bodyPr/>
                    <a:lstStyle/>
                    <a:p>
                      <a:pPr algn="r"/>
                      <a:r>
                        <a:rPr lang="en-GB" sz="1500" dirty="0">
                          <a:latin typeface="Century Gothic" panose="020B0502020202020204" pitchFamily="34" charset="0"/>
                        </a:rPr>
                        <a:t>Zn</a:t>
                      </a:r>
                    </a:p>
                  </a:txBody>
                  <a:tcPr/>
                </a:tc>
                <a:extLst>
                  <a:ext uri="{0D108BD9-81ED-4DB2-BD59-A6C34878D82A}">
                    <a16:rowId xmlns:a16="http://schemas.microsoft.com/office/drawing/2014/main" val="3686936461"/>
                  </a:ext>
                </a:extLst>
              </a:tr>
              <a:tr h="386989">
                <a:tc>
                  <a:txBody>
                    <a:bodyPr/>
                    <a:lstStyle/>
                    <a:p>
                      <a:r>
                        <a:rPr lang="en-GB" sz="1500" dirty="0">
                          <a:latin typeface="Century Gothic" panose="020B0502020202020204" pitchFamily="34" charset="0"/>
                        </a:rPr>
                        <a:t>Helium </a:t>
                      </a:r>
                    </a:p>
                  </a:txBody>
                  <a:tcPr/>
                </a:tc>
                <a:tc>
                  <a:txBody>
                    <a:bodyPr/>
                    <a:lstStyle/>
                    <a:p>
                      <a:pPr algn="r"/>
                      <a:r>
                        <a:rPr lang="en-GB" sz="1500" dirty="0">
                          <a:latin typeface="Century Gothic" panose="020B0502020202020204" pitchFamily="34" charset="0"/>
                        </a:rPr>
                        <a:t>Cl</a:t>
                      </a:r>
                    </a:p>
                  </a:txBody>
                  <a:tcPr/>
                </a:tc>
                <a:extLst>
                  <a:ext uri="{0D108BD9-81ED-4DB2-BD59-A6C34878D82A}">
                    <a16:rowId xmlns:a16="http://schemas.microsoft.com/office/drawing/2014/main" val="4082424790"/>
                  </a:ext>
                </a:extLst>
              </a:tr>
              <a:tr h="386989">
                <a:tc>
                  <a:txBody>
                    <a:bodyPr/>
                    <a:lstStyle/>
                    <a:p>
                      <a:r>
                        <a:rPr lang="en-GB" sz="1500" dirty="0">
                          <a:latin typeface="Century Gothic" panose="020B0502020202020204" pitchFamily="34" charset="0"/>
                        </a:rPr>
                        <a:t>Magnesium</a:t>
                      </a:r>
                    </a:p>
                  </a:txBody>
                  <a:tcPr/>
                </a:tc>
                <a:tc>
                  <a:txBody>
                    <a:bodyPr/>
                    <a:lstStyle/>
                    <a:p>
                      <a:pPr algn="r"/>
                      <a:r>
                        <a:rPr lang="en-GB" sz="1500" dirty="0">
                          <a:latin typeface="Century Gothic" panose="020B0502020202020204" pitchFamily="34" charset="0"/>
                        </a:rPr>
                        <a:t>B</a:t>
                      </a:r>
                    </a:p>
                  </a:txBody>
                  <a:tcPr/>
                </a:tc>
                <a:extLst>
                  <a:ext uri="{0D108BD9-81ED-4DB2-BD59-A6C34878D82A}">
                    <a16:rowId xmlns:a16="http://schemas.microsoft.com/office/drawing/2014/main" val="824892955"/>
                  </a:ext>
                </a:extLst>
              </a:tr>
              <a:tr h="386989">
                <a:tc>
                  <a:txBody>
                    <a:bodyPr/>
                    <a:lstStyle/>
                    <a:p>
                      <a:r>
                        <a:rPr lang="en-GB" sz="1500" dirty="0">
                          <a:latin typeface="Century Gothic" panose="020B0502020202020204" pitchFamily="34" charset="0"/>
                        </a:rPr>
                        <a:t>Boron</a:t>
                      </a:r>
                    </a:p>
                  </a:txBody>
                  <a:tcPr/>
                </a:tc>
                <a:tc>
                  <a:txBody>
                    <a:bodyPr/>
                    <a:lstStyle/>
                    <a:p>
                      <a:pPr algn="r"/>
                      <a:r>
                        <a:rPr lang="en-GB" sz="1500" dirty="0">
                          <a:latin typeface="Century Gothic" panose="020B0502020202020204" pitchFamily="34" charset="0"/>
                        </a:rPr>
                        <a:t>N</a:t>
                      </a:r>
                    </a:p>
                  </a:txBody>
                  <a:tcPr/>
                </a:tc>
                <a:extLst>
                  <a:ext uri="{0D108BD9-81ED-4DB2-BD59-A6C34878D82A}">
                    <a16:rowId xmlns:a16="http://schemas.microsoft.com/office/drawing/2014/main" val="1202859143"/>
                  </a:ext>
                </a:extLst>
              </a:tr>
              <a:tr h="386989">
                <a:tc>
                  <a:txBody>
                    <a:bodyPr/>
                    <a:lstStyle/>
                    <a:p>
                      <a:r>
                        <a:rPr lang="en-GB" sz="1500" dirty="0">
                          <a:latin typeface="Century Gothic" panose="020B0502020202020204" pitchFamily="34" charset="0"/>
                        </a:rPr>
                        <a:t>Nitrogen</a:t>
                      </a:r>
                    </a:p>
                  </a:txBody>
                  <a:tcPr/>
                </a:tc>
                <a:tc>
                  <a:txBody>
                    <a:bodyPr/>
                    <a:lstStyle/>
                    <a:p>
                      <a:pPr algn="r"/>
                      <a:r>
                        <a:rPr lang="en-GB" sz="1500" dirty="0">
                          <a:latin typeface="Century Gothic" panose="020B0502020202020204" pitchFamily="34" charset="0"/>
                        </a:rPr>
                        <a:t>K</a:t>
                      </a:r>
                    </a:p>
                  </a:txBody>
                  <a:tcPr/>
                </a:tc>
                <a:extLst>
                  <a:ext uri="{0D108BD9-81ED-4DB2-BD59-A6C34878D82A}">
                    <a16:rowId xmlns:a16="http://schemas.microsoft.com/office/drawing/2014/main" val="2062939315"/>
                  </a:ext>
                </a:extLst>
              </a:tr>
              <a:tr h="386989">
                <a:tc>
                  <a:txBody>
                    <a:bodyPr/>
                    <a:lstStyle/>
                    <a:p>
                      <a:r>
                        <a:rPr lang="en-GB" sz="1500" dirty="0">
                          <a:latin typeface="Century Gothic" panose="020B0502020202020204" pitchFamily="34" charset="0"/>
                        </a:rPr>
                        <a:t>Nickel</a:t>
                      </a:r>
                    </a:p>
                  </a:txBody>
                  <a:tcPr/>
                </a:tc>
                <a:tc>
                  <a:txBody>
                    <a:bodyPr/>
                    <a:lstStyle/>
                    <a:p>
                      <a:pPr algn="r"/>
                      <a:r>
                        <a:rPr lang="en-GB" sz="1500" dirty="0">
                          <a:latin typeface="Century Gothic" panose="020B0502020202020204" pitchFamily="34" charset="0"/>
                        </a:rPr>
                        <a:t>Fe</a:t>
                      </a:r>
                    </a:p>
                  </a:txBody>
                  <a:tcPr/>
                </a:tc>
                <a:extLst>
                  <a:ext uri="{0D108BD9-81ED-4DB2-BD59-A6C34878D82A}">
                    <a16:rowId xmlns:a16="http://schemas.microsoft.com/office/drawing/2014/main" val="4155074820"/>
                  </a:ext>
                </a:extLst>
              </a:tr>
              <a:tr h="386989">
                <a:tc>
                  <a:txBody>
                    <a:bodyPr/>
                    <a:lstStyle/>
                    <a:p>
                      <a:r>
                        <a:rPr lang="en-GB" sz="1500" dirty="0">
                          <a:latin typeface="Century Gothic" panose="020B0502020202020204" pitchFamily="34" charset="0"/>
                        </a:rPr>
                        <a:t>Iodine</a:t>
                      </a:r>
                    </a:p>
                  </a:txBody>
                  <a:tcPr/>
                </a:tc>
                <a:tc>
                  <a:txBody>
                    <a:bodyPr/>
                    <a:lstStyle/>
                    <a:p>
                      <a:pPr algn="r"/>
                      <a:r>
                        <a:rPr lang="en-GB" sz="1500" dirty="0">
                          <a:latin typeface="Century Gothic" panose="020B0502020202020204" pitchFamily="34" charset="0"/>
                        </a:rPr>
                        <a:t>Pb</a:t>
                      </a:r>
                    </a:p>
                  </a:txBody>
                  <a:tcPr/>
                </a:tc>
                <a:extLst>
                  <a:ext uri="{0D108BD9-81ED-4DB2-BD59-A6C34878D82A}">
                    <a16:rowId xmlns:a16="http://schemas.microsoft.com/office/drawing/2014/main" val="760829272"/>
                  </a:ext>
                </a:extLst>
              </a:tr>
              <a:tr h="386989">
                <a:tc>
                  <a:txBody>
                    <a:bodyPr/>
                    <a:lstStyle/>
                    <a:p>
                      <a:r>
                        <a:rPr lang="en-GB" sz="1500" dirty="0">
                          <a:latin typeface="Century Gothic" panose="020B0502020202020204" pitchFamily="34" charset="0"/>
                        </a:rPr>
                        <a:t>Lead </a:t>
                      </a:r>
                    </a:p>
                  </a:txBody>
                  <a:tcPr/>
                </a:tc>
                <a:tc>
                  <a:txBody>
                    <a:bodyPr/>
                    <a:lstStyle/>
                    <a:p>
                      <a:pPr algn="r"/>
                      <a:r>
                        <a:rPr lang="en-GB" sz="1500" dirty="0">
                          <a:latin typeface="Century Gothic" panose="020B0502020202020204" pitchFamily="34" charset="0"/>
                        </a:rPr>
                        <a:t>Ni</a:t>
                      </a:r>
                    </a:p>
                  </a:txBody>
                  <a:tcPr/>
                </a:tc>
                <a:extLst>
                  <a:ext uri="{0D108BD9-81ED-4DB2-BD59-A6C34878D82A}">
                    <a16:rowId xmlns:a16="http://schemas.microsoft.com/office/drawing/2014/main" val="2974875674"/>
                  </a:ext>
                </a:extLst>
              </a:tr>
              <a:tr h="386989">
                <a:tc>
                  <a:txBody>
                    <a:bodyPr/>
                    <a:lstStyle/>
                    <a:p>
                      <a:r>
                        <a:rPr lang="en-GB" sz="1500" dirty="0">
                          <a:latin typeface="Century Gothic" panose="020B0502020202020204" pitchFamily="34" charset="0"/>
                        </a:rPr>
                        <a:t>Iron </a:t>
                      </a:r>
                    </a:p>
                  </a:txBody>
                  <a:tcPr/>
                </a:tc>
                <a:tc>
                  <a:txBody>
                    <a:bodyPr/>
                    <a:lstStyle/>
                    <a:p>
                      <a:pPr algn="r"/>
                      <a:r>
                        <a:rPr lang="en-GB" sz="1500" dirty="0">
                          <a:latin typeface="Century Gothic" panose="020B0502020202020204" pitchFamily="34" charset="0"/>
                        </a:rPr>
                        <a:t>Cu</a:t>
                      </a:r>
                    </a:p>
                  </a:txBody>
                  <a:tcPr/>
                </a:tc>
                <a:extLst>
                  <a:ext uri="{0D108BD9-81ED-4DB2-BD59-A6C34878D82A}">
                    <a16:rowId xmlns:a16="http://schemas.microsoft.com/office/drawing/2014/main" val="2183512416"/>
                  </a:ext>
                </a:extLst>
              </a:tr>
              <a:tr h="386989">
                <a:tc>
                  <a:txBody>
                    <a:bodyPr/>
                    <a:lstStyle/>
                    <a:p>
                      <a:r>
                        <a:rPr lang="en-GB" sz="1500" dirty="0">
                          <a:latin typeface="Century Gothic" panose="020B0502020202020204" pitchFamily="34" charset="0"/>
                        </a:rPr>
                        <a:t>Potassium </a:t>
                      </a:r>
                    </a:p>
                  </a:txBody>
                  <a:tcPr/>
                </a:tc>
                <a:tc>
                  <a:txBody>
                    <a:bodyPr/>
                    <a:lstStyle/>
                    <a:p>
                      <a:pPr algn="r"/>
                      <a:r>
                        <a:rPr lang="en-GB" sz="1500" dirty="0">
                          <a:latin typeface="Century Gothic" panose="020B0502020202020204" pitchFamily="34" charset="0"/>
                        </a:rPr>
                        <a:t>I</a:t>
                      </a:r>
                    </a:p>
                  </a:txBody>
                  <a:tcPr/>
                </a:tc>
                <a:extLst>
                  <a:ext uri="{0D108BD9-81ED-4DB2-BD59-A6C34878D82A}">
                    <a16:rowId xmlns:a16="http://schemas.microsoft.com/office/drawing/2014/main" val="435646797"/>
                  </a:ext>
                </a:extLst>
              </a:tr>
            </a:tbl>
          </a:graphicData>
        </a:graphic>
      </p:graphicFrame>
      <p:cxnSp>
        <p:nvCxnSpPr>
          <p:cNvPr id="6" name="Straight Arrow Connector 5">
            <a:extLst>
              <a:ext uri="{FF2B5EF4-FFF2-40B4-BE49-F238E27FC236}">
                <a16:creationId xmlns:a16="http://schemas.microsoft.com/office/drawing/2014/main" id="{FEA2DD05-A372-4758-857A-7DF5189222F9}"/>
              </a:ext>
            </a:extLst>
          </p:cNvPr>
          <p:cNvCxnSpPr/>
          <p:nvPr/>
        </p:nvCxnSpPr>
        <p:spPr>
          <a:xfrm>
            <a:off x="9213156" y="1475334"/>
            <a:ext cx="2005533" cy="189795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8EA47B38-C08A-4E5B-9E83-DBCBFF9CC04B}"/>
              </a:ext>
            </a:extLst>
          </p:cNvPr>
          <p:cNvCxnSpPr/>
          <p:nvPr/>
        </p:nvCxnSpPr>
        <p:spPr>
          <a:xfrm flipV="1">
            <a:off x="9159368" y="1475334"/>
            <a:ext cx="1982481" cy="366031"/>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7B3BED38-2DB6-4C11-9C70-3737C7A841B4}"/>
              </a:ext>
            </a:extLst>
          </p:cNvPr>
          <p:cNvCxnSpPr/>
          <p:nvPr/>
        </p:nvCxnSpPr>
        <p:spPr>
          <a:xfrm flipV="1">
            <a:off x="8921163" y="1841365"/>
            <a:ext cx="2297526" cy="4331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34DEA16-412B-4CD6-9891-DF73DB83B859}"/>
              </a:ext>
            </a:extLst>
          </p:cNvPr>
          <p:cNvCxnSpPr/>
          <p:nvPr/>
        </p:nvCxnSpPr>
        <p:spPr>
          <a:xfrm>
            <a:off x="8844323" y="2650992"/>
            <a:ext cx="2374366" cy="37651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3B55170-0A91-4D3F-A605-76BC3C1313BD}"/>
              </a:ext>
            </a:extLst>
          </p:cNvPr>
          <p:cNvCxnSpPr/>
          <p:nvPr/>
        </p:nvCxnSpPr>
        <p:spPr>
          <a:xfrm>
            <a:off x="9159368" y="3027509"/>
            <a:ext cx="2059321" cy="3112034"/>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D6CA238B-CC6D-4F4B-86EA-4391076CFDC9}"/>
              </a:ext>
            </a:extLst>
          </p:cNvPr>
          <p:cNvCxnSpPr/>
          <p:nvPr/>
        </p:nvCxnSpPr>
        <p:spPr>
          <a:xfrm flipV="1">
            <a:off x="8998003" y="2274474"/>
            <a:ext cx="2182266" cy="1154526"/>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4AC25D24-814A-4BD3-898E-1C1D3169E0AE}"/>
              </a:ext>
            </a:extLst>
          </p:cNvPr>
          <p:cNvCxnSpPr/>
          <p:nvPr/>
        </p:nvCxnSpPr>
        <p:spPr>
          <a:xfrm flipV="1">
            <a:off x="9428309" y="2650992"/>
            <a:ext cx="1790380" cy="117565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9A23418-2B5F-4763-ABE4-39CEB04AFCAA}"/>
              </a:ext>
            </a:extLst>
          </p:cNvPr>
          <p:cNvCxnSpPr/>
          <p:nvPr/>
        </p:nvCxnSpPr>
        <p:spPr>
          <a:xfrm flipV="1">
            <a:off x="8921163" y="3826649"/>
            <a:ext cx="2366682" cy="36114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AAF2655A-6127-4678-9AC2-EA2E23C0D2EF}"/>
              </a:ext>
            </a:extLst>
          </p:cNvPr>
          <p:cNvCxnSpPr/>
          <p:nvPr/>
        </p:nvCxnSpPr>
        <p:spPr>
          <a:xfrm flipV="1">
            <a:off x="9097896" y="4187798"/>
            <a:ext cx="2189949" cy="376518"/>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4F743525-5C64-4464-A6AB-1692EAABBFFB}"/>
              </a:ext>
            </a:extLst>
          </p:cNvPr>
          <p:cNvCxnSpPr/>
          <p:nvPr/>
        </p:nvCxnSpPr>
        <p:spPr>
          <a:xfrm>
            <a:off x="8921163" y="4979254"/>
            <a:ext cx="2420471" cy="753035"/>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6ED6E9E-7179-4FA5-A39F-69D5DBE8438B}"/>
              </a:ext>
            </a:extLst>
          </p:cNvPr>
          <p:cNvCxnSpPr/>
          <p:nvPr/>
        </p:nvCxnSpPr>
        <p:spPr>
          <a:xfrm>
            <a:off x="8921163" y="5325035"/>
            <a:ext cx="2420471" cy="117565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CFE396F3-7CB0-45A4-9FFC-D0BE0A5ABFF6}"/>
              </a:ext>
            </a:extLst>
          </p:cNvPr>
          <p:cNvCxnSpPr/>
          <p:nvPr/>
        </p:nvCxnSpPr>
        <p:spPr>
          <a:xfrm flipV="1">
            <a:off x="8844323" y="5325035"/>
            <a:ext cx="2443522" cy="407254"/>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7CA2191F-3634-4F32-A0B7-83ECA4C28AC7}"/>
              </a:ext>
            </a:extLst>
          </p:cNvPr>
          <p:cNvCxnSpPr/>
          <p:nvPr/>
        </p:nvCxnSpPr>
        <p:spPr>
          <a:xfrm flipV="1">
            <a:off x="8706010" y="4979254"/>
            <a:ext cx="2512679" cy="116028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A17CECDC-853B-4074-9E3E-BAF2601F6149}"/>
              </a:ext>
            </a:extLst>
          </p:cNvPr>
          <p:cNvCxnSpPr/>
          <p:nvPr/>
        </p:nvCxnSpPr>
        <p:spPr>
          <a:xfrm flipV="1">
            <a:off x="9213156" y="4564316"/>
            <a:ext cx="2128478" cy="1936376"/>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981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30A40-5F18-4977-800A-E5BE7582B768}"/>
              </a:ext>
            </a:extLst>
          </p:cNvPr>
          <p:cNvSpPr>
            <a:spLocks noGrp="1"/>
          </p:cNvSpPr>
          <p:nvPr>
            <p:ph sz="quarter" idx="10"/>
          </p:nvPr>
        </p:nvSpPr>
        <p:spPr/>
        <p:txBody>
          <a:bodyPr>
            <a:noAutofit/>
          </a:bodyPr>
          <a:lstStyle/>
          <a:p>
            <a:pPr marL="0" indent="0">
              <a:buNone/>
            </a:pPr>
            <a:r>
              <a:rPr lang="en-GB" sz="2200" dirty="0"/>
              <a:t>So single elements have a single chemical symbol (such as C for carbon and O for oxygen. </a:t>
            </a:r>
          </a:p>
          <a:p>
            <a:pPr marL="0" indent="0">
              <a:buNone/>
            </a:pPr>
            <a:endParaRPr lang="en-GB" sz="2200" dirty="0"/>
          </a:p>
          <a:p>
            <a:pPr marL="0" indent="0">
              <a:buNone/>
            </a:pPr>
            <a:r>
              <a:rPr lang="en-GB" sz="2200" dirty="0"/>
              <a:t>For a molecule, we use the chemical symbols of the </a:t>
            </a:r>
            <a:r>
              <a:rPr lang="en-GB" sz="2200" b="1" dirty="0"/>
              <a:t>elements</a:t>
            </a:r>
            <a:r>
              <a:rPr lang="en-GB" sz="2200" dirty="0"/>
              <a:t> it contains to write down its </a:t>
            </a:r>
            <a:r>
              <a:rPr lang="en-GB" sz="2200" b="1" dirty="0"/>
              <a:t>formula</a:t>
            </a:r>
            <a:r>
              <a:rPr lang="en-GB" sz="2200" dirty="0"/>
              <a:t>.</a:t>
            </a:r>
          </a:p>
          <a:p>
            <a:pPr marL="0" indent="0">
              <a:buNone/>
            </a:pPr>
            <a:endParaRPr lang="en-GB" sz="2200" dirty="0"/>
          </a:p>
          <a:p>
            <a:pPr marL="0" indent="0">
              <a:buNone/>
            </a:pPr>
            <a:r>
              <a:rPr lang="en-GB" sz="2200" dirty="0"/>
              <a:t>For example, the formula for carbon monoxide is </a:t>
            </a:r>
            <a:r>
              <a:rPr lang="en-GB" sz="2200" b="1" dirty="0"/>
              <a:t>CO</a:t>
            </a:r>
            <a:r>
              <a:rPr lang="en-GB" sz="2200" dirty="0"/>
              <a:t>. It tells you that each molecule of carbon monoxide consists of one carbon atom joined to one oxygen atom. </a:t>
            </a:r>
          </a:p>
          <a:p>
            <a:pPr marL="0" indent="0">
              <a:buNone/>
            </a:pPr>
            <a:endParaRPr lang="en-GB" sz="2200" dirty="0"/>
          </a:p>
          <a:p>
            <a:pPr marL="0" indent="0">
              <a:buNone/>
            </a:pPr>
            <a:r>
              <a:rPr lang="en-GB" sz="2200" b="1" dirty="0"/>
              <a:t>Handy hint! </a:t>
            </a:r>
            <a:r>
              <a:rPr lang="en-GB" sz="2200" dirty="0"/>
              <a:t>Every time you see a capital letter, this represents a new element. </a:t>
            </a:r>
            <a:endParaRPr lang="en-GB" sz="2200" b="1" dirty="0"/>
          </a:p>
        </p:txBody>
      </p:sp>
      <p:sp>
        <p:nvSpPr>
          <p:cNvPr id="3" name="Content Placeholder 2">
            <a:extLst>
              <a:ext uri="{FF2B5EF4-FFF2-40B4-BE49-F238E27FC236}">
                <a16:creationId xmlns:a16="http://schemas.microsoft.com/office/drawing/2014/main" id="{F8AE158F-B7F7-421B-B0E4-8638C5DE071A}"/>
              </a:ext>
            </a:extLst>
          </p:cNvPr>
          <p:cNvSpPr>
            <a:spLocks noGrp="1"/>
          </p:cNvSpPr>
          <p:nvPr>
            <p:ph sz="quarter" idx="11"/>
          </p:nvPr>
        </p:nvSpPr>
        <p:spPr/>
        <p:txBody>
          <a:bodyPr/>
          <a:lstStyle/>
          <a:p>
            <a:r>
              <a:rPr lang="en-GB" dirty="0"/>
              <a:t>Chemical formulae </a:t>
            </a:r>
          </a:p>
        </p:txBody>
      </p:sp>
      <p:pic>
        <p:nvPicPr>
          <p:cNvPr id="4" name="Picture 3">
            <a:extLst>
              <a:ext uri="{FF2B5EF4-FFF2-40B4-BE49-F238E27FC236}">
                <a16:creationId xmlns:a16="http://schemas.microsoft.com/office/drawing/2014/main" id="{EEAE7DBB-E2DE-4B92-9816-0A553B5166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32" b="96392" l="10000" r="90000">
                        <a14:foregroundMark x1="36486" y1="87113" x2="35405" y2="96907"/>
                        <a14:foregroundMark x1="62432" y1="22680" x2="62432" y2="7732"/>
                      </a14:backgroundRemoval>
                    </a14:imgEffect>
                  </a14:imgLayer>
                </a14:imgProps>
              </a:ext>
            </a:extLst>
          </a:blip>
          <a:stretch>
            <a:fillRect/>
          </a:stretch>
        </p:blipFill>
        <p:spPr>
          <a:xfrm>
            <a:off x="9834550" y="4848443"/>
            <a:ext cx="2482561" cy="1301667"/>
          </a:xfrm>
          <a:prstGeom prst="rect">
            <a:avLst/>
          </a:prstGeom>
        </p:spPr>
      </p:pic>
    </p:spTree>
    <p:extLst>
      <p:ext uri="{BB962C8B-B14F-4D97-AF65-F5344CB8AC3E}">
        <p14:creationId xmlns:p14="http://schemas.microsoft.com/office/powerpoint/2010/main" val="2099757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B5E70E-D41E-4768-91AB-9905CA98B1B4}"/>
              </a:ext>
            </a:extLst>
          </p:cNvPr>
          <p:cNvSpPr>
            <a:spLocks noGrp="1"/>
          </p:cNvSpPr>
          <p:nvPr>
            <p:ph sz="quarter" idx="10"/>
          </p:nvPr>
        </p:nvSpPr>
        <p:spPr/>
        <p:txBody>
          <a:bodyPr>
            <a:normAutofit fontScale="70000" lnSpcReduction="20000"/>
          </a:bodyPr>
          <a:lstStyle/>
          <a:p>
            <a:pPr marL="0" indent="0">
              <a:buNone/>
            </a:pPr>
            <a:r>
              <a:rPr lang="en-GB" dirty="0"/>
              <a:t>Take care when writing your symbols and formulae. Be careful about when to use capital letters. For example, </a:t>
            </a:r>
            <a:r>
              <a:rPr lang="en-GB" b="1" dirty="0"/>
              <a:t>CO</a:t>
            </a:r>
            <a:r>
              <a:rPr lang="en-GB" dirty="0"/>
              <a:t> means a molecule of carbon monoxide but </a:t>
            </a:r>
            <a:r>
              <a:rPr lang="en-GB" b="1" dirty="0"/>
              <a:t>Co</a:t>
            </a:r>
            <a:r>
              <a:rPr lang="en-GB" dirty="0"/>
              <a:t> is the symbol for cobalt (an element).</a:t>
            </a:r>
          </a:p>
          <a:p>
            <a:pPr marL="0" indent="0">
              <a:buNone/>
            </a:pPr>
            <a:endParaRPr lang="en-GB" dirty="0"/>
          </a:p>
          <a:p>
            <a:pPr marL="0" indent="0">
              <a:buNone/>
            </a:pPr>
            <a:r>
              <a:rPr lang="en-GB" dirty="0"/>
              <a:t>The word 'formulae' is the plural of 'formula'. If we have more than one formula, we don't say formulas, we say formulae.</a:t>
            </a:r>
          </a:p>
          <a:p>
            <a:pPr marL="0" indent="0">
              <a:buNone/>
            </a:pPr>
            <a:endParaRPr lang="en-GB" dirty="0"/>
          </a:p>
        </p:txBody>
      </p:sp>
      <p:sp>
        <p:nvSpPr>
          <p:cNvPr id="3" name="Content Placeholder 2">
            <a:extLst>
              <a:ext uri="{FF2B5EF4-FFF2-40B4-BE49-F238E27FC236}">
                <a16:creationId xmlns:a16="http://schemas.microsoft.com/office/drawing/2014/main" id="{886F8EDB-9007-4345-A305-DDC98EBC26E8}"/>
              </a:ext>
            </a:extLst>
          </p:cNvPr>
          <p:cNvSpPr>
            <a:spLocks noGrp="1"/>
          </p:cNvSpPr>
          <p:nvPr>
            <p:ph sz="quarter" idx="11"/>
          </p:nvPr>
        </p:nvSpPr>
        <p:spPr/>
        <p:txBody>
          <a:bodyPr/>
          <a:lstStyle/>
          <a:p>
            <a:r>
              <a:rPr lang="en-GB" dirty="0"/>
              <a:t>Chemical formulae </a:t>
            </a:r>
          </a:p>
        </p:txBody>
      </p:sp>
    </p:spTree>
    <p:extLst>
      <p:ext uri="{BB962C8B-B14F-4D97-AF65-F5344CB8AC3E}">
        <p14:creationId xmlns:p14="http://schemas.microsoft.com/office/powerpoint/2010/main" val="3032493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3020C-D5C5-4A69-8D9B-EA7EA2C60666}"/>
              </a:ext>
            </a:extLst>
          </p:cNvPr>
          <p:cNvSpPr>
            <a:spLocks noGrp="1"/>
          </p:cNvSpPr>
          <p:nvPr>
            <p:ph sz="quarter" idx="10"/>
          </p:nvPr>
        </p:nvSpPr>
        <p:spPr/>
        <p:txBody>
          <a:bodyPr>
            <a:normAutofit fontScale="92500" lnSpcReduction="20000"/>
          </a:bodyPr>
          <a:lstStyle/>
          <a:p>
            <a:pPr marL="0" indent="0">
              <a:buNone/>
            </a:pPr>
            <a:r>
              <a:rPr lang="en-GB" sz="4400" b="1" dirty="0"/>
              <a:t>Task: </a:t>
            </a:r>
            <a:r>
              <a:rPr lang="en-GB" sz="4400" dirty="0"/>
              <a:t>Use the internet to find the chemical formulae of the following molecules: </a:t>
            </a:r>
          </a:p>
          <a:p>
            <a:pPr marL="742950" indent="-742950">
              <a:buAutoNum type="alphaLcParenR"/>
            </a:pPr>
            <a:r>
              <a:rPr lang="en-GB" sz="4400" dirty="0"/>
              <a:t>Sodium chloride </a:t>
            </a:r>
          </a:p>
          <a:p>
            <a:pPr marL="742950" indent="-742950">
              <a:buAutoNum type="alphaLcParenR"/>
            </a:pPr>
            <a:r>
              <a:rPr lang="en-GB" sz="4400" dirty="0"/>
              <a:t>Nitrogen monoxide </a:t>
            </a:r>
          </a:p>
          <a:p>
            <a:pPr marL="742950" indent="-742950">
              <a:buAutoNum type="alphaLcParenR"/>
            </a:pPr>
            <a:r>
              <a:rPr lang="en-GB" sz="4400" dirty="0"/>
              <a:t>Potassium hydroxide </a:t>
            </a:r>
          </a:p>
          <a:p>
            <a:pPr marL="742950" indent="-742950">
              <a:buAutoNum type="alphaLcParenR"/>
            </a:pPr>
            <a:r>
              <a:rPr lang="en-GB" sz="4400" dirty="0"/>
              <a:t>Cyanide </a:t>
            </a:r>
          </a:p>
          <a:p>
            <a:pPr marL="742950" indent="-742950">
              <a:buAutoNum type="alphaLcParenR"/>
            </a:pPr>
            <a:endParaRPr lang="en-GB" sz="4400" dirty="0"/>
          </a:p>
          <a:p>
            <a:pPr marL="0" indent="0">
              <a:buNone/>
            </a:pPr>
            <a:endParaRPr lang="en-GB" dirty="0"/>
          </a:p>
        </p:txBody>
      </p:sp>
      <p:sp>
        <p:nvSpPr>
          <p:cNvPr id="3" name="Content Placeholder 2">
            <a:extLst>
              <a:ext uri="{FF2B5EF4-FFF2-40B4-BE49-F238E27FC236}">
                <a16:creationId xmlns:a16="http://schemas.microsoft.com/office/drawing/2014/main" id="{49E58D90-CE4F-4BDF-B633-7F638ECE06A2}"/>
              </a:ext>
            </a:extLst>
          </p:cNvPr>
          <p:cNvSpPr>
            <a:spLocks noGrp="1"/>
          </p:cNvSpPr>
          <p:nvPr>
            <p:ph sz="quarter" idx="11"/>
          </p:nvPr>
        </p:nvSpPr>
        <p:spPr/>
        <p:txBody>
          <a:bodyPr>
            <a:normAutofit/>
          </a:bodyPr>
          <a:lstStyle/>
          <a:p>
            <a:r>
              <a:rPr lang="en-GB" dirty="0"/>
              <a:t>Chemical formulae </a:t>
            </a:r>
          </a:p>
        </p:txBody>
      </p:sp>
    </p:spTree>
    <p:extLst>
      <p:ext uri="{BB962C8B-B14F-4D97-AF65-F5344CB8AC3E}">
        <p14:creationId xmlns:p14="http://schemas.microsoft.com/office/powerpoint/2010/main" val="355644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3020C-D5C5-4A69-8D9B-EA7EA2C60666}"/>
              </a:ext>
            </a:extLst>
          </p:cNvPr>
          <p:cNvSpPr>
            <a:spLocks noGrp="1"/>
          </p:cNvSpPr>
          <p:nvPr>
            <p:ph sz="quarter" idx="10"/>
          </p:nvPr>
        </p:nvSpPr>
        <p:spPr/>
        <p:txBody>
          <a:bodyPr>
            <a:normAutofit/>
          </a:bodyPr>
          <a:lstStyle/>
          <a:p>
            <a:pPr marL="0" indent="0">
              <a:buNone/>
            </a:pPr>
            <a:r>
              <a:rPr lang="en-GB" sz="4400" b="1" dirty="0"/>
              <a:t>Mark your answers! </a:t>
            </a:r>
            <a:endParaRPr lang="en-GB" sz="4400" dirty="0"/>
          </a:p>
          <a:p>
            <a:pPr marL="742950" indent="-742950">
              <a:buAutoNum type="alphaLcParenR"/>
            </a:pPr>
            <a:r>
              <a:rPr lang="en-GB" sz="4400" dirty="0"/>
              <a:t>Sodium chloride – </a:t>
            </a:r>
            <a:r>
              <a:rPr lang="en-GB" sz="4400" dirty="0">
                <a:solidFill>
                  <a:srgbClr val="00B050"/>
                </a:solidFill>
              </a:rPr>
              <a:t>NaCl</a:t>
            </a:r>
          </a:p>
          <a:p>
            <a:pPr marL="742950" indent="-742950">
              <a:buAutoNum type="alphaLcParenR"/>
            </a:pPr>
            <a:r>
              <a:rPr lang="en-GB" sz="4400" dirty="0"/>
              <a:t>Nitrogen monoxide – </a:t>
            </a:r>
            <a:r>
              <a:rPr lang="en-GB" sz="4400" dirty="0">
                <a:solidFill>
                  <a:srgbClr val="00B050"/>
                </a:solidFill>
              </a:rPr>
              <a:t>NO </a:t>
            </a:r>
          </a:p>
          <a:p>
            <a:pPr marL="742950" indent="-742950">
              <a:buAutoNum type="alphaLcParenR"/>
            </a:pPr>
            <a:r>
              <a:rPr lang="en-GB" sz="4400" dirty="0"/>
              <a:t>Potassium hydroxide – </a:t>
            </a:r>
            <a:r>
              <a:rPr lang="en-GB" sz="4400" dirty="0">
                <a:solidFill>
                  <a:srgbClr val="00B050"/>
                </a:solidFill>
              </a:rPr>
              <a:t>KOH</a:t>
            </a:r>
            <a:r>
              <a:rPr lang="en-GB" sz="4400" dirty="0"/>
              <a:t>  </a:t>
            </a:r>
          </a:p>
          <a:p>
            <a:pPr marL="742950" indent="-742950">
              <a:buAutoNum type="alphaLcParenR"/>
            </a:pPr>
            <a:r>
              <a:rPr lang="en-GB" sz="4400" dirty="0"/>
              <a:t>Cyanide – </a:t>
            </a:r>
            <a:r>
              <a:rPr lang="en-GB" sz="4400" dirty="0">
                <a:solidFill>
                  <a:srgbClr val="00B050"/>
                </a:solidFill>
              </a:rPr>
              <a:t>CN</a:t>
            </a:r>
            <a:r>
              <a:rPr lang="en-GB" sz="4400" dirty="0"/>
              <a:t> </a:t>
            </a:r>
          </a:p>
          <a:p>
            <a:pPr marL="742950" indent="-742950">
              <a:buAutoNum type="alphaLcParenR"/>
            </a:pPr>
            <a:endParaRPr lang="en-GB" sz="4400" dirty="0"/>
          </a:p>
          <a:p>
            <a:pPr marL="0" indent="0">
              <a:buNone/>
            </a:pPr>
            <a:endParaRPr lang="en-GB" dirty="0"/>
          </a:p>
        </p:txBody>
      </p:sp>
      <p:sp>
        <p:nvSpPr>
          <p:cNvPr id="3" name="Content Placeholder 2">
            <a:extLst>
              <a:ext uri="{FF2B5EF4-FFF2-40B4-BE49-F238E27FC236}">
                <a16:creationId xmlns:a16="http://schemas.microsoft.com/office/drawing/2014/main" id="{49E58D90-CE4F-4BDF-B633-7F638ECE06A2}"/>
              </a:ext>
            </a:extLst>
          </p:cNvPr>
          <p:cNvSpPr>
            <a:spLocks noGrp="1"/>
          </p:cNvSpPr>
          <p:nvPr>
            <p:ph sz="quarter" idx="11"/>
          </p:nvPr>
        </p:nvSpPr>
        <p:spPr/>
        <p:txBody>
          <a:bodyPr>
            <a:normAutofit/>
          </a:bodyPr>
          <a:lstStyle/>
          <a:p>
            <a:r>
              <a:rPr lang="en-GB" dirty="0"/>
              <a:t>Chemical formulae </a:t>
            </a:r>
          </a:p>
        </p:txBody>
      </p:sp>
    </p:spTree>
    <p:extLst>
      <p:ext uri="{BB962C8B-B14F-4D97-AF65-F5344CB8AC3E}">
        <p14:creationId xmlns:p14="http://schemas.microsoft.com/office/powerpoint/2010/main" val="157186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999E07-E529-48DD-A85E-D2E01B5F83A7}"/>
              </a:ext>
            </a:extLst>
          </p:cNvPr>
          <p:cNvSpPr>
            <a:spLocks noGrp="1"/>
          </p:cNvSpPr>
          <p:nvPr>
            <p:ph sz="quarter" idx="10"/>
          </p:nvPr>
        </p:nvSpPr>
        <p:spPr/>
        <p:txBody>
          <a:bodyPr>
            <a:normAutofit fontScale="62500" lnSpcReduction="20000"/>
          </a:bodyPr>
          <a:lstStyle/>
          <a:p>
            <a:pPr marL="0" indent="0">
              <a:buNone/>
            </a:pPr>
            <a:r>
              <a:rPr lang="en-GB" dirty="0"/>
              <a:t>We use numbers to show when a molecule contains </a:t>
            </a:r>
            <a:r>
              <a:rPr lang="en-GB" b="1" dirty="0"/>
              <a:t>more than one </a:t>
            </a:r>
            <a:r>
              <a:rPr lang="en-GB" dirty="0"/>
              <a:t>atom of an element. The numbers are written </a:t>
            </a:r>
            <a:r>
              <a:rPr lang="en-GB" b="1" dirty="0"/>
              <a:t>below</a:t>
            </a:r>
            <a:r>
              <a:rPr lang="en-GB" dirty="0"/>
              <a:t> the element symbol.</a:t>
            </a:r>
          </a:p>
          <a:p>
            <a:pPr marL="0" indent="0">
              <a:buNone/>
            </a:pPr>
            <a:endParaRPr lang="en-GB" dirty="0"/>
          </a:p>
          <a:p>
            <a:pPr marL="0" indent="0">
              <a:buNone/>
            </a:pPr>
            <a:r>
              <a:rPr lang="en-GB" dirty="0"/>
              <a:t>For example, </a:t>
            </a:r>
            <a:r>
              <a:rPr lang="en-GB" b="1" dirty="0"/>
              <a:t>CO</a:t>
            </a:r>
            <a:r>
              <a:rPr lang="en-GB" b="1" baseline="-25000" dirty="0"/>
              <a:t>2</a:t>
            </a:r>
            <a:r>
              <a:rPr lang="en-GB" dirty="0"/>
              <a:t> is the formula for carbon dioxide. It tells you that each molecule has one carbon atom and two oxygen atoms.</a:t>
            </a:r>
          </a:p>
          <a:p>
            <a:pPr marL="0" indent="0">
              <a:buNone/>
            </a:pPr>
            <a:endParaRPr lang="en-GB" dirty="0"/>
          </a:p>
          <a:p>
            <a:pPr marL="0" indent="0">
              <a:buNone/>
            </a:pPr>
            <a:r>
              <a:rPr lang="en-GB" dirty="0"/>
              <a:t>Take care when writing these formulae. The small numbers go at the </a:t>
            </a:r>
            <a:r>
              <a:rPr lang="en-GB" b="1" dirty="0"/>
              <a:t>bottom</a:t>
            </a:r>
            <a:r>
              <a:rPr lang="en-GB" dirty="0"/>
              <a:t>. For example CO</a:t>
            </a:r>
            <a:r>
              <a:rPr lang="en-GB" baseline="-25000" dirty="0"/>
              <a:t>2</a:t>
            </a:r>
            <a:r>
              <a:rPr lang="en-GB" dirty="0"/>
              <a:t> is correct but CO</a:t>
            </a:r>
            <a:r>
              <a:rPr lang="en-GB" baseline="30000" dirty="0"/>
              <a:t>2</a:t>
            </a:r>
            <a:r>
              <a:rPr lang="en-GB" dirty="0"/>
              <a:t> is wrong.</a:t>
            </a:r>
          </a:p>
          <a:p>
            <a:pPr marL="0" indent="0">
              <a:buNone/>
            </a:pPr>
            <a:endParaRPr lang="en-GB" dirty="0"/>
          </a:p>
        </p:txBody>
      </p:sp>
      <p:sp>
        <p:nvSpPr>
          <p:cNvPr id="3" name="Content Placeholder 2">
            <a:extLst>
              <a:ext uri="{FF2B5EF4-FFF2-40B4-BE49-F238E27FC236}">
                <a16:creationId xmlns:a16="http://schemas.microsoft.com/office/drawing/2014/main" id="{3EB1EE16-DCF1-49D8-B3C9-43390A9DC7A2}"/>
              </a:ext>
            </a:extLst>
          </p:cNvPr>
          <p:cNvSpPr>
            <a:spLocks noGrp="1"/>
          </p:cNvSpPr>
          <p:nvPr>
            <p:ph sz="quarter" idx="11"/>
          </p:nvPr>
        </p:nvSpPr>
        <p:spPr/>
        <p:txBody>
          <a:bodyPr/>
          <a:lstStyle/>
          <a:p>
            <a:r>
              <a:rPr lang="en-GB" dirty="0"/>
              <a:t>Numbers in chemical formulae</a:t>
            </a:r>
          </a:p>
        </p:txBody>
      </p:sp>
      <p:pic>
        <p:nvPicPr>
          <p:cNvPr id="5" name="Picture 4">
            <a:extLst>
              <a:ext uri="{FF2B5EF4-FFF2-40B4-BE49-F238E27FC236}">
                <a16:creationId xmlns:a16="http://schemas.microsoft.com/office/drawing/2014/main" id="{8D49257C-50BA-47D0-97CD-EADFE90C7FB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509" b="98684" l="0" r="99643">
                        <a14:foregroundMark x1="37500" y1="44298" x2="0" y2="44737"/>
                        <a14:foregroundMark x1="23214" y1="27193" x2="14821" y2="75439"/>
                        <a14:foregroundMark x1="15714" y1="84211" x2="18393" y2="92105"/>
                        <a14:foregroundMark x1="16786" y1="29825" x2="17500" y2="79386"/>
                        <a14:foregroundMark x1="19107" y1="42982" x2="25000" y2="59649"/>
                        <a14:foregroundMark x1="74821" y1="43421" x2="99821" y2="48684"/>
                        <a14:foregroundMark x1="91607" y1="33333" x2="83036" y2="3947"/>
                        <a14:foregroundMark x1="82857" y1="30702" x2="80893" y2="60965"/>
                        <a14:foregroundMark x1="14821" y1="35965" x2="17857" y2="65351"/>
                        <a14:foregroundMark x1="89821" y1="37719" x2="83393" y2="59211"/>
                        <a14:foregroundMark x1="83393" y1="59211" x2="74107" y2="50877"/>
                        <a14:foregroundMark x1="74107" y1="50877" x2="74107" y2="43421"/>
                        <a14:foregroundMark x1="88214" y1="57018" x2="77143" y2="50000"/>
                        <a14:foregroundMark x1="77143" y1="50000" x2="69643" y2="51754"/>
                        <a14:foregroundMark x1="54464" y1="34649" x2="46429" y2="67544"/>
                        <a14:foregroundMark x1="50000" y1="32018" x2="49821" y2="62719"/>
                        <a14:foregroundMark x1="54821" y1="44298" x2="45893" y2="53070"/>
                        <a14:foregroundMark x1="45893" y1="53070" x2="49286" y2="32018"/>
                        <a14:foregroundMark x1="49286" y1="32018" x2="55000" y2="53070"/>
                        <a14:foregroundMark x1="55000" y1="53070" x2="46964" y2="67105"/>
                        <a14:foregroundMark x1="46964" y1="67105" x2="41429" y2="45175"/>
                        <a14:foregroundMark x1="41429" y1="45175" x2="44464" y2="37719"/>
                        <a14:foregroundMark x1="54107" y1="50877" x2="54107" y2="51754"/>
                        <a14:foregroundMark x1="47143" y1="90789" x2="48036" y2="98684"/>
                        <a14:foregroundMark x1="51786" y1="37281" x2="51964" y2="65351"/>
                        <a14:foregroundMark x1="15714" y1="26754" x2="7857" y2="18860"/>
                      </a14:backgroundRemoval>
                    </a14:imgEffect>
                  </a14:imgLayer>
                </a14:imgProps>
              </a:ext>
            </a:extLst>
          </a:blip>
          <a:stretch>
            <a:fillRect/>
          </a:stretch>
        </p:blipFill>
        <p:spPr>
          <a:xfrm rot="19742423">
            <a:off x="10287351" y="4568076"/>
            <a:ext cx="1842931" cy="750336"/>
          </a:xfrm>
          <a:prstGeom prst="rect">
            <a:avLst/>
          </a:prstGeom>
        </p:spPr>
      </p:pic>
    </p:spTree>
    <p:extLst>
      <p:ext uri="{BB962C8B-B14F-4D97-AF65-F5344CB8AC3E}">
        <p14:creationId xmlns:p14="http://schemas.microsoft.com/office/powerpoint/2010/main" val="3396603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29B0F-B28E-43D6-A9A3-FCE050AD3EAA}"/>
              </a:ext>
            </a:extLst>
          </p:cNvPr>
          <p:cNvSpPr>
            <a:spLocks noGrp="1"/>
          </p:cNvSpPr>
          <p:nvPr>
            <p:ph sz="quarter" idx="10"/>
          </p:nvPr>
        </p:nvSpPr>
        <p:spPr>
          <a:xfrm>
            <a:off x="2820988" y="2060305"/>
            <a:ext cx="8254843" cy="719840"/>
          </a:xfrm>
        </p:spPr>
        <p:txBody>
          <a:bodyPr>
            <a:normAutofit/>
          </a:bodyPr>
          <a:lstStyle/>
          <a:p>
            <a:pPr marL="0" indent="0">
              <a:buNone/>
            </a:pPr>
            <a:r>
              <a:rPr lang="en-GB" sz="3000" dirty="0"/>
              <a:t>Some formulae are more complicated.</a:t>
            </a:r>
          </a:p>
          <a:p>
            <a:pPr marL="0" indent="0">
              <a:buNone/>
            </a:pPr>
            <a:endParaRPr lang="en-GB" sz="2800" dirty="0"/>
          </a:p>
          <a:p>
            <a:pPr marL="0" indent="0">
              <a:buNone/>
            </a:pPr>
            <a:endParaRPr lang="en-GB" dirty="0"/>
          </a:p>
        </p:txBody>
      </p:sp>
      <p:sp>
        <p:nvSpPr>
          <p:cNvPr id="3" name="Content Placeholder 2">
            <a:extLst>
              <a:ext uri="{FF2B5EF4-FFF2-40B4-BE49-F238E27FC236}">
                <a16:creationId xmlns:a16="http://schemas.microsoft.com/office/drawing/2014/main" id="{A61AD646-42C1-4A26-AEFA-124BEFDD4DFA}"/>
              </a:ext>
            </a:extLst>
          </p:cNvPr>
          <p:cNvSpPr>
            <a:spLocks noGrp="1"/>
          </p:cNvSpPr>
          <p:nvPr>
            <p:ph sz="quarter" idx="11"/>
          </p:nvPr>
        </p:nvSpPr>
        <p:spPr/>
        <p:txBody>
          <a:bodyPr/>
          <a:lstStyle/>
          <a:p>
            <a:r>
              <a:rPr lang="en-GB" dirty="0"/>
              <a:t>Numbers in chemical formulae</a:t>
            </a:r>
          </a:p>
        </p:txBody>
      </p:sp>
      <p:pic>
        <p:nvPicPr>
          <p:cNvPr id="4" name="Picture 3">
            <a:extLst>
              <a:ext uri="{FF2B5EF4-FFF2-40B4-BE49-F238E27FC236}">
                <a16:creationId xmlns:a16="http://schemas.microsoft.com/office/drawing/2014/main" id="{BAD15D89-F38B-4A94-88C9-3676B7AB0E77}"/>
              </a:ext>
            </a:extLst>
          </p:cNvPr>
          <p:cNvPicPr>
            <a:picLocks noChangeAspect="1"/>
          </p:cNvPicPr>
          <p:nvPr/>
        </p:nvPicPr>
        <p:blipFill rotWithShape="1">
          <a:blip r:embed="rId2"/>
          <a:srcRect r="27312"/>
          <a:stretch/>
        </p:blipFill>
        <p:spPr>
          <a:xfrm>
            <a:off x="7629236" y="3429000"/>
            <a:ext cx="4320309" cy="2362200"/>
          </a:xfrm>
          <a:prstGeom prst="rect">
            <a:avLst/>
          </a:prstGeom>
        </p:spPr>
      </p:pic>
      <p:sp>
        <p:nvSpPr>
          <p:cNvPr id="5" name="Rectangle 4">
            <a:extLst>
              <a:ext uri="{FF2B5EF4-FFF2-40B4-BE49-F238E27FC236}">
                <a16:creationId xmlns:a16="http://schemas.microsoft.com/office/drawing/2014/main" id="{7742BE82-1EE9-4DB8-90AB-F422F881AAEC}"/>
              </a:ext>
            </a:extLst>
          </p:cNvPr>
          <p:cNvSpPr/>
          <p:nvPr/>
        </p:nvSpPr>
        <p:spPr>
          <a:xfrm>
            <a:off x="2820988" y="2819553"/>
            <a:ext cx="4808248" cy="3323987"/>
          </a:xfrm>
          <a:prstGeom prst="rect">
            <a:avLst/>
          </a:prstGeom>
        </p:spPr>
        <p:txBody>
          <a:bodyPr wrap="square">
            <a:spAutoFit/>
          </a:bodyPr>
          <a:lstStyle/>
          <a:p>
            <a:r>
              <a:rPr lang="en-GB" sz="3000" dirty="0">
                <a:latin typeface="Century Gothic" panose="020B0502020202020204" pitchFamily="34" charset="0"/>
              </a:rPr>
              <a:t>For example, the formula for sodium sulfate is Na</a:t>
            </a:r>
            <a:r>
              <a:rPr lang="en-GB" sz="3000" baseline="-25000" dirty="0">
                <a:latin typeface="Century Gothic" panose="020B0502020202020204" pitchFamily="34" charset="0"/>
              </a:rPr>
              <a:t>2</a:t>
            </a:r>
            <a:r>
              <a:rPr lang="en-GB" sz="3000" dirty="0">
                <a:latin typeface="Century Gothic" panose="020B0502020202020204" pitchFamily="34" charset="0"/>
              </a:rPr>
              <a:t>SO</a:t>
            </a:r>
            <a:r>
              <a:rPr lang="en-GB" sz="3000" baseline="-25000" dirty="0">
                <a:latin typeface="Century Gothic" panose="020B0502020202020204" pitchFamily="34" charset="0"/>
              </a:rPr>
              <a:t>4</a:t>
            </a:r>
            <a:r>
              <a:rPr lang="en-GB" sz="3000" dirty="0">
                <a:latin typeface="Century Gothic" panose="020B0502020202020204" pitchFamily="34" charset="0"/>
              </a:rPr>
              <a:t>. It tells you that sodium sulfate contains </a:t>
            </a:r>
            <a:r>
              <a:rPr lang="en-GB" sz="3000" b="1" dirty="0">
                <a:latin typeface="Century Gothic" panose="020B0502020202020204" pitchFamily="34" charset="0"/>
              </a:rPr>
              <a:t>two</a:t>
            </a:r>
            <a:r>
              <a:rPr lang="en-GB" sz="3000" dirty="0">
                <a:latin typeface="Century Gothic" panose="020B0502020202020204" pitchFamily="34" charset="0"/>
              </a:rPr>
              <a:t> sodium atoms (Na</a:t>
            </a:r>
            <a:r>
              <a:rPr lang="en-GB" sz="3000" baseline="-25000" dirty="0">
                <a:latin typeface="Century Gothic" panose="020B0502020202020204" pitchFamily="34" charset="0"/>
              </a:rPr>
              <a:t>2</a:t>
            </a:r>
            <a:r>
              <a:rPr lang="en-GB" sz="3000" dirty="0">
                <a:latin typeface="Century Gothic" panose="020B0502020202020204" pitchFamily="34" charset="0"/>
              </a:rPr>
              <a:t>), </a:t>
            </a:r>
            <a:r>
              <a:rPr lang="en-GB" sz="3000" b="1" dirty="0">
                <a:latin typeface="Century Gothic" panose="020B0502020202020204" pitchFamily="34" charset="0"/>
              </a:rPr>
              <a:t>one</a:t>
            </a:r>
            <a:r>
              <a:rPr lang="en-GB" sz="3000" dirty="0">
                <a:latin typeface="Century Gothic" panose="020B0502020202020204" pitchFamily="34" charset="0"/>
              </a:rPr>
              <a:t> sulfur atom (S) and </a:t>
            </a:r>
            <a:r>
              <a:rPr lang="en-GB" sz="3000" b="1" dirty="0">
                <a:latin typeface="Century Gothic" panose="020B0502020202020204" pitchFamily="34" charset="0"/>
              </a:rPr>
              <a:t>four</a:t>
            </a:r>
            <a:r>
              <a:rPr lang="en-GB" sz="3000" dirty="0">
                <a:latin typeface="Century Gothic" panose="020B0502020202020204" pitchFamily="34" charset="0"/>
              </a:rPr>
              <a:t> oxygen atoms (O</a:t>
            </a:r>
            <a:r>
              <a:rPr lang="en-GB" sz="3000" baseline="-25000" dirty="0">
                <a:latin typeface="Century Gothic" panose="020B0502020202020204" pitchFamily="34" charset="0"/>
              </a:rPr>
              <a:t>4</a:t>
            </a:r>
            <a:r>
              <a:rPr lang="en-GB" sz="3000" dirty="0">
                <a:latin typeface="Century Gothic" panose="020B0502020202020204" pitchFamily="34" charset="0"/>
              </a:rPr>
              <a:t>).</a:t>
            </a:r>
          </a:p>
        </p:txBody>
      </p:sp>
    </p:spTree>
    <p:extLst>
      <p:ext uri="{BB962C8B-B14F-4D97-AF65-F5344CB8AC3E}">
        <p14:creationId xmlns:p14="http://schemas.microsoft.com/office/powerpoint/2010/main" val="2600620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7A833-15BE-4B44-B44C-40BDC706FA00}"/>
              </a:ext>
            </a:extLst>
          </p:cNvPr>
          <p:cNvSpPr>
            <a:spLocks noGrp="1"/>
          </p:cNvSpPr>
          <p:nvPr>
            <p:ph sz="quarter" idx="10"/>
          </p:nvPr>
        </p:nvSpPr>
        <p:spPr/>
        <p:txBody>
          <a:bodyPr/>
          <a:lstStyle/>
          <a:p>
            <a:pPr marL="0" indent="0">
              <a:buNone/>
            </a:pPr>
            <a:r>
              <a:rPr lang="en-GB" dirty="0"/>
              <a:t>If you are still unsure, watch this video to help you understand! </a:t>
            </a:r>
          </a:p>
          <a:p>
            <a:pPr marL="0" indent="0">
              <a:buNone/>
            </a:pPr>
            <a:r>
              <a:rPr lang="en-GB" dirty="0">
                <a:hlinkClick r:id="rId2"/>
              </a:rPr>
              <a:t>https://www.youtube.com/watch?v=SRR-4BLzNus</a:t>
            </a:r>
            <a:endParaRPr lang="en-GB" dirty="0"/>
          </a:p>
        </p:txBody>
      </p:sp>
      <p:sp>
        <p:nvSpPr>
          <p:cNvPr id="3" name="Content Placeholder 2">
            <a:extLst>
              <a:ext uri="{FF2B5EF4-FFF2-40B4-BE49-F238E27FC236}">
                <a16:creationId xmlns:a16="http://schemas.microsoft.com/office/drawing/2014/main" id="{02665CBE-F076-4D76-9E32-AC68ECCA8D9F}"/>
              </a:ext>
            </a:extLst>
          </p:cNvPr>
          <p:cNvSpPr>
            <a:spLocks noGrp="1"/>
          </p:cNvSpPr>
          <p:nvPr>
            <p:ph sz="quarter" idx="11"/>
          </p:nvPr>
        </p:nvSpPr>
        <p:spPr/>
        <p:txBody>
          <a:bodyPr/>
          <a:lstStyle/>
          <a:p>
            <a:r>
              <a:rPr lang="en-GB" dirty="0"/>
              <a:t>Chemical formulae</a:t>
            </a:r>
          </a:p>
        </p:txBody>
      </p:sp>
    </p:spTree>
    <p:extLst>
      <p:ext uri="{BB962C8B-B14F-4D97-AF65-F5344CB8AC3E}">
        <p14:creationId xmlns:p14="http://schemas.microsoft.com/office/powerpoint/2010/main" val="57585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Lesson 1: Elements, Compounds and Mixtures</a:t>
            </a:r>
          </a:p>
        </p:txBody>
      </p:sp>
      <p:sp>
        <p:nvSpPr>
          <p:cNvPr id="3" name="Text Placeholder 2"/>
          <p:cNvSpPr>
            <a:spLocks noGrp="1"/>
          </p:cNvSpPr>
          <p:nvPr>
            <p:ph type="body" sz="quarter" idx="10"/>
          </p:nvPr>
        </p:nvSpPr>
        <p:spPr/>
        <p:txBody>
          <a:bodyPr/>
          <a:lstStyle/>
          <a:p>
            <a:r>
              <a:rPr lang="en-GB" dirty="0"/>
              <a:t>State the definitions of atoms, elements, compounds, mixtures and molecules. </a:t>
            </a:r>
          </a:p>
          <a:p>
            <a:endParaRPr lang="en-GB" dirty="0"/>
          </a:p>
          <a:p>
            <a:r>
              <a:rPr lang="en-GB" dirty="0"/>
              <a:t>Describe the differences between elements, compounds and mixtures. </a:t>
            </a:r>
          </a:p>
          <a:p>
            <a:endParaRPr lang="en-GB" dirty="0"/>
          </a:p>
          <a:p>
            <a:r>
              <a:rPr lang="en-GB" dirty="0"/>
              <a:t>Explain that chemical symbols are an international code used by scientists. </a:t>
            </a:r>
          </a:p>
        </p:txBody>
      </p:sp>
      <p:sp>
        <p:nvSpPr>
          <p:cNvPr id="4" name="Text Placeholder 3"/>
          <p:cNvSpPr>
            <a:spLocks noGrp="1"/>
          </p:cNvSpPr>
          <p:nvPr>
            <p:ph type="body" sz="quarter" idx="11"/>
          </p:nvPr>
        </p:nvSpPr>
        <p:spPr/>
        <p:txBody>
          <a:bodyPr/>
          <a:lstStyle/>
          <a:p>
            <a:pPr marL="0" indent="0">
              <a:buNone/>
            </a:pPr>
            <a:r>
              <a:rPr lang="en-GB" dirty="0"/>
              <a:t>To understand the differences between elements, compounds and mixtures. </a:t>
            </a:r>
          </a:p>
        </p:txBody>
      </p:sp>
    </p:spTree>
    <p:extLst>
      <p:ext uri="{BB962C8B-B14F-4D97-AF65-F5344CB8AC3E}">
        <p14:creationId xmlns:p14="http://schemas.microsoft.com/office/powerpoint/2010/main" val="91368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67C1E-DC02-44B0-B5D9-A5E7C3CC4185}"/>
              </a:ext>
            </a:extLst>
          </p:cNvPr>
          <p:cNvSpPr>
            <a:spLocks noGrp="1"/>
          </p:cNvSpPr>
          <p:nvPr>
            <p:ph sz="quarter" idx="10"/>
          </p:nvPr>
        </p:nvSpPr>
        <p:spPr>
          <a:xfrm>
            <a:off x="2820988" y="2060305"/>
            <a:ext cx="8669052" cy="4507920"/>
          </a:xfrm>
        </p:spPr>
        <p:txBody>
          <a:bodyPr>
            <a:normAutofit/>
          </a:bodyPr>
          <a:lstStyle/>
          <a:p>
            <a:pPr marL="0" indent="0">
              <a:buNone/>
            </a:pPr>
            <a:r>
              <a:rPr lang="en-GB" sz="2400" b="1" dirty="0"/>
              <a:t>Task: </a:t>
            </a:r>
            <a:r>
              <a:rPr lang="en-GB" sz="2400" dirty="0"/>
              <a:t>Complete the table by putting the correct numbers in the correct columns. The first one has been for you. </a:t>
            </a:r>
          </a:p>
        </p:txBody>
      </p:sp>
      <p:sp>
        <p:nvSpPr>
          <p:cNvPr id="3" name="Content Placeholder 2">
            <a:extLst>
              <a:ext uri="{FF2B5EF4-FFF2-40B4-BE49-F238E27FC236}">
                <a16:creationId xmlns:a16="http://schemas.microsoft.com/office/drawing/2014/main" id="{1A2C0AD2-48A3-4C4D-B3F0-B5193B0B6A1D}"/>
              </a:ext>
            </a:extLst>
          </p:cNvPr>
          <p:cNvSpPr>
            <a:spLocks noGrp="1"/>
          </p:cNvSpPr>
          <p:nvPr>
            <p:ph sz="quarter" idx="11"/>
          </p:nvPr>
        </p:nvSpPr>
        <p:spPr/>
        <p:txBody>
          <a:bodyPr/>
          <a:lstStyle/>
          <a:p>
            <a:r>
              <a:rPr lang="en-GB" dirty="0"/>
              <a:t>Test yourself!</a:t>
            </a:r>
          </a:p>
        </p:txBody>
      </p:sp>
      <p:graphicFrame>
        <p:nvGraphicFramePr>
          <p:cNvPr id="6" name="Table 6">
            <a:extLst>
              <a:ext uri="{FF2B5EF4-FFF2-40B4-BE49-F238E27FC236}">
                <a16:creationId xmlns:a16="http://schemas.microsoft.com/office/drawing/2014/main" id="{AC2EF634-4813-42CF-8908-CBDA1563CB33}"/>
              </a:ext>
            </a:extLst>
          </p:cNvPr>
          <p:cNvGraphicFramePr>
            <a:graphicFrameLocks noGrp="1"/>
          </p:cNvGraphicFramePr>
          <p:nvPr>
            <p:extLst>
              <p:ext uri="{D42A27DB-BD31-4B8C-83A1-F6EECF244321}">
                <p14:modId xmlns:p14="http://schemas.microsoft.com/office/powerpoint/2010/main" val="603204886"/>
              </p:ext>
            </p:extLst>
          </p:nvPr>
        </p:nvGraphicFramePr>
        <p:xfrm>
          <a:off x="2820988" y="2855107"/>
          <a:ext cx="8669052" cy="3932058"/>
        </p:xfrm>
        <a:graphic>
          <a:graphicData uri="http://schemas.openxmlformats.org/drawingml/2006/table">
            <a:tbl>
              <a:tblPr firstRow="1" bandRow="1">
                <a:tableStyleId>{5C22544A-7EE6-4342-B048-85BDC9FD1C3A}</a:tableStyleId>
              </a:tblPr>
              <a:tblGrid>
                <a:gridCol w="1444842">
                  <a:extLst>
                    <a:ext uri="{9D8B030D-6E8A-4147-A177-3AD203B41FA5}">
                      <a16:colId xmlns:a16="http://schemas.microsoft.com/office/drawing/2014/main" val="2817251591"/>
                    </a:ext>
                  </a:extLst>
                </a:gridCol>
                <a:gridCol w="1444842">
                  <a:extLst>
                    <a:ext uri="{9D8B030D-6E8A-4147-A177-3AD203B41FA5}">
                      <a16:colId xmlns:a16="http://schemas.microsoft.com/office/drawing/2014/main" val="3568628204"/>
                    </a:ext>
                  </a:extLst>
                </a:gridCol>
                <a:gridCol w="1444842">
                  <a:extLst>
                    <a:ext uri="{9D8B030D-6E8A-4147-A177-3AD203B41FA5}">
                      <a16:colId xmlns:a16="http://schemas.microsoft.com/office/drawing/2014/main" val="2278721203"/>
                    </a:ext>
                  </a:extLst>
                </a:gridCol>
                <a:gridCol w="1444842">
                  <a:extLst>
                    <a:ext uri="{9D8B030D-6E8A-4147-A177-3AD203B41FA5}">
                      <a16:colId xmlns:a16="http://schemas.microsoft.com/office/drawing/2014/main" val="3104669804"/>
                    </a:ext>
                  </a:extLst>
                </a:gridCol>
                <a:gridCol w="1444842">
                  <a:extLst>
                    <a:ext uri="{9D8B030D-6E8A-4147-A177-3AD203B41FA5}">
                      <a16:colId xmlns:a16="http://schemas.microsoft.com/office/drawing/2014/main" val="3771658349"/>
                    </a:ext>
                  </a:extLst>
                </a:gridCol>
                <a:gridCol w="1444842">
                  <a:extLst>
                    <a:ext uri="{9D8B030D-6E8A-4147-A177-3AD203B41FA5}">
                      <a16:colId xmlns:a16="http://schemas.microsoft.com/office/drawing/2014/main" val="3432356385"/>
                    </a:ext>
                  </a:extLst>
                </a:gridCol>
              </a:tblGrid>
              <a:tr h="1046434">
                <a:tc>
                  <a:txBody>
                    <a:bodyPr/>
                    <a:lstStyle/>
                    <a:p>
                      <a:r>
                        <a:rPr lang="en-GB" sz="1800" dirty="0">
                          <a:latin typeface="Century Gothic" panose="020B0502020202020204" pitchFamily="34" charset="0"/>
                        </a:rPr>
                        <a:t>Compound</a:t>
                      </a:r>
                    </a:p>
                  </a:txBody>
                  <a:tcPr/>
                </a:tc>
                <a:tc>
                  <a:txBody>
                    <a:bodyPr/>
                    <a:lstStyle/>
                    <a:p>
                      <a:r>
                        <a:rPr lang="en-GB" sz="1800" dirty="0">
                          <a:latin typeface="Century Gothic" panose="020B0502020202020204" pitchFamily="34" charset="0"/>
                        </a:rPr>
                        <a:t>Number of hydrogen (H) atoms</a:t>
                      </a:r>
                    </a:p>
                  </a:txBody>
                  <a:tcPr/>
                </a:tc>
                <a:tc>
                  <a:txBody>
                    <a:bodyPr/>
                    <a:lstStyle/>
                    <a:p>
                      <a:r>
                        <a:rPr lang="en-GB" sz="1800" dirty="0">
                          <a:latin typeface="Century Gothic" panose="020B0502020202020204" pitchFamily="34" charset="0"/>
                        </a:rPr>
                        <a:t>Number of oxygen (O) atoms</a:t>
                      </a:r>
                    </a:p>
                  </a:txBody>
                  <a:tcPr/>
                </a:tc>
                <a:tc>
                  <a:txBody>
                    <a:bodyPr/>
                    <a:lstStyle/>
                    <a:p>
                      <a:r>
                        <a:rPr lang="en-GB" sz="1800" dirty="0">
                          <a:latin typeface="Century Gothic" panose="020B0502020202020204" pitchFamily="34" charset="0"/>
                        </a:rPr>
                        <a:t>Number of carbon (C) atoms</a:t>
                      </a:r>
                    </a:p>
                  </a:txBody>
                  <a:tcPr/>
                </a:tc>
                <a:tc>
                  <a:txBody>
                    <a:bodyPr/>
                    <a:lstStyle/>
                    <a:p>
                      <a:r>
                        <a:rPr lang="en-GB" sz="1800" dirty="0">
                          <a:latin typeface="Century Gothic" panose="020B0502020202020204" pitchFamily="34" charset="0"/>
                        </a:rPr>
                        <a:t>Number of nitrogen (N) atoms</a:t>
                      </a:r>
                    </a:p>
                  </a:txBody>
                  <a:tcPr/>
                </a:tc>
                <a:tc>
                  <a:txBody>
                    <a:bodyPr/>
                    <a:lstStyle/>
                    <a:p>
                      <a:r>
                        <a:rPr lang="en-GB" sz="1800" dirty="0">
                          <a:latin typeface="Century Gothic" panose="020B0502020202020204" pitchFamily="34" charset="0"/>
                        </a:rPr>
                        <a:t>Number of chlorine (Cl) atoms </a:t>
                      </a:r>
                    </a:p>
                  </a:txBody>
                  <a:tcPr/>
                </a:tc>
                <a:extLst>
                  <a:ext uri="{0D108BD9-81ED-4DB2-BD59-A6C34878D82A}">
                    <a16:rowId xmlns:a16="http://schemas.microsoft.com/office/drawing/2014/main" val="2255122334"/>
                  </a:ext>
                </a:extLst>
              </a:tr>
              <a:tr h="412232">
                <a:tc>
                  <a:txBody>
                    <a:bodyPr/>
                    <a:lstStyle/>
                    <a:p>
                      <a:r>
                        <a:rPr lang="en-GB" sz="1800" dirty="0">
                          <a:latin typeface="Century Gothic" panose="020B0502020202020204" pitchFamily="34" charset="0"/>
                        </a:rPr>
                        <a:t>CO</a:t>
                      </a:r>
                      <a:r>
                        <a:rPr lang="en-GB" sz="1800" baseline="-25000" dirty="0">
                          <a:latin typeface="Century Gothic" panose="020B0502020202020204" pitchFamily="34" charset="0"/>
                        </a:rPr>
                        <a:t>2</a:t>
                      </a:r>
                      <a:endParaRPr lang="en-GB" sz="1800" dirty="0">
                        <a:latin typeface="Century Gothic" panose="020B0502020202020204" pitchFamily="34" charset="0"/>
                      </a:endParaRP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2</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3888764333"/>
                  </a:ext>
                </a:extLst>
              </a:tr>
              <a:tr h="412232">
                <a:tc>
                  <a:txBody>
                    <a:bodyPr/>
                    <a:lstStyle/>
                    <a:p>
                      <a:r>
                        <a:rPr lang="en-GB" sz="1800" baseline="0" dirty="0">
                          <a:latin typeface="Century Gothic" panose="020B0502020202020204" pitchFamily="34" charset="0"/>
                        </a:rPr>
                        <a:t>H</a:t>
                      </a:r>
                      <a:r>
                        <a:rPr lang="en-GB" sz="1800" baseline="-25000" dirty="0">
                          <a:latin typeface="Century Gothic" panose="020B0502020202020204" pitchFamily="34" charset="0"/>
                        </a:rPr>
                        <a:t>2</a:t>
                      </a:r>
                      <a:r>
                        <a:rPr lang="en-GB" sz="1800" baseline="0" dirty="0">
                          <a:latin typeface="Century Gothic" panose="020B0502020202020204" pitchFamily="34" charset="0"/>
                        </a:rPr>
                        <a:t>O </a:t>
                      </a: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extLst>
                  <a:ext uri="{0D108BD9-81ED-4DB2-BD59-A6C34878D82A}">
                    <a16:rowId xmlns:a16="http://schemas.microsoft.com/office/drawing/2014/main" val="1906016290"/>
                  </a:ext>
                </a:extLst>
              </a:tr>
              <a:tr h="412232">
                <a:tc>
                  <a:txBody>
                    <a:bodyPr/>
                    <a:lstStyle/>
                    <a:p>
                      <a:r>
                        <a:rPr lang="en-GB" sz="1800" dirty="0">
                          <a:latin typeface="Century Gothic" panose="020B0502020202020204" pitchFamily="34" charset="0"/>
                        </a:rPr>
                        <a:t>CO</a:t>
                      </a: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extLst>
                  <a:ext uri="{0D108BD9-81ED-4DB2-BD59-A6C34878D82A}">
                    <a16:rowId xmlns:a16="http://schemas.microsoft.com/office/drawing/2014/main" val="1584000141"/>
                  </a:ext>
                </a:extLst>
              </a:tr>
              <a:tr h="412232">
                <a:tc>
                  <a:txBody>
                    <a:bodyPr/>
                    <a:lstStyle/>
                    <a:p>
                      <a:r>
                        <a:rPr lang="en-GB" sz="1800" dirty="0">
                          <a:latin typeface="Century Gothic" panose="020B0502020202020204" pitchFamily="34" charset="0"/>
                        </a:rPr>
                        <a:t>CuCl</a:t>
                      </a: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extLst>
                  <a:ext uri="{0D108BD9-81ED-4DB2-BD59-A6C34878D82A}">
                    <a16:rowId xmlns:a16="http://schemas.microsoft.com/office/drawing/2014/main" val="2425418065"/>
                  </a:ext>
                </a:extLst>
              </a:tr>
              <a:tr h="412232">
                <a:tc>
                  <a:txBody>
                    <a:bodyPr/>
                    <a:lstStyle/>
                    <a:p>
                      <a:r>
                        <a:rPr lang="en-GB" sz="1800" dirty="0">
                          <a:latin typeface="Century Gothic" panose="020B0502020202020204" pitchFamily="34" charset="0"/>
                        </a:rPr>
                        <a:t>NH</a:t>
                      </a:r>
                      <a:r>
                        <a:rPr lang="en-GB" sz="1800" baseline="-25000" dirty="0">
                          <a:latin typeface="Century Gothic" panose="020B0502020202020204" pitchFamily="34" charset="0"/>
                        </a:rPr>
                        <a:t>4</a:t>
                      </a:r>
                      <a:endParaRPr lang="en-GB" sz="1800" dirty="0">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extLst>
                  <a:ext uri="{0D108BD9-81ED-4DB2-BD59-A6C34878D82A}">
                    <a16:rowId xmlns:a16="http://schemas.microsoft.com/office/drawing/2014/main" val="3928767606"/>
                  </a:ext>
                </a:extLst>
              </a:tr>
              <a:tr h="412232">
                <a:tc>
                  <a:txBody>
                    <a:bodyPr/>
                    <a:lstStyle/>
                    <a:p>
                      <a:r>
                        <a:rPr lang="en-GB" sz="1800" dirty="0">
                          <a:latin typeface="Century Gothic" panose="020B0502020202020204" pitchFamily="34" charset="0"/>
                        </a:rPr>
                        <a:t>HCl</a:t>
                      </a: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extLst>
                  <a:ext uri="{0D108BD9-81ED-4DB2-BD59-A6C34878D82A}">
                    <a16:rowId xmlns:a16="http://schemas.microsoft.com/office/drawing/2014/main" val="1091462654"/>
                  </a:ext>
                </a:extLst>
              </a:tr>
              <a:tr h="412232">
                <a:tc>
                  <a:txBody>
                    <a:bodyPr/>
                    <a:lstStyle/>
                    <a:p>
                      <a:r>
                        <a:rPr lang="en-GB" sz="1800" dirty="0">
                          <a:latin typeface="Century Gothic" panose="020B0502020202020204" pitchFamily="34" charset="0"/>
                        </a:rPr>
                        <a:t>CH</a:t>
                      </a:r>
                      <a:r>
                        <a:rPr lang="en-GB" sz="1800" baseline="-25000" dirty="0">
                          <a:latin typeface="Century Gothic" panose="020B0502020202020204" pitchFamily="34" charset="0"/>
                        </a:rPr>
                        <a:t>4</a:t>
                      </a:r>
                      <a:endParaRPr lang="en-GB" sz="1800" dirty="0">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tc>
                  <a:txBody>
                    <a:bodyPr/>
                    <a:lstStyle/>
                    <a:p>
                      <a:pPr algn="ctr"/>
                      <a:endParaRPr lang="en-GB" sz="1800" dirty="0">
                        <a:solidFill>
                          <a:srgbClr val="00B050"/>
                        </a:solidFill>
                        <a:latin typeface="Century Gothic" panose="020B0502020202020204" pitchFamily="34" charset="0"/>
                      </a:endParaRPr>
                    </a:p>
                  </a:txBody>
                  <a:tcPr/>
                </a:tc>
                <a:extLst>
                  <a:ext uri="{0D108BD9-81ED-4DB2-BD59-A6C34878D82A}">
                    <a16:rowId xmlns:a16="http://schemas.microsoft.com/office/drawing/2014/main" val="2580475307"/>
                  </a:ext>
                </a:extLst>
              </a:tr>
            </a:tbl>
          </a:graphicData>
        </a:graphic>
      </p:graphicFrame>
    </p:spTree>
    <p:extLst>
      <p:ext uri="{BB962C8B-B14F-4D97-AF65-F5344CB8AC3E}">
        <p14:creationId xmlns:p14="http://schemas.microsoft.com/office/powerpoint/2010/main" val="839169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D67C1E-DC02-44B0-B5D9-A5E7C3CC4185}"/>
              </a:ext>
            </a:extLst>
          </p:cNvPr>
          <p:cNvSpPr>
            <a:spLocks noGrp="1"/>
          </p:cNvSpPr>
          <p:nvPr>
            <p:ph sz="quarter" idx="10"/>
          </p:nvPr>
        </p:nvSpPr>
        <p:spPr>
          <a:xfrm>
            <a:off x="2820988" y="2060305"/>
            <a:ext cx="8669052" cy="4507920"/>
          </a:xfrm>
        </p:spPr>
        <p:txBody>
          <a:bodyPr>
            <a:normAutofit/>
          </a:bodyPr>
          <a:lstStyle/>
          <a:p>
            <a:pPr marL="0" indent="0">
              <a:buNone/>
            </a:pPr>
            <a:r>
              <a:rPr lang="en-GB" sz="2400" b="1" dirty="0"/>
              <a:t>Mark your answers!</a:t>
            </a:r>
            <a:endParaRPr lang="en-GB" sz="2400" dirty="0"/>
          </a:p>
        </p:txBody>
      </p:sp>
      <p:sp>
        <p:nvSpPr>
          <p:cNvPr id="3" name="Content Placeholder 2">
            <a:extLst>
              <a:ext uri="{FF2B5EF4-FFF2-40B4-BE49-F238E27FC236}">
                <a16:creationId xmlns:a16="http://schemas.microsoft.com/office/drawing/2014/main" id="{1A2C0AD2-48A3-4C4D-B3F0-B5193B0B6A1D}"/>
              </a:ext>
            </a:extLst>
          </p:cNvPr>
          <p:cNvSpPr>
            <a:spLocks noGrp="1"/>
          </p:cNvSpPr>
          <p:nvPr>
            <p:ph sz="quarter" idx="11"/>
          </p:nvPr>
        </p:nvSpPr>
        <p:spPr/>
        <p:txBody>
          <a:bodyPr/>
          <a:lstStyle/>
          <a:p>
            <a:r>
              <a:rPr lang="en-GB" dirty="0"/>
              <a:t>Test yourself!</a:t>
            </a:r>
          </a:p>
        </p:txBody>
      </p:sp>
      <p:graphicFrame>
        <p:nvGraphicFramePr>
          <p:cNvPr id="6" name="Table 6">
            <a:extLst>
              <a:ext uri="{FF2B5EF4-FFF2-40B4-BE49-F238E27FC236}">
                <a16:creationId xmlns:a16="http://schemas.microsoft.com/office/drawing/2014/main" id="{AC2EF634-4813-42CF-8908-CBDA1563CB33}"/>
              </a:ext>
            </a:extLst>
          </p:cNvPr>
          <p:cNvGraphicFramePr>
            <a:graphicFrameLocks noGrp="1"/>
          </p:cNvGraphicFramePr>
          <p:nvPr>
            <p:extLst>
              <p:ext uri="{D42A27DB-BD31-4B8C-83A1-F6EECF244321}">
                <p14:modId xmlns:p14="http://schemas.microsoft.com/office/powerpoint/2010/main" val="284581118"/>
              </p:ext>
            </p:extLst>
          </p:nvPr>
        </p:nvGraphicFramePr>
        <p:xfrm>
          <a:off x="2820988" y="2854436"/>
          <a:ext cx="8669052" cy="3932058"/>
        </p:xfrm>
        <a:graphic>
          <a:graphicData uri="http://schemas.openxmlformats.org/drawingml/2006/table">
            <a:tbl>
              <a:tblPr firstRow="1" bandRow="1">
                <a:tableStyleId>{5C22544A-7EE6-4342-B048-85BDC9FD1C3A}</a:tableStyleId>
              </a:tblPr>
              <a:tblGrid>
                <a:gridCol w="1444842">
                  <a:extLst>
                    <a:ext uri="{9D8B030D-6E8A-4147-A177-3AD203B41FA5}">
                      <a16:colId xmlns:a16="http://schemas.microsoft.com/office/drawing/2014/main" val="2817251591"/>
                    </a:ext>
                  </a:extLst>
                </a:gridCol>
                <a:gridCol w="1444842">
                  <a:extLst>
                    <a:ext uri="{9D8B030D-6E8A-4147-A177-3AD203B41FA5}">
                      <a16:colId xmlns:a16="http://schemas.microsoft.com/office/drawing/2014/main" val="3568628204"/>
                    </a:ext>
                  </a:extLst>
                </a:gridCol>
                <a:gridCol w="1444842">
                  <a:extLst>
                    <a:ext uri="{9D8B030D-6E8A-4147-A177-3AD203B41FA5}">
                      <a16:colId xmlns:a16="http://schemas.microsoft.com/office/drawing/2014/main" val="2278721203"/>
                    </a:ext>
                  </a:extLst>
                </a:gridCol>
                <a:gridCol w="1444842">
                  <a:extLst>
                    <a:ext uri="{9D8B030D-6E8A-4147-A177-3AD203B41FA5}">
                      <a16:colId xmlns:a16="http://schemas.microsoft.com/office/drawing/2014/main" val="3104669804"/>
                    </a:ext>
                  </a:extLst>
                </a:gridCol>
                <a:gridCol w="1444842">
                  <a:extLst>
                    <a:ext uri="{9D8B030D-6E8A-4147-A177-3AD203B41FA5}">
                      <a16:colId xmlns:a16="http://schemas.microsoft.com/office/drawing/2014/main" val="3771658349"/>
                    </a:ext>
                  </a:extLst>
                </a:gridCol>
                <a:gridCol w="1444842">
                  <a:extLst>
                    <a:ext uri="{9D8B030D-6E8A-4147-A177-3AD203B41FA5}">
                      <a16:colId xmlns:a16="http://schemas.microsoft.com/office/drawing/2014/main" val="3432356385"/>
                    </a:ext>
                  </a:extLst>
                </a:gridCol>
              </a:tblGrid>
              <a:tr h="1046434">
                <a:tc>
                  <a:txBody>
                    <a:bodyPr/>
                    <a:lstStyle/>
                    <a:p>
                      <a:r>
                        <a:rPr lang="en-GB" sz="1800" dirty="0">
                          <a:latin typeface="Century Gothic" panose="020B0502020202020204" pitchFamily="34" charset="0"/>
                        </a:rPr>
                        <a:t>Compound</a:t>
                      </a:r>
                    </a:p>
                  </a:txBody>
                  <a:tcPr/>
                </a:tc>
                <a:tc>
                  <a:txBody>
                    <a:bodyPr/>
                    <a:lstStyle/>
                    <a:p>
                      <a:r>
                        <a:rPr lang="en-GB" sz="1800" dirty="0">
                          <a:latin typeface="Century Gothic" panose="020B0502020202020204" pitchFamily="34" charset="0"/>
                        </a:rPr>
                        <a:t>Number of hydrogen (H) atoms</a:t>
                      </a:r>
                    </a:p>
                  </a:txBody>
                  <a:tcPr/>
                </a:tc>
                <a:tc>
                  <a:txBody>
                    <a:bodyPr/>
                    <a:lstStyle/>
                    <a:p>
                      <a:r>
                        <a:rPr lang="en-GB" sz="1800" dirty="0">
                          <a:latin typeface="Century Gothic" panose="020B0502020202020204" pitchFamily="34" charset="0"/>
                        </a:rPr>
                        <a:t>Number of oxygen (O) atoms</a:t>
                      </a:r>
                    </a:p>
                  </a:txBody>
                  <a:tcPr/>
                </a:tc>
                <a:tc>
                  <a:txBody>
                    <a:bodyPr/>
                    <a:lstStyle/>
                    <a:p>
                      <a:r>
                        <a:rPr lang="en-GB" sz="1800" dirty="0">
                          <a:latin typeface="Century Gothic" panose="020B0502020202020204" pitchFamily="34" charset="0"/>
                        </a:rPr>
                        <a:t>Number of carbon (C) atoms</a:t>
                      </a:r>
                    </a:p>
                  </a:txBody>
                  <a:tcPr/>
                </a:tc>
                <a:tc>
                  <a:txBody>
                    <a:bodyPr/>
                    <a:lstStyle/>
                    <a:p>
                      <a:r>
                        <a:rPr lang="en-GB" sz="1800" dirty="0">
                          <a:latin typeface="Century Gothic" panose="020B0502020202020204" pitchFamily="34" charset="0"/>
                        </a:rPr>
                        <a:t>Number of nitrogen (N) atoms</a:t>
                      </a:r>
                    </a:p>
                  </a:txBody>
                  <a:tcPr/>
                </a:tc>
                <a:tc>
                  <a:txBody>
                    <a:bodyPr/>
                    <a:lstStyle/>
                    <a:p>
                      <a:r>
                        <a:rPr lang="en-GB" sz="1800" dirty="0">
                          <a:latin typeface="Century Gothic" panose="020B0502020202020204" pitchFamily="34" charset="0"/>
                        </a:rPr>
                        <a:t>Number of chlorine (Cl) atoms </a:t>
                      </a:r>
                    </a:p>
                  </a:txBody>
                  <a:tcPr/>
                </a:tc>
                <a:extLst>
                  <a:ext uri="{0D108BD9-81ED-4DB2-BD59-A6C34878D82A}">
                    <a16:rowId xmlns:a16="http://schemas.microsoft.com/office/drawing/2014/main" val="2255122334"/>
                  </a:ext>
                </a:extLst>
              </a:tr>
              <a:tr h="412232">
                <a:tc>
                  <a:txBody>
                    <a:bodyPr/>
                    <a:lstStyle/>
                    <a:p>
                      <a:r>
                        <a:rPr lang="en-GB" sz="1800" dirty="0">
                          <a:latin typeface="Century Gothic" panose="020B0502020202020204" pitchFamily="34" charset="0"/>
                        </a:rPr>
                        <a:t>CO</a:t>
                      </a:r>
                      <a:r>
                        <a:rPr lang="en-GB" sz="1800" baseline="-25000" dirty="0">
                          <a:latin typeface="Century Gothic" panose="020B0502020202020204" pitchFamily="34" charset="0"/>
                        </a:rPr>
                        <a:t>2</a:t>
                      </a:r>
                      <a:endParaRPr lang="en-GB" sz="1800" dirty="0">
                        <a:latin typeface="Century Gothic" panose="020B0502020202020204" pitchFamily="34" charset="0"/>
                      </a:endParaRP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2</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3888764333"/>
                  </a:ext>
                </a:extLst>
              </a:tr>
              <a:tr h="412232">
                <a:tc>
                  <a:txBody>
                    <a:bodyPr/>
                    <a:lstStyle/>
                    <a:p>
                      <a:r>
                        <a:rPr lang="en-GB" sz="1800" baseline="0" dirty="0">
                          <a:latin typeface="Century Gothic" panose="020B0502020202020204" pitchFamily="34" charset="0"/>
                        </a:rPr>
                        <a:t>H</a:t>
                      </a:r>
                      <a:r>
                        <a:rPr lang="en-GB" sz="1800" baseline="-25000" dirty="0">
                          <a:latin typeface="Century Gothic" panose="020B0502020202020204" pitchFamily="34" charset="0"/>
                        </a:rPr>
                        <a:t>2</a:t>
                      </a:r>
                      <a:r>
                        <a:rPr lang="en-GB" sz="1800" baseline="0" dirty="0">
                          <a:latin typeface="Century Gothic" panose="020B0502020202020204" pitchFamily="34" charset="0"/>
                        </a:rPr>
                        <a:t>O </a:t>
                      </a:r>
                    </a:p>
                  </a:txBody>
                  <a:tcPr/>
                </a:tc>
                <a:tc>
                  <a:txBody>
                    <a:bodyPr/>
                    <a:lstStyle/>
                    <a:p>
                      <a:pPr algn="ctr"/>
                      <a:r>
                        <a:rPr lang="en-GB" sz="1800" dirty="0">
                          <a:solidFill>
                            <a:srgbClr val="00B050"/>
                          </a:solidFill>
                          <a:latin typeface="Century Gothic" panose="020B0502020202020204" pitchFamily="34" charset="0"/>
                        </a:rPr>
                        <a:t>2</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1906016290"/>
                  </a:ext>
                </a:extLst>
              </a:tr>
              <a:tr h="412232">
                <a:tc>
                  <a:txBody>
                    <a:bodyPr/>
                    <a:lstStyle/>
                    <a:p>
                      <a:r>
                        <a:rPr lang="en-GB" sz="1800" dirty="0">
                          <a:latin typeface="Century Gothic" panose="020B0502020202020204" pitchFamily="34" charset="0"/>
                        </a:rPr>
                        <a:t>CO</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1584000141"/>
                  </a:ext>
                </a:extLst>
              </a:tr>
              <a:tr h="412232">
                <a:tc>
                  <a:txBody>
                    <a:bodyPr/>
                    <a:lstStyle/>
                    <a:p>
                      <a:r>
                        <a:rPr lang="en-GB" sz="1800" dirty="0">
                          <a:latin typeface="Century Gothic" panose="020B0502020202020204" pitchFamily="34" charset="0"/>
                        </a:rPr>
                        <a:t>CuCl</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extLst>
                  <a:ext uri="{0D108BD9-81ED-4DB2-BD59-A6C34878D82A}">
                    <a16:rowId xmlns:a16="http://schemas.microsoft.com/office/drawing/2014/main" val="2425418065"/>
                  </a:ext>
                </a:extLst>
              </a:tr>
              <a:tr h="412232">
                <a:tc>
                  <a:txBody>
                    <a:bodyPr/>
                    <a:lstStyle/>
                    <a:p>
                      <a:r>
                        <a:rPr lang="en-GB" sz="1800" dirty="0">
                          <a:latin typeface="Century Gothic" panose="020B0502020202020204" pitchFamily="34" charset="0"/>
                        </a:rPr>
                        <a:t>NH</a:t>
                      </a:r>
                      <a:r>
                        <a:rPr lang="en-GB" sz="1800" baseline="-25000" dirty="0">
                          <a:latin typeface="Century Gothic" panose="020B0502020202020204" pitchFamily="34" charset="0"/>
                        </a:rPr>
                        <a:t>4</a:t>
                      </a:r>
                      <a:endParaRPr lang="en-GB" sz="1800" dirty="0">
                        <a:latin typeface="Century Gothic" panose="020B0502020202020204" pitchFamily="34" charset="0"/>
                      </a:endParaRPr>
                    </a:p>
                  </a:txBody>
                  <a:tcPr/>
                </a:tc>
                <a:tc>
                  <a:txBody>
                    <a:bodyPr/>
                    <a:lstStyle/>
                    <a:p>
                      <a:pPr algn="ctr"/>
                      <a:r>
                        <a:rPr lang="en-GB" sz="1800" dirty="0">
                          <a:solidFill>
                            <a:srgbClr val="00B050"/>
                          </a:solidFill>
                          <a:latin typeface="Century Gothic" panose="020B0502020202020204" pitchFamily="34" charset="0"/>
                        </a:rPr>
                        <a:t>4</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3928767606"/>
                  </a:ext>
                </a:extLst>
              </a:tr>
              <a:tr h="412232">
                <a:tc>
                  <a:txBody>
                    <a:bodyPr/>
                    <a:lstStyle/>
                    <a:p>
                      <a:r>
                        <a:rPr lang="en-GB" sz="1800" dirty="0">
                          <a:latin typeface="Century Gothic" panose="020B0502020202020204" pitchFamily="34" charset="0"/>
                        </a:rPr>
                        <a:t>HCl</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extLst>
                  <a:ext uri="{0D108BD9-81ED-4DB2-BD59-A6C34878D82A}">
                    <a16:rowId xmlns:a16="http://schemas.microsoft.com/office/drawing/2014/main" val="1091462654"/>
                  </a:ext>
                </a:extLst>
              </a:tr>
              <a:tr h="412232">
                <a:tc>
                  <a:txBody>
                    <a:bodyPr/>
                    <a:lstStyle/>
                    <a:p>
                      <a:r>
                        <a:rPr lang="en-GB" sz="1800" dirty="0">
                          <a:latin typeface="Century Gothic" panose="020B0502020202020204" pitchFamily="34" charset="0"/>
                        </a:rPr>
                        <a:t>CH</a:t>
                      </a:r>
                      <a:r>
                        <a:rPr lang="en-GB" sz="1800" baseline="-25000" dirty="0">
                          <a:latin typeface="Century Gothic" panose="020B0502020202020204" pitchFamily="34" charset="0"/>
                        </a:rPr>
                        <a:t>4</a:t>
                      </a:r>
                      <a:endParaRPr lang="en-GB" sz="1800" dirty="0">
                        <a:latin typeface="Century Gothic" panose="020B0502020202020204" pitchFamily="34" charset="0"/>
                      </a:endParaRPr>
                    </a:p>
                  </a:txBody>
                  <a:tcPr/>
                </a:tc>
                <a:tc>
                  <a:txBody>
                    <a:bodyPr/>
                    <a:lstStyle/>
                    <a:p>
                      <a:pPr algn="ctr"/>
                      <a:r>
                        <a:rPr lang="en-GB" sz="1800" dirty="0">
                          <a:solidFill>
                            <a:srgbClr val="00B050"/>
                          </a:solidFill>
                          <a:latin typeface="Century Gothic" panose="020B0502020202020204" pitchFamily="34" charset="0"/>
                        </a:rPr>
                        <a:t>4</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1</a:t>
                      </a:r>
                    </a:p>
                  </a:txBody>
                  <a:tcPr/>
                </a:tc>
                <a:tc>
                  <a:txBody>
                    <a:bodyPr/>
                    <a:lstStyle/>
                    <a:p>
                      <a:pPr algn="ctr"/>
                      <a:r>
                        <a:rPr lang="en-GB" sz="1800" dirty="0">
                          <a:solidFill>
                            <a:srgbClr val="00B050"/>
                          </a:solidFill>
                          <a:latin typeface="Century Gothic" panose="020B0502020202020204" pitchFamily="34" charset="0"/>
                        </a:rPr>
                        <a:t>0</a:t>
                      </a:r>
                    </a:p>
                  </a:txBody>
                  <a:tcPr/>
                </a:tc>
                <a:tc>
                  <a:txBody>
                    <a:bodyPr/>
                    <a:lstStyle/>
                    <a:p>
                      <a:pPr algn="ctr"/>
                      <a:r>
                        <a:rPr lang="en-GB" sz="1800" dirty="0">
                          <a:solidFill>
                            <a:srgbClr val="00B050"/>
                          </a:solidFill>
                          <a:latin typeface="Century Gothic" panose="020B0502020202020204" pitchFamily="34" charset="0"/>
                        </a:rPr>
                        <a:t>0</a:t>
                      </a:r>
                    </a:p>
                  </a:txBody>
                  <a:tcPr/>
                </a:tc>
                <a:extLst>
                  <a:ext uri="{0D108BD9-81ED-4DB2-BD59-A6C34878D82A}">
                    <a16:rowId xmlns:a16="http://schemas.microsoft.com/office/drawing/2014/main" val="1627612268"/>
                  </a:ext>
                </a:extLst>
              </a:tr>
            </a:tbl>
          </a:graphicData>
        </a:graphic>
      </p:graphicFrame>
    </p:spTree>
    <p:extLst>
      <p:ext uri="{BB962C8B-B14F-4D97-AF65-F5344CB8AC3E}">
        <p14:creationId xmlns:p14="http://schemas.microsoft.com/office/powerpoint/2010/main" val="730973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A3B1BA-FE2C-433D-A842-4D9F0DA834AB}"/>
              </a:ext>
            </a:extLst>
          </p:cNvPr>
          <p:cNvSpPr>
            <a:spLocks noGrp="1"/>
          </p:cNvSpPr>
          <p:nvPr>
            <p:ph sz="quarter" idx="10"/>
          </p:nvPr>
        </p:nvSpPr>
        <p:spPr/>
        <p:txBody>
          <a:bodyPr>
            <a:normAutofit fontScale="92500" lnSpcReduction="10000"/>
          </a:bodyPr>
          <a:lstStyle/>
          <a:p>
            <a:pPr marL="0" indent="0">
              <a:buNone/>
            </a:pPr>
            <a:r>
              <a:rPr lang="en-GB" dirty="0"/>
              <a:t>How much have you learnt in the last 2 lessons? </a:t>
            </a:r>
          </a:p>
          <a:p>
            <a:pPr marL="0" indent="0">
              <a:buNone/>
            </a:pPr>
            <a:endParaRPr lang="en-GB" dirty="0"/>
          </a:p>
          <a:p>
            <a:pPr marL="0" indent="0">
              <a:buNone/>
            </a:pPr>
            <a:r>
              <a:rPr lang="en-GB" dirty="0"/>
              <a:t>Try this BBC Bitesize quiz to find out!</a:t>
            </a:r>
          </a:p>
          <a:p>
            <a:pPr marL="0" indent="0">
              <a:buNone/>
            </a:pPr>
            <a:r>
              <a:rPr lang="en-GB" dirty="0">
                <a:hlinkClick r:id="rId2"/>
              </a:rPr>
              <a:t>https://www.bbc.co.uk/bitesize/guides/zt2hpv4/test</a:t>
            </a:r>
            <a:endParaRPr lang="en-GB" dirty="0"/>
          </a:p>
        </p:txBody>
      </p:sp>
      <p:sp>
        <p:nvSpPr>
          <p:cNvPr id="3" name="Content Placeholder 2">
            <a:extLst>
              <a:ext uri="{FF2B5EF4-FFF2-40B4-BE49-F238E27FC236}">
                <a16:creationId xmlns:a16="http://schemas.microsoft.com/office/drawing/2014/main" id="{D333B955-B4B1-47B8-9831-9A7EBE185D2B}"/>
              </a:ext>
            </a:extLst>
          </p:cNvPr>
          <p:cNvSpPr>
            <a:spLocks noGrp="1"/>
          </p:cNvSpPr>
          <p:nvPr>
            <p:ph sz="quarter" idx="11"/>
          </p:nvPr>
        </p:nvSpPr>
        <p:spPr/>
        <p:txBody>
          <a:bodyPr/>
          <a:lstStyle/>
          <a:p>
            <a:r>
              <a:rPr lang="en-GB" dirty="0"/>
              <a:t>Plenary </a:t>
            </a:r>
          </a:p>
        </p:txBody>
      </p:sp>
    </p:spTree>
    <p:extLst>
      <p:ext uri="{BB962C8B-B14F-4D97-AF65-F5344CB8AC3E}">
        <p14:creationId xmlns:p14="http://schemas.microsoft.com/office/powerpoint/2010/main" val="3271047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2!</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2</a:t>
            </a:r>
          </a:p>
        </p:txBody>
      </p:sp>
    </p:spTree>
    <p:extLst>
      <p:ext uri="{BB962C8B-B14F-4D97-AF65-F5344CB8AC3E}">
        <p14:creationId xmlns:p14="http://schemas.microsoft.com/office/powerpoint/2010/main" val="2703619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3,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3: Atomic Structure</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How many carbon atoms are in C</a:t>
            </a:r>
            <a:r>
              <a:rPr lang="en-GB" baseline="-25000" dirty="0">
                <a:solidFill>
                  <a:prstClr val="black"/>
                </a:solidFill>
                <a:latin typeface="Trebuchet MS" panose="020B0603020202020204" pitchFamily="34" charset="0"/>
              </a:rPr>
              <a:t>6</a:t>
            </a:r>
            <a:r>
              <a:rPr lang="en-GB" dirty="0">
                <a:solidFill>
                  <a:prstClr val="black"/>
                </a:solidFill>
                <a:latin typeface="Trebuchet MS" panose="020B0603020202020204" pitchFamily="34" charset="0"/>
              </a:rPr>
              <a:t>H</a:t>
            </a:r>
            <a:r>
              <a:rPr lang="en-GB" baseline="-25000" dirty="0">
                <a:solidFill>
                  <a:prstClr val="black"/>
                </a:solidFill>
                <a:latin typeface="Trebuchet MS" panose="020B0603020202020204" pitchFamily="34" charset="0"/>
              </a:rPr>
              <a:t>12</a:t>
            </a:r>
            <a:r>
              <a:rPr lang="en-GB" dirty="0">
                <a:solidFill>
                  <a:prstClr val="black"/>
                </a:solidFill>
                <a:latin typeface="Trebuchet MS" panose="020B0603020202020204" pitchFamily="34" charset="0"/>
              </a:rPr>
              <a:t>O</a:t>
            </a:r>
            <a:r>
              <a:rPr lang="en-GB" baseline="-25000" dirty="0">
                <a:solidFill>
                  <a:prstClr val="black"/>
                </a:solidFill>
                <a:latin typeface="Trebuchet MS" panose="020B0603020202020204" pitchFamily="34" charset="0"/>
              </a:rPr>
              <a:t>6</a:t>
            </a:r>
            <a:r>
              <a:rPr lang="en-GB" dirty="0">
                <a:solidFill>
                  <a:prstClr val="black"/>
                </a:solidFill>
                <a:latin typeface="Trebuchet MS" panose="020B0603020202020204" pitchFamily="34" charset="0"/>
              </a:rPr>
              <a:t>?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difference between a compound and a mixture?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Why do scientists use chemical symbols to represent elements?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41368865-13D1-47A1-84F4-10C12E5ACC3D}"/>
              </a:ext>
            </a:extLst>
          </p:cNvPr>
          <p:cNvSpPr>
            <a:spLocks noGrp="1"/>
          </p:cNvSpPr>
          <p:nvPr/>
        </p:nvSpPr>
        <p:spPr>
          <a:xfrm>
            <a:off x="284704" y="1194528"/>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the difference between a hazard, a risk and a precaution.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Why do we have to do a risk assessment before doing any practicals in the lab?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36760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3: Atomic Structure</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D4D21445-CF90-4B32-B103-77C43C952E3D}"/>
              </a:ext>
            </a:extLst>
          </p:cNvPr>
          <p:cNvSpPr>
            <a:spLocks noGrp="1"/>
          </p:cNvSpPr>
          <p:nvPr/>
        </p:nvSpPr>
        <p:spPr>
          <a:xfrm>
            <a:off x="284704" y="1195558"/>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the difference between a hazard, a risk and a precaution. </a:t>
            </a:r>
          </a:p>
          <a:p>
            <a:pPr marL="0" indent="0">
              <a:buNone/>
            </a:pPr>
            <a:r>
              <a:rPr lang="en-GB" sz="1800" dirty="0">
                <a:solidFill>
                  <a:srgbClr val="00B050"/>
                </a:solidFill>
                <a:latin typeface="Trebuchet MS"/>
              </a:rPr>
              <a:t>Hazard – something that could be dangerous </a:t>
            </a:r>
          </a:p>
          <a:p>
            <a:pPr marL="0" indent="0">
              <a:buNone/>
            </a:pPr>
            <a:r>
              <a:rPr lang="en-GB" sz="1800" dirty="0">
                <a:solidFill>
                  <a:srgbClr val="00B050"/>
                </a:solidFill>
                <a:latin typeface="Trebuchet MS"/>
              </a:rPr>
              <a:t>Risk – why it could be dangerous </a:t>
            </a:r>
          </a:p>
          <a:p>
            <a:pPr marL="0" indent="0">
              <a:buNone/>
            </a:pPr>
            <a:r>
              <a:rPr lang="en-GB" sz="1800" dirty="0">
                <a:solidFill>
                  <a:srgbClr val="00B050"/>
                </a:solidFill>
                <a:latin typeface="Trebuchet MS"/>
              </a:rPr>
              <a:t>Precaution – what you can do to stay safe </a:t>
            </a:r>
          </a:p>
          <a:p>
            <a:pPr marL="0" indent="0">
              <a:buNone/>
            </a:pPr>
            <a:endParaRPr lang="en-GB" sz="1800" dirty="0">
              <a:latin typeface="Trebuchet MS"/>
            </a:endParaRPr>
          </a:p>
          <a:p>
            <a:pPr>
              <a:buFont typeface="+mj-lt"/>
              <a:buAutoNum type="arabicPeriod" startAt="2"/>
            </a:pPr>
            <a:r>
              <a:rPr lang="en-GB" sz="1800" dirty="0">
                <a:latin typeface="Trebuchet MS"/>
              </a:rPr>
              <a:t>Why do we have to do a risk assessment before doing any practicals in the lab? </a:t>
            </a:r>
          </a:p>
          <a:p>
            <a:pPr marL="0" indent="0">
              <a:buNone/>
            </a:pPr>
            <a:r>
              <a:rPr lang="en-GB" sz="1800" dirty="0">
                <a:solidFill>
                  <a:srgbClr val="00B050"/>
                </a:solidFill>
                <a:latin typeface="Trebuchet MS"/>
              </a:rPr>
              <a:t>To make sure that everyone is safe and to prevent any harm. </a:t>
            </a:r>
            <a:endParaRPr lang="en-GB" sz="1800" dirty="0">
              <a:latin typeface="Trebuchet MS"/>
            </a:endParaRP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
        <p:nvSpPr>
          <p:cNvPr id="17" name="Content Placeholder 2">
            <a:extLst>
              <a:ext uri="{FF2B5EF4-FFF2-40B4-BE49-F238E27FC236}">
                <a16:creationId xmlns:a16="http://schemas.microsoft.com/office/drawing/2014/main" id="{B64979CE-DBD6-4B76-A553-C6B74DAAA1E9}"/>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How many carbon atoms are in C</a:t>
            </a:r>
            <a:r>
              <a:rPr lang="en-GB" baseline="-25000" dirty="0">
                <a:solidFill>
                  <a:prstClr val="black"/>
                </a:solidFill>
                <a:latin typeface="Trebuchet MS" panose="020B0603020202020204" pitchFamily="34" charset="0"/>
              </a:rPr>
              <a:t>6</a:t>
            </a:r>
            <a:r>
              <a:rPr lang="en-GB" dirty="0">
                <a:solidFill>
                  <a:prstClr val="black"/>
                </a:solidFill>
                <a:latin typeface="Trebuchet MS" panose="020B0603020202020204" pitchFamily="34" charset="0"/>
              </a:rPr>
              <a:t>H</a:t>
            </a:r>
            <a:r>
              <a:rPr lang="en-GB" baseline="-25000" dirty="0">
                <a:solidFill>
                  <a:prstClr val="black"/>
                </a:solidFill>
                <a:latin typeface="Trebuchet MS" panose="020B0603020202020204" pitchFamily="34" charset="0"/>
              </a:rPr>
              <a:t>12</a:t>
            </a:r>
            <a:r>
              <a:rPr lang="en-GB" dirty="0">
                <a:solidFill>
                  <a:prstClr val="black"/>
                </a:solidFill>
                <a:latin typeface="Trebuchet MS" panose="020B0603020202020204" pitchFamily="34" charset="0"/>
              </a:rPr>
              <a:t>O</a:t>
            </a:r>
            <a:r>
              <a:rPr lang="en-GB" baseline="-25000" dirty="0">
                <a:solidFill>
                  <a:prstClr val="black"/>
                </a:solidFill>
                <a:latin typeface="Trebuchet MS" panose="020B0603020202020204" pitchFamily="34" charset="0"/>
              </a:rPr>
              <a:t>6</a:t>
            </a:r>
            <a:r>
              <a:rPr lang="en-GB" dirty="0">
                <a:solidFill>
                  <a:prstClr val="black"/>
                </a:solidFill>
                <a:latin typeface="Trebuchet MS" panose="020B0603020202020204" pitchFamily="34" charset="0"/>
              </a:rPr>
              <a:t>? </a:t>
            </a:r>
          </a:p>
          <a:p>
            <a:pPr lvl="0" defTabSz="914400">
              <a:spcBef>
                <a:spcPct val="20000"/>
              </a:spcBef>
              <a:defRPr/>
            </a:pPr>
            <a:r>
              <a:rPr lang="en-GB" dirty="0">
                <a:solidFill>
                  <a:srgbClr val="00B050"/>
                </a:solidFill>
                <a:latin typeface="Trebuchet MS" panose="020B0603020202020204" pitchFamily="34" charset="0"/>
              </a:rPr>
              <a:t>Six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What is the difference between a compound and a mixture? </a:t>
            </a:r>
          </a:p>
          <a:p>
            <a:pPr lvl="0" defTabSz="914400">
              <a:spcBef>
                <a:spcPct val="20000"/>
              </a:spcBef>
              <a:defRPr/>
            </a:pPr>
            <a:r>
              <a:rPr lang="en-GB" dirty="0">
                <a:solidFill>
                  <a:srgbClr val="00B050"/>
                </a:solidFill>
                <a:latin typeface="Trebuchet MS" panose="020B0603020202020204" pitchFamily="34" charset="0"/>
              </a:rPr>
              <a:t>In a compound, the atoms are joined together. In a mixture, the atoms are not joined together and they can be separated. </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Why do scientists use chemical symbols to represent elements? </a:t>
            </a:r>
          </a:p>
          <a:p>
            <a:pPr lvl="0" defTabSz="914400">
              <a:spcBef>
                <a:spcPct val="20000"/>
              </a:spcBef>
              <a:defRPr/>
            </a:pPr>
            <a:r>
              <a:rPr lang="en-GB" dirty="0">
                <a:solidFill>
                  <a:srgbClr val="00B050"/>
                </a:solidFill>
                <a:latin typeface="Trebuchet MS" panose="020B0603020202020204" pitchFamily="34" charset="0"/>
              </a:rPr>
              <a:t>So that everyone around the world can recognise them, regardless of what language they speak.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505406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3: Atomic Structure</a:t>
            </a:r>
          </a:p>
        </p:txBody>
      </p:sp>
      <p:sp>
        <p:nvSpPr>
          <p:cNvPr id="3" name="Text Placeholder 2"/>
          <p:cNvSpPr>
            <a:spLocks noGrp="1"/>
          </p:cNvSpPr>
          <p:nvPr>
            <p:ph type="body" sz="quarter" idx="10"/>
          </p:nvPr>
        </p:nvSpPr>
        <p:spPr/>
        <p:txBody>
          <a:bodyPr/>
          <a:lstStyle/>
          <a:p>
            <a:r>
              <a:rPr lang="en-GB" sz="2200" dirty="0"/>
              <a:t>Recall the typical size of atoms and molecules. </a:t>
            </a:r>
          </a:p>
          <a:p>
            <a:endParaRPr lang="en-GB" sz="2200" dirty="0"/>
          </a:p>
          <a:p>
            <a:r>
              <a:rPr lang="en-GB" sz="2200" dirty="0"/>
              <a:t>Describe the location, charge and relative mass of subatomic particles within an atom. </a:t>
            </a:r>
          </a:p>
          <a:p>
            <a:endParaRPr lang="en-GB" sz="2200" dirty="0"/>
          </a:p>
          <a:p>
            <a:r>
              <a:rPr lang="en-GB" sz="2200" dirty="0"/>
              <a:t>Explain the contribution Dalton, Thomson, Rutherford and Bohr each made to the development of Atomic Theory.</a:t>
            </a:r>
          </a:p>
          <a:p>
            <a:endParaRPr lang="en-GB" sz="2200" dirty="0"/>
          </a:p>
        </p:txBody>
      </p:sp>
      <p:sp>
        <p:nvSpPr>
          <p:cNvPr id="4" name="Text Placeholder 3"/>
          <p:cNvSpPr>
            <a:spLocks noGrp="1"/>
          </p:cNvSpPr>
          <p:nvPr>
            <p:ph type="body" sz="quarter" idx="11"/>
          </p:nvPr>
        </p:nvSpPr>
        <p:spPr/>
        <p:txBody>
          <a:bodyPr/>
          <a:lstStyle/>
          <a:p>
            <a:pPr marL="0" indent="0">
              <a:buNone/>
            </a:pPr>
            <a:r>
              <a:rPr lang="en-GB" dirty="0"/>
              <a:t>To understand the structure of an atom. </a:t>
            </a:r>
          </a:p>
        </p:txBody>
      </p:sp>
    </p:spTree>
    <p:extLst>
      <p:ext uri="{BB962C8B-B14F-4D97-AF65-F5344CB8AC3E}">
        <p14:creationId xmlns:p14="http://schemas.microsoft.com/office/powerpoint/2010/main" val="3125314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A20772-AF40-4CFA-864D-6180FAD6B339}"/>
              </a:ext>
            </a:extLst>
          </p:cNvPr>
          <p:cNvSpPr>
            <a:spLocks noGrp="1"/>
          </p:cNvSpPr>
          <p:nvPr>
            <p:ph sz="quarter" idx="10"/>
          </p:nvPr>
        </p:nvSpPr>
        <p:spPr/>
        <p:txBody>
          <a:bodyPr>
            <a:normAutofit/>
          </a:bodyPr>
          <a:lstStyle/>
          <a:p>
            <a:pPr marL="0" indent="0">
              <a:buNone/>
            </a:pPr>
            <a:r>
              <a:rPr lang="en-GB" sz="3600" dirty="0"/>
              <a:t>We have covered atoms already in the previous 2 lessons. </a:t>
            </a:r>
          </a:p>
          <a:p>
            <a:pPr marL="0" indent="0">
              <a:buNone/>
            </a:pPr>
            <a:endParaRPr lang="en-GB" sz="3600" dirty="0"/>
          </a:p>
          <a:p>
            <a:pPr marL="0" indent="0">
              <a:buNone/>
            </a:pPr>
            <a:r>
              <a:rPr lang="en-GB" sz="3600" dirty="0"/>
              <a:t>Remember, atoms are the smallest unit of a substance and they are so tiny, they cannot even be seen using a microscope. </a:t>
            </a:r>
          </a:p>
        </p:txBody>
      </p:sp>
      <p:sp>
        <p:nvSpPr>
          <p:cNvPr id="3" name="Content Placeholder 2">
            <a:extLst>
              <a:ext uri="{FF2B5EF4-FFF2-40B4-BE49-F238E27FC236}">
                <a16:creationId xmlns:a16="http://schemas.microsoft.com/office/drawing/2014/main" id="{01ADD048-9792-49DD-9D43-74B82F9370E2}"/>
              </a:ext>
            </a:extLst>
          </p:cNvPr>
          <p:cNvSpPr>
            <a:spLocks noGrp="1"/>
          </p:cNvSpPr>
          <p:nvPr>
            <p:ph sz="quarter" idx="11"/>
          </p:nvPr>
        </p:nvSpPr>
        <p:spPr/>
        <p:txBody>
          <a:bodyPr/>
          <a:lstStyle/>
          <a:p>
            <a:r>
              <a:rPr lang="en-GB" dirty="0"/>
              <a:t>Atoms </a:t>
            </a:r>
          </a:p>
        </p:txBody>
      </p:sp>
    </p:spTree>
    <p:extLst>
      <p:ext uri="{BB962C8B-B14F-4D97-AF65-F5344CB8AC3E}">
        <p14:creationId xmlns:p14="http://schemas.microsoft.com/office/powerpoint/2010/main" val="3863840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CA6AD-58D1-486C-99B8-0A1209D26DAB}"/>
              </a:ext>
            </a:extLst>
          </p:cNvPr>
          <p:cNvSpPr>
            <a:spLocks noGrp="1"/>
          </p:cNvSpPr>
          <p:nvPr>
            <p:ph sz="quarter" idx="10"/>
          </p:nvPr>
        </p:nvSpPr>
        <p:spPr>
          <a:xfrm>
            <a:off x="2820988" y="2060305"/>
            <a:ext cx="8254843" cy="657854"/>
          </a:xfrm>
        </p:spPr>
        <p:txBody>
          <a:bodyPr>
            <a:normAutofit fontScale="77500" lnSpcReduction="20000"/>
          </a:bodyPr>
          <a:lstStyle/>
          <a:p>
            <a:pPr marL="0" indent="0">
              <a:buNone/>
            </a:pPr>
            <a:r>
              <a:rPr lang="en-GB" sz="2800" dirty="0"/>
              <a:t>Atoms themselves have a particular structure, as shown below. </a:t>
            </a:r>
          </a:p>
          <a:p>
            <a:pPr marL="0" indent="0">
              <a:buNone/>
            </a:pPr>
            <a:endParaRPr lang="en-GB" sz="2800" dirty="0"/>
          </a:p>
          <a:p>
            <a:pPr marL="0" indent="0">
              <a:buNone/>
            </a:pPr>
            <a:endParaRPr lang="en-GB" dirty="0"/>
          </a:p>
        </p:txBody>
      </p:sp>
      <p:sp>
        <p:nvSpPr>
          <p:cNvPr id="3" name="Content Placeholder 2">
            <a:extLst>
              <a:ext uri="{FF2B5EF4-FFF2-40B4-BE49-F238E27FC236}">
                <a16:creationId xmlns:a16="http://schemas.microsoft.com/office/drawing/2014/main" id="{63EA27FC-C88E-4F95-9B24-49750A0FA20A}"/>
              </a:ext>
            </a:extLst>
          </p:cNvPr>
          <p:cNvSpPr>
            <a:spLocks noGrp="1"/>
          </p:cNvSpPr>
          <p:nvPr>
            <p:ph sz="quarter" idx="11"/>
          </p:nvPr>
        </p:nvSpPr>
        <p:spPr/>
        <p:txBody>
          <a:bodyPr/>
          <a:lstStyle/>
          <a:p>
            <a:r>
              <a:rPr lang="en-GB" dirty="0"/>
              <a:t>The structure of the atom</a:t>
            </a:r>
          </a:p>
        </p:txBody>
      </p:sp>
      <p:sp>
        <p:nvSpPr>
          <p:cNvPr id="5" name="Rectangle 4">
            <a:extLst>
              <a:ext uri="{FF2B5EF4-FFF2-40B4-BE49-F238E27FC236}">
                <a16:creationId xmlns:a16="http://schemas.microsoft.com/office/drawing/2014/main" id="{15159C58-72CE-4ED4-8586-30AA756515E8}"/>
              </a:ext>
            </a:extLst>
          </p:cNvPr>
          <p:cNvSpPr/>
          <p:nvPr/>
        </p:nvSpPr>
        <p:spPr>
          <a:xfrm>
            <a:off x="2820989" y="2937099"/>
            <a:ext cx="4448030" cy="3477875"/>
          </a:xfrm>
          <a:prstGeom prst="rect">
            <a:avLst/>
          </a:prstGeom>
        </p:spPr>
        <p:txBody>
          <a:bodyPr wrap="square">
            <a:spAutoFit/>
          </a:bodyPr>
          <a:lstStyle/>
          <a:p>
            <a:r>
              <a:rPr lang="en-GB" sz="2200" dirty="0">
                <a:latin typeface="Century Gothic" panose="020B0502020202020204" pitchFamily="34" charset="0"/>
              </a:rPr>
              <a:t>At the centre of the atom is the </a:t>
            </a:r>
            <a:r>
              <a:rPr lang="en-GB" sz="2200" b="1" dirty="0">
                <a:latin typeface="Century Gothic" panose="020B0502020202020204" pitchFamily="34" charset="0"/>
              </a:rPr>
              <a:t>nucleus</a:t>
            </a:r>
            <a:r>
              <a:rPr lang="en-GB" sz="2200" dirty="0">
                <a:latin typeface="Century Gothic" panose="020B0502020202020204" pitchFamily="34" charset="0"/>
              </a:rPr>
              <a:t>. This is surrounded by electrons arranged in </a:t>
            </a:r>
            <a:r>
              <a:rPr lang="en-GB" sz="2200" b="1" dirty="0">
                <a:latin typeface="Century Gothic" panose="020B0502020202020204" pitchFamily="34" charset="0"/>
              </a:rPr>
              <a:t>shells</a:t>
            </a:r>
            <a:r>
              <a:rPr lang="en-GB" sz="2200" dirty="0">
                <a:latin typeface="Century Gothic" panose="020B0502020202020204" pitchFamily="34" charset="0"/>
              </a:rPr>
              <a:t>.</a:t>
            </a:r>
          </a:p>
          <a:p>
            <a:endParaRPr lang="en-GB" sz="2200" dirty="0">
              <a:latin typeface="Century Gothic" panose="020B0502020202020204" pitchFamily="34" charset="0"/>
            </a:endParaRPr>
          </a:p>
          <a:p>
            <a:r>
              <a:rPr lang="en-GB" sz="2200" dirty="0">
                <a:latin typeface="Century Gothic" panose="020B0502020202020204" pitchFamily="34" charset="0"/>
              </a:rPr>
              <a:t>The nucleus is </a:t>
            </a:r>
            <a:r>
              <a:rPr lang="en-GB" sz="2200" b="1" dirty="0">
                <a:latin typeface="Century Gothic" panose="020B0502020202020204" pitchFamily="34" charset="0"/>
              </a:rPr>
              <a:t>tiny</a:t>
            </a:r>
            <a:r>
              <a:rPr lang="en-GB" sz="2200" dirty="0">
                <a:latin typeface="Century Gothic" panose="020B0502020202020204" pitchFamily="34" charset="0"/>
              </a:rPr>
              <a:t> compared to the atom as a whole. </a:t>
            </a:r>
          </a:p>
          <a:p>
            <a:endParaRPr lang="en-GB" sz="2200" dirty="0">
              <a:latin typeface="Century Gothic" panose="020B0502020202020204" pitchFamily="34" charset="0"/>
            </a:endParaRPr>
          </a:p>
          <a:p>
            <a:r>
              <a:rPr lang="en-GB" sz="2200" dirty="0">
                <a:latin typeface="Century Gothic" panose="020B0502020202020204" pitchFamily="34" charset="0"/>
              </a:rPr>
              <a:t>The nucleus of the atom contains subatomic particles called </a:t>
            </a:r>
            <a:r>
              <a:rPr lang="en-GB" sz="2200" b="1" dirty="0">
                <a:latin typeface="Century Gothic" panose="020B0502020202020204" pitchFamily="34" charset="0"/>
              </a:rPr>
              <a:t>protons</a:t>
            </a:r>
            <a:r>
              <a:rPr lang="en-GB" sz="2200" dirty="0">
                <a:latin typeface="Century Gothic" panose="020B0502020202020204" pitchFamily="34" charset="0"/>
              </a:rPr>
              <a:t> and </a:t>
            </a:r>
            <a:r>
              <a:rPr lang="en-GB" sz="2200" b="1" dirty="0">
                <a:latin typeface="Century Gothic" panose="020B0502020202020204" pitchFamily="34" charset="0"/>
              </a:rPr>
              <a:t>neutrons</a:t>
            </a:r>
            <a:r>
              <a:rPr lang="en-GB" sz="2200" dirty="0">
                <a:latin typeface="Century Gothic" panose="020B0502020202020204" pitchFamily="34" charset="0"/>
              </a:rPr>
              <a:t>. </a:t>
            </a:r>
          </a:p>
        </p:txBody>
      </p:sp>
      <p:pic>
        <p:nvPicPr>
          <p:cNvPr id="6" name="Picture 5">
            <a:extLst>
              <a:ext uri="{FF2B5EF4-FFF2-40B4-BE49-F238E27FC236}">
                <a16:creationId xmlns:a16="http://schemas.microsoft.com/office/drawing/2014/main" id="{6C3892DD-8BBF-4876-B6F5-23D05564D2AB}"/>
              </a:ext>
            </a:extLst>
          </p:cNvPr>
          <p:cNvPicPr>
            <a:picLocks noChangeAspect="1"/>
          </p:cNvPicPr>
          <p:nvPr/>
        </p:nvPicPr>
        <p:blipFill rotWithShape="1">
          <a:blip r:embed="rId2"/>
          <a:srcRect r="29487"/>
          <a:stretch/>
        </p:blipFill>
        <p:spPr>
          <a:xfrm>
            <a:off x="7428345" y="2718159"/>
            <a:ext cx="4191000" cy="3324225"/>
          </a:xfrm>
          <a:prstGeom prst="rect">
            <a:avLst/>
          </a:prstGeom>
        </p:spPr>
      </p:pic>
      <p:sp>
        <p:nvSpPr>
          <p:cNvPr id="9" name="Content Placeholder 1">
            <a:extLst>
              <a:ext uri="{FF2B5EF4-FFF2-40B4-BE49-F238E27FC236}">
                <a16:creationId xmlns:a16="http://schemas.microsoft.com/office/drawing/2014/main" id="{7394D67E-5C88-432E-ACC6-48C1506AC3E9}"/>
              </a:ext>
            </a:extLst>
          </p:cNvPr>
          <p:cNvSpPr txBox="1">
            <a:spLocks/>
          </p:cNvSpPr>
          <p:nvPr/>
        </p:nvSpPr>
        <p:spPr>
          <a:xfrm>
            <a:off x="7428345" y="6228957"/>
            <a:ext cx="4191000" cy="581030"/>
          </a:xfrm>
          <a:prstGeom prst="rect">
            <a:avLst/>
          </a:prstGeom>
        </p:spPr>
        <p:txBody>
          <a:bodyPr vert="horz" lIns="91440" tIns="45720" rIns="91440" bIns="45720" rtlCol="0">
            <a:normAutofit fontScale="77500" lnSpcReduction="2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GB" sz="2500" b="1" dirty="0"/>
              <a:t>Task: </a:t>
            </a:r>
            <a:r>
              <a:rPr lang="en-GB" sz="2500" dirty="0"/>
              <a:t>Draw and label a picture of an atom. </a:t>
            </a:r>
          </a:p>
          <a:p>
            <a:pPr marL="0" indent="0">
              <a:buFont typeface="Arial" panose="020B0604020202020204" pitchFamily="34" charset="0"/>
              <a:buNone/>
            </a:pPr>
            <a:endParaRPr lang="en-GB" sz="2800"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998343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Autofit/>
          </a:bodyPr>
          <a:lstStyle/>
          <a:p>
            <a:pPr marL="0" indent="0">
              <a:buNone/>
            </a:pPr>
            <a:r>
              <a:rPr lang="en-GB" sz="2200" dirty="0"/>
              <a:t>Have a look around your house for any round objects that could be used to represent </a:t>
            </a:r>
            <a:r>
              <a:rPr lang="en-GB" sz="2200" b="1" dirty="0"/>
              <a:t>electrons</a:t>
            </a:r>
            <a:r>
              <a:rPr lang="en-GB" sz="2200" dirty="0"/>
              <a:t>, </a:t>
            </a:r>
            <a:r>
              <a:rPr lang="en-GB" sz="2200" b="1" dirty="0"/>
              <a:t>protons</a:t>
            </a:r>
            <a:r>
              <a:rPr lang="en-GB" sz="2200" dirty="0"/>
              <a:t> and </a:t>
            </a:r>
            <a:r>
              <a:rPr lang="en-GB" sz="2200" b="1" dirty="0"/>
              <a:t>neutrons</a:t>
            </a:r>
            <a:r>
              <a:rPr lang="en-GB" sz="2200" dirty="0"/>
              <a:t> (such as marbles, bottle top lids, coins, M&amp;Ms! etc…) </a:t>
            </a:r>
          </a:p>
          <a:p>
            <a:pPr marL="0" indent="0">
              <a:buNone/>
            </a:pPr>
            <a:endParaRPr lang="en-GB" sz="2200" dirty="0"/>
          </a:p>
          <a:p>
            <a:pPr marL="0" indent="0">
              <a:buNone/>
            </a:pPr>
            <a:r>
              <a:rPr lang="en-GB" sz="2200" b="1" dirty="0">
                <a:solidFill>
                  <a:srgbClr val="7030A0"/>
                </a:solidFill>
              </a:rPr>
              <a:t>Task: </a:t>
            </a:r>
            <a:r>
              <a:rPr lang="en-GB" sz="2200" dirty="0">
                <a:solidFill>
                  <a:srgbClr val="7030A0"/>
                </a:solidFill>
              </a:rPr>
              <a:t>Use these objects that you have found to make a </a:t>
            </a:r>
            <a:r>
              <a:rPr lang="en-GB" sz="2200" b="1" dirty="0">
                <a:solidFill>
                  <a:srgbClr val="7030A0"/>
                </a:solidFill>
              </a:rPr>
              <a:t>model</a:t>
            </a:r>
            <a:r>
              <a:rPr lang="en-GB" sz="2200" dirty="0">
                <a:solidFill>
                  <a:srgbClr val="7030A0"/>
                </a:solidFill>
              </a:rPr>
              <a:t> of an atom. </a:t>
            </a:r>
          </a:p>
          <a:p>
            <a:pPr marL="0" indent="0">
              <a:buNone/>
            </a:pPr>
            <a:endParaRPr lang="en-GB" sz="2200" dirty="0"/>
          </a:p>
          <a:p>
            <a:pPr marL="0" indent="0">
              <a:buNone/>
            </a:pPr>
            <a:r>
              <a:rPr lang="en-GB" sz="2200" dirty="0"/>
              <a:t>Be as creative as you can! You could make your model on paper so that you can draw labels. </a:t>
            </a:r>
          </a:p>
          <a:p>
            <a:pPr marL="0" indent="0">
              <a:buNone/>
            </a:pPr>
            <a:r>
              <a:rPr lang="en-GB" sz="2200" dirty="0"/>
              <a:t>When you have finished, take a picture and send it to me by email. I look forward to seeing your models!</a:t>
            </a:r>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normAutofit/>
          </a:bodyPr>
          <a:lstStyle/>
          <a:p>
            <a:r>
              <a:rPr lang="en-GB" dirty="0"/>
              <a:t>Modelling task </a:t>
            </a:r>
          </a:p>
        </p:txBody>
      </p:sp>
      <p:pic>
        <p:nvPicPr>
          <p:cNvPr id="4" name="Picture 3">
            <a:extLst>
              <a:ext uri="{FF2B5EF4-FFF2-40B4-BE49-F238E27FC236}">
                <a16:creationId xmlns:a16="http://schemas.microsoft.com/office/drawing/2014/main" id="{02688F4B-DAE0-4C86-8971-95B6190F55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89858" y="2520362"/>
            <a:ext cx="986989" cy="966427"/>
          </a:xfrm>
          <a:prstGeom prst="rect">
            <a:avLst/>
          </a:prstGeom>
        </p:spPr>
      </p:pic>
      <p:pic>
        <p:nvPicPr>
          <p:cNvPr id="5" name="Picture 4">
            <a:extLst>
              <a:ext uri="{FF2B5EF4-FFF2-40B4-BE49-F238E27FC236}">
                <a16:creationId xmlns:a16="http://schemas.microsoft.com/office/drawing/2014/main" id="{19858C58-CE93-4AAB-95F8-02DBE5558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3667" y1="29333" x2="50333" y2="19667"/>
                      </a14:backgroundRemoval>
                    </a14:imgEffect>
                  </a14:imgLayer>
                </a14:imgProps>
              </a:ext>
            </a:extLst>
          </a:blip>
          <a:stretch>
            <a:fillRect/>
          </a:stretch>
        </p:blipFill>
        <p:spPr>
          <a:xfrm>
            <a:off x="11196276" y="1602384"/>
            <a:ext cx="915841" cy="915841"/>
          </a:xfrm>
          <a:prstGeom prst="rect">
            <a:avLst/>
          </a:prstGeom>
        </p:spPr>
      </p:pic>
      <p:pic>
        <p:nvPicPr>
          <p:cNvPr id="6" name="Picture 5">
            <a:extLst>
              <a:ext uri="{FF2B5EF4-FFF2-40B4-BE49-F238E27FC236}">
                <a16:creationId xmlns:a16="http://schemas.microsoft.com/office/drawing/2014/main" id="{C3E56A97-EED6-42E7-BD21-EDA5A5DB5F9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33" b="99667" l="0" r="99000">
                        <a14:foregroundMark x1="41000" y1="21667" x2="38197" y2="7930"/>
                        <a14:foregroundMark x1="50667" y1="83667" x2="50333" y2="99667"/>
                        <a14:foregroundMark x1="82333" y1="51667" x2="99000" y2="55667"/>
                        <a14:foregroundMark x1="18333" y1="51000" x2="0" y2="51000"/>
                        <a14:foregroundMark x1="54333" y1="5667" x2="54333" y2="333"/>
                        <a14:backgroundMark x1="36667" y1="333" x2="36667" y2="333"/>
                        <a14:backgroundMark x1="37000" y1="1000" x2="43000" y2="667"/>
                        <a14:backgroundMark x1="71000" y1="2333" x2="55000" y2="667"/>
                      </a14:backgroundRemoval>
                    </a14:imgEffect>
                  </a14:imgLayer>
                </a14:imgProps>
              </a:ext>
            </a:extLst>
          </a:blip>
          <a:stretch>
            <a:fillRect/>
          </a:stretch>
        </p:blipFill>
        <p:spPr>
          <a:xfrm>
            <a:off x="10656010" y="3474624"/>
            <a:ext cx="839641" cy="839641"/>
          </a:xfrm>
          <a:prstGeom prst="rect">
            <a:avLst/>
          </a:prstGeom>
        </p:spPr>
      </p:pic>
    </p:spTree>
    <p:extLst>
      <p:ext uri="{BB962C8B-B14F-4D97-AF65-F5344CB8AC3E}">
        <p14:creationId xmlns:p14="http://schemas.microsoft.com/office/powerpoint/2010/main" val="269781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0D7ED-183E-4909-B15F-F20AF067FDCC}"/>
              </a:ext>
            </a:extLst>
          </p:cNvPr>
          <p:cNvSpPr>
            <a:spLocks noGrp="1"/>
          </p:cNvSpPr>
          <p:nvPr>
            <p:ph sz="quarter" idx="10"/>
          </p:nvPr>
        </p:nvSpPr>
        <p:spPr>
          <a:xfrm>
            <a:off x="2820988" y="2060305"/>
            <a:ext cx="8254843" cy="4501860"/>
          </a:xfrm>
        </p:spPr>
        <p:txBody>
          <a:bodyPr>
            <a:normAutofit fontScale="92500"/>
          </a:bodyPr>
          <a:lstStyle/>
          <a:p>
            <a:pPr marL="0" indent="0">
              <a:buNone/>
            </a:pPr>
            <a:r>
              <a:rPr lang="en-GB" sz="3000" dirty="0"/>
              <a:t>An atom is the </a:t>
            </a:r>
            <a:r>
              <a:rPr lang="en-GB" sz="3000" b="1" dirty="0"/>
              <a:t>smallest unit of a substance</a:t>
            </a:r>
            <a:r>
              <a:rPr lang="en-GB" sz="3000" dirty="0"/>
              <a:t>.</a:t>
            </a:r>
          </a:p>
          <a:p>
            <a:pPr marL="0" indent="0">
              <a:buNone/>
            </a:pPr>
            <a:endParaRPr lang="en-GB" sz="3000" dirty="0"/>
          </a:p>
          <a:p>
            <a:pPr marL="0" indent="0">
              <a:buNone/>
            </a:pPr>
            <a:r>
              <a:rPr lang="en-GB" sz="3000" dirty="0"/>
              <a:t>Everything is made from atoms, including cells. Atoms are </a:t>
            </a:r>
            <a:r>
              <a:rPr lang="en-GB" sz="3000" b="1" dirty="0"/>
              <a:t>tiny particles </a:t>
            </a:r>
            <a:r>
              <a:rPr lang="en-GB" sz="3000" dirty="0"/>
              <a:t>that are far too small to see, even with a microscope.</a:t>
            </a:r>
          </a:p>
          <a:p>
            <a:pPr marL="0" indent="0">
              <a:buNone/>
            </a:pPr>
            <a:endParaRPr lang="en-GB" sz="3000" dirty="0"/>
          </a:p>
          <a:p>
            <a:pPr marL="0" indent="0">
              <a:buNone/>
            </a:pPr>
            <a:r>
              <a:rPr lang="en-GB" sz="3000" dirty="0"/>
              <a:t>If people were the same size as atoms, the entire population of the world would fit into a box about a thousandth of a millimetre across.</a:t>
            </a:r>
          </a:p>
        </p:txBody>
      </p:sp>
      <p:sp>
        <p:nvSpPr>
          <p:cNvPr id="3" name="Content Placeholder 2">
            <a:extLst>
              <a:ext uri="{FF2B5EF4-FFF2-40B4-BE49-F238E27FC236}">
                <a16:creationId xmlns:a16="http://schemas.microsoft.com/office/drawing/2014/main" id="{5CEA543D-0548-4E7A-93E9-FB468201DD01}"/>
              </a:ext>
            </a:extLst>
          </p:cNvPr>
          <p:cNvSpPr>
            <a:spLocks noGrp="1"/>
          </p:cNvSpPr>
          <p:nvPr>
            <p:ph sz="quarter" idx="11"/>
          </p:nvPr>
        </p:nvSpPr>
        <p:spPr/>
        <p:txBody>
          <a:bodyPr/>
          <a:lstStyle/>
          <a:p>
            <a:r>
              <a:rPr lang="en-GB" dirty="0"/>
              <a:t>Atoms</a:t>
            </a:r>
          </a:p>
        </p:txBody>
      </p:sp>
    </p:spTree>
    <p:extLst>
      <p:ext uri="{BB962C8B-B14F-4D97-AF65-F5344CB8AC3E}">
        <p14:creationId xmlns:p14="http://schemas.microsoft.com/office/powerpoint/2010/main" val="3825321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64D63-FE2F-4DC3-864B-1A6663F95885}"/>
              </a:ext>
            </a:extLst>
          </p:cNvPr>
          <p:cNvSpPr>
            <a:spLocks noGrp="1"/>
          </p:cNvSpPr>
          <p:nvPr>
            <p:ph sz="quarter" idx="10"/>
          </p:nvPr>
        </p:nvSpPr>
        <p:spPr/>
        <p:txBody>
          <a:bodyPr>
            <a:normAutofit/>
          </a:bodyPr>
          <a:lstStyle/>
          <a:p>
            <a:pPr marL="0" indent="0">
              <a:buNone/>
            </a:pPr>
            <a:r>
              <a:rPr lang="en-GB" dirty="0"/>
              <a:t>Protons, neutrons and electrons are called </a:t>
            </a:r>
            <a:r>
              <a:rPr lang="en-GB" b="1" dirty="0"/>
              <a:t>subatomic particles</a:t>
            </a:r>
            <a:r>
              <a:rPr lang="en-GB" dirty="0"/>
              <a:t>. This is because they are found </a:t>
            </a:r>
            <a:r>
              <a:rPr lang="en-GB" b="1" dirty="0"/>
              <a:t>inside</a:t>
            </a:r>
            <a:r>
              <a:rPr lang="en-GB" dirty="0"/>
              <a:t> the atom. </a:t>
            </a:r>
            <a:endParaRPr lang="en-US" dirty="0"/>
          </a:p>
          <a:p>
            <a:pPr marL="0" indent="0">
              <a:buNone/>
            </a:pPr>
            <a:endParaRPr lang="en-GB" dirty="0"/>
          </a:p>
        </p:txBody>
      </p:sp>
      <p:sp>
        <p:nvSpPr>
          <p:cNvPr id="3" name="Content Placeholder 2">
            <a:extLst>
              <a:ext uri="{FF2B5EF4-FFF2-40B4-BE49-F238E27FC236}">
                <a16:creationId xmlns:a16="http://schemas.microsoft.com/office/drawing/2014/main" id="{98BE46C1-C180-4555-BBE4-0FDFD5390622}"/>
              </a:ext>
            </a:extLst>
          </p:cNvPr>
          <p:cNvSpPr>
            <a:spLocks noGrp="1"/>
          </p:cNvSpPr>
          <p:nvPr>
            <p:ph sz="quarter" idx="11"/>
          </p:nvPr>
        </p:nvSpPr>
        <p:spPr/>
        <p:txBody>
          <a:bodyPr>
            <a:normAutofit/>
          </a:bodyPr>
          <a:lstStyle/>
          <a:p>
            <a:r>
              <a:rPr lang="en-GB" dirty="0"/>
              <a:t>Subatomic particles</a:t>
            </a:r>
          </a:p>
        </p:txBody>
      </p:sp>
    </p:spTree>
    <p:extLst>
      <p:ext uri="{BB962C8B-B14F-4D97-AF65-F5344CB8AC3E}">
        <p14:creationId xmlns:p14="http://schemas.microsoft.com/office/powerpoint/2010/main" val="3834933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787EF-E50B-4C35-AA96-2F419B34B13C}"/>
              </a:ext>
            </a:extLst>
          </p:cNvPr>
          <p:cNvSpPr>
            <a:spLocks noGrp="1"/>
          </p:cNvSpPr>
          <p:nvPr>
            <p:ph sz="quarter" idx="10"/>
          </p:nvPr>
        </p:nvSpPr>
        <p:spPr/>
        <p:txBody>
          <a:bodyPr>
            <a:normAutofit fontScale="92500" lnSpcReduction="20000"/>
          </a:bodyPr>
          <a:lstStyle/>
          <a:p>
            <a:pPr marL="0" indent="0">
              <a:buNone/>
            </a:pPr>
            <a:r>
              <a:rPr lang="en-GB" dirty="0"/>
              <a:t>All subatomic particles have a mass and a charge. </a:t>
            </a:r>
          </a:p>
          <a:p>
            <a:pPr marL="0" indent="0">
              <a:buNone/>
            </a:pPr>
            <a:endParaRPr lang="en-GB" dirty="0"/>
          </a:p>
          <a:p>
            <a:pPr marL="0" indent="0">
              <a:buNone/>
            </a:pPr>
            <a:r>
              <a:rPr lang="en-GB" dirty="0"/>
              <a:t>The masses of subatomic particles are very </a:t>
            </a:r>
            <a:r>
              <a:rPr lang="en-GB" b="1" dirty="0"/>
              <a:t>tiny</a:t>
            </a:r>
            <a:r>
              <a:rPr lang="en-GB" dirty="0"/>
              <a:t>. Instead of writing their actual masses in kilograms, we often use their </a:t>
            </a:r>
            <a:r>
              <a:rPr lang="en-GB" b="1" dirty="0"/>
              <a:t>relative masses</a:t>
            </a:r>
            <a:r>
              <a:rPr lang="en-GB" dirty="0"/>
              <a:t>. </a:t>
            </a:r>
          </a:p>
        </p:txBody>
      </p:sp>
      <p:sp>
        <p:nvSpPr>
          <p:cNvPr id="3" name="Content Placeholder 2">
            <a:extLst>
              <a:ext uri="{FF2B5EF4-FFF2-40B4-BE49-F238E27FC236}">
                <a16:creationId xmlns:a16="http://schemas.microsoft.com/office/drawing/2014/main" id="{42BC3E8B-E1CE-47AC-BFB6-7B9A808B6380}"/>
              </a:ext>
            </a:extLst>
          </p:cNvPr>
          <p:cNvSpPr>
            <a:spLocks noGrp="1"/>
          </p:cNvSpPr>
          <p:nvPr>
            <p:ph sz="quarter" idx="11"/>
          </p:nvPr>
        </p:nvSpPr>
        <p:spPr/>
        <p:txBody>
          <a:bodyPr/>
          <a:lstStyle/>
          <a:p>
            <a:r>
              <a:rPr lang="en-GB" dirty="0"/>
              <a:t>Subatomic particles </a:t>
            </a:r>
          </a:p>
        </p:txBody>
      </p:sp>
    </p:spTree>
    <p:extLst>
      <p:ext uri="{BB962C8B-B14F-4D97-AF65-F5344CB8AC3E}">
        <p14:creationId xmlns:p14="http://schemas.microsoft.com/office/powerpoint/2010/main" val="3984858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33F07-A242-4650-BF40-E4E3F6F198E4}"/>
              </a:ext>
            </a:extLst>
          </p:cNvPr>
          <p:cNvSpPr>
            <a:spLocks noGrp="1"/>
          </p:cNvSpPr>
          <p:nvPr>
            <p:ph sz="quarter" idx="10"/>
          </p:nvPr>
        </p:nvSpPr>
        <p:spPr/>
        <p:txBody>
          <a:bodyPr/>
          <a:lstStyle/>
          <a:p>
            <a:pPr marL="0" indent="0">
              <a:buNone/>
            </a:pPr>
            <a:r>
              <a:rPr lang="en-GB" sz="2000" dirty="0"/>
              <a:t>You need to know the masses and charges of the subatomic particles. </a:t>
            </a:r>
          </a:p>
          <a:p>
            <a:pPr marL="0" indent="0">
              <a:buNone/>
            </a:pPr>
            <a:endParaRPr lang="en-GB" sz="2000" dirty="0"/>
          </a:p>
          <a:p>
            <a:pPr marL="0" indent="0">
              <a:buNone/>
            </a:pPr>
            <a:r>
              <a:rPr lang="en-GB" sz="2000" b="1" dirty="0"/>
              <a:t>Task: </a:t>
            </a:r>
            <a:r>
              <a:rPr lang="en-GB" sz="2000" dirty="0"/>
              <a:t>Copy out the table below and learn it!</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mass of an electron is </a:t>
            </a:r>
            <a:r>
              <a:rPr lang="en-GB" sz="2000" b="1" dirty="0"/>
              <a:t>very small </a:t>
            </a:r>
            <a:r>
              <a:rPr lang="en-GB" sz="2000" dirty="0"/>
              <a:t>compared to a proton or a neutron. Since the nucleus contains protons and neutrons, most of the mass of an atom is </a:t>
            </a:r>
            <a:r>
              <a:rPr lang="en-GB" sz="2000" b="1" dirty="0"/>
              <a:t>concentrated in its nucleus</a:t>
            </a:r>
            <a:r>
              <a:rPr lang="en-GB" sz="2000"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D93A784F-F58A-417E-897B-25356451A02C}"/>
              </a:ext>
            </a:extLst>
          </p:cNvPr>
          <p:cNvSpPr>
            <a:spLocks noGrp="1"/>
          </p:cNvSpPr>
          <p:nvPr>
            <p:ph sz="quarter" idx="11"/>
          </p:nvPr>
        </p:nvSpPr>
        <p:spPr/>
        <p:txBody>
          <a:bodyPr/>
          <a:lstStyle/>
          <a:p>
            <a:r>
              <a:rPr lang="en-GB" dirty="0"/>
              <a:t>Subatomic particles</a:t>
            </a:r>
          </a:p>
        </p:txBody>
      </p:sp>
      <p:pic>
        <p:nvPicPr>
          <p:cNvPr id="4" name="Picture 3">
            <a:extLst>
              <a:ext uri="{FF2B5EF4-FFF2-40B4-BE49-F238E27FC236}">
                <a16:creationId xmlns:a16="http://schemas.microsoft.com/office/drawing/2014/main" id="{5153C129-5062-40CF-968F-1EAB4B4557CC}"/>
              </a:ext>
            </a:extLst>
          </p:cNvPr>
          <p:cNvPicPr>
            <a:picLocks noChangeAspect="1"/>
          </p:cNvPicPr>
          <p:nvPr/>
        </p:nvPicPr>
        <p:blipFill>
          <a:blip r:embed="rId3"/>
          <a:stretch>
            <a:fillRect/>
          </a:stretch>
        </p:blipFill>
        <p:spPr>
          <a:xfrm>
            <a:off x="3003615" y="3579689"/>
            <a:ext cx="7889587" cy="1469151"/>
          </a:xfrm>
          <a:prstGeom prst="rect">
            <a:avLst/>
          </a:prstGeom>
        </p:spPr>
      </p:pic>
    </p:spTree>
    <p:extLst>
      <p:ext uri="{BB962C8B-B14F-4D97-AF65-F5344CB8AC3E}">
        <p14:creationId xmlns:p14="http://schemas.microsoft.com/office/powerpoint/2010/main" val="442414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DBEF2-D6FD-4B69-8A6F-66DD5672A5FA}"/>
              </a:ext>
            </a:extLst>
          </p:cNvPr>
          <p:cNvSpPr>
            <a:spLocks noGrp="1"/>
          </p:cNvSpPr>
          <p:nvPr>
            <p:ph sz="quarter" idx="10"/>
          </p:nvPr>
        </p:nvSpPr>
        <p:spPr/>
        <p:txBody>
          <a:bodyPr/>
          <a:lstStyle/>
          <a:p>
            <a:pPr marL="0" indent="0">
              <a:buNone/>
            </a:pPr>
            <a:r>
              <a:rPr lang="en-GB" dirty="0"/>
              <a:t>Watch this video to find out more about the structure of the atom!</a:t>
            </a:r>
          </a:p>
          <a:p>
            <a:pPr marL="0" indent="0">
              <a:buNone/>
            </a:pPr>
            <a:endParaRPr lang="en-GB" dirty="0"/>
          </a:p>
          <a:p>
            <a:pPr marL="0" indent="0">
              <a:buNone/>
            </a:pPr>
            <a:r>
              <a:rPr lang="en-GB" dirty="0">
                <a:hlinkClick r:id="rId2"/>
              </a:rPr>
              <a:t>https://www.youtube.com/watch?v=4sl-E_l_1pk</a:t>
            </a:r>
            <a:endParaRPr lang="en-GB" dirty="0"/>
          </a:p>
        </p:txBody>
      </p:sp>
      <p:sp>
        <p:nvSpPr>
          <p:cNvPr id="3" name="Content Placeholder 2">
            <a:extLst>
              <a:ext uri="{FF2B5EF4-FFF2-40B4-BE49-F238E27FC236}">
                <a16:creationId xmlns:a16="http://schemas.microsoft.com/office/drawing/2014/main" id="{890874E7-76B6-4FC1-995B-5011E5DBC849}"/>
              </a:ext>
            </a:extLst>
          </p:cNvPr>
          <p:cNvSpPr>
            <a:spLocks noGrp="1"/>
          </p:cNvSpPr>
          <p:nvPr>
            <p:ph sz="quarter" idx="11"/>
          </p:nvPr>
        </p:nvSpPr>
        <p:spPr/>
        <p:txBody>
          <a:bodyPr/>
          <a:lstStyle/>
          <a:p>
            <a:r>
              <a:rPr lang="en-GB" dirty="0"/>
              <a:t>The structure of the atom</a:t>
            </a:r>
          </a:p>
        </p:txBody>
      </p:sp>
    </p:spTree>
    <p:extLst>
      <p:ext uri="{BB962C8B-B14F-4D97-AF65-F5344CB8AC3E}">
        <p14:creationId xmlns:p14="http://schemas.microsoft.com/office/powerpoint/2010/main" val="3556290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44D29-320C-4B69-918C-EAB7C44691A9}"/>
              </a:ext>
            </a:extLst>
          </p:cNvPr>
          <p:cNvSpPr>
            <a:spLocks noGrp="1"/>
          </p:cNvSpPr>
          <p:nvPr>
            <p:ph sz="quarter" idx="10"/>
          </p:nvPr>
        </p:nvSpPr>
        <p:spPr/>
        <p:txBody>
          <a:bodyPr>
            <a:noAutofit/>
          </a:bodyPr>
          <a:lstStyle/>
          <a:p>
            <a:pPr marL="0" indent="0">
              <a:buNone/>
            </a:pPr>
            <a:r>
              <a:rPr lang="en-GB" sz="2700" dirty="0"/>
              <a:t>Answer these questions about the structure of the atom: </a:t>
            </a:r>
          </a:p>
          <a:p>
            <a:pPr marL="742950" indent="-742950">
              <a:buAutoNum type="arabicPeriod"/>
            </a:pPr>
            <a:r>
              <a:rPr lang="en-GB" sz="2700" dirty="0">
                <a:solidFill>
                  <a:srgbClr val="FF0000"/>
                </a:solidFill>
              </a:rPr>
              <a:t>Draw the structure of an atom, and label: the nucleus, protons, neutrons and electrons. </a:t>
            </a:r>
          </a:p>
          <a:p>
            <a:pPr marL="742950" indent="-742950">
              <a:buAutoNum type="arabicPeriod"/>
            </a:pPr>
            <a:r>
              <a:rPr lang="en-GB" sz="2700" dirty="0">
                <a:solidFill>
                  <a:srgbClr val="FFC000"/>
                </a:solidFill>
              </a:rPr>
              <a:t>Give the definition of a subatomic particle. </a:t>
            </a:r>
          </a:p>
          <a:p>
            <a:pPr marL="742950" indent="-742950">
              <a:buAutoNum type="arabicPeriod"/>
            </a:pPr>
            <a:r>
              <a:rPr lang="en-GB" sz="2700" dirty="0">
                <a:solidFill>
                  <a:srgbClr val="00B050"/>
                </a:solidFill>
              </a:rPr>
              <a:t>State the mass and charge of each subatomic particle. </a:t>
            </a:r>
          </a:p>
          <a:p>
            <a:pPr marL="742950" indent="-742950">
              <a:buAutoNum type="arabicPeriod"/>
            </a:pPr>
            <a:r>
              <a:rPr lang="en-GB" sz="2700" dirty="0">
                <a:solidFill>
                  <a:srgbClr val="7030A0"/>
                </a:solidFill>
              </a:rPr>
              <a:t>Explain why we state the relative mass of the subatomic particles, not the real mass. </a:t>
            </a:r>
          </a:p>
        </p:txBody>
      </p:sp>
      <p:sp>
        <p:nvSpPr>
          <p:cNvPr id="3" name="Content Placeholder 2">
            <a:extLst>
              <a:ext uri="{FF2B5EF4-FFF2-40B4-BE49-F238E27FC236}">
                <a16:creationId xmlns:a16="http://schemas.microsoft.com/office/drawing/2014/main" id="{6349E26F-DCA8-4E56-9005-42D7AA7E9663}"/>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2999903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44D29-320C-4B69-918C-EAB7C44691A9}"/>
              </a:ext>
            </a:extLst>
          </p:cNvPr>
          <p:cNvSpPr>
            <a:spLocks noGrp="1"/>
          </p:cNvSpPr>
          <p:nvPr>
            <p:ph sz="quarter" idx="10"/>
          </p:nvPr>
        </p:nvSpPr>
        <p:spPr/>
        <p:txBody>
          <a:bodyPr>
            <a:noAutofit/>
          </a:bodyPr>
          <a:lstStyle/>
          <a:p>
            <a:pPr marL="0" indent="0">
              <a:buNone/>
            </a:pPr>
            <a:r>
              <a:rPr lang="en-GB" sz="2700" dirty="0"/>
              <a:t>Mark your answers!</a:t>
            </a:r>
          </a:p>
          <a:p>
            <a:pPr marL="742950" indent="-742950">
              <a:buAutoNum type="arabicPeriod"/>
            </a:pPr>
            <a:r>
              <a:rPr lang="en-GB" sz="2700" dirty="0">
                <a:solidFill>
                  <a:srgbClr val="FF0000"/>
                </a:solidFill>
              </a:rPr>
              <a:t> </a:t>
            </a:r>
          </a:p>
          <a:p>
            <a:pPr marL="742950" indent="-742950">
              <a:buAutoNum type="arabicPeriod"/>
            </a:pPr>
            <a:endParaRPr lang="en-GB" sz="2700" dirty="0">
              <a:solidFill>
                <a:srgbClr val="FF0000"/>
              </a:solidFill>
            </a:endParaRPr>
          </a:p>
          <a:p>
            <a:pPr marL="742950" indent="-742950">
              <a:buAutoNum type="arabicPeriod"/>
            </a:pPr>
            <a:r>
              <a:rPr lang="en-GB" sz="2700" dirty="0">
                <a:solidFill>
                  <a:srgbClr val="FFC000"/>
                </a:solidFill>
              </a:rPr>
              <a:t>A structure that is found inside an atom. </a:t>
            </a:r>
          </a:p>
          <a:p>
            <a:pPr marL="742950" indent="-742950">
              <a:buAutoNum type="arabicPeriod"/>
            </a:pPr>
            <a:endParaRPr lang="en-GB" sz="2700" dirty="0">
              <a:solidFill>
                <a:srgbClr val="FFC000"/>
              </a:solidFill>
            </a:endParaRPr>
          </a:p>
          <a:p>
            <a:pPr marL="742950" indent="-742950">
              <a:buAutoNum type="arabicPeriod"/>
            </a:pPr>
            <a:r>
              <a:rPr lang="en-GB" sz="2700" dirty="0">
                <a:solidFill>
                  <a:srgbClr val="00B050"/>
                </a:solidFill>
              </a:rPr>
              <a:t>    h</a:t>
            </a:r>
            <a:r>
              <a:rPr lang="en-GB" sz="2700" dirty="0">
                <a:solidFill>
                  <a:srgbClr val="FFC000"/>
                </a:solidFill>
              </a:rPr>
              <a:t> </a:t>
            </a:r>
          </a:p>
          <a:p>
            <a:pPr marL="742950" indent="-742950">
              <a:buAutoNum type="arabicPeriod"/>
            </a:pPr>
            <a:endParaRPr lang="en-GB" sz="2700" dirty="0">
              <a:solidFill>
                <a:srgbClr val="FFC000"/>
              </a:solidFill>
            </a:endParaRPr>
          </a:p>
          <a:p>
            <a:pPr marL="742950" indent="-742950">
              <a:buAutoNum type="arabicPeriod"/>
            </a:pPr>
            <a:r>
              <a:rPr lang="en-GB" sz="2700" dirty="0">
                <a:solidFill>
                  <a:srgbClr val="7030A0"/>
                </a:solidFill>
              </a:rPr>
              <a:t>Because the real mass is far too small. </a:t>
            </a:r>
          </a:p>
        </p:txBody>
      </p:sp>
      <p:sp>
        <p:nvSpPr>
          <p:cNvPr id="3" name="Content Placeholder 2">
            <a:extLst>
              <a:ext uri="{FF2B5EF4-FFF2-40B4-BE49-F238E27FC236}">
                <a16:creationId xmlns:a16="http://schemas.microsoft.com/office/drawing/2014/main" id="{6349E26F-DCA8-4E56-9005-42D7AA7E9663}"/>
              </a:ext>
            </a:extLst>
          </p:cNvPr>
          <p:cNvSpPr>
            <a:spLocks noGrp="1"/>
          </p:cNvSpPr>
          <p:nvPr>
            <p:ph sz="quarter" idx="11"/>
          </p:nvPr>
        </p:nvSpPr>
        <p:spPr>
          <a:xfrm>
            <a:off x="2820988" y="707890"/>
            <a:ext cx="4882139" cy="1133475"/>
          </a:xfrm>
        </p:spPr>
        <p:txBody>
          <a:bodyPr/>
          <a:lstStyle/>
          <a:p>
            <a:r>
              <a:rPr lang="en-GB" dirty="0"/>
              <a:t>Questions </a:t>
            </a:r>
          </a:p>
        </p:txBody>
      </p:sp>
      <p:pic>
        <p:nvPicPr>
          <p:cNvPr id="4" name="Picture 3">
            <a:extLst>
              <a:ext uri="{FF2B5EF4-FFF2-40B4-BE49-F238E27FC236}">
                <a16:creationId xmlns:a16="http://schemas.microsoft.com/office/drawing/2014/main" id="{2436A5E3-6318-4883-A3AB-750FB3F5A681}"/>
              </a:ext>
            </a:extLst>
          </p:cNvPr>
          <p:cNvPicPr>
            <a:picLocks noChangeAspect="1"/>
          </p:cNvPicPr>
          <p:nvPr/>
        </p:nvPicPr>
        <p:blipFill>
          <a:blip r:embed="rId2"/>
          <a:stretch>
            <a:fillRect/>
          </a:stretch>
        </p:blipFill>
        <p:spPr>
          <a:xfrm>
            <a:off x="7845602" y="707890"/>
            <a:ext cx="3230229" cy="2562554"/>
          </a:xfrm>
          <a:prstGeom prst="rect">
            <a:avLst/>
          </a:prstGeom>
        </p:spPr>
      </p:pic>
      <p:pic>
        <p:nvPicPr>
          <p:cNvPr id="5" name="Picture 4">
            <a:extLst>
              <a:ext uri="{FF2B5EF4-FFF2-40B4-BE49-F238E27FC236}">
                <a16:creationId xmlns:a16="http://schemas.microsoft.com/office/drawing/2014/main" id="{09516B32-5B0B-4646-86F4-F87C08722035}"/>
              </a:ext>
            </a:extLst>
          </p:cNvPr>
          <p:cNvPicPr>
            <a:picLocks noChangeAspect="1"/>
          </p:cNvPicPr>
          <p:nvPr/>
        </p:nvPicPr>
        <p:blipFill>
          <a:blip r:embed="rId3"/>
          <a:stretch>
            <a:fillRect/>
          </a:stretch>
        </p:blipFill>
        <p:spPr>
          <a:xfrm>
            <a:off x="3811492" y="4230255"/>
            <a:ext cx="6273833" cy="1168275"/>
          </a:xfrm>
          <a:prstGeom prst="rect">
            <a:avLst/>
          </a:prstGeom>
        </p:spPr>
      </p:pic>
    </p:spTree>
    <p:extLst>
      <p:ext uri="{BB962C8B-B14F-4D97-AF65-F5344CB8AC3E}">
        <p14:creationId xmlns:p14="http://schemas.microsoft.com/office/powerpoint/2010/main" val="155364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64D63-FE2F-4DC3-864B-1A6663F95885}"/>
              </a:ext>
            </a:extLst>
          </p:cNvPr>
          <p:cNvSpPr>
            <a:spLocks noGrp="1"/>
          </p:cNvSpPr>
          <p:nvPr>
            <p:ph sz="quarter" idx="10"/>
          </p:nvPr>
        </p:nvSpPr>
        <p:spPr/>
        <p:txBody>
          <a:bodyPr>
            <a:normAutofit/>
          </a:bodyPr>
          <a:lstStyle/>
          <a:p>
            <a:pPr marL="0" indent="0">
              <a:buNone/>
            </a:pPr>
            <a:r>
              <a:rPr lang="en-GB" dirty="0"/>
              <a:t>Scientists haven’t known about the structure of the atom forever – they had to work it out and it took a long time!</a:t>
            </a:r>
            <a:endParaRPr lang="en-US" dirty="0"/>
          </a:p>
          <a:p>
            <a:pPr marL="0" indent="0">
              <a:buNone/>
            </a:pPr>
            <a:endParaRPr lang="en-GB" dirty="0"/>
          </a:p>
        </p:txBody>
      </p:sp>
      <p:sp>
        <p:nvSpPr>
          <p:cNvPr id="3" name="Content Placeholder 2">
            <a:extLst>
              <a:ext uri="{FF2B5EF4-FFF2-40B4-BE49-F238E27FC236}">
                <a16:creationId xmlns:a16="http://schemas.microsoft.com/office/drawing/2014/main" id="{98BE46C1-C180-4555-BBE4-0FDFD5390622}"/>
              </a:ext>
            </a:extLst>
          </p:cNvPr>
          <p:cNvSpPr>
            <a:spLocks noGrp="1"/>
          </p:cNvSpPr>
          <p:nvPr>
            <p:ph sz="quarter" idx="11"/>
          </p:nvPr>
        </p:nvSpPr>
        <p:spPr/>
        <p:txBody>
          <a:bodyPr>
            <a:normAutofit fontScale="92500" lnSpcReduction="20000"/>
          </a:bodyPr>
          <a:lstStyle/>
          <a:p>
            <a:r>
              <a:rPr lang="en-GB" dirty="0"/>
              <a:t>Working out the structure of the atom</a:t>
            </a:r>
          </a:p>
        </p:txBody>
      </p:sp>
    </p:spTree>
    <p:extLst>
      <p:ext uri="{BB962C8B-B14F-4D97-AF65-F5344CB8AC3E}">
        <p14:creationId xmlns:p14="http://schemas.microsoft.com/office/powerpoint/2010/main" val="359058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64D63-FE2F-4DC3-864B-1A6663F95885}"/>
              </a:ext>
            </a:extLst>
          </p:cNvPr>
          <p:cNvSpPr>
            <a:spLocks noGrp="1"/>
          </p:cNvSpPr>
          <p:nvPr>
            <p:ph sz="quarter" idx="10"/>
          </p:nvPr>
        </p:nvSpPr>
        <p:spPr/>
        <p:txBody>
          <a:bodyPr>
            <a:normAutofit/>
          </a:bodyPr>
          <a:lstStyle/>
          <a:p>
            <a:pPr marL="0" indent="0">
              <a:buNone/>
            </a:pPr>
            <a:r>
              <a:rPr lang="en-GB" sz="4000" dirty="0"/>
              <a:t>There are several scientists who contributed to this work. Some of them include Dalton, Thomson, Rutherford and Bohr.  </a:t>
            </a:r>
            <a:endParaRPr lang="en-US" sz="4000" dirty="0"/>
          </a:p>
          <a:p>
            <a:pPr marL="0" indent="0">
              <a:buNone/>
            </a:pPr>
            <a:endParaRPr lang="en-GB" dirty="0"/>
          </a:p>
        </p:txBody>
      </p:sp>
      <p:sp>
        <p:nvSpPr>
          <p:cNvPr id="3" name="Content Placeholder 2">
            <a:extLst>
              <a:ext uri="{FF2B5EF4-FFF2-40B4-BE49-F238E27FC236}">
                <a16:creationId xmlns:a16="http://schemas.microsoft.com/office/drawing/2014/main" id="{98BE46C1-C180-4555-BBE4-0FDFD5390622}"/>
              </a:ext>
            </a:extLst>
          </p:cNvPr>
          <p:cNvSpPr>
            <a:spLocks noGrp="1"/>
          </p:cNvSpPr>
          <p:nvPr>
            <p:ph sz="quarter" idx="11"/>
          </p:nvPr>
        </p:nvSpPr>
        <p:spPr/>
        <p:txBody>
          <a:bodyPr>
            <a:normAutofit fontScale="92500" lnSpcReduction="20000"/>
          </a:bodyPr>
          <a:lstStyle/>
          <a:p>
            <a:r>
              <a:rPr lang="en-GB" dirty="0"/>
              <a:t>Working out the structure of the atom</a:t>
            </a:r>
          </a:p>
        </p:txBody>
      </p:sp>
      <p:pic>
        <p:nvPicPr>
          <p:cNvPr id="4" name="Picture 3">
            <a:extLst>
              <a:ext uri="{FF2B5EF4-FFF2-40B4-BE49-F238E27FC236}">
                <a16:creationId xmlns:a16="http://schemas.microsoft.com/office/drawing/2014/main" id="{CD1BA097-BD1F-4CB4-B9EE-8088BB04AC7D}"/>
              </a:ext>
            </a:extLst>
          </p:cNvPr>
          <p:cNvPicPr>
            <a:picLocks noChangeAspect="1"/>
          </p:cNvPicPr>
          <p:nvPr/>
        </p:nvPicPr>
        <p:blipFill>
          <a:blip r:embed="rId2"/>
          <a:stretch>
            <a:fillRect/>
          </a:stretch>
        </p:blipFill>
        <p:spPr>
          <a:xfrm>
            <a:off x="4839855" y="4703391"/>
            <a:ext cx="1763712" cy="1974304"/>
          </a:xfrm>
          <a:prstGeom prst="rect">
            <a:avLst/>
          </a:prstGeom>
        </p:spPr>
      </p:pic>
      <p:pic>
        <p:nvPicPr>
          <p:cNvPr id="5" name="Picture 4">
            <a:extLst>
              <a:ext uri="{FF2B5EF4-FFF2-40B4-BE49-F238E27FC236}">
                <a16:creationId xmlns:a16="http://schemas.microsoft.com/office/drawing/2014/main" id="{009C80F0-C019-46C3-B9F9-34AC217AB663}"/>
              </a:ext>
            </a:extLst>
          </p:cNvPr>
          <p:cNvPicPr>
            <a:picLocks noChangeAspect="1"/>
          </p:cNvPicPr>
          <p:nvPr/>
        </p:nvPicPr>
        <p:blipFill>
          <a:blip r:embed="rId3"/>
          <a:stretch>
            <a:fillRect/>
          </a:stretch>
        </p:blipFill>
        <p:spPr>
          <a:xfrm>
            <a:off x="7296727" y="4693824"/>
            <a:ext cx="1402051" cy="1993437"/>
          </a:xfrm>
          <a:prstGeom prst="rect">
            <a:avLst/>
          </a:prstGeom>
        </p:spPr>
      </p:pic>
    </p:spTree>
    <p:extLst>
      <p:ext uri="{BB962C8B-B14F-4D97-AF65-F5344CB8AC3E}">
        <p14:creationId xmlns:p14="http://schemas.microsoft.com/office/powerpoint/2010/main" val="1272291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64D63-FE2F-4DC3-864B-1A6663F95885}"/>
              </a:ext>
            </a:extLst>
          </p:cNvPr>
          <p:cNvSpPr>
            <a:spLocks noGrp="1"/>
          </p:cNvSpPr>
          <p:nvPr>
            <p:ph sz="quarter" idx="10"/>
          </p:nvPr>
        </p:nvSpPr>
        <p:spPr/>
        <p:txBody>
          <a:bodyPr>
            <a:normAutofit fontScale="70000" lnSpcReduction="20000"/>
          </a:bodyPr>
          <a:lstStyle/>
          <a:p>
            <a:pPr marL="0" indent="0">
              <a:buNone/>
            </a:pPr>
            <a:r>
              <a:rPr lang="en-US" dirty="0"/>
              <a:t>On the next slide are some questions for you to complete about these four scientists. </a:t>
            </a:r>
          </a:p>
          <a:p>
            <a:pPr marL="0" indent="0">
              <a:buNone/>
            </a:pPr>
            <a:endParaRPr lang="en-US" dirty="0"/>
          </a:p>
          <a:p>
            <a:pPr marL="0" indent="0">
              <a:buNone/>
            </a:pPr>
            <a:r>
              <a:rPr lang="en-US" dirty="0"/>
              <a:t>Using the 2 websites below, answer the questions about the contributions each scientist made to working out the structure of the atom. </a:t>
            </a:r>
          </a:p>
          <a:p>
            <a:pPr marL="0" indent="0">
              <a:buNone/>
            </a:pPr>
            <a:r>
              <a:rPr lang="en-GB" dirty="0">
                <a:hlinkClick r:id="rId3"/>
              </a:rPr>
              <a:t>https://www.bbc.co.uk/bitesize/guides/zwn8b82/revision/1</a:t>
            </a:r>
            <a:endParaRPr lang="en-GB" dirty="0"/>
          </a:p>
          <a:p>
            <a:pPr marL="0" indent="0">
              <a:buNone/>
            </a:pPr>
            <a:r>
              <a:rPr lang="en-GB" dirty="0">
                <a:hlinkClick r:id="rId4"/>
              </a:rPr>
              <a:t>https://www.bbc.co.uk/bitesize/guides/zwn8b82/revision/2</a:t>
            </a:r>
            <a:endParaRPr lang="en-GB" dirty="0"/>
          </a:p>
        </p:txBody>
      </p:sp>
      <p:sp>
        <p:nvSpPr>
          <p:cNvPr id="3" name="Content Placeholder 2">
            <a:extLst>
              <a:ext uri="{FF2B5EF4-FFF2-40B4-BE49-F238E27FC236}">
                <a16:creationId xmlns:a16="http://schemas.microsoft.com/office/drawing/2014/main" id="{98BE46C1-C180-4555-BBE4-0FDFD5390622}"/>
              </a:ext>
            </a:extLst>
          </p:cNvPr>
          <p:cNvSpPr>
            <a:spLocks noGrp="1"/>
          </p:cNvSpPr>
          <p:nvPr>
            <p:ph sz="quarter" idx="11"/>
          </p:nvPr>
        </p:nvSpPr>
        <p:spPr/>
        <p:txBody>
          <a:bodyPr>
            <a:normAutofit fontScale="92500" lnSpcReduction="20000"/>
          </a:bodyPr>
          <a:lstStyle/>
          <a:p>
            <a:r>
              <a:rPr lang="en-GB" dirty="0"/>
              <a:t>Working out the structure of the atom</a:t>
            </a:r>
          </a:p>
        </p:txBody>
      </p:sp>
    </p:spTree>
    <p:extLst>
      <p:ext uri="{BB962C8B-B14F-4D97-AF65-F5344CB8AC3E}">
        <p14:creationId xmlns:p14="http://schemas.microsoft.com/office/powerpoint/2010/main" val="3047229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0CE22-F1EA-4290-A660-EEAB28282B7B}"/>
              </a:ext>
            </a:extLst>
          </p:cNvPr>
          <p:cNvSpPr>
            <a:spLocks noGrp="1"/>
          </p:cNvSpPr>
          <p:nvPr>
            <p:ph sz="quarter" idx="10"/>
          </p:nvPr>
        </p:nvSpPr>
        <p:spPr/>
        <p:txBody>
          <a:bodyPr>
            <a:normAutofit fontScale="32500" lnSpcReduction="20000"/>
          </a:bodyPr>
          <a:lstStyle/>
          <a:p>
            <a:pPr marL="0" indent="0">
              <a:buNone/>
            </a:pPr>
            <a:r>
              <a:rPr lang="en-GB" sz="5500" b="1" dirty="0"/>
              <a:t>Use the websites on the previous slides to answer the following questions: </a:t>
            </a:r>
          </a:p>
          <a:p>
            <a:pPr marL="742950" indent="-742950">
              <a:buAutoNum type="arabicPeriod"/>
            </a:pPr>
            <a:r>
              <a:rPr lang="en-GB" sz="5500" dirty="0">
                <a:solidFill>
                  <a:srgbClr val="FF0000"/>
                </a:solidFill>
              </a:rPr>
              <a:t>In what year was the word ‘atom’ first used? </a:t>
            </a:r>
          </a:p>
          <a:p>
            <a:pPr marL="742950" indent="-742950">
              <a:buAutoNum type="arabicPeriod"/>
            </a:pPr>
            <a:r>
              <a:rPr lang="en-GB" sz="5500" dirty="0">
                <a:solidFill>
                  <a:srgbClr val="FF0000"/>
                </a:solidFill>
              </a:rPr>
              <a:t>Which scientists first used the word ‘atom’ to describe what matter was made of?</a:t>
            </a:r>
          </a:p>
          <a:p>
            <a:pPr marL="742950" indent="-742950">
              <a:buAutoNum type="arabicPeriod"/>
            </a:pPr>
            <a:r>
              <a:rPr lang="en-GB" sz="5500" dirty="0">
                <a:solidFill>
                  <a:srgbClr val="FF0000"/>
                </a:solidFill>
              </a:rPr>
              <a:t>Which subatomic particle did Thomson discover? </a:t>
            </a:r>
          </a:p>
          <a:p>
            <a:pPr marL="742950" indent="-742950">
              <a:buAutoNum type="arabicPeriod"/>
            </a:pPr>
            <a:r>
              <a:rPr lang="en-GB" sz="5500" dirty="0">
                <a:solidFill>
                  <a:srgbClr val="FFC000"/>
                </a:solidFill>
              </a:rPr>
              <a:t>What model of the atom did Thomson suggest and what did this look like? </a:t>
            </a:r>
          </a:p>
          <a:p>
            <a:pPr marL="742950" indent="-742950">
              <a:buAutoNum type="arabicPeriod"/>
            </a:pPr>
            <a:r>
              <a:rPr lang="en-GB" sz="5500" dirty="0">
                <a:solidFill>
                  <a:srgbClr val="FFC000"/>
                </a:solidFill>
              </a:rPr>
              <a:t>In what year did Rutherford test the model suggested by Thomson? </a:t>
            </a:r>
          </a:p>
          <a:p>
            <a:pPr marL="742950" indent="-742950">
              <a:buAutoNum type="arabicPeriod"/>
            </a:pPr>
            <a:r>
              <a:rPr lang="en-GB" sz="5500" dirty="0">
                <a:solidFill>
                  <a:srgbClr val="00B050"/>
                </a:solidFill>
              </a:rPr>
              <a:t>How did Rutherford test this model? </a:t>
            </a:r>
          </a:p>
          <a:p>
            <a:pPr marL="742950" indent="-742950">
              <a:buAutoNum type="arabicPeriod"/>
            </a:pPr>
            <a:r>
              <a:rPr lang="en-GB" sz="5500" dirty="0">
                <a:solidFill>
                  <a:srgbClr val="00B050"/>
                </a:solidFill>
              </a:rPr>
              <a:t>What did Rutherford find out from this experiment? </a:t>
            </a:r>
          </a:p>
          <a:p>
            <a:pPr marL="742950" indent="-742950">
              <a:buAutoNum type="arabicPeriod"/>
            </a:pPr>
            <a:r>
              <a:rPr lang="en-GB" sz="5500" dirty="0">
                <a:solidFill>
                  <a:srgbClr val="00B050"/>
                </a:solidFill>
              </a:rPr>
              <a:t>What was Rutherford’s new model of the atom called and what did this look like? </a:t>
            </a:r>
          </a:p>
          <a:p>
            <a:pPr marL="742950" indent="-742950">
              <a:buAutoNum type="arabicPeriod"/>
            </a:pPr>
            <a:r>
              <a:rPr lang="en-GB" sz="5500" dirty="0">
                <a:solidFill>
                  <a:srgbClr val="00B050"/>
                </a:solidFill>
              </a:rPr>
              <a:t>What did Bohr discover about the structure of the atom? </a:t>
            </a:r>
          </a:p>
          <a:p>
            <a:pPr marL="742950" indent="-742950">
              <a:buAutoNum type="arabicPeriod"/>
            </a:pPr>
            <a:r>
              <a:rPr lang="en-GB" sz="5500" dirty="0">
                <a:solidFill>
                  <a:srgbClr val="7030A0"/>
                </a:solidFill>
              </a:rPr>
              <a:t>Which subatomic particle did Chadwick discover and when? </a:t>
            </a:r>
          </a:p>
          <a:p>
            <a:pPr marL="742950" indent="-742950">
              <a:buAutoNum type="arabicPeriod"/>
            </a:pPr>
            <a:r>
              <a:rPr lang="en-GB" sz="5500" dirty="0">
                <a:solidFill>
                  <a:srgbClr val="7030A0"/>
                </a:solidFill>
              </a:rPr>
              <a:t>What is the name of the model of the atom that we use today? </a:t>
            </a:r>
          </a:p>
          <a:p>
            <a:pPr marL="742950" indent="-742950">
              <a:buAutoNum type="arabicPeriod"/>
            </a:pPr>
            <a:endParaRPr lang="en-GB" dirty="0"/>
          </a:p>
          <a:p>
            <a:pPr marL="742950" indent="-742950">
              <a:buAutoNum type="arabicPeriod"/>
            </a:pPr>
            <a:endParaRPr lang="en-GB" dirty="0"/>
          </a:p>
        </p:txBody>
      </p:sp>
      <p:sp>
        <p:nvSpPr>
          <p:cNvPr id="3" name="Content Placeholder 2">
            <a:extLst>
              <a:ext uri="{FF2B5EF4-FFF2-40B4-BE49-F238E27FC236}">
                <a16:creationId xmlns:a16="http://schemas.microsoft.com/office/drawing/2014/main" id="{3844B3D9-0E58-4DA9-BBAD-869253B4E804}"/>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248190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0D7ED-183E-4909-B15F-F20AF067FDCC}"/>
              </a:ext>
            </a:extLst>
          </p:cNvPr>
          <p:cNvSpPr>
            <a:spLocks noGrp="1"/>
          </p:cNvSpPr>
          <p:nvPr>
            <p:ph sz="quarter" idx="10"/>
          </p:nvPr>
        </p:nvSpPr>
        <p:spPr>
          <a:xfrm>
            <a:off x="2820988" y="2060305"/>
            <a:ext cx="8254843" cy="4471124"/>
          </a:xfrm>
        </p:spPr>
        <p:txBody>
          <a:bodyPr>
            <a:normAutofit/>
          </a:bodyPr>
          <a:lstStyle/>
          <a:p>
            <a:pPr marL="0" indent="0">
              <a:buNone/>
            </a:pPr>
            <a:r>
              <a:rPr lang="en-GB" sz="2800" dirty="0"/>
              <a:t>We usually imagine atoms as being like tiny balls:  </a:t>
            </a:r>
          </a:p>
          <a:p>
            <a:pPr marL="0" indent="0">
              <a:buNone/>
            </a:pPr>
            <a:endParaRPr lang="en-GB" sz="2800" dirty="0"/>
          </a:p>
          <a:p>
            <a:pPr marL="0" indent="0">
              <a:buNone/>
            </a:pPr>
            <a:endParaRPr lang="en-GB" sz="2800" dirty="0"/>
          </a:p>
          <a:p>
            <a:pPr marL="0" indent="0">
              <a:buNone/>
            </a:pPr>
            <a:r>
              <a:rPr lang="en-GB" sz="2800" dirty="0"/>
              <a:t>To make diagrams simpler, we usually just draw atoms as </a:t>
            </a:r>
            <a:r>
              <a:rPr lang="en-GB" sz="2800" b="1" dirty="0"/>
              <a:t>circles</a:t>
            </a:r>
            <a:r>
              <a:rPr lang="en-GB" sz="2800" dirty="0"/>
              <a:t>: </a:t>
            </a:r>
          </a:p>
          <a:p>
            <a:pPr marL="0" indent="0">
              <a:buNone/>
            </a:pPr>
            <a:endParaRPr lang="en-GB" sz="2800" dirty="0"/>
          </a:p>
          <a:p>
            <a:pPr marL="0" indent="0">
              <a:buNone/>
            </a:pPr>
            <a:endParaRPr lang="en-GB" dirty="0"/>
          </a:p>
        </p:txBody>
      </p:sp>
      <p:sp>
        <p:nvSpPr>
          <p:cNvPr id="3" name="Content Placeholder 2">
            <a:extLst>
              <a:ext uri="{FF2B5EF4-FFF2-40B4-BE49-F238E27FC236}">
                <a16:creationId xmlns:a16="http://schemas.microsoft.com/office/drawing/2014/main" id="{5CEA543D-0548-4E7A-93E9-FB468201DD01}"/>
              </a:ext>
            </a:extLst>
          </p:cNvPr>
          <p:cNvSpPr>
            <a:spLocks noGrp="1"/>
          </p:cNvSpPr>
          <p:nvPr>
            <p:ph sz="quarter" idx="11"/>
          </p:nvPr>
        </p:nvSpPr>
        <p:spPr/>
        <p:txBody>
          <a:bodyPr/>
          <a:lstStyle/>
          <a:p>
            <a:r>
              <a:rPr lang="en-GB" dirty="0"/>
              <a:t>Atoms </a:t>
            </a:r>
          </a:p>
        </p:txBody>
      </p:sp>
      <p:pic>
        <p:nvPicPr>
          <p:cNvPr id="9" name="Picture 8">
            <a:extLst>
              <a:ext uri="{FF2B5EF4-FFF2-40B4-BE49-F238E27FC236}">
                <a16:creationId xmlns:a16="http://schemas.microsoft.com/office/drawing/2014/main" id="{54F5BA87-5CE6-4A8B-9488-B528F79FB4EE}"/>
              </a:ext>
            </a:extLst>
          </p:cNvPr>
          <p:cNvPicPr>
            <a:picLocks noChangeAspect="1"/>
          </p:cNvPicPr>
          <p:nvPr/>
        </p:nvPicPr>
        <p:blipFill>
          <a:blip r:embed="rId3"/>
          <a:stretch>
            <a:fillRect/>
          </a:stretch>
        </p:blipFill>
        <p:spPr>
          <a:xfrm>
            <a:off x="6096000" y="2642347"/>
            <a:ext cx="1265304" cy="1265304"/>
          </a:xfrm>
          <a:prstGeom prst="rect">
            <a:avLst/>
          </a:prstGeom>
        </p:spPr>
      </p:pic>
      <p:pic>
        <p:nvPicPr>
          <p:cNvPr id="10" name="Picture 9">
            <a:extLst>
              <a:ext uri="{FF2B5EF4-FFF2-40B4-BE49-F238E27FC236}">
                <a16:creationId xmlns:a16="http://schemas.microsoft.com/office/drawing/2014/main" id="{1C0D0691-47F6-4E65-A3D4-8D4155C849A0}"/>
              </a:ext>
            </a:extLst>
          </p:cNvPr>
          <p:cNvPicPr>
            <a:picLocks noChangeAspect="1"/>
          </p:cNvPicPr>
          <p:nvPr/>
        </p:nvPicPr>
        <p:blipFill>
          <a:blip r:embed="rId4"/>
          <a:stretch>
            <a:fillRect/>
          </a:stretch>
        </p:blipFill>
        <p:spPr>
          <a:xfrm>
            <a:off x="6096000" y="5071727"/>
            <a:ext cx="1265304" cy="1265304"/>
          </a:xfrm>
          <a:prstGeom prst="rect">
            <a:avLst/>
          </a:prstGeom>
        </p:spPr>
      </p:pic>
    </p:spTree>
    <p:extLst>
      <p:ext uri="{BB962C8B-B14F-4D97-AF65-F5344CB8AC3E}">
        <p14:creationId xmlns:p14="http://schemas.microsoft.com/office/powerpoint/2010/main" val="2203998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0CE22-F1EA-4290-A660-EEAB28282B7B}"/>
              </a:ext>
            </a:extLst>
          </p:cNvPr>
          <p:cNvSpPr>
            <a:spLocks noGrp="1"/>
          </p:cNvSpPr>
          <p:nvPr>
            <p:ph sz="quarter" idx="10"/>
          </p:nvPr>
        </p:nvSpPr>
        <p:spPr/>
        <p:txBody>
          <a:bodyPr>
            <a:noAutofit/>
          </a:bodyPr>
          <a:lstStyle/>
          <a:p>
            <a:pPr marL="0" indent="0">
              <a:buNone/>
            </a:pPr>
            <a:r>
              <a:rPr lang="en-GB" sz="1500" b="1" dirty="0"/>
              <a:t>Mark your answers!</a:t>
            </a:r>
          </a:p>
          <a:p>
            <a:pPr marL="742950" indent="-742950">
              <a:buAutoNum type="arabicPeriod"/>
            </a:pPr>
            <a:r>
              <a:rPr lang="en-GB" sz="1500" dirty="0">
                <a:solidFill>
                  <a:srgbClr val="FF0000"/>
                </a:solidFill>
              </a:rPr>
              <a:t>1803. </a:t>
            </a:r>
          </a:p>
          <a:p>
            <a:pPr marL="742950" indent="-742950">
              <a:buAutoNum type="arabicPeriod"/>
            </a:pPr>
            <a:r>
              <a:rPr lang="en-GB" sz="1500" dirty="0">
                <a:solidFill>
                  <a:srgbClr val="FF0000"/>
                </a:solidFill>
              </a:rPr>
              <a:t>John Dalton. </a:t>
            </a:r>
          </a:p>
          <a:p>
            <a:pPr marL="742950" indent="-742950">
              <a:buAutoNum type="arabicPeriod"/>
            </a:pPr>
            <a:r>
              <a:rPr lang="en-GB" sz="1500" dirty="0">
                <a:solidFill>
                  <a:srgbClr val="FF0000"/>
                </a:solidFill>
              </a:rPr>
              <a:t>The electron. </a:t>
            </a:r>
          </a:p>
          <a:p>
            <a:pPr marL="742950" indent="-742950">
              <a:buAutoNum type="arabicPeriod"/>
            </a:pPr>
            <a:r>
              <a:rPr lang="en-GB" sz="1500" dirty="0">
                <a:solidFill>
                  <a:srgbClr val="FFC000"/>
                </a:solidFill>
              </a:rPr>
              <a:t>The plum pudding model. The atom is a ball of positive charge with negative electrons embedded in it - like currants in a Christmas pudding.</a:t>
            </a:r>
          </a:p>
          <a:p>
            <a:pPr marL="742950" indent="-742950">
              <a:buAutoNum type="arabicPeriod"/>
            </a:pPr>
            <a:r>
              <a:rPr lang="en-GB" sz="1500" dirty="0">
                <a:solidFill>
                  <a:srgbClr val="FFC000"/>
                </a:solidFill>
              </a:rPr>
              <a:t>1909. </a:t>
            </a:r>
          </a:p>
          <a:p>
            <a:pPr marL="742950" indent="-742950">
              <a:buAutoNum type="arabicPeriod"/>
            </a:pPr>
            <a:r>
              <a:rPr lang="en-GB" sz="1500" dirty="0">
                <a:solidFill>
                  <a:srgbClr val="00B050"/>
                </a:solidFill>
              </a:rPr>
              <a:t>Positively charged alpha particles were fired at thin gold foil.</a:t>
            </a:r>
          </a:p>
          <a:p>
            <a:pPr marL="742950" indent="-742950">
              <a:buAutoNum type="arabicPeriod"/>
            </a:pPr>
            <a:r>
              <a:rPr lang="en-GB" sz="1500" dirty="0">
                <a:solidFill>
                  <a:srgbClr val="00B050"/>
                </a:solidFill>
              </a:rPr>
              <a:t>Most alpha particles went straight through the foil. But a few were scattered in different directions.</a:t>
            </a:r>
          </a:p>
          <a:p>
            <a:pPr marL="742950" indent="-742950">
              <a:buAutoNum type="arabicPeriod"/>
            </a:pPr>
            <a:r>
              <a:rPr lang="en-GB" sz="1500" dirty="0">
                <a:solidFill>
                  <a:srgbClr val="00B050"/>
                </a:solidFill>
              </a:rPr>
              <a:t>The nuclear model. The mass of an atom is concentrated at its centre, the nucleus, which is positively charged. </a:t>
            </a:r>
          </a:p>
          <a:p>
            <a:pPr marL="742950" indent="-742950">
              <a:buAutoNum type="arabicPeriod"/>
            </a:pPr>
            <a:r>
              <a:rPr lang="en-GB" sz="1500" dirty="0">
                <a:solidFill>
                  <a:srgbClr val="00B050"/>
                </a:solidFill>
              </a:rPr>
              <a:t>His calculations led him to suggest that electrons orbit the nucleus in shells. The shells are at certain distances from the nucleus. After more experiments, Bohr suggested that the nucleus must contain small, positive protons. </a:t>
            </a:r>
          </a:p>
          <a:p>
            <a:pPr marL="742950" indent="-742950">
              <a:buAutoNum type="arabicPeriod"/>
            </a:pPr>
            <a:r>
              <a:rPr lang="en-GB" sz="1500" dirty="0">
                <a:solidFill>
                  <a:srgbClr val="7030A0"/>
                </a:solidFill>
              </a:rPr>
              <a:t>The neutron, in 1932. </a:t>
            </a:r>
          </a:p>
          <a:p>
            <a:pPr marL="742950" indent="-742950">
              <a:buAutoNum type="arabicPeriod"/>
            </a:pPr>
            <a:r>
              <a:rPr lang="en-GB" sz="1500" dirty="0">
                <a:solidFill>
                  <a:srgbClr val="7030A0"/>
                </a:solidFill>
              </a:rPr>
              <a:t>The atomic model. </a:t>
            </a:r>
          </a:p>
        </p:txBody>
      </p:sp>
      <p:sp>
        <p:nvSpPr>
          <p:cNvPr id="3" name="Content Placeholder 2">
            <a:extLst>
              <a:ext uri="{FF2B5EF4-FFF2-40B4-BE49-F238E27FC236}">
                <a16:creationId xmlns:a16="http://schemas.microsoft.com/office/drawing/2014/main" id="{3844B3D9-0E58-4DA9-BBAD-869253B4E804}"/>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205017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0CAF5-1BA3-46EE-9DA2-82674D2C0A00}"/>
              </a:ext>
            </a:extLst>
          </p:cNvPr>
          <p:cNvSpPr>
            <a:spLocks noGrp="1"/>
          </p:cNvSpPr>
          <p:nvPr>
            <p:ph sz="quarter" idx="10"/>
          </p:nvPr>
        </p:nvSpPr>
        <p:spPr/>
        <p:txBody>
          <a:bodyPr/>
          <a:lstStyle/>
          <a:p>
            <a:pPr marL="0" indent="0">
              <a:buNone/>
            </a:pPr>
            <a:r>
              <a:rPr lang="en-GB" dirty="0"/>
              <a:t>If you would like to know more </a:t>
            </a:r>
            <a:r>
              <a:rPr lang="en-GB"/>
              <a:t>about Atomic Theory</a:t>
            </a:r>
            <a:r>
              <a:rPr lang="en-GB" dirty="0"/>
              <a:t>, watch the video below! </a:t>
            </a:r>
          </a:p>
          <a:p>
            <a:pPr marL="0" indent="0">
              <a:buNone/>
            </a:pPr>
            <a:endParaRPr lang="en-GB" dirty="0"/>
          </a:p>
          <a:p>
            <a:pPr marL="0" indent="0">
              <a:buNone/>
            </a:pPr>
            <a:r>
              <a:rPr lang="en-GB" dirty="0">
                <a:hlinkClick r:id="rId2"/>
              </a:rPr>
              <a:t>https://www.youtube.com/watch?v=xazQRcSCRaY</a:t>
            </a:r>
            <a:endParaRPr lang="en-GB" dirty="0"/>
          </a:p>
        </p:txBody>
      </p:sp>
      <p:sp>
        <p:nvSpPr>
          <p:cNvPr id="3" name="Content Placeholder 2">
            <a:extLst>
              <a:ext uri="{FF2B5EF4-FFF2-40B4-BE49-F238E27FC236}">
                <a16:creationId xmlns:a16="http://schemas.microsoft.com/office/drawing/2014/main" id="{41894BC9-7D17-423F-8A21-97E915804538}"/>
              </a:ext>
            </a:extLst>
          </p:cNvPr>
          <p:cNvSpPr>
            <a:spLocks noGrp="1"/>
          </p:cNvSpPr>
          <p:nvPr>
            <p:ph sz="quarter" idx="11"/>
          </p:nvPr>
        </p:nvSpPr>
        <p:spPr/>
        <p:txBody>
          <a:bodyPr/>
          <a:lstStyle/>
          <a:p>
            <a:r>
              <a:rPr lang="en-GB" dirty="0"/>
              <a:t>Discovery of the atom</a:t>
            </a:r>
          </a:p>
        </p:txBody>
      </p:sp>
    </p:spTree>
    <p:extLst>
      <p:ext uri="{BB962C8B-B14F-4D97-AF65-F5344CB8AC3E}">
        <p14:creationId xmlns:p14="http://schemas.microsoft.com/office/powerpoint/2010/main" val="1716375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656EE-7C8B-42F6-B26B-5C7987631888}"/>
              </a:ext>
            </a:extLst>
          </p:cNvPr>
          <p:cNvSpPr>
            <a:spLocks noGrp="1"/>
          </p:cNvSpPr>
          <p:nvPr>
            <p:ph sz="quarter" idx="10"/>
          </p:nvPr>
        </p:nvSpPr>
        <p:spPr/>
        <p:txBody>
          <a:bodyPr>
            <a:noAutofit/>
          </a:bodyPr>
          <a:lstStyle/>
          <a:p>
            <a:pPr marL="0" indent="0">
              <a:buNone/>
            </a:pPr>
            <a:r>
              <a:rPr lang="en-GB" sz="2700" dirty="0"/>
              <a:t>Write a letter to the scientist </a:t>
            </a:r>
            <a:r>
              <a:rPr lang="en-GB" sz="2700" b="1" dirty="0"/>
              <a:t>Niels Bohr </a:t>
            </a:r>
            <a:r>
              <a:rPr lang="en-GB" sz="2700" dirty="0"/>
              <a:t>explaining why his discoveries were so important for working out the structure of the atom. </a:t>
            </a:r>
          </a:p>
          <a:p>
            <a:pPr marL="0" indent="0">
              <a:buNone/>
            </a:pPr>
            <a:endParaRPr lang="en-GB" sz="2700" dirty="0"/>
          </a:p>
          <a:p>
            <a:pPr marL="0" indent="0">
              <a:buNone/>
            </a:pPr>
            <a:r>
              <a:rPr lang="en-GB" sz="2700" dirty="0"/>
              <a:t>In your letter, you might want to include a suggestion of what might have happened if Bohr hadn’t made the discoveries he did. </a:t>
            </a:r>
          </a:p>
          <a:p>
            <a:pPr marL="0" indent="0">
              <a:buNone/>
            </a:pPr>
            <a:endParaRPr lang="en-GB" sz="2700" dirty="0"/>
          </a:p>
          <a:p>
            <a:pPr marL="0" indent="0">
              <a:buNone/>
            </a:pPr>
            <a:r>
              <a:rPr lang="en-GB" sz="2700" dirty="0"/>
              <a:t>When you finish your letter, take a picture and email it to Miss Ravenscroft for some feedback! </a:t>
            </a:r>
          </a:p>
        </p:txBody>
      </p:sp>
      <p:sp>
        <p:nvSpPr>
          <p:cNvPr id="3" name="Content Placeholder 2">
            <a:extLst>
              <a:ext uri="{FF2B5EF4-FFF2-40B4-BE49-F238E27FC236}">
                <a16:creationId xmlns:a16="http://schemas.microsoft.com/office/drawing/2014/main" id="{7B6DDDCC-6BC3-4CA1-9293-2EE8CC55599F}"/>
              </a:ext>
            </a:extLst>
          </p:cNvPr>
          <p:cNvSpPr>
            <a:spLocks noGrp="1"/>
          </p:cNvSpPr>
          <p:nvPr>
            <p:ph sz="quarter" idx="11"/>
          </p:nvPr>
        </p:nvSpPr>
        <p:spPr/>
        <p:txBody>
          <a:bodyPr/>
          <a:lstStyle/>
          <a:p>
            <a:r>
              <a:rPr lang="en-GB" dirty="0"/>
              <a:t>Writing task</a:t>
            </a:r>
          </a:p>
        </p:txBody>
      </p:sp>
    </p:spTree>
    <p:extLst>
      <p:ext uri="{BB962C8B-B14F-4D97-AF65-F5344CB8AC3E}">
        <p14:creationId xmlns:p14="http://schemas.microsoft.com/office/powerpoint/2010/main" val="3064897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33AE1-7E8A-44D8-AD7D-ECA755490C25}"/>
              </a:ext>
            </a:extLst>
          </p:cNvPr>
          <p:cNvSpPr>
            <a:spLocks noGrp="1"/>
          </p:cNvSpPr>
          <p:nvPr>
            <p:ph sz="quarter" idx="10"/>
          </p:nvPr>
        </p:nvSpPr>
        <p:spPr/>
        <p:txBody>
          <a:bodyPr>
            <a:normAutofit fontScale="40000" lnSpcReduction="20000"/>
          </a:bodyPr>
          <a:lstStyle/>
          <a:p>
            <a:pPr marL="0" lvl="0" indent="0" defTabSz="914400">
              <a:spcBef>
                <a:spcPts val="0"/>
              </a:spcBef>
              <a:buNone/>
              <a:defRPr/>
            </a:pPr>
            <a:r>
              <a:rPr lang="en-GB" sz="5500" dirty="0"/>
              <a:t>True or False? </a:t>
            </a:r>
          </a:p>
          <a:p>
            <a:pPr marL="742950" lvl="0" indent="-742950" defTabSz="914400">
              <a:spcBef>
                <a:spcPts val="0"/>
              </a:spcBef>
              <a:buAutoNum type="arabicPeriod"/>
              <a:defRPr/>
            </a:pPr>
            <a:r>
              <a:rPr lang="en-GB" sz="5500" dirty="0"/>
              <a:t>An atom is the smallest unit of a substance. </a:t>
            </a:r>
          </a:p>
          <a:p>
            <a:pPr marL="742950" lvl="0" indent="-742950" defTabSz="914400">
              <a:spcBef>
                <a:spcPts val="0"/>
              </a:spcBef>
              <a:buAutoNum type="arabicPeriod"/>
              <a:defRPr/>
            </a:pPr>
            <a:r>
              <a:rPr lang="en-GB" sz="5500" dirty="0"/>
              <a:t>A subatomic particle is a structure found inside an atom. </a:t>
            </a:r>
          </a:p>
          <a:p>
            <a:pPr marL="742950" lvl="0" indent="-742950" defTabSz="914400">
              <a:spcBef>
                <a:spcPts val="0"/>
              </a:spcBef>
              <a:buAutoNum type="arabicPeriod"/>
              <a:defRPr/>
            </a:pPr>
            <a:r>
              <a:rPr lang="en-GB" sz="5500" dirty="0"/>
              <a:t>The three subatomic particles are protons, neutrons and atoms. </a:t>
            </a:r>
          </a:p>
          <a:p>
            <a:pPr marL="742950" lvl="0" indent="-742950" defTabSz="914400">
              <a:spcBef>
                <a:spcPts val="0"/>
              </a:spcBef>
              <a:buAutoNum type="arabicPeriod"/>
              <a:defRPr/>
            </a:pPr>
            <a:r>
              <a:rPr lang="en-GB" sz="5500" dirty="0"/>
              <a:t>Protons are positive and electrons are negative. </a:t>
            </a:r>
          </a:p>
          <a:p>
            <a:pPr marL="742950" lvl="0" indent="-742950" defTabSz="914400">
              <a:spcBef>
                <a:spcPts val="0"/>
              </a:spcBef>
              <a:buAutoNum type="arabicPeriod"/>
              <a:defRPr/>
            </a:pPr>
            <a:r>
              <a:rPr lang="en-GB" sz="5500" dirty="0"/>
              <a:t>Protons and neutrons are found inside the nucleus of atoms. </a:t>
            </a:r>
          </a:p>
          <a:p>
            <a:pPr marL="742950" lvl="0" indent="-742950" defTabSz="914400">
              <a:spcBef>
                <a:spcPts val="0"/>
              </a:spcBef>
              <a:buAutoNum type="arabicPeriod"/>
              <a:defRPr/>
            </a:pPr>
            <a:r>
              <a:rPr lang="en-GB" sz="5500" dirty="0"/>
              <a:t>Electrons have a relative mass of 1.</a:t>
            </a:r>
          </a:p>
          <a:p>
            <a:pPr marL="742950" lvl="0" indent="-742950" defTabSz="914400">
              <a:spcBef>
                <a:spcPts val="0"/>
              </a:spcBef>
              <a:buAutoNum type="arabicPeriod"/>
              <a:defRPr/>
            </a:pPr>
            <a:r>
              <a:rPr lang="en-GB" sz="5500" dirty="0"/>
              <a:t>Protons have a relative mass of 1.  </a:t>
            </a:r>
          </a:p>
          <a:p>
            <a:pPr marL="742950" lvl="0" indent="-742950" defTabSz="914400">
              <a:spcBef>
                <a:spcPts val="0"/>
              </a:spcBef>
              <a:buAutoNum type="arabicPeriod"/>
              <a:defRPr/>
            </a:pPr>
            <a:r>
              <a:rPr lang="en-GB" sz="5500" dirty="0"/>
              <a:t>The first scientist to use the word ‘atom’ was John Dalton. </a:t>
            </a:r>
          </a:p>
          <a:p>
            <a:pPr marL="742950" lvl="0" indent="-742950" defTabSz="914400">
              <a:spcBef>
                <a:spcPts val="0"/>
              </a:spcBef>
              <a:buAutoNum type="arabicPeriod"/>
              <a:defRPr/>
            </a:pPr>
            <a:r>
              <a:rPr lang="en-GB" sz="5500" dirty="0"/>
              <a:t>Rutherford’s nuclear model of the atom is correct. </a:t>
            </a:r>
          </a:p>
          <a:p>
            <a:pPr marL="742950" lvl="0" indent="-742950" defTabSz="914400">
              <a:spcBef>
                <a:spcPts val="0"/>
              </a:spcBef>
              <a:buAutoNum type="arabicPeriod"/>
              <a:defRPr/>
            </a:pPr>
            <a:r>
              <a:rPr lang="en-GB" sz="5500" dirty="0"/>
              <a:t>The model of the atom that we use today is the plum pudding model. </a:t>
            </a:r>
          </a:p>
          <a:p>
            <a:pPr marL="742950" lvl="0" indent="-742950" defTabSz="914400">
              <a:spcBef>
                <a:spcPts val="0"/>
              </a:spcBef>
              <a:buAutoNum type="arabicPeriod"/>
              <a:defRPr/>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539AC800-1036-460E-AD5B-8855BF7061C7}"/>
              </a:ext>
            </a:extLst>
          </p:cNvPr>
          <p:cNvSpPr>
            <a:spLocks noGrp="1"/>
          </p:cNvSpPr>
          <p:nvPr>
            <p:ph sz="quarter" idx="11"/>
          </p:nvPr>
        </p:nvSpPr>
        <p:spPr/>
        <p:txBody>
          <a:bodyPr/>
          <a:lstStyle/>
          <a:p>
            <a:r>
              <a:rPr lang="en-GB" dirty="0"/>
              <a:t>Test your knowledge!</a:t>
            </a:r>
          </a:p>
        </p:txBody>
      </p:sp>
    </p:spTree>
    <p:extLst>
      <p:ext uri="{BB962C8B-B14F-4D97-AF65-F5344CB8AC3E}">
        <p14:creationId xmlns:p14="http://schemas.microsoft.com/office/powerpoint/2010/main" val="26281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33AE1-7E8A-44D8-AD7D-ECA755490C25}"/>
              </a:ext>
            </a:extLst>
          </p:cNvPr>
          <p:cNvSpPr>
            <a:spLocks noGrp="1"/>
          </p:cNvSpPr>
          <p:nvPr>
            <p:ph sz="quarter" idx="10"/>
          </p:nvPr>
        </p:nvSpPr>
        <p:spPr/>
        <p:txBody>
          <a:bodyPr>
            <a:normAutofit fontScale="40000" lnSpcReduction="20000"/>
          </a:bodyPr>
          <a:lstStyle/>
          <a:p>
            <a:pPr marL="0" lvl="0" indent="0" defTabSz="914400">
              <a:spcBef>
                <a:spcPts val="0"/>
              </a:spcBef>
              <a:buNone/>
              <a:defRPr/>
            </a:pPr>
            <a:r>
              <a:rPr lang="en-GB" sz="5500" dirty="0"/>
              <a:t>Mark your answers!</a:t>
            </a:r>
          </a:p>
          <a:p>
            <a:pPr marL="742950" lvl="0" indent="-742950" defTabSz="914400">
              <a:spcBef>
                <a:spcPts val="0"/>
              </a:spcBef>
              <a:buAutoNum type="arabicPeriod"/>
              <a:defRPr/>
            </a:pPr>
            <a:r>
              <a:rPr lang="en-GB" sz="5500" dirty="0">
                <a:solidFill>
                  <a:srgbClr val="00B050"/>
                </a:solidFill>
              </a:rPr>
              <a:t>An atom is the smallest unit of a substance. </a:t>
            </a:r>
          </a:p>
          <a:p>
            <a:pPr marL="742950" lvl="0" indent="-742950" defTabSz="914400">
              <a:spcBef>
                <a:spcPts val="0"/>
              </a:spcBef>
              <a:buAutoNum type="arabicPeriod"/>
              <a:defRPr/>
            </a:pPr>
            <a:r>
              <a:rPr lang="en-GB" sz="5500" dirty="0">
                <a:solidFill>
                  <a:srgbClr val="00B050"/>
                </a:solidFill>
              </a:rPr>
              <a:t>A subatomic particle is a structure found inside an atom. </a:t>
            </a:r>
          </a:p>
          <a:p>
            <a:pPr marL="742950" lvl="0" indent="-742950" defTabSz="914400">
              <a:spcBef>
                <a:spcPts val="0"/>
              </a:spcBef>
              <a:buAutoNum type="arabicPeriod"/>
              <a:defRPr/>
            </a:pPr>
            <a:r>
              <a:rPr lang="en-GB" sz="5500" dirty="0">
                <a:solidFill>
                  <a:srgbClr val="FF0000"/>
                </a:solidFill>
              </a:rPr>
              <a:t>The three subatomic particles are protons, neutrons and atoms. </a:t>
            </a:r>
          </a:p>
          <a:p>
            <a:pPr marL="742950" lvl="0" indent="-742950" defTabSz="914400">
              <a:spcBef>
                <a:spcPts val="0"/>
              </a:spcBef>
              <a:buAutoNum type="arabicPeriod"/>
              <a:defRPr/>
            </a:pPr>
            <a:r>
              <a:rPr lang="en-GB" sz="5500" dirty="0">
                <a:solidFill>
                  <a:srgbClr val="00B050"/>
                </a:solidFill>
              </a:rPr>
              <a:t>Protons are positive and electrons are negative. </a:t>
            </a:r>
          </a:p>
          <a:p>
            <a:pPr marL="742950" lvl="0" indent="-742950" defTabSz="914400">
              <a:spcBef>
                <a:spcPts val="0"/>
              </a:spcBef>
              <a:buAutoNum type="arabicPeriod"/>
              <a:defRPr/>
            </a:pPr>
            <a:r>
              <a:rPr lang="en-GB" sz="5500" dirty="0">
                <a:solidFill>
                  <a:srgbClr val="00B050"/>
                </a:solidFill>
              </a:rPr>
              <a:t>Protons and neutrons are found inside the nucleus of atoms. </a:t>
            </a:r>
          </a:p>
          <a:p>
            <a:pPr marL="742950" lvl="0" indent="-742950" defTabSz="914400">
              <a:spcBef>
                <a:spcPts val="0"/>
              </a:spcBef>
              <a:buAutoNum type="arabicPeriod"/>
              <a:defRPr/>
            </a:pPr>
            <a:r>
              <a:rPr lang="en-GB" sz="5500" dirty="0">
                <a:solidFill>
                  <a:srgbClr val="FF0000"/>
                </a:solidFill>
              </a:rPr>
              <a:t>Electrons have a relative mass of 1.</a:t>
            </a:r>
          </a:p>
          <a:p>
            <a:pPr marL="742950" lvl="0" indent="-742950" defTabSz="914400">
              <a:spcBef>
                <a:spcPts val="0"/>
              </a:spcBef>
              <a:buAutoNum type="arabicPeriod"/>
              <a:defRPr/>
            </a:pPr>
            <a:r>
              <a:rPr lang="en-GB" sz="5500" dirty="0">
                <a:solidFill>
                  <a:srgbClr val="00B050"/>
                </a:solidFill>
              </a:rPr>
              <a:t>Protons have a relative mass of 1.  </a:t>
            </a:r>
          </a:p>
          <a:p>
            <a:pPr marL="742950" lvl="0" indent="-742950" defTabSz="914400">
              <a:spcBef>
                <a:spcPts val="0"/>
              </a:spcBef>
              <a:buAutoNum type="arabicPeriod"/>
              <a:defRPr/>
            </a:pPr>
            <a:r>
              <a:rPr lang="en-GB" sz="5500" dirty="0">
                <a:solidFill>
                  <a:srgbClr val="00B050"/>
                </a:solidFill>
              </a:rPr>
              <a:t>The first scientist to use the word ‘atom’ was John Dalton. </a:t>
            </a:r>
          </a:p>
          <a:p>
            <a:pPr marL="742950" lvl="0" indent="-742950" defTabSz="914400">
              <a:spcBef>
                <a:spcPts val="0"/>
              </a:spcBef>
              <a:buAutoNum type="arabicPeriod"/>
              <a:defRPr/>
            </a:pPr>
            <a:r>
              <a:rPr lang="en-GB" sz="5500" dirty="0">
                <a:solidFill>
                  <a:srgbClr val="FF0000"/>
                </a:solidFill>
              </a:rPr>
              <a:t>Rutherford’s nuclear model of the atom is correct. </a:t>
            </a:r>
          </a:p>
          <a:p>
            <a:pPr marL="742950" lvl="0" indent="-742950" defTabSz="914400">
              <a:spcBef>
                <a:spcPts val="0"/>
              </a:spcBef>
              <a:buAutoNum type="arabicPeriod"/>
              <a:defRPr/>
            </a:pPr>
            <a:r>
              <a:rPr lang="en-GB" sz="5500" dirty="0">
                <a:solidFill>
                  <a:srgbClr val="FF0000"/>
                </a:solidFill>
              </a:rPr>
              <a:t>The model of the atom that we use today is the plum pudding model. </a:t>
            </a:r>
          </a:p>
          <a:p>
            <a:pPr marL="742950" lvl="0" indent="-742950" defTabSz="914400">
              <a:spcBef>
                <a:spcPts val="0"/>
              </a:spcBef>
              <a:buAutoNum type="arabicPeriod"/>
              <a:defRPr/>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539AC800-1036-460E-AD5B-8855BF7061C7}"/>
              </a:ext>
            </a:extLst>
          </p:cNvPr>
          <p:cNvSpPr>
            <a:spLocks noGrp="1"/>
          </p:cNvSpPr>
          <p:nvPr>
            <p:ph sz="quarter" idx="11"/>
          </p:nvPr>
        </p:nvSpPr>
        <p:spPr/>
        <p:txBody>
          <a:bodyPr/>
          <a:lstStyle/>
          <a:p>
            <a:r>
              <a:rPr lang="en-GB" dirty="0"/>
              <a:t>Test your knowledge!</a:t>
            </a:r>
          </a:p>
        </p:txBody>
      </p:sp>
    </p:spTree>
    <p:extLst>
      <p:ext uri="{BB962C8B-B14F-4D97-AF65-F5344CB8AC3E}">
        <p14:creationId xmlns:p14="http://schemas.microsoft.com/office/powerpoint/2010/main" val="334688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3!</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3</a:t>
            </a:r>
          </a:p>
        </p:txBody>
      </p:sp>
    </p:spTree>
    <p:extLst>
      <p:ext uri="{BB962C8B-B14F-4D97-AF65-F5344CB8AC3E}">
        <p14:creationId xmlns:p14="http://schemas.microsoft.com/office/powerpoint/2010/main" val="32885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4,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4: Atomic and Mass Numbers</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Draw and label a picture of an atom.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name of this model of the atom?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charge do protons, neutrons and electrons have?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9" name="Content Placeholder 2">
            <a:extLst>
              <a:ext uri="{FF2B5EF4-FFF2-40B4-BE49-F238E27FC236}">
                <a16:creationId xmlns:a16="http://schemas.microsoft.com/office/drawing/2014/main" id="{874DB356-BD97-4FE5-A494-7A6C85E60379}"/>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Draw the scientific drawing for a beaker.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Explain why you have to use a heatproof mat when using a Bunsen burner.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4074791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4: Atomic and Mass Numbers</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 name="Content Placeholder 2">
            <a:extLst>
              <a:ext uri="{FF2B5EF4-FFF2-40B4-BE49-F238E27FC236}">
                <a16:creationId xmlns:a16="http://schemas.microsoft.com/office/drawing/2014/main" id="{8C01D04A-188C-4E65-B38A-B100602B6E3F}"/>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Draw and label a picture</a:t>
            </a:r>
          </a:p>
          <a:p>
            <a:pPr lvl="0" defTabSz="914400">
              <a:spcBef>
                <a:spcPct val="20000"/>
              </a:spcBef>
              <a:defRPr/>
            </a:pPr>
            <a:r>
              <a:rPr lang="en-GB" dirty="0">
                <a:solidFill>
                  <a:prstClr val="black"/>
                </a:solidFill>
                <a:latin typeface="Trebuchet MS" panose="020B0603020202020204" pitchFamily="34" charset="0"/>
              </a:rPr>
              <a:t>of an atom.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What is the name of this model of the atom? </a:t>
            </a:r>
          </a:p>
          <a:p>
            <a:pPr lvl="0" defTabSz="914400">
              <a:spcBef>
                <a:spcPct val="20000"/>
              </a:spcBef>
              <a:defRPr/>
            </a:pPr>
            <a:r>
              <a:rPr lang="en-GB" dirty="0">
                <a:solidFill>
                  <a:srgbClr val="00B050"/>
                </a:solidFill>
                <a:latin typeface="Trebuchet MS" panose="020B0603020202020204" pitchFamily="34" charset="0"/>
              </a:rPr>
              <a:t>The atomic model.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What charge do protons, neutrons and electrons have? </a:t>
            </a:r>
          </a:p>
          <a:p>
            <a:pPr lvl="0" defTabSz="914400">
              <a:spcBef>
                <a:spcPct val="20000"/>
              </a:spcBef>
              <a:defRPr/>
            </a:pPr>
            <a:r>
              <a:rPr lang="en-GB" dirty="0">
                <a:solidFill>
                  <a:srgbClr val="00B050"/>
                </a:solidFill>
                <a:latin typeface="Trebuchet MS" panose="020B0603020202020204" pitchFamily="34" charset="0"/>
              </a:rPr>
              <a:t>Protons = +1 </a:t>
            </a:r>
          </a:p>
          <a:p>
            <a:pPr lvl="0" defTabSz="914400">
              <a:spcBef>
                <a:spcPct val="20000"/>
              </a:spcBef>
              <a:defRPr/>
            </a:pPr>
            <a:r>
              <a:rPr lang="en-GB" dirty="0">
                <a:solidFill>
                  <a:srgbClr val="00B050"/>
                </a:solidFill>
                <a:latin typeface="Trebuchet MS" panose="020B0603020202020204" pitchFamily="34" charset="0"/>
              </a:rPr>
              <a:t>Electrons = -1 </a:t>
            </a:r>
          </a:p>
          <a:p>
            <a:pPr lvl="0" defTabSz="914400">
              <a:spcBef>
                <a:spcPct val="20000"/>
              </a:spcBef>
              <a:defRPr/>
            </a:pPr>
            <a:r>
              <a:rPr lang="en-GB" dirty="0">
                <a:solidFill>
                  <a:srgbClr val="00B050"/>
                </a:solidFill>
                <a:latin typeface="Trebuchet MS" panose="020B0603020202020204" pitchFamily="34" charset="0"/>
              </a:rPr>
              <a:t>Neutrons = no charge (0)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a:extLst>
              <a:ext uri="{FF2B5EF4-FFF2-40B4-BE49-F238E27FC236}">
                <a16:creationId xmlns:a16="http://schemas.microsoft.com/office/drawing/2014/main" id="{0DC0EFBC-94C7-46CE-B8D8-F7814E5E3D58}"/>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Draw the scientific drawing for a beaker.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Explain why you have to use a heatproof mat when using a Bunsen burner. </a:t>
            </a:r>
          </a:p>
          <a:p>
            <a:pPr marL="0" indent="0">
              <a:buNone/>
            </a:pPr>
            <a:r>
              <a:rPr lang="en-GB" sz="1800" dirty="0">
                <a:solidFill>
                  <a:srgbClr val="00B050"/>
                </a:solidFill>
                <a:latin typeface="Trebuchet MS"/>
              </a:rPr>
              <a:t>So that if any hot material is dropped, it does not burn the desk you are working on.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10242" name="Picture 2">
            <a:extLst>
              <a:ext uri="{FF2B5EF4-FFF2-40B4-BE49-F238E27FC236}">
                <a16:creationId xmlns:a16="http://schemas.microsoft.com/office/drawing/2014/main" id="{946344B7-82E6-4E89-B95D-11A1761F4A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944" y="2377930"/>
            <a:ext cx="1373733" cy="1555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5615B6-8197-4632-BCB5-C175FE517D73}"/>
              </a:ext>
            </a:extLst>
          </p:cNvPr>
          <p:cNvPicPr>
            <a:picLocks noChangeAspect="1"/>
          </p:cNvPicPr>
          <p:nvPr/>
        </p:nvPicPr>
        <p:blipFill>
          <a:blip r:embed="rId9"/>
          <a:stretch>
            <a:fillRect/>
          </a:stretch>
        </p:blipFill>
        <p:spPr>
          <a:xfrm>
            <a:off x="9107055" y="1533702"/>
            <a:ext cx="2608334" cy="2069202"/>
          </a:xfrm>
          <a:prstGeom prst="rect">
            <a:avLst/>
          </a:prstGeom>
        </p:spPr>
      </p:pic>
    </p:spTree>
    <p:extLst>
      <p:ext uri="{BB962C8B-B14F-4D97-AF65-F5344CB8AC3E}">
        <p14:creationId xmlns:p14="http://schemas.microsoft.com/office/powerpoint/2010/main" val="1026895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4: Atomic and Mass Numbers</a:t>
            </a:r>
          </a:p>
        </p:txBody>
      </p:sp>
      <p:sp>
        <p:nvSpPr>
          <p:cNvPr id="3" name="Text Placeholder 2"/>
          <p:cNvSpPr>
            <a:spLocks noGrp="1"/>
          </p:cNvSpPr>
          <p:nvPr>
            <p:ph type="body" sz="quarter" idx="10"/>
          </p:nvPr>
        </p:nvSpPr>
        <p:spPr/>
        <p:txBody>
          <a:bodyPr/>
          <a:lstStyle/>
          <a:p>
            <a:r>
              <a:rPr lang="en-GB" sz="2200" dirty="0"/>
              <a:t>Define the atomic and mass number of an element. </a:t>
            </a:r>
          </a:p>
          <a:p>
            <a:endParaRPr lang="en-GB" sz="2200" dirty="0"/>
          </a:p>
          <a:p>
            <a:r>
              <a:rPr lang="en-GB" sz="2200" dirty="0"/>
              <a:t>Calculate the number of subatomic particles in an atom (from the first twenty elements). </a:t>
            </a:r>
          </a:p>
          <a:p>
            <a:endParaRPr lang="en-GB" sz="2200" dirty="0"/>
          </a:p>
          <a:p>
            <a:r>
              <a:rPr lang="en-GB" sz="2200" dirty="0"/>
              <a:t>Explain how isotopes are formed. </a:t>
            </a:r>
          </a:p>
        </p:txBody>
      </p:sp>
      <p:sp>
        <p:nvSpPr>
          <p:cNvPr id="4" name="Text Placeholder 3"/>
          <p:cNvSpPr>
            <a:spLocks noGrp="1"/>
          </p:cNvSpPr>
          <p:nvPr>
            <p:ph type="body" sz="quarter" idx="11"/>
          </p:nvPr>
        </p:nvSpPr>
        <p:spPr/>
        <p:txBody>
          <a:bodyPr/>
          <a:lstStyle/>
          <a:p>
            <a:pPr marL="0" indent="0">
              <a:buNone/>
            </a:pPr>
            <a:r>
              <a:rPr lang="en-GB" dirty="0"/>
              <a:t>To understand how to find out the number of protons, neutrons and electrons in an element. </a:t>
            </a:r>
          </a:p>
        </p:txBody>
      </p:sp>
    </p:spTree>
    <p:extLst>
      <p:ext uri="{BB962C8B-B14F-4D97-AF65-F5344CB8AC3E}">
        <p14:creationId xmlns:p14="http://schemas.microsoft.com/office/powerpoint/2010/main" val="1123572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2B461-B2FB-4241-A1BA-C57D7EC9CC20}"/>
              </a:ext>
            </a:extLst>
          </p:cNvPr>
          <p:cNvSpPr>
            <a:spLocks noGrp="1"/>
          </p:cNvSpPr>
          <p:nvPr>
            <p:ph sz="quarter" idx="10"/>
          </p:nvPr>
        </p:nvSpPr>
        <p:spPr/>
        <p:txBody>
          <a:bodyPr>
            <a:noAutofit/>
          </a:bodyPr>
          <a:lstStyle/>
          <a:p>
            <a:pPr marL="0" indent="0">
              <a:buNone/>
            </a:pPr>
            <a:r>
              <a:rPr lang="en-GB" sz="2700" dirty="0"/>
              <a:t>In previous lessons, we have seen that there are more than 100 different elements that exist. </a:t>
            </a:r>
          </a:p>
          <a:p>
            <a:pPr marL="0" indent="0">
              <a:buNone/>
            </a:pPr>
            <a:endParaRPr lang="en-GB" sz="2700" dirty="0"/>
          </a:p>
          <a:p>
            <a:pPr marL="0" indent="0">
              <a:buNone/>
            </a:pPr>
            <a:r>
              <a:rPr lang="en-GB" sz="2700" dirty="0"/>
              <a:t>The reason these elements are all different is because they have </a:t>
            </a:r>
            <a:r>
              <a:rPr lang="en-GB" sz="2700" b="1" dirty="0"/>
              <a:t>different numbers of protons</a:t>
            </a:r>
            <a:r>
              <a:rPr lang="en-GB" sz="2700" dirty="0"/>
              <a:t>. </a:t>
            </a:r>
          </a:p>
          <a:p>
            <a:pPr marL="0" indent="0">
              <a:buNone/>
            </a:pPr>
            <a:endParaRPr lang="en-GB" sz="2700" dirty="0"/>
          </a:p>
          <a:p>
            <a:pPr marL="0" indent="0">
              <a:buNone/>
            </a:pPr>
            <a:r>
              <a:rPr lang="en-GB" sz="2700" dirty="0"/>
              <a:t>For example, all </a:t>
            </a:r>
            <a:r>
              <a:rPr lang="en-GB" sz="2700" b="1" dirty="0"/>
              <a:t>sodium</a:t>
            </a:r>
            <a:r>
              <a:rPr lang="en-GB" sz="2700" dirty="0"/>
              <a:t> atoms have </a:t>
            </a:r>
            <a:r>
              <a:rPr lang="en-GB" sz="2700" b="1" dirty="0"/>
              <a:t>11</a:t>
            </a:r>
            <a:r>
              <a:rPr lang="en-GB" sz="2700" dirty="0"/>
              <a:t> protons inside their nucleus. If an atom does not have 11 protons, it is not a sodium atom. </a:t>
            </a:r>
          </a:p>
        </p:txBody>
      </p:sp>
      <p:sp>
        <p:nvSpPr>
          <p:cNvPr id="3" name="Content Placeholder 2">
            <a:extLst>
              <a:ext uri="{FF2B5EF4-FFF2-40B4-BE49-F238E27FC236}">
                <a16:creationId xmlns:a16="http://schemas.microsoft.com/office/drawing/2014/main" id="{159F6C62-8924-4649-AEEF-FA139EA98294}"/>
              </a:ext>
            </a:extLst>
          </p:cNvPr>
          <p:cNvSpPr>
            <a:spLocks noGrp="1"/>
          </p:cNvSpPr>
          <p:nvPr>
            <p:ph sz="quarter" idx="11"/>
          </p:nvPr>
        </p:nvSpPr>
        <p:spPr/>
        <p:txBody>
          <a:bodyPr>
            <a:normAutofit/>
          </a:bodyPr>
          <a:lstStyle/>
          <a:p>
            <a:r>
              <a:rPr lang="en-GB" dirty="0"/>
              <a:t>Elements </a:t>
            </a:r>
          </a:p>
        </p:txBody>
      </p:sp>
    </p:spTree>
    <p:extLst>
      <p:ext uri="{BB962C8B-B14F-4D97-AF65-F5344CB8AC3E}">
        <p14:creationId xmlns:p14="http://schemas.microsoft.com/office/powerpoint/2010/main" val="139961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ED3B5-B45F-454B-B895-6DBEAFC8EFC5}"/>
              </a:ext>
            </a:extLst>
          </p:cNvPr>
          <p:cNvSpPr>
            <a:spLocks noGrp="1"/>
          </p:cNvSpPr>
          <p:nvPr>
            <p:ph sz="quarter" idx="10"/>
          </p:nvPr>
        </p:nvSpPr>
        <p:spPr>
          <a:xfrm>
            <a:off x="2820988" y="2060305"/>
            <a:ext cx="8254843" cy="2588535"/>
          </a:xfrm>
        </p:spPr>
        <p:txBody>
          <a:bodyPr>
            <a:normAutofit/>
          </a:bodyPr>
          <a:lstStyle/>
          <a:p>
            <a:pPr marL="0" indent="0">
              <a:buNone/>
            </a:pPr>
            <a:r>
              <a:rPr lang="en-GB" sz="2400" dirty="0"/>
              <a:t>Atoms are found in </a:t>
            </a:r>
            <a:r>
              <a:rPr lang="en-GB" sz="2400" b="1" dirty="0"/>
              <a:t>elements</a:t>
            </a:r>
            <a:r>
              <a:rPr lang="en-GB" sz="2400" dirty="0"/>
              <a:t>. There are over 100 different elements. </a:t>
            </a:r>
          </a:p>
          <a:p>
            <a:pPr marL="0" indent="0">
              <a:buNone/>
            </a:pPr>
            <a:endParaRPr lang="en-GB" sz="2400" dirty="0"/>
          </a:p>
          <a:p>
            <a:pPr marL="0" indent="0">
              <a:buNone/>
            </a:pPr>
            <a:r>
              <a:rPr lang="en-GB" sz="2400" dirty="0"/>
              <a:t>The atoms in one element are the same as each other, but they are different from the atoms of all other elements. </a:t>
            </a:r>
          </a:p>
        </p:txBody>
      </p:sp>
      <p:sp>
        <p:nvSpPr>
          <p:cNvPr id="3" name="Content Placeholder 2">
            <a:extLst>
              <a:ext uri="{FF2B5EF4-FFF2-40B4-BE49-F238E27FC236}">
                <a16:creationId xmlns:a16="http://schemas.microsoft.com/office/drawing/2014/main" id="{7EF8DDFC-9564-4D1D-8AEF-6AE4EB02F7BB}"/>
              </a:ext>
            </a:extLst>
          </p:cNvPr>
          <p:cNvSpPr>
            <a:spLocks noGrp="1"/>
          </p:cNvSpPr>
          <p:nvPr>
            <p:ph sz="quarter" idx="11"/>
          </p:nvPr>
        </p:nvSpPr>
        <p:spPr/>
        <p:txBody>
          <a:bodyPr>
            <a:normAutofit/>
          </a:bodyPr>
          <a:lstStyle/>
          <a:p>
            <a:r>
              <a:rPr lang="en-GB" dirty="0"/>
              <a:t>Elements </a:t>
            </a:r>
          </a:p>
        </p:txBody>
      </p:sp>
      <p:sp>
        <p:nvSpPr>
          <p:cNvPr id="4" name="Rectangle 3">
            <a:extLst>
              <a:ext uri="{FF2B5EF4-FFF2-40B4-BE49-F238E27FC236}">
                <a16:creationId xmlns:a16="http://schemas.microsoft.com/office/drawing/2014/main" id="{47C85E81-3D66-4586-8617-604312729B6E}"/>
              </a:ext>
            </a:extLst>
          </p:cNvPr>
          <p:cNvSpPr/>
          <p:nvPr/>
        </p:nvSpPr>
        <p:spPr>
          <a:xfrm>
            <a:off x="2820988" y="4867780"/>
            <a:ext cx="5700605" cy="1569660"/>
          </a:xfrm>
          <a:prstGeom prst="rect">
            <a:avLst/>
          </a:prstGeom>
        </p:spPr>
        <p:txBody>
          <a:bodyPr wrap="square">
            <a:spAutoFit/>
          </a:bodyPr>
          <a:lstStyle/>
          <a:p>
            <a:r>
              <a:rPr lang="en-GB" sz="2400" dirty="0">
                <a:latin typeface="Century Gothic" panose="020B0502020202020204" pitchFamily="34" charset="0"/>
              </a:rPr>
              <a:t>For example, </a:t>
            </a:r>
            <a:r>
              <a:rPr lang="en-GB" sz="2400" b="1" dirty="0">
                <a:latin typeface="Century Gothic" panose="020B0502020202020204" pitchFamily="34" charset="0"/>
              </a:rPr>
              <a:t>lead</a:t>
            </a:r>
            <a:r>
              <a:rPr lang="en-GB" sz="2400" dirty="0">
                <a:latin typeface="Century Gothic" panose="020B0502020202020204" pitchFamily="34" charset="0"/>
              </a:rPr>
              <a:t> and </a:t>
            </a:r>
            <a:r>
              <a:rPr lang="en-GB" sz="2400" b="1" dirty="0">
                <a:latin typeface="Century Gothic" panose="020B0502020202020204" pitchFamily="34" charset="0"/>
              </a:rPr>
              <a:t>gold</a:t>
            </a:r>
            <a:r>
              <a:rPr lang="en-GB" sz="2400" dirty="0">
                <a:latin typeface="Century Gothic" panose="020B0502020202020204" pitchFamily="34" charset="0"/>
              </a:rPr>
              <a:t> are elements. A piece of pure gold contains </a:t>
            </a:r>
            <a:r>
              <a:rPr lang="en-GB" sz="2400" b="1" dirty="0">
                <a:latin typeface="Century Gothic" panose="020B0502020202020204" pitchFamily="34" charset="0"/>
              </a:rPr>
              <a:t>only</a:t>
            </a:r>
            <a:r>
              <a:rPr lang="en-GB" sz="2400" dirty="0">
                <a:latin typeface="Century Gothic" panose="020B0502020202020204" pitchFamily="34" charset="0"/>
              </a:rPr>
              <a:t> gold atoms. A piece of pure lead contains </a:t>
            </a:r>
            <a:r>
              <a:rPr lang="en-GB" sz="2400" b="1" dirty="0">
                <a:latin typeface="Century Gothic" panose="020B0502020202020204" pitchFamily="34" charset="0"/>
              </a:rPr>
              <a:t>only</a:t>
            </a:r>
            <a:r>
              <a:rPr lang="en-GB" sz="2400" dirty="0">
                <a:latin typeface="Century Gothic" panose="020B0502020202020204" pitchFamily="34" charset="0"/>
              </a:rPr>
              <a:t> lead atoms. </a:t>
            </a:r>
          </a:p>
        </p:txBody>
      </p:sp>
      <p:pic>
        <p:nvPicPr>
          <p:cNvPr id="5" name="Picture 4">
            <a:extLst>
              <a:ext uri="{FF2B5EF4-FFF2-40B4-BE49-F238E27FC236}">
                <a16:creationId xmlns:a16="http://schemas.microsoft.com/office/drawing/2014/main" id="{1314B417-CF90-4BBF-918E-12793CCD3BBE}"/>
              </a:ext>
            </a:extLst>
          </p:cNvPr>
          <p:cNvPicPr>
            <a:picLocks noChangeAspect="1"/>
          </p:cNvPicPr>
          <p:nvPr/>
        </p:nvPicPr>
        <p:blipFill>
          <a:blip r:embed="rId2"/>
          <a:stretch>
            <a:fillRect/>
          </a:stretch>
        </p:blipFill>
        <p:spPr>
          <a:xfrm>
            <a:off x="9237048" y="4493199"/>
            <a:ext cx="2127637" cy="2053846"/>
          </a:xfrm>
          <a:prstGeom prst="rect">
            <a:avLst/>
          </a:prstGeom>
        </p:spPr>
      </p:pic>
    </p:spTree>
    <p:extLst>
      <p:ext uri="{BB962C8B-B14F-4D97-AF65-F5344CB8AC3E}">
        <p14:creationId xmlns:p14="http://schemas.microsoft.com/office/powerpoint/2010/main" val="918373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776D47-7E32-40CB-A321-5FA4F5B0F333}"/>
              </a:ext>
            </a:extLst>
          </p:cNvPr>
          <p:cNvSpPr>
            <a:spLocks noGrp="1"/>
          </p:cNvSpPr>
          <p:nvPr>
            <p:ph sz="quarter" idx="10"/>
          </p:nvPr>
        </p:nvSpPr>
        <p:spPr/>
        <p:txBody>
          <a:bodyPr/>
          <a:lstStyle/>
          <a:p>
            <a:pPr marL="0" indent="0">
              <a:buNone/>
            </a:pPr>
            <a:r>
              <a:rPr lang="en-GB" dirty="0"/>
              <a:t>The </a:t>
            </a:r>
            <a:r>
              <a:rPr lang="en-GB" b="1" dirty="0"/>
              <a:t>atomic number </a:t>
            </a:r>
            <a:r>
              <a:rPr lang="en-GB" dirty="0"/>
              <a:t>of an element tells you the number of protons it has.</a:t>
            </a:r>
          </a:p>
          <a:p>
            <a:pPr marL="0" indent="0">
              <a:buNone/>
            </a:pPr>
            <a:endParaRPr lang="en-GB" dirty="0"/>
          </a:p>
          <a:p>
            <a:pPr marL="0" indent="0">
              <a:buNone/>
            </a:pPr>
            <a:r>
              <a:rPr lang="en-GB" dirty="0"/>
              <a:t>So the atomic number of sodium is </a:t>
            </a:r>
            <a:r>
              <a:rPr lang="en-GB" b="1" dirty="0"/>
              <a:t>11</a:t>
            </a:r>
            <a:r>
              <a:rPr lang="en-GB" dirty="0"/>
              <a:t>. </a:t>
            </a:r>
          </a:p>
        </p:txBody>
      </p:sp>
      <p:sp>
        <p:nvSpPr>
          <p:cNvPr id="3" name="Content Placeholder 2">
            <a:extLst>
              <a:ext uri="{FF2B5EF4-FFF2-40B4-BE49-F238E27FC236}">
                <a16:creationId xmlns:a16="http://schemas.microsoft.com/office/drawing/2014/main" id="{1F7BBC06-CD4A-4387-BA84-4D1EC76D7A1E}"/>
              </a:ext>
            </a:extLst>
          </p:cNvPr>
          <p:cNvSpPr>
            <a:spLocks noGrp="1"/>
          </p:cNvSpPr>
          <p:nvPr>
            <p:ph sz="quarter" idx="11"/>
          </p:nvPr>
        </p:nvSpPr>
        <p:spPr/>
        <p:txBody>
          <a:bodyPr/>
          <a:lstStyle/>
          <a:p>
            <a:r>
              <a:rPr lang="en-GB" dirty="0"/>
              <a:t>Atomic number</a:t>
            </a:r>
          </a:p>
        </p:txBody>
      </p:sp>
      <p:pic>
        <p:nvPicPr>
          <p:cNvPr id="4" name="Picture 3">
            <a:extLst>
              <a:ext uri="{FF2B5EF4-FFF2-40B4-BE49-F238E27FC236}">
                <a16:creationId xmlns:a16="http://schemas.microsoft.com/office/drawing/2014/main" id="{82D5C5FD-65DE-4CA0-9FA7-C6E95DB14FAC}"/>
              </a:ext>
            </a:extLst>
          </p:cNvPr>
          <p:cNvPicPr>
            <a:picLocks noChangeAspect="1"/>
          </p:cNvPicPr>
          <p:nvPr/>
        </p:nvPicPr>
        <p:blipFill rotWithShape="1">
          <a:blip r:embed="rId2"/>
          <a:srcRect r="69408"/>
          <a:stretch/>
        </p:blipFill>
        <p:spPr>
          <a:xfrm>
            <a:off x="10014097" y="3653865"/>
            <a:ext cx="1846825" cy="1906426"/>
          </a:xfrm>
          <a:prstGeom prst="rect">
            <a:avLst/>
          </a:prstGeom>
        </p:spPr>
      </p:pic>
      <p:sp>
        <p:nvSpPr>
          <p:cNvPr id="5" name="TextBox 4">
            <a:extLst>
              <a:ext uri="{FF2B5EF4-FFF2-40B4-BE49-F238E27FC236}">
                <a16:creationId xmlns:a16="http://schemas.microsoft.com/office/drawing/2014/main" id="{146E72C2-0E0C-43C5-BFAB-FE592A300681}"/>
              </a:ext>
            </a:extLst>
          </p:cNvPr>
          <p:cNvSpPr txBox="1"/>
          <p:nvPr/>
        </p:nvSpPr>
        <p:spPr>
          <a:xfrm>
            <a:off x="9371012" y="5931988"/>
            <a:ext cx="1846825" cy="707886"/>
          </a:xfrm>
          <a:prstGeom prst="rect">
            <a:avLst/>
          </a:prstGeom>
          <a:noFill/>
        </p:spPr>
        <p:txBody>
          <a:bodyPr wrap="square" rtlCol="0">
            <a:spAutoFit/>
          </a:bodyPr>
          <a:lstStyle/>
          <a:p>
            <a:r>
              <a:rPr lang="en-GB" sz="2000" dirty="0">
                <a:solidFill>
                  <a:srgbClr val="7030A0"/>
                </a:solidFill>
                <a:latin typeface="Century Gothic" panose="020B0502020202020204" pitchFamily="34" charset="0"/>
              </a:rPr>
              <a:t>Atomic number</a:t>
            </a:r>
          </a:p>
        </p:txBody>
      </p:sp>
      <p:cxnSp>
        <p:nvCxnSpPr>
          <p:cNvPr id="7" name="Straight Arrow Connector 6">
            <a:extLst>
              <a:ext uri="{FF2B5EF4-FFF2-40B4-BE49-F238E27FC236}">
                <a16:creationId xmlns:a16="http://schemas.microsoft.com/office/drawing/2014/main" id="{5B3B5965-FFB9-435B-8AD4-09CA0BFEF9CD}"/>
              </a:ext>
            </a:extLst>
          </p:cNvPr>
          <p:cNvCxnSpPr/>
          <p:nvPr/>
        </p:nvCxnSpPr>
        <p:spPr>
          <a:xfrm flipV="1">
            <a:off x="9827491" y="5440218"/>
            <a:ext cx="295564" cy="49177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11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776D47-7E32-40CB-A321-5FA4F5B0F333}"/>
              </a:ext>
            </a:extLst>
          </p:cNvPr>
          <p:cNvSpPr>
            <a:spLocks noGrp="1"/>
          </p:cNvSpPr>
          <p:nvPr>
            <p:ph sz="quarter" idx="10"/>
          </p:nvPr>
        </p:nvSpPr>
        <p:spPr>
          <a:xfrm>
            <a:off x="2820988" y="2060305"/>
            <a:ext cx="8254843" cy="1735840"/>
          </a:xfrm>
        </p:spPr>
        <p:txBody>
          <a:bodyPr>
            <a:normAutofit/>
          </a:bodyPr>
          <a:lstStyle/>
          <a:p>
            <a:pPr marL="0" indent="0">
              <a:buNone/>
            </a:pPr>
            <a:r>
              <a:rPr lang="en-GB" sz="3500" dirty="0"/>
              <a:t>The </a:t>
            </a:r>
            <a:r>
              <a:rPr lang="en-GB" sz="3500" b="1" dirty="0"/>
              <a:t>mass number </a:t>
            </a:r>
            <a:r>
              <a:rPr lang="en-GB" sz="3500" dirty="0"/>
              <a:t>of an element tells you the number of protons </a:t>
            </a:r>
            <a:r>
              <a:rPr lang="en-GB" sz="3500" b="1" dirty="0"/>
              <a:t>AND</a:t>
            </a:r>
            <a:r>
              <a:rPr lang="en-GB" sz="3500" dirty="0"/>
              <a:t> neutrons.</a:t>
            </a:r>
          </a:p>
        </p:txBody>
      </p:sp>
      <p:sp>
        <p:nvSpPr>
          <p:cNvPr id="3" name="Content Placeholder 2">
            <a:extLst>
              <a:ext uri="{FF2B5EF4-FFF2-40B4-BE49-F238E27FC236}">
                <a16:creationId xmlns:a16="http://schemas.microsoft.com/office/drawing/2014/main" id="{1F7BBC06-CD4A-4387-BA84-4D1EC76D7A1E}"/>
              </a:ext>
            </a:extLst>
          </p:cNvPr>
          <p:cNvSpPr>
            <a:spLocks noGrp="1"/>
          </p:cNvSpPr>
          <p:nvPr>
            <p:ph sz="quarter" idx="11"/>
          </p:nvPr>
        </p:nvSpPr>
        <p:spPr/>
        <p:txBody>
          <a:bodyPr/>
          <a:lstStyle/>
          <a:p>
            <a:r>
              <a:rPr lang="en-GB" dirty="0"/>
              <a:t>Mass number</a:t>
            </a:r>
          </a:p>
        </p:txBody>
      </p:sp>
      <p:pic>
        <p:nvPicPr>
          <p:cNvPr id="4" name="Picture 3">
            <a:extLst>
              <a:ext uri="{FF2B5EF4-FFF2-40B4-BE49-F238E27FC236}">
                <a16:creationId xmlns:a16="http://schemas.microsoft.com/office/drawing/2014/main" id="{82D5C5FD-65DE-4CA0-9FA7-C6E95DB14FAC}"/>
              </a:ext>
            </a:extLst>
          </p:cNvPr>
          <p:cNvPicPr>
            <a:picLocks noChangeAspect="1"/>
          </p:cNvPicPr>
          <p:nvPr/>
        </p:nvPicPr>
        <p:blipFill rotWithShape="1">
          <a:blip r:embed="rId2"/>
          <a:srcRect r="69408"/>
          <a:stretch/>
        </p:blipFill>
        <p:spPr>
          <a:xfrm>
            <a:off x="10014097" y="3653865"/>
            <a:ext cx="1846825" cy="1906426"/>
          </a:xfrm>
          <a:prstGeom prst="rect">
            <a:avLst/>
          </a:prstGeom>
        </p:spPr>
      </p:pic>
      <p:sp>
        <p:nvSpPr>
          <p:cNvPr id="5" name="TextBox 4">
            <a:extLst>
              <a:ext uri="{FF2B5EF4-FFF2-40B4-BE49-F238E27FC236}">
                <a16:creationId xmlns:a16="http://schemas.microsoft.com/office/drawing/2014/main" id="{146E72C2-0E0C-43C5-BFAB-FE592A300681}"/>
              </a:ext>
            </a:extLst>
          </p:cNvPr>
          <p:cNvSpPr txBox="1"/>
          <p:nvPr/>
        </p:nvSpPr>
        <p:spPr>
          <a:xfrm>
            <a:off x="10883970" y="2686411"/>
            <a:ext cx="1529703" cy="707886"/>
          </a:xfrm>
          <a:prstGeom prst="rect">
            <a:avLst/>
          </a:prstGeom>
          <a:noFill/>
        </p:spPr>
        <p:txBody>
          <a:bodyPr wrap="square" rtlCol="0">
            <a:spAutoFit/>
          </a:bodyPr>
          <a:lstStyle/>
          <a:p>
            <a:r>
              <a:rPr lang="en-GB" sz="2000" dirty="0">
                <a:solidFill>
                  <a:srgbClr val="7030A0"/>
                </a:solidFill>
                <a:latin typeface="Century Gothic" panose="020B0502020202020204" pitchFamily="34" charset="0"/>
              </a:rPr>
              <a:t>Mass number</a:t>
            </a:r>
          </a:p>
        </p:txBody>
      </p:sp>
      <p:cxnSp>
        <p:nvCxnSpPr>
          <p:cNvPr id="7" name="Straight Arrow Connector 6">
            <a:extLst>
              <a:ext uri="{FF2B5EF4-FFF2-40B4-BE49-F238E27FC236}">
                <a16:creationId xmlns:a16="http://schemas.microsoft.com/office/drawing/2014/main" id="{5B3B5965-FFB9-435B-8AD4-09CA0BFEF9CD}"/>
              </a:ext>
            </a:extLst>
          </p:cNvPr>
          <p:cNvCxnSpPr>
            <a:cxnSpLocks/>
          </p:cNvCxnSpPr>
          <p:nvPr/>
        </p:nvCxnSpPr>
        <p:spPr>
          <a:xfrm flipH="1">
            <a:off x="10640291" y="3429000"/>
            <a:ext cx="539243" cy="3671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1BEF512-253F-4A2F-BA41-59353745E4B3}"/>
              </a:ext>
            </a:extLst>
          </p:cNvPr>
          <p:cNvSpPr/>
          <p:nvPr/>
        </p:nvSpPr>
        <p:spPr>
          <a:xfrm>
            <a:off x="2820988" y="3796145"/>
            <a:ext cx="6988030" cy="2785378"/>
          </a:xfrm>
          <a:prstGeom prst="rect">
            <a:avLst/>
          </a:prstGeom>
        </p:spPr>
        <p:txBody>
          <a:bodyPr wrap="square">
            <a:spAutoFit/>
          </a:bodyPr>
          <a:lstStyle/>
          <a:p>
            <a:r>
              <a:rPr lang="en-GB" sz="3500" dirty="0">
                <a:latin typeface="Century Gothic" panose="020B0502020202020204" pitchFamily="34" charset="0"/>
              </a:rPr>
              <a:t>The mass number of sodium is 23. if the number of protons is 11, this must mean that the number of neutrons is </a:t>
            </a:r>
            <a:r>
              <a:rPr lang="en-GB" sz="3500" b="1" dirty="0">
                <a:latin typeface="Century Gothic" panose="020B0502020202020204" pitchFamily="34" charset="0"/>
              </a:rPr>
              <a:t>12</a:t>
            </a:r>
            <a:r>
              <a:rPr lang="en-GB" sz="3500" dirty="0">
                <a:latin typeface="Century Gothic" panose="020B0502020202020204" pitchFamily="34" charset="0"/>
              </a:rPr>
              <a:t>.</a:t>
            </a:r>
          </a:p>
          <a:p>
            <a:r>
              <a:rPr lang="en-GB" sz="3500" i="1" dirty="0">
                <a:latin typeface="Century Gothic" panose="020B0502020202020204" pitchFamily="34" charset="0"/>
              </a:rPr>
              <a:t>(23 -11 = 12)</a:t>
            </a:r>
          </a:p>
        </p:txBody>
      </p:sp>
    </p:spTree>
    <p:extLst>
      <p:ext uri="{BB962C8B-B14F-4D97-AF65-F5344CB8AC3E}">
        <p14:creationId xmlns:p14="http://schemas.microsoft.com/office/powerpoint/2010/main" val="2434020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44FE4-E0B7-4096-9253-05B7EC1FB04A}"/>
              </a:ext>
            </a:extLst>
          </p:cNvPr>
          <p:cNvSpPr>
            <a:spLocks noGrp="1"/>
          </p:cNvSpPr>
          <p:nvPr>
            <p:ph sz="quarter" idx="10"/>
          </p:nvPr>
        </p:nvSpPr>
        <p:spPr/>
        <p:txBody>
          <a:bodyPr/>
          <a:lstStyle/>
          <a:p>
            <a:pPr marL="0" indent="0">
              <a:buNone/>
            </a:pPr>
            <a:r>
              <a:rPr lang="en-GB" dirty="0"/>
              <a:t>The number of electrons in an atom is always the same as the number of protons. </a:t>
            </a:r>
          </a:p>
          <a:p>
            <a:pPr marL="0" indent="0">
              <a:buNone/>
            </a:pPr>
            <a:endParaRPr lang="en-GB" dirty="0"/>
          </a:p>
          <a:p>
            <a:pPr marL="0" indent="0">
              <a:buNone/>
            </a:pPr>
            <a:r>
              <a:rPr lang="en-GB" dirty="0"/>
              <a:t>So the number of electrons in sodium must be </a:t>
            </a:r>
            <a:r>
              <a:rPr lang="en-GB" b="1" dirty="0"/>
              <a:t>11</a:t>
            </a:r>
            <a:r>
              <a:rPr lang="en-GB" dirty="0"/>
              <a:t>. </a:t>
            </a:r>
          </a:p>
        </p:txBody>
      </p:sp>
      <p:sp>
        <p:nvSpPr>
          <p:cNvPr id="3" name="Content Placeholder 2">
            <a:extLst>
              <a:ext uri="{FF2B5EF4-FFF2-40B4-BE49-F238E27FC236}">
                <a16:creationId xmlns:a16="http://schemas.microsoft.com/office/drawing/2014/main" id="{5BEE02EC-379B-449D-84CF-8213EA30E09C}"/>
              </a:ext>
            </a:extLst>
          </p:cNvPr>
          <p:cNvSpPr>
            <a:spLocks noGrp="1"/>
          </p:cNvSpPr>
          <p:nvPr>
            <p:ph sz="quarter" idx="11"/>
          </p:nvPr>
        </p:nvSpPr>
        <p:spPr/>
        <p:txBody>
          <a:bodyPr/>
          <a:lstStyle/>
          <a:p>
            <a:r>
              <a:rPr lang="en-GB" dirty="0"/>
              <a:t>Number of electrons </a:t>
            </a:r>
          </a:p>
        </p:txBody>
      </p:sp>
    </p:spTree>
    <p:extLst>
      <p:ext uri="{BB962C8B-B14F-4D97-AF65-F5344CB8AC3E}">
        <p14:creationId xmlns:p14="http://schemas.microsoft.com/office/powerpoint/2010/main" val="2497403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71905-59B5-46AE-AC18-97EF19721668}"/>
              </a:ext>
            </a:extLst>
          </p:cNvPr>
          <p:cNvSpPr>
            <a:spLocks noGrp="1"/>
          </p:cNvSpPr>
          <p:nvPr>
            <p:ph sz="quarter" idx="11"/>
          </p:nvPr>
        </p:nvSpPr>
        <p:spPr/>
        <p:txBody>
          <a:bodyPr/>
          <a:lstStyle/>
          <a:p>
            <a:r>
              <a:rPr lang="en-GB" dirty="0"/>
              <a:t>Summary </a:t>
            </a:r>
          </a:p>
        </p:txBody>
      </p:sp>
      <p:pic>
        <p:nvPicPr>
          <p:cNvPr id="4" name="Picture 3">
            <a:extLst>
              <a:ext uri="{FF2B5EF4-FFF2-40B4-BE49-F238E27FC236}">
                <a16:creationId xmlns:a16="http://schemas.microsoft.com/office/drawing/2014/main" id="{86AB400A-7CE0-444E-856F-7F4302E7682E}"/>
              </a:ext>
            </a:extLst>
          </p:cNvPr>
          <p:cNvPicPr>
            <a:picLocks noChangeAspect="1"/>
          </p:cNvPicPr>
          <p:nvPr/>
        </p:nvPicPr>
        <p:blipFill rotWithShape="1">
          <a:blip r:embed="rId2"/>
          <a:srcRect r="69408"/>
          <a:stretch/>
        </p:blipFill>
        <p:spPr>
          <a:xfrm>
            <a:off x="5306956" y="3146833"/>
            <a:ext cx="1846825" cy="1906426"/>
          </a:xfrm>
          <a:prstGeom prst="rect">
            <a:avLst/>
          </a:prstGeom>
        </p:spPr>
      </p:pic>
      <p:sp>
        <p:nvSpPr>
          <p:cNvPr id="5" name="TextBox 4">
            <a:extLst>
              <a:ext uri="{FF2B5EF4-FFF2-40B4-BE49-F238E27FC236}">
                <a16:creationId xmlns:a16="http://schemas.microsoft.com/office/drawing/2014/main" id="{D2728062-C348-4F93-AD10-50AA7B29DA83}"/>
              </a:ext>
            </a:extLst>
          </p:cNvPr>
          <p:cNvSpPr txBox="1"/>
          <p:nvPr/>
        </p:nvSpPr>
        <p:spPr>
          <a:xfrm>
            <a:off x="2933267" y="5016636"/>
            <a:ext cx="3091729" cy="707886"/>
          </a:xfrm>
          <a:prstGeom prst="rect">
            <a:avLst/>
          </a:prstGeom>
          <a:noFill/>
        </p:spPr>
        <p:txBody>
          <a:bodyPr wrap="square" rtlCol="0">
            <a:spAutoFit/>
          </a:bodyPr>
          <a:lstStyle/>
          <a:p>
            <a:r>
              <a:rPr lang="en-GB" sz="2000" b="1" u="sng" dirty="0">
                <a:solidFill>
                  <a:srgbClr val="7030A0"/>
                </a:solidFill>
                <a:latin typeface="Century Gothic" panose="020B0502020202020204" pitchFamily="34" charset="0"/>
              </a:rPr>
              <a:t>Atomic number </a:t>
            </a:r>
          </a:p>
          <a:p>
            <a:r>
              <a:rPr lang="en-GB" sz="2000" dirty="0">
                <a:solidFill>
                  <a:srgbClr val="7030A0"/>
                </a:solidFill>
                <a:latin typeface="Century Gothic" panose="020B0502020202020204" pitchFamily="34" charset="0"/>
              </a:rPr>
              <a:t>Number of protons </a:t>
            </a:r>
          </a:p>
        </p:txBody>
      </p:sp>
      <p:cxnSp>
        <p:nvCxnSpPr>
          <p:cNvPr id="6" name="Straight Arrow Connector 5">
            <a:extLst>
              <a:ext uri="{FF2B5EF4-FFF2-40B4-BE49-F238E27FC236}">
                <a16:creationId xmlns:a16="http://schemas.microsoft.com/office/drawing/2014/main" id="{A6DDE852-A4EC-4D3C-9DAF-43827B22F465}"/>
              </a:ext>
            </a:extLst>
          </p:cNvPr>
          <p:cNvCxnSpPr>
            <a:cxnSpLocks/>
          </p:cNvCxnSpPr>
          <p:nvPr/>
        </p:nvCxnSpPr>
        <p:spPr>
          <a:xfrm flipV="1">
            <a:off x="5190837" y="4982067"/>
            <a:ext cx="230908" cy="28045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5FD133-D442-4570-B33D-941E275ED743}"/>
              </a:ext>
            </a:extLst>
          </p:cNvPr>
          <p:cNvSpPr txBox="1"/>
          <p:nvPr/>
        </p:nvSpPr>
        <p:spPr>
          <a:xfrm>
            <a:off x="2933267" y="2244229"/>
            <a:ext cx="3091729" cy="1015663"/>
          </a:xfrm>
          <a:prstGeom prst="rect">
            <a:avLst/>
          </a:prstGeom>
          <a:noFill/>
        </p:spPr>
        <p:txBody>
          <a:bodyPr wrap="square" rtlCol="0">
            <a:spAutoFit/>
          </a:bodyPr>
          <a:lstStyle/>
          <a:p>
            <a:r>
              <a:rPr lang="en-GB" sz="2000" b="1" u="sng" dirty="0">
                <a:solidFill>
                  <a:srgbClr val="7030A0"/>
                </a:solidFill>
                <a:latin typeface="Century Gothic" panose="020B0502020202020204" pitchFamily="34" charset="0"/>
              </a:rPr>
              <a:t>Mass number </a:t>
            </a:r>
          </a:p>
          <a:p>
            <a:r>
              <a:rPr lang="en-GB" sz="2000" dirty="0">
                <a:solidFill>
                  <a:srgbClr val="7030A0"/>
                </a:solidFill>
                <a:latin typeface="Century Gothic" panose="020B0502020202020204" pitchFamily="34" charset="0"/>
              </a:rPr>
              <a:t>Number of protons AND neutrons </a:t>
            </a:r>
          </a:p>
        </p:txBody>
      </p:sp>
      <p:cxnSp>
        <p:nvCxnSpPr>
          <p:cNvPr id="9" name="Straight Arrow Connector 8">
            <a:extLst>
              <a:ext uri="{FF2B5EF4-FFF2-40B4-BE49-F238E27FC236}">
                <a16:creationId xmlns:a16="http://schemas.microsoft.com/office/drawing/2014/main" id="{A862464C-5369-473C-8E92-83B1C2862972}"/>
              </a:ext>
            </a:extLst>
          </p:cNvPr>
          <p:cNvCxnSpPr>
            <a:cxnSpLocks/>
          </p:cNvCxnSpPr>
          <p:nvPr/>
        </p:nvCxnSpPr>
        <p:spPr>
          <a:xfrm>
            <a:off x="4950691" y="3068343"/>
            <a:ext cx="471054" cy="15698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E3CDD750-07FD-4D53-AEC1-8F9FC261704D}"/>
              </a:ext>
            </a:extLst>
          </p:cNvPr>
          <p:cNvGraphicFramePr>
            <a:graphicFrameLocks noGrp="1"/>
          </p:cNvGraphicFramePr>
          <p:nvPr>
            <p:extLst>
              <p:ext uri="{D42A27DB-BD31-4B8C-83A1-F6EECF244321}">
                <p14:modId xmlns:p14="http://schemas.microsoft.com/office/powerpoint/2010/main" val="1120335662"/>
              </p:ext>
            </p:extLst>
          </p:nvPr>
        </p:nvGraphicFramePr>
        <p:xfrm>
          <a:off x="7679315" y="2752060"/>
          <a:ext cx="4027053" cy="2621280"/>
        </p:xfrm>
        <a:graphic>
          <a:graphicData uri="http://schemas.openxmlformats.org/drawingml/2006/table">
            <a:tbl>
              <a:tblPr firstRow="1" bandRow="1">
                <a:tableStyleId>{5C22544A-7EE6-4342-B048-85BDC9FD1C3A}</a:tableStyleId>
              </a:tblPr>
              <a:tblGrid>
                <a:gridCol w="1342351">
                  <a:extLst>
                    <a:ext uri="{9D8B030D-6E8A-4147-A177-3AD203B41FA5}">
                      <a16:colId xmlns:a16="http://schemas.microsoft.com/office/drawing/2014/main" val="3720218131"/>
                    </a:ext>
                  </a:extLst>
                </a:gridCol>
                <a:gridCol w="1342351">
                  <a:extLst>
                    <a:ext uri="{9D8B030D-6E8A-4147-A177-3AD203B41FA5}">
                      <a16:colId xmlns:a16="http://schemas.microsoft.com/office/drawing/2014/main" val="3409240320"/>
                    </a:ext>
                  </a:extLst>
                </a:gridCol>
                <a:gridCol w="1342351">
                  <a:extLst>
                    <a:ext uri="{9D8B030D-6E8A-4147-A177-3AD203B41FA5}">
                      <a16:colId xmlns:a16="http://schemas.microsoft.com/office/drawing/2014/main" val="760847043"/>
                    </a:ext>
                  </a:extLst>
                </a:gridCol>
              </a:tblGrid>
              <a:tr h="370840">
                <a:tc>
                  <a:txBody>
                    <a:bodyPr/>
                    <a:lstStyle/>
                    <a:p>
                      <a:r>
                        <a:rPr lang="en-GB" sz="2000" dirty="0">
                          <a:latin typeface="Century Gothic" panose="020B0502020202020204" pitchFamily="34" charset="0"/>
                        </a:rPr>
                        <a:t>Number of protons</a:t>
                      </a:r>
                    </a:p>
                  </a:txBody>
                  <a:tcPr/>
                </a:tc>
                <a:tc>
                  <a:txBody>
                    <a:bodyPr/>
                    <a:lstStyle/>
                    <a:p>
                      <a:r>
                        <a:rPr lang="en-GB" sz="2000" dirty="0">
                          <a:latin typeface="Century Gothic" panose="020B0502020202020204" pitchFamily="34" charset="0"/>
                        </a:rPr>
                        <a:t>Number of neutrons</a:t>
                      </a:r>
                    </a:p>
                  </a:txBody>
                  <a:tcPr/>
                </a:tc>
                <a:tc>
                  <a:txBody>
                    <a:bodyPr/>
                    <a:lstStyle/>
                    <a:p>
                      <a:r>
                        <a:rPr lang="en-GB" sz="2000" dirty="0">
                          <a:latin typeface="Century Gothic" panose="020B0502020202020204" pitchFamily="34" charset="0"/>
                        </a:rPr>
                        <a:t>Number of electrons</a:t>
                      </a:r>
                    </a:p>
                  </a:txBody>
                  <a:tcPr/>
                </a:tc>
                <a:extLst>
                  <a:ext uri="{0D108BD9-81ED-4DB2-BD59-A6C34878D82A}">
                    <a16:rowId xmlns:a16="http://schemas.microsoft.com/office/drawing/2014/main" val="2236946607"/>
                  </a:ext>
                </a:extLst>
              </a:tr>
              <a:tr h="370840">
                <a:tc>
                  <a:txBody>
                    <a:bodyPr/>
                    <a:lstStyle/>
                    <a:p>
                      <a:r>
                        <a:rPr lang="en-GB" sz="2000" b="1" dirty="0">
                          <a:latin typeface="Century Gothic" panose="020B0502020202020204" pitchFamily="34" charset="0"/>
                        </a:rPr>
                        <a:t>11</a:t>
                      </a:r>
                      <a:r>
                        <a:rPr lang="en-GB" sz="2000" dirty="0">
                          <a:latin typeface="Century Gothic" panose="020B0502020202020204" pitchFamily="34" charset="0"/>
                        </a:rPr>
                        <a:t> (same as atomic number) </a:t>
                      </a:r>
                    </a:p>
                  </a:txBody>
                  <a:tcPr/>
                </a:tc>
                <a:tc>
                  <a:txBody>
                    <a:bodyPr/>
                    <a:lstStyle/>
                    <a:p>
                      <a:r>
                        <a:rPr lang="en-GB" sz="2000" b="1" dirty="0">
                          <a:latin typeface="Century Gothic" panose="020B0502020202020204" pitchFamily="34" charset="0"/>
                        </a:rPr>
                        <a:t>12</a:t>
                      </a:r>
                      <a:r>
                        <a:rPr lang="en-GB" sz="2000" dirty="0">
                          <a:latin typeface="Century Gothic" panose="020B0502020202020204" pitchFamily="34" charset="0"/>
                        </a:rPr>
                        <a:t> (mass number minus atomic number) </a:t>
                      </a:r>
                    </a:p>
                  </a:txBody>
                  <a:tcPr/>
                </a:tc>
                <a:tc>
                  <a:txBody>
                    <a:bodyPr/>
                    <a:lstStyle/>
                    <a:p>
                      <a:r>
                        <a:rPr lang="en-GB" sz="2000" b="1" dirty="0">
                          <a:latin typeface="Century Gothic" panose="020B0502020202020204" pitchFamily="34" charset="0"/>
                        </a:rPr>
                        <a:t>11</a:t>
                      </a:r>
                      <a:r>
                        <a:rPr lang="en-GB" sz="2000" dirty="0">
                          <a:latin typeface="Century Gothic" panose="020B0502020202020204" pitchFamily="34" charset="0"/>
                        </a:rPr>
                        <a:t> (same as number of protons) </a:t>
                      </a:r>
                    </a:p>
                  </a:txBody>
                  <a:tcPr/>
                </a:tc>
                <a:extLst>
                  <a:ext uri="{0D108BD9-81ED-4DB2-BD59-A6C34878D82A}">
                    <a16:rowId xmlns:a16="http://schemas.microsoft.com/office/drawing/2014/main" val="3134328308"/>
                  </a:ext>
                </a:extLst>
              </a:tr>
            </a:tbl>
          </a:graphicData>
        </a:graphic>
      </p:graphicFrame>
    </p:spTree>
    <p:extLst>
      <p:ext uri="{BB962C8B-B14F-4D97-AF65-F5344CB8AC3E}">
        <p14:creationId xmlns:p14="http://schemas.microsoft.com/office/powerpoint/2010/main" val="1045133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lithium?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4" name="Picture 3">
            <a:extLst>
              <a:ext uri="{FF2B5EF4-FFF2-40B4-BE49-F238E27FC236}">
                <a16:creationId xmlns:a16="http://schemas.microsoft.com/office/drawing/2014/main" id="{79174DD5-635E-4942-BE4D-DA9B0E6E1F92}"/>
              </a:ext>
            </a:extLst>
          </p:cNvPr>
          <p:cNvPicPr>
            <a:picLocks noChangeAspect="1"/>
          </p:cNvPicPr>
          <p:nvPr/>
        </p:nvPicPr>
        <p:blipFill rotWithShape="1">
          <a:blip r:embed="rId2"/>
          <a:srcRect l="41881" t="15018" r="21191" b="26728"/>
          <a:stretch/>
        </p:blipFill>
        <p:spPr>
          <a:xfrm>
            <a:off x="3749963" y="4507345"/>
            <a:ext cx="1634837" cy="1570182"/>
          </a:xfrm>
          <a:prstGeom prst="rect">
            <a:avLst/>
          </a:prstGeom>
        </p:spPr>
      </p:pic>
    </p:spTree>
    <p:extLst>
      <p:ext uri="{BB962C8B-B14F-4D97-AF65-F5344CB8AC3E}">
        <p14:creationId xmlns:p14="http://schemas.microsoft.com/office/powerpoint/2010/main" val="1982175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lithium?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4" name="Picture 3">
            <a:extLst>
              <a:ext uri="{FF2B5EF4-FFF2-40B4-BE49-F238E27FC236}">
                <a16:creationId xmlns:a16="http://schemas.microsoft.com/office/drawing/2014/main" id="{79174DD5-635E-4942-BE4D-DA9B0E6E1F92}"/>
              </a:ext>
            </a:extLst>
          </p:cNvPr>
          <p:cNvPicPr>
            <a:picLocks noChangeAspect="1"/>
          </p:cNvPicPr>
          <p:nvPr/>
        </p:nvPicPr>
        <p:blipFill rotWithShape="1">
          <a:blip r:embed="rId2"/>
          <a:srcRect l="41881" t="15018" r="21191" b="26728"/>
          <a:stretch/>
        </p:blipFill>
        <p:spPr>
          <a:xfrm>
            <a:off x="3749963" y="4507345"/>
            <a:ext cx="1634837" cy="1570182"/>
          </a:xfrm>
          <a:prstGeom prst="rect">
            <a:avLst/>
          </a:prstGeom>
        </p:spPr>
      </p:pic>
      <p:graphicFrame>
        <p:nvGraphicFramePr>
          <p:cNvPr id="5" name="Table 11">
            <a:extLst>
              <a:ext uri="{FF2B5EF4-FFF2-40B4-BE49-F238E27FC236}">
                <a16:creationId xmlns:a16="http://schemas.microsoft.com/office/drawing/2014/main" id="{D9C3994F-4EC6-43D7-9F07-94864D6DE0F2}"/>
              </a:ext>
            </a:extLst>
          </p:cNvPr>
          <p:cNvGraphicFramePr>
            <a:graphicFrameLocks noGrp="1"/>
          </p:cNvGraphicFramePr>
          <p:nvPr>
            <p:extLst>
              <p:ext uri="{D42A27DB-BD31-4B8C-83A1-F6EECF244321}">
                <p14:modId xmlns:p14="http://schemas.microsoft.com/office/powerpoint/2010/main" val="507422099"/>
              </p:ext>
            </p:extLst>
          </p:nvPr>
        </p:nvGraphicFramePr>
        <p:xfrm>
          <a:off x="7048778" y="4591396"/>
          <a:ext cx="4027053" cy="1402080"/>
        </p:xfrm>
        <a:graphic>
          <a:graphicData uri="http://schemas.openxmlformats.org/drawingml/2006/table">
            <a:tbl>
              <a:tblPr firstRow="1" bandRow="1">
                <a:tableStyleId>{5C22544A-7EE6-4342-B048-85BDC9FD1C3A}</a:tableStyleId>
              </a:tblPr>
              <a:tblGrid>
                <a:gridCol w="1342351">
                  <a:extLst>
                    <a:ext uri="{9D8B030D-6E8A-4147-A177-3AD203B41FA5}">
                      <a16:colId xmlns:a16="http://schemas.microsoft.com/office/drawing/2014/main" val="3720218131"/>
                    </a:ext>
                  </a:extLst>
                </a:gridCol>
                <a:gridCol w="1342351">
                  <a:extLst>
                    <a:ext uri="{9D8B030D-6E8A-4147-A177-3AD203B41FA5}">
                      <a16:colId xmlns:a16="http://schemas.microsoft.com/office/drawing/2014/main" val="3409240320"/>
                    </a:ext>
                  </a:extLst>
                </a:gridCol>
                <a:gridCol w="1342351">
                  <a:extLst>
                    <a:ext uri="{9D8B030D-6E8A-4147-A177-3AD203B41FA5}">
                      <a16:colId xmlns:a16="http://schemas.microsoft.com/office/drawing/2014/main" val="760847043"/>
                    </a:ext>
                  </a:extLst>
                </a:gridCol>
              </a:tblGrid>
              <a:tr h="370840">
                <a:tc>
                  <a:txBody>
                    <a:bodyPr/>
                    <a:lstStyle/>
                    <a:p>
                      <a:r>
                        <a:rPr lang="en-GB" sz="2000" dirty="0">
                          <a:latin typeface="Century Gothic" panose="020B0502020202020204" pitchFamily="34" charset="0"/>
                        </a:rPr>
                        <a:t>Number of protons</a:t>
                      </a:r>
                    </a:p>
                  </a:txBody>
                  <a:tcPr/>
                </a:tc>
                <a:tc>
                  <a:txBody>
                    <a:bodyPr/>
                    <a:lstStyle/>
                    <a:p>
                      <a:r>
                        <a:rPr lang="en-GB" sz="2000" dirty="0">
                          <a:latin typeface="Century Gothic" panose="020B0502020202020204" pitchFamily="34" charset="0"/>
                        </a:rPr>
                        <a:t>Number of neutrons</a:t>
                      </a:r>
                    </a:p>
                  </a:txBody>
                  <a:tcPr/>
                </a:tc>
                <a:tc>
                  <a:txBody>
                    <a:bodyPr/>
                    <a:lstStyle/>
                    <a:p>
                      <a:r>
                        <a:rPr lang="en-GB" sz="2000" dirty="0">
                          <a:latin typeface="Century Gothic" panose="020B0502020202020204" pitchFamily="34" charset="0"/>
                        </a:rPr>
                        <a:t>Number of electrons</a:t>
                      </a:r>
                    </a:p>
                  </a:txBody>
                  <a:tcPr/>
                </a:tc>
                <a:extLst>
                  <a:ext uri="{0D108BD9-81ED-4DB2-BD59-A6C34878D82A}">
                    <a16:rowId xmlns:a16="http://schemas.microsoft.com/office/drawing/2014/main" val="2236946607"/>
                  </a:ext>
                </a:extLst>
              </a:tr>
              <a:tr h="370840">
                <a:tc>
                  <a:txBody>
                    <a:bodyPr/>
                    <a:lstStyle/>
                    <a:p>
                      <a:r>
                        <a:rPr lang="en-GB" sz="2000" b="1" dirty="0">
                          <a:latin typeface="Century Gothic" panose="020B0502020202020204" pitchFamily="34" charset="0"/>
                        </a:rPr>
                        <a:t>3</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4</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3</a:t>
                      </a:r>
                      <a:endParaRPr lang="en-GB" sz="2000" dirty="0">
                        <a:latin typeface="Century Gothic" panose="020B0502020202020204" pitchFamily="34" charset="0"/>
                      </a:endParaRPr>
                    </a:p>
                  </a:txBody>
                  <a:tcPr/>
                </a:tc>
                <a:extLst>
                  <a:ext uri="{0D108BD9-81ED-4DB2-BD59-A6C34878D82A}">
                    <a16:rowId xmlns:a16="http://schemas.microsoft.com/office/drawing/2014/main" val="3134328308"/>
                  </a:ext>
                </a:extLst>
              </a:tr>
            </a:tbl>
          </a:graphicData>
        </a:graphic>
      </p:graphicFrame>
    </p:spTree>
    <p:extLst>
      <p:ext uri="{BB962C8B-B14F-4D97-AF65-F5344CB8AC3E}">
        <p14:creationId xmlns:p14="http://schemas.microsoft.com/office/powerpoint/2010/main" val="1229521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helium?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11266" name="Picture 2">
            <a:extLst>
              <a:ext uri="{FF2B5EF4-FFF2-40B4-BE49-F238E27FC236}">
                <a16:creationId xmlns:a16="http://schemas.microsoft.com/office/drawing/2014/main" id="{65022209-3A2B-4468-B35F-73956C8A5C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33" r="24982"/>
          <a:stretch/>
        </p:blipFill>
        <p:spPr bwMode="auto">
          <a:xfrm>
            <a:off x="3620655" y="4502285"/>
            <a:ext cx="2309091"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34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helium?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11266" name="Picture 2">
            <a:extLst>
              <a:ext uri="{FF2B5EF4-FFF2-40B4-BE49-F238E27FC236}">
                <a16:creationId xmlns:a16="http://schemas.microsoft.com/office/drawing/2014/main" id="{65022209-3A2B-4468-B35F-73956C8A5C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33" r="24982"/>
          <a:stretch/>
        </p:blipFill>
        <p:spPr bwMode="auto">
          <a:xfrm>
            <a:off x="3620655" y="4502285"/>
            <a:ext cx="2309091" cy="1647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11">
            <a:extLst>
              <a:ext uri="{FF2B5EF4-FFF2-40B4-BE49-F238E27FC236}">
                <a16:creationId xmlns:a16="http://schemas.microsoft.com/office/drawing/2014/main" id="{F57932C2-6FF6-409B-B5B1-E9E7C69C6C52}"/>
              </a:ext>
            </a:extLst>
          </p:cNvPr>
          <p:cNvGraphicFramePr>
            <a:graphicFrameLocks noGrp="1"/>
          </p:cNvGraphicFramePr>
          <p:nvPr>
            <p:extLst>
              <p:ext uri="{D42A27DB-BD31-4B8C-83A1-F6EECF244321}">
                <p14:modId xmlns:p14="http://schemas.microsoft.com/office/powerpoint/2010/main" val="1511779325"/>
              </p:ext>
            </p:extLst>
          </p:nvPr>
        </p:nvGraphicFramePr>
        <p:xfrm>
          <a:off x="7048778" y="4591396"/>
          <a:ext cx="4027053" cy="1402080"/>
        </p:xfrm>
        <a:graphic>
          <a:graphicData uri="http://schemas.openxmlformats.org/drawingml/2006/table">
            <a:tbl>
              <a:tblPr firstRow="1" bandRow="1">
                <a:tableStyleId>{5C22544A-7EE6-4342-B048-85BDC9FD1C3A}</a:tableStyleId>
              </a:tblPr>
              <a:tblGrid>
                <a:gridCol w="1342351">
                  <a:extLst>
                    <a:ext uri="{9D8B030D-6E8A-4147-A177-3AD203B41FA5}">
                      <a16:colId xmlns:a16="http://schemas.microsoft.com/office/drawing/2014/main" val="3720218131"/>
                    </a:ext>
                  </a:extLst>
                </a:gridCol>
                <a:gridCol w="1342351">
                  <a:extLst>
                    <a:ext uri="{9D8B030D-6E8A-4147-A177-3AD203B41FA5}">
                      <a16:colId xmlns:a16="http://schemas.microsoft.com/office/drawing/2014/main" val="3409240320"/>
                    </a:ext>
                  </a:extLst>
                </a:gridCol>
                <a:gridCol w="1342351">
                  <a:extLst>
                    <a:ext uri="{9D8B030D-6E8A-4147-A177-3AD203B41FA5}">
                      <a16:colId xmlns:a16="http://schemas.microsoft.com/office/drawing/2014/main" val="760847043"/>
                    </a:ext>
                  </a:extLst>
                </a:gridCol>
              </a:tblGrid>
              <a:tr h="370840">
                <a:tc>
                  <a:txBody>
                    <a:bodyPr/>
                    <a:lstStyle/>
                    <a:p>
                      <a:r>
                        <a:rPr lang="en-GB" sz="2000" dirty="0">
                          <a:latin typeface="Century Gothic" panose="020B0502020202020204" pitchFamily="34" charset="0"/>
                        </a:rPr>
                        <a:t>Number of protons</a:t>
                      </a:r>
                    </a:p>
                  </a:txBody>
                  <a:tcPr/>
                </a:tc>
                <a:tc>
                  <a:txBody>
                    <a:bodyPr/>
                    <a:lstStyle/>
                    <a:p>
                      <a:r>
                        <a:rPr lang="en-GB" sz="2000" dirty="0">
                          <a:latin typeface="Century Gothic" panose="020B0502020202020204" pitchFamily="34" charset="0"/>
                        </a:rPr>
                        <a:t>Number of neutrons</a:t>
                      </a:r>
                    </a:p>
                  </a:txBody>
                  <a:tcPr/>
                </a:tc>
                <a:tc>
                  <a:txBody>
                    <a:bodyPr/>
                    <a:lstStyle/>
                    <a:p>
                      <a:r>
                        <a:rPr lang="en-GB" sz="2000" dirty="0">
                          <a:latin typeface="Century Gothic" panose="020B0502020202020204" pitchFamily="34" charset="0"/>
                        </a:rPr>
                        <a:t>Number of electrons</a:t>
                      </a:r>
                    </a:p>
                  </a:txBody>
                  <a:tcPr/>
                </a:tc>
                <a:extLst>
                  <a:ext uri="{0D108BD9-81ED-4DB2-BD59-A6C34878D82A}">
                    <a16:rowId xmlns:a16="http://schemas.microsoft.com/office/drawing/2014/main" val="2236946607"/>
                  </a:ext>
                </a:extLst>
              </a:tr>
              <a:tr h="370840">
                <a:tc>
                  <a:txBody>
                    <a:bodyPr/>
                    <a:lstStyle/>
                    <a:p>
                      <a:r>
                        <a:rPr lang="en-GB" sz="2000" b="1" dirty="0">
                          <a:latin typeface="Century Gothic" panose="020B0502020202020204" pitchFamily="34" charset="0"/>
                        </a:rPr>
                        <a:t>2</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2</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2</a:t>
                      </a:r>
                      <a:endParaRPr lang="en-GB" sz="2000" dirty="0">
                        <a:latin typeface="Century Gothic" panose="020B0502020202020204" pitchFamily="34" charset="0"/>
                      </a:endParaRPr>
                    </a:p>
                  </a:txBody>
                  <a:tcPr/>
                </a:tc>
                <a:extLst>
                  <a:ext uri="{0D108BD9-81ED-4DB2-BD59-A6C34878D82A}">
                    <a16:rowId xmlns:a16="http://schemas.microsoft.com/office/drawing/2014/main" val="3134328308"/>
                  </a:ext>
                </a:extLst>
              </a:tr>
            </a:tbl>
          </a:graphicData>
        </a:graphic>
      </p:graphicFrame>
    </p:spTree>
    <p:extLst>
      <p:ext uri="{BB962C8B-B14F-4D97-AF65-F5344CB8AC3E}">
        <p14:creationId xmlns:p14="http://schemas.microsoft.com/office/powerpoint/2010/main" val="3122078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carbon?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4" name="Picture 3">
            <a:extLst>
              <a:ext uri="{FF2B5EF4-FFF2-40B4-BE49-F238E27FC236}">
                <a16:creationId xmlns:a16="http://schemas.microsoft.com/office/drawing/2014/main" id="{530D64AB-E058-459E-AD3B-473E8AFA6A53}"/>
              </a:ext>
            </a:extLst>
          </p:cNvPr>
          <p:cNvPicPr>
            <a:picLocks noChangeAspect="1"/>
          </p:cNvPicPr>
          <p:nvPr/>
        </p:nvPicPr>
        <p:blipFill rotWithShape="1">
          <a:blip r:embed="rId2"/>
          <a:srcRect r="51685"/>
          <a:stretch/>
        </p:blipFill>
        <p:spPr>
          <a:xfrm>
            <a:off x="3537527" y="4263023"/>
            <a:ext cx="1964142" cy="2107189"/>
          </a:xfrm>
          <a:prstGeom prst="rect">
            <a:avLst/>
          </a:prstGeom>
        </p:spPr>
      </p:pic>
    </p:spTree>
    <p:extLst>
      <p:ext uri="{BB962C8B-B14F-4D97-AF65-F5344CB8AC3E}">
        <p14:creationId xmlns:p14="http://schemas.microsoft.com/office/powerpoint/2010/main" val="8412345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9156D-FBD6-49C1-ADF1-62BD0955FBCE}"/>
              </a:ext>
            </a:extLst>
          </p:cNvPr>
          <p:cNvSpPr>
            <a:spLocks noGrp="1"/>
          </p:cNvSpPr>
          <p:nvPr>
            <p:ph sz="quarter" idx="10"/>
          </p:nvPr>
        </p:nvSpPr>
        <p:spPr/>
        <p:txBody>
          <a:bodyPr/>
          <a:lstStyle/>
          <a:p>
            <a:pPr marL="0" indent="0">
              <a:buNone/>
            </a:pPr>
            <a:r>
              <a:rPr lang="en-GB" dirty="0"/>
              <a:t>How many protons, neutrons and electrons would you find in carbon? </a:t>
            </a:r>
          </a:p>
          <a:p>
            <a:pPr marL="0" indent="0">
              <a:buNone/>
            </a:pPr>
            <a:endParaRPr lang="en-GB" dirty="0"/>
          </a:p>
        </p:txBody>
      </p:sp>
      <p:sp>
        <p:nvSpPr>
          <p:cNvPr id="3" name="Content Placeholder 2">
            <a:extLst>
              <a:ext uri="{FF2B5EF4-FFF2-40B4-BE49-F238E27FC236}">
                <a16:creationId xmlns:a16="http://schemas.microsoft.com/office/drawing/2014/main" id="{6A693EC3-4B51-4C2A-81B3-C7E240750354}"/>
              </a:ext>
            </a:extLst>
          </p:cNvPr>
          <p:cNvSpPr>
            <a:spLocks noGrp="1"/>
          </p:cNvSpPr>
          <p:nvPr>
            <p:ph sz="quarter" idx="11"/>
          </p:nvPr>
        </p:nvSpPr>
        <p:spPr/>
        <p:txBody>
          <a:bodyPr/>
          <a:lstStyle/>
          <a:p>
            <a:r>
              <a:rPr lang="en-GB" dirty="0"/>
              <a:t>Test your understanding!</a:t>
            </a:r>
          </a:p>
        </p:txBody>
      </p:sp>
      <p:pic>
        <p:nvPicPr>
          <p:cNvPr id="4" name="Picture 3">
            <a:extLst>
              <a:ext uri="{FF2B5EF4-FFF2-40B4-BE49-F238E27FC236}">
                <a16:creationId xmlns:a16="http://schemas.microsoft.com/office/drawing/2014/main" id="{530D64AB-E058-459E-AD3B-473E8AFA6A53}"/>
              </a:ext>
            </a:extLst>
          </p:cNvPr>
          <p:cNvPicPr>
            <a:picLocks noChangeAspect="1"/>
          </p:cNvPicPr>
          <p:nvPr/>
        </p:nvPicPr>
        <p:blipFill rotWithShape="1">
          <a:blip r:embed="rId2"/>
          <a:srcRect r="51685"/>
          <a:stretch/>
        </p:blipFill>
        <p:spPr>
          <a:xfrm>
            <a:off x="3537527" y="4263023"/>
            <a:ext cx="1964142" cy="2107189"/>
          </a:xfrm>
          <a:prstGeom prst="rect">
            <a:avLst/>
          </a:prstGeom>
        </p:spPr>
      </p:pic>
      <p:graphicFrame>
        <p:nvGraphicFramePr>
          <p:cNvPr id="5" name="Table 11">
            <a:extLst>
              <a:ext uri="{FF2B5EF4-FFF2-40B4-BE49-F238E27FC236}">
                <a16:creationId xmlns:a16="http://schemas.microsoft.com/office/drawing/2014/main" id="{7D1DD7C1-DB0E-4351-BAD2-281F0BB56C6B}"/>
              </a:ext>
            </a:extLst>
          </p:cNvPr>
          <p:cNvGraphicFramePr>
            <a:graphicFrameLocks noGrp="1"/>
          </p:cNvGraphicFramePr>
          <p:nvPr>
            <p:extLst>
              <p:ext uri="{D42A27DB-BD31-4B8C-83A1-F6EECF244321}">
                <p14:modId xmlns:p14="http://schemas.microsoft.com/office/powerpoint/2010/main" val="3947886219"/>
              </p:ext>
            </p:extLst>
          </p:nvPr>
        </p:nvGraphicFramePr>
        <p:xfrm>
          <a:off x="7048778" y="4591396"/>
          <a:ext cx="4027053" cy="1402080"/>
        </p:xfrm>
        <a:graphic>
          <a:graphicData uri="http://schemas.openxmlformats.org/drawingml/2006/table">
            <a:tbl>
              <a:tblPr firstRow="1" bandRow="1">
                <a:tableStyleId>{5C22544A-7EE6-4342-B048-85BDC9FD1C3A}</a:tableStyleId>
              </a:tblPr>
              <a:tblGrid>
                <a:gridCol w="1342351">
                  <a:extLst>
                    <a:ext uri="{9D8B030D-6E8A-4147-A177-3AD203B41FA5}">
                      <a16:colId xmlns:a16="http://schemas.microsoft.com/office/drawing/2014/main" val="3720218131"/>
                    </a:ext>
                  </a:extLst>
                </a:gridCol>
                <a:gridCol w="1342351">
                  <a:extLst>
                    <a:ext uri="{9D8B030D-6E8A-4147-A177-3AD203B41FA5}">
                      <a16:colId xmlns:a16="http://schemas.microsoft.com/office/drawing/2014/main" val="3409240320"/>
                    </a:ext>
                  </a:extLst>
                </a:gridCol>
                <a:gridCol w="1342351">
                  <a:extLst>
                    <a:ext uri="{9D8B030D-6E8A-4147-A177-3AD203B41FA5}">
                      <a16:colId xmlns:a16="http://schemas.microsoft.com/office/drawing/2014/main" val="760847043"/>
                    </a:ext>
                  </a:extLst>
                </a:gridCol>
              </a:tblGrid>
              <a:tr h="370840">
                <a:tc>
                  <a:txBody>
                    <a:bodyPr/>
                    <a:lstStyle/>
                    <a:p>
                      <a:r>
                        <a:rPr lang="en-GB" sz="2000" dirty="0">
                          <a:latin typeface="Century Gothic" panose="020B0502020202020204" pitchFamily="34" charset="0"/>
                        </a:rPr>
                        <a:t>Number of protons</a:t>
                      </a:r>
                    </a:p>
                  </a:txBody>
                  <a:tcPr/>
                </a:tc>
                <a:tc>
                  <a:txBody>
                    <a:bodyPr/>
                    <a:lstStyle/>
                    <a:p>
                      <a:r>
                        <a:rPr lang="en-GB" sz="2000" dirty="0">
                          <a:latin typeface="Century Gothic" panose="020B0502020202020204" pitchFamily="34" charset="0"/>
                        </a:rPr>
                        <a:t>Number of neutrons</a:t>
                      </a:r>
                    </a:p>
                  </a:txBody>
                  <a:tcPr/>
                </a:tc>
                <a:tc>
                  <a:txBody>
                    <a:bodyPr/>
                    <a:lstStyle/>
                    <a:p>
                      <a:r>
                        <a:rPr lang="en-GB" sz="2000" dirty="0">
                          <a:latin typeface="Century Gothic" panose="020B0502020202020204" pitchFamily="34" charset="0"/>
                        </a:rPr>
                        <a:t>Number of electrons</a:t>
                      </a:r>
                    </a:p>
                  </a:txBody>
                  <a:tcPr/>
                </a:tc>
                <a:extLst>
                  <a:ext uri="{0D108BD9-81ED-4DB2-BD59-A6C34878D82A}">
                    <a16:rowId xmlns:a16="http://schemas.microsoft.com/office/drawing/2014/main" val="2236946607"/>
                  </a:ext>
                </a:extLst>
              </a:tr>
              <a:tr h="370840">
                <a:tc>
                  <a:txBody>
                    <a:bodyPr/>
                    <a:lstStyle/>
                    <a:p>
                      <a:r>
                        <a:rPr lang="en-GB" sz="2000" b="1" dirty="0">
                          <a:latin typeface="Century Gothic" panose="020B0502020202020204" pitchFamily="34" charset="0"/>
                        </a:rPr>
                        <a:t>6</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6</a:t>
                      </a:r>
                      <a:endParaRPr lang="en-GB" sz="2000" dirty="0">
                        <a:latin typeface="Century Gothic" panose="020B0502020202020204" pitchFamily="34" charset="0"/>
                      </a:endParaRPr>
                    </a:p>
                  </a:txBody>
                  <a:tcPr/>
                </a:tc>
                <a:tc>
                  <a:txBody>
                    <a:bodyPr/>
                    <a:lstStyle/>
                    <a:p>
                      <a:r>
                        <a:rPr lang="en-GB" sz="2000" b="1" dirty="0">
                          <a:latin typeface="Century Gothic" panose="020B0502020202020204" pitchFamily="34" charset="0"/>
                        </a:rPr>
                        <a:t>6</a:t>
                      </a:r>
                      <a:endParaRPr lang="en-GB" sz="2000" dirty="0">
                        <a:latin typeface="Century Gothic" panose="020B0502020202020204" pitchFamily="34" charset="0"/>
                      </a:endParaRPr>
                    </a:p>
                  </a:txBody>
                  <a:tcPr/>
                </a:tc>
                <a:extLst>
                  <a:ext uri="{0D108BD9-81ED-4DB2-BD59-A6C34878D82A}">
                    <a16:rowId xmlns:a16="http://schemas.microsoft.com/office/drawing/2014/main" val="3134328308"/>
                  </a:ext>
                </a:extLst>
              </a:tr>
            </a:tbl>
          </a:graphicData>
        </a:graphic>
      </p:graphicFrame>
    </p:spTree>
    <p:extLst>
      <p:ext uri="{BB962C8B-B14F-4D97-AF65-F5344CB8AC3E}">
        <p14:creationId xmlns:p14="http://schemas.microsoft.com/office/powerpoint/2010/main" val="343534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6FC845-4783-4599-A177-170269A338F5}"/>
              </a:ext>
            </a:extLst>
          </p:cNvPr>
          <p:cNvSpPr>
            <a:spLocks noGrp="1"/>
          </p:cNvSpPr>
          <p:nvPr>
            <p:ph sz="quarter" idx="10"/>
          </p:nvPr>
        </p:nvSpPr>
        <p:spPr>
          <a:xfrm>
            <a:off x="2820988" y="2060305"/>
            <a:ext cx="8254843" cy="4463440"/>
          </a:xfrm>
        </p:spPr>
        <p:txBody>
          <a:bodyPr>
            <a:normAutofit/>
          </a:bodyPr>
          <a:lstStyle/>
          <a:p>
            <a:pPr marL="0" indent="0">
              <a:buNone/>
            </a:pPr>
            <a:r>
              <a:rPr lang="en-GB" dirty="0"/>
              <a:t>The atoms of some elements do not join together, but instead they </a:t>
            </a:r>
            <a:r>
              <a:rPr lang="en-GB" b="1" dirty="0"/>
              <a:t>stay as separate atoms</a:t>
            </a:r>
            <a:r>
              <a:rPr lang="en-GB" dirty="0"/>
              <a:t>. </a:t>
            </a:r>
          </a:p>
          <a:p>
            <a:pPr marL="0" indent="0">
              <a:buNone/>
            </a:pPr>
            <a:endParaRPr lang="en-GB" dirty="0"/>
          </a:p>
          <a:p>
            <a:pPr marL="0" indent="0">
              <a:buNone/>
            </a:pPr>
            <a:r>
              <a:rPr lang="en-GB" b="1" dirty="0"/>
              <a:t>Helium</a:t>
            </a:r>
            <a:r>
              <a:rPr lang="en-GB" dirty="0"/>
              <a:t> is like this: </a:t>
            </a:r>
          </a:p>
        </p:txBody>
      </p:sp>
      <p:sp>
        <p:nvSpPr>
          <p:cNvPr id="3" name="Content Placeholder 2">
            <a:extLst>
              <a:ext uri="{FF2B5EF4-FFF2-40B4-BE49-F238E27FC236}">
                <a16:creationId xmlns:a16="http://schemas.microsoft.com/office/drawing/2014/main" id="{D072F460-FB05-4C1B-BAE8-4CC5E07A763F}"/>
              </a:ext>
            </a:extLst>
          </p:cNvPr>
          <p:cNvSpPr>
            <a:spLocks noGrp="1"/>
          </p:cNvSpPr>
          <p:nvPr>
            <p:ph sz="quarter" idx="11"/>
          </p:nvPr>
        </p:nvSpPr>
        <p:spPr/>
        <p:txBody>
          <a:bodyPr/>
          <a:lstStyle/>
          <a:p>
            <a:r>
              <a:rPr lang="en-GB" dirty="0"/>
              <a:t>Elements </a:t>
            </a:r>
          </a:p>
        </p:txBody>
      </p:sp>
      <p:pic>
        <p:nvPicPr>
          <p:cNvPr id="6" name="Picture 5">
            <a:extLst>
              <a:ext uri="{FF2B5EF4-FFF2-40B4-BE49-F238E27FC236}">
                <a16:creationId xmlns:a16="http://schemas.microsoft.com/office/drawing/2014/main" id="{09303634-AC23-4E9B-A493-5897C5F0A123}"/>
              </a:ext>
            </a:extLst>
          </p:cNvPr>
          <p:cNvPicPr>
            <a:picLocks noChangeAspect="1"/>
          </p:cNvPicPr>
          <p:nvPr/>
        </p:nvPicPr>
        <p:blipFill>
          <a:blip r:embed="rId3"/>
          <a:stretch>
            <a:fillRect/>
          </a:stretch>
        </p:blipFill>
        <p:spPr>
          <a:xfrm>
            <a:off x="8508537" y="4292025"/>
            <a:ext cx="2216451" cy="2209160"/>
          </a:xfrm>
          <a:prstGeom prst="rect">
            <a:avLst/>
          </a:prstGeom>
        </p:spPr>
      </p:pic>
      <p:sp>
        <p:nvSpPr>
          <p:cNvPr id="7" name="TextBox 6">
            <a:extLst>
              <a:ext uri="{FF2B5EF4-FFF2-40B4-BE49-F238E27FC236}">
                <a16:creationId xmlns:a16="http://schemas.microsoft.com/office/drawing/2014/main" id="{C793D546-0D39-400F-9146-F5F33FE76688}"/>
              </a:ext>
            </a:extLst>
          </p:cNvPr>
          <p:cNvSpPr txBox="1"/>
          <p:nvPr/>
        </p:nvSpPr>
        <p:spPr>
          <a:xfrm>
            <a:off x="10945203" y="5286615"/>
            <a:ext cx="1183341" cy="646331"/>
          </a:xfrm>
          <a:prstGeom prst="rect">
            <a:avLst/>
          </a:prstGeom>
          <a:noFill/>
        </p:spPr>
        <p:txBody>
          <a:bodyPr wrap="square" rtlCol="0">
            <a:spAutoFit/>
          </a:bodyPr>
          <a:lstStyle/>
          <a:p>
            <a:r>
              <a:rPr lang="en-GB" dirty="0">
                <a:solidFill>
                  <a:srgbClr val="7030A0"/>
                </a:solidFill>
                <a:latin typeface="Century Gothic" panose="020B0502020202020204" pitchFamily="34" charset="0"/>
              </a:rPr>
              <a:t>Helium atom</a:t>
            </a:r>
          </a:p>
        </p:txBody>
      </p:sp>
      <p:cxnSp>
        <p:nvCxnSpPr>
          <p:cNvPr id="9" name="Straight Arrow Connector 8">
            <a:extLst>
              <a:ext uri="{FF2B5EF4-FFF2-40B4-BE49-F238E27FC236}">
                <a16:creationId xmlns:a16="http://schemas.microsoft.com/office/drawing/2014/main" id="{4BAA4126-7659-42DF-80D2-3937C8860165}"/>
              </a:ext>
            </a:extLst>
          </p:cNvPr>
          <p:cNvCxnSpPr>
            <a:stCxn id="7" idx="1"/>
          </p:cNvCxnSpPr>
          <p:nvPr/>
        </p:nvCxnSpPr>
        <p:spPr>
          <a:xfrm flipH="1" flipV="1">
            <a:off x="9843247" y="5509452"/>
            <a:ext cx="1101956" cy="10032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95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The Periodic Table is a list of all of the elements that exist. </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3708666" y="3288145"/>
            <a:ext cx="6479485" cy="328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55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The elements are listed in order of </a:t>
            </a:r>
            <a:r>
              <a:rPr lang="en-GB" sz="3600" b="1" dirty="0"/>
              <a:t>increasing</a:t>
            </a:r>
            <a:r>
              <a:rPr lang="en-GB" sz="3600" dirty="0"/>
              <a:t> atomic (proton) number. </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3708666" y="3288145"/>
            <a:ext cx="6479485" cy="328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37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So hydrogen comes first, because it has an atomic number of 1. </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3708666" y="3288145"/>
            <a:ext cx="6479485" cy="3280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3F8D9E-2942-42F9-9F15-61B54E92BD6C}"/>
              </a:ext>
            </a:extLst>
          </p:cNvPr>
          <p:cNvSpPr txBox="1"/>
          <p:nvPr/>
        </p:nvSpPr>
        <p:spPr>
          <a:xfrm>
            <a:off x="3708666" y="3297381"/>
            <a:ext cx="503116" cy="424873"/>
          </a:xfrm>
          <a:prstGeom prst="rect">
            <a:avLst/>
          </a:prstGeom>
          <a:noFill/>
          <a:ln w="762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2329502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Sodium comes eleventh, because it has an atomic number of 11. </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3708666" y="3288145"/>
            <a:ext cx="6479485" cy="3280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3F8D9E-2942-42F9-9F15-61B54E92BD6C}"/>
              </a:ext>
            </a:extLst>
          </p:cNvPr>
          <p:cNvSpPr txBox="1"/>
          <p:nvPr/>
        </p:nvSpPr>
        <p:spPr>
          <a:xfrm>
            <a:off x="3708666" y="3999345"/>
            <a:ext cx="503116" cy="424873"/>
          </a:xfrm>
          <a:prstGeom prst="rect">
            <a:avLst/>
          </a:prstGeom>
          <a:noFill/>
          <a:ln w="762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128282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Carbon comes sixth, because it has an atomic number of 6. </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3708666" y="3288145"/>
            <a:ext cx="6479485" cy="3280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3F8D9E-2942-42F9-9F15-61B54E92BD6C}"/>
              </a:ext>
            </a:extLst>
          </p:cNvPr>
          <p:cNvSpPr txBox="1"/>
          <p:nvPr/>
        </p:nvSpPr>
        <p:spPr>
          <a:xfrm>
            <a:off x="8345320" y="3657599"/>
            <a:ext cx="503116" cy="424873"/>
          </a:xfrm>
          <a:prstGeom prst="rect">
            <a:avLst/>
          </a:prstGeom>
          <a:noFill/>
          <a:ln w="762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239113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1FC444-D7C6-4A0D-98AE-40FE6193CCD8}"/>
              </a:ext>
            </a:extLst>
          </p:cNvPr>
          <p:cNvSpPr>
            <a:spLocks noGrp="1"/>
          </p:cNvSpPr>
          <p:nvPr>
            <p:ph sz="quarter" idx="10"/>
          </p:nvPr>
        </p:nvSpPr>
        <p:spPr/>
        <p:txBody>
          <a:bodyPr>
            <a:normAutofit/>
          </a:bodyPr>
          <a:lstStyle/>
          <a:p>
            <a:pPr marL="0" indent="0">
              <a:buNone/>
            </a:pPr>
            <a:r>
              <a:rPr lang="en-GB" sz="3600" dirty="0"/>
              <a:t>If you need to find the atomic number of any element, just look in the Periodic Table!</a:t>
            </a:r>
          </a:p>
        </p:txBody>
      </p:sp>
      <p:sp>
        <p:nvSpPr>
          <p:cNvPr id="3" name="Content Placeholder 2">
            <a:extLst>
              <a:ext uri="{FF2B5EF4-FFF2-40B4-BE49-F238E27FC236}">
                <a16:creationId xmlns:a16="http://schemas.microsoft.com/office/drawing/2014/main" id="{EDD065E0-12BF-45CB-A194-CA7E6050AE72}"/>
              </a:ext>
            </a:extLst>
          </p:cNvPr>
          <p:cNvSpPr>
            <a:spLocks noGrp="1"/>
          </p:cNvSpPr>
          <p:nvPr>
            <p:ph sz="quarter" idx="11"/>
          </p:nvPr>
        </p:nvSpPr>
        <p:spPr/>
        <p:txBody>
          <a:bodyPr/>
          <a:lstStyle/>
          <a:p>
            <a:r>
              <a:rPr lang="en-GB" dirty="0"/>
              <a:t>The Periodic Table</a:t>
            </a:r>
          </a:p>
        </p:txBody>
      </p:sp>
      <p:pic>
        <p:nvPicPr>
          <p:cNvPr id="12290" name="Picture 2">
            <a:extLst>
              <a:ext uri="{FF2B5EF4-FFF2-40B4-BE49-F238E27FC236}">
                <a16:creationId xmlns:a16="http://schemas.microsoft.com/office/drawing/2014/main" id="{D329BECB-3EFA-4BB3-B6B7-952B39ED4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8341"/>
          <a:stretch/>
        </p:blipFill>
        <p:spPr bwMode="auto">
          <a:xfrm>
            <a:off x="6604000" y="3924095"/>
            <a:ext cx="4821824" cy="244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3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CF8A0-A954-47D4-ADB8-1D03D8461B1A}"/>
              </a:ext>
            </a:extLst>
          </p:cNvPr>
          <p:cNvSpPr>
            <a:spLocks noGrp="1"/>
          </p:cNvSpPr>
          <p:nvPr>
            <p:ph sz="quarter" idx="10"/>
          </p:nvPr>
        </p:nvSpPr>
        <p:spPr/>
        <p:txBody>
          <a:bodyPr>
            <a:normAutofit fontScale="77500" lnSpcReduction="20000"/>
          </a:bodyPr>
          <a:lstStyle/>
          <a:p>
            <a:pPr marL="0" indent="0">
              <a:buNone/>
            </a:pPr>
            <a:r>
              <a:rPr lang="en-GB" dirty="0"/>
              <a:t>Use the Periodic Table from the previous slides to answer these questions: </a:t>
            </a:r>
          </a:p>
          <a:p>
            <a:pPr marL="742950" indent="-742950">
              <a:buAutoNum type="arabicPeriod"/>
            </a:pPr>
            <a:r>
              <a:rPr lang="en-GB" dirty="0"/>
              <a:t>How many protons can you find in: </a:t>
            </a:r>
          </a:p>
          <a:p>
            <a:pPr marL="1276336" lvl="1" indent="-742950">
              <a:buFont typeface="+mj-lt"/>
              <a:buAutoNum type="alphaLcParenR"/>
            </a:pPr>
            <a:r>
              <a:rPr lang="en-GB" dirty="0"/>
              <a:t>Boron (B)? </a:t>
            </a:r>
          </a:p>
          <a:p>
            <a:pPr marL="1276336" lvl="1" indent="-742950">
              <a:buFont typeface="+mj-lt"/>
              <a:buAutoNum type="alphaLcParenR"/>
            </a:pPr>
            <a:r>
              <a:rPr lang="en-GB" dirty="0"/>
              <a:t>Lithium (Li)?</a:t>
            </a:r>
          </a:p>
          <a:p>
            <a:pPr marL="1276336" lvl="1" indent="-742950">
              <a:buFont typeface="+mj-lt"/>
              <a:buAutoNum type="alphaLcParenR"/>
            </a:pPr>
            <a:r>
              <a:rPr lang="en-GB" dirty="0"/>
              <a:t>Oxygen (O)? </a:t>
            </a:r>
          </a:p>
          <a:p>
            <a:pPr marL="1276336" lvl="1" indent="-742950">
              <a:buFont typeface="+mj-lt"/>
              <a:buAutoNum type="alphaLcParenR"/>
            </a:pPr>
            <a:r>
              <a:rPr lang="en-GB" dirty="0"/>
              <a:t>Neon (Ne)? </a:t>
            </a:r>
          </a:p>
          <a:p>
            <a:pPr marL="1276336" lvl="1" indent="-742950">
              <a:buFont typeface="+mj-lt"/>
              <a:buAutoNum type="alphaLcParenR"/>
            </a:pPr>
            <a:r>
              <a:rPr lang="en-GB" dirty="0"/>
              <a:t>Nitrogen (N)? </a:t>
            </a:r>
          </a:p>
          <a:p>
            <a:pPr marL="1276336" lvl="1" indent="-742950">
              <a:buFont typeface="+mj-lt"/>
              <a:buAutoNum type="alphaLcParenR"/>
            </a:pPr>
            <a:r>
              <a:rPr lang="en-GB" dirty="0"/>
              <a:t>Fluorine (F)?  </a:t>
            </a:r>
          </a:p>
          <a:p>
            <a:pPr marL="1276336" lvl="1" indent="-742950">
              <a:buAutoNum type="alphaLcParenR"/>
            </a:pPr>
            <a:endParaRPr lang="en-GB" dirty="0"/>
          </a:p>
          <a:p>
            <a:pPr marL="1276336" lvl="1" indent="-742950">
              <a:buAutoNum type="alphaLcParenR"/>
            </a:pPr>
            <a:endParaRPr lang="en-GB" dirty="0"/>
          </a:p>
          <a:p>
            <a:pPr marL="1276336" lvl="1" indent="-742950">
              <a:buAutoNum type="alphaLcParenR"/>
            </a:pPr>
            <a:endParaRPr lang="en-GB" dirty="0"/>
          </a:p>
        </p:txBody>
      </p:sp>
      <p:sp>
        <p:nvSpPr>
          <p:cNvPr id="3" name="Content Placeholder 2">
            <a:extLst>
              <a:ext uri="{FF2B5EF4-FFF2-40B4-BE49-F238E27FC236}">
                <a16:creationId xmlns:a16="http://schemas.microsoft.com/office/drawing/2014/main" id="{BEEEBEF5-E476-4C5B-A56A-2533718FB2C6}"/>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3823731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CF8A0-A954-47D4-ADB8-1D03D8461B1A}"/>
              </a:ext>
            </a:extLst>
          </p:cNvPr>
          <p:cNvSpPr>
            <a:spLocks noGrp="1"/>
          </p:cNvSpPr>
          <p:nvPr>
            <p:ph sz="quarter" idx="10"/>
          </p:nvPr>
        </p:nvSpPr>
        <p:spPr/>
        <p:txBody>
          <a:bodyPr>
            <a:normAutofit fontScale="85000" lnSpcReduction="20000"/>
          </a:bodyPr>
          <a:lstStyle/>
          <a:p>
            <a:pPr marL="0" indent="0">
              <a:buNone/>
            </a:pPr>
            <a:r>
              <a:rPr lang="en-GB" dirty="0"/>
              <a:t>Mark your answers!</a:t>
            </a:r>
          </a:p>
          <a:p>
            <a:pPr marL="742950" indent="-742950">
              <a:buAutoNum type="arabicPeriod"/>
            </a:pPr>
            <a:r>
              <a:rPr lang="en-GB" dirty="0"/>
              <a:t>How many protons can you find in: </a:t>
            </a:r>
          </a:p>
          <a:p>
            <a:pPr marL="1276336" lvl="1" indent="-742950">
              <a:buFont typeface="+mj-lt"/>
              <a:buAutoNum type="alphaLcParenR"/>
            </a:pPr>
            <a:r>
              <a:rPr lang="en-GB" dirty="0"/>
              <a:t>Boron (B)? </a:t>
            </a:r>
            <a:r>
              <a:rPr lang="en-GB" dirty="0">
                <a:solidFill>
                  <a:srgbClr val="00B050"/>
                </a:solidFill>
              </a:rPr>
              <a:t>5</a:t>
            </a:r>
            <a:r>
              <a:rPr lang="en-GB" dirty="0"/>
              <a:t> </a:t>
            </a:r>
          </a:p>
          <a:p>
            <a:pPr marL="1276336" lvl="1" indent="-742950">
              <a:buFont typeface="+mj-lt"/>
              <a:buAutoNum type="alphaLcParenR"/>
            </a:pPr>
            <a:r>
              <a:rPr lang="en-GB" dirty="0"/>
              <a:t>Lithium (Li)? </a:t>
            </a:r>
            <a:r>
              <a:rPr lang="en-GB" dirty="0">
                <a:solidFill>
                  <a:srgbClr val="00B050"/>
                </a:solidFill>
              </a:rPr>
              <a:t>3</a:t>
            </a:r>
          </a:p>
          <a:p>
            <a:pPr marL="1276336" lvl="1" indent="-742950">
              <a:buFont typeface="+mj-lt"/>
              <a:buAutoNum type="alphaLcParenR"/>
            </a:pPr>
            <a:r>
              <a:rPr lang="en-GB" dirty="0"/>
              <a:t>Oxygen (O)? </a:t>
            </a:r>
            <a:r>
              <a:rPr lang="en-GB" dirty="0">
                <a:solidFill>
                  <a:srgbClr val="00B050"/>
                </a:solidFill>
              </a:rPr>
              <a:t>8</a:t>
            </a:r>
          </a:p>
          <a:p>
            <a:pPr marL="1276336" lvl="1" indent="-742950">
              <a:buFont typeface="+mj-lt"/>
              <a:buAutoNum type="alphaLcParenR"/>
            </a:pPr>
            <a:r>
              <a:rPr lang="en-GB" dirty="0"/>
              <a:t>Neon (Ne)? </a:t>
            </a:r>
            <a:r>
              <a:rPr lang="en-GB" dirty="0">
                <a:solidFill>
                  <a:srgbClr val="00B050"/>
                </a:solidFill>
              </a:rPr>
              <a:t>10</a:t>
            </a:r>
            <a:r>
              <a:rPr lang="en-GB" dirty="0"/>
              <a:t> </a:t>
            </a:r>
          </a:p>
          <a:p>
            <a:pPr marL="1276336" lvl="1" indent="-742950">
              <a:buFont typeface="+mj-lt"/>
              <a:buAutoNum type="alphaLcParenR"/>
            </a:pPr>
            <a:r>
              <a:rPr lang="en-GB" dirty="0"/>
              <a:t>Nitrogen (N)? </a:t>
            </a:r>
            <a:r>
              <a:rPr lang="en-GB" dirty="0">
                <a:solidFill>
                  <a:srgbClr val="00B050"/>
                </a:solidFill>
              </a:rPr>
              <a:t>7</a:t>
            </a:r>
            <a:r>
              <a:rPr lang="en-GB" dirty="0"/>
              <a:t> </a:t>
            </a:r>
          </a:p>
          <a:p>
            <a:pPr marL="1276336" lvl="1" indent="-742950">
              <a:buFont typeface="+mj-lt"/>
              <a:buAutoNum type="alphaLcParenR"/>
            </a:pPr>
            <a:r>
              <a:rPr lang="en-GB" dirty="0"/>
              <a:t>Fluorine (F)?</a:t>
            </a:r>
            <a:r>
              <a:rPr lang="en-GB" dirty="0">
                <a:solidFill>
                  <a:srgbClr val="00B050"/>
                </a:solidFill>
              </a:rPr>
              <a:t> 9</a:t>
            </a:r>
          </a:p>
          <a:p>
            <a:pPr marL="1276336" lvl="1" indent="-742950">
              <a:buAutoNum type="alphaLcParenR"/>
            </a:pPr>
            <a:endParaRPr lang="en-GB" dirty="0"/>
          </a:p>
          <a:p>
            <a:pPr marL="1276336" lvl="1" indent="-742950">
              <a:buAutoNum type="alphaLcParenR"/>
            </a:pPr>
            <a:endParaRPr lang="en-GB" dirty="0"/>
          </a:p>
          <a:p>
            <a:pPr marL="1276336" lvl="1" indent="-742950">
              <a:buAutoNum type="alphaLcParenR"/>
            </a:pPr>
            <a:endParaRPr lang="en-GB" dirty="0"/>
          </a:p>
        </p:txBody>
      </p:sp>
      <p:sp>
        <p:nvSpPr>
          <p:cNvPr id="3" name="Content Placeholder 2">
            <a:extLst>
              <a:ext uri="{FF2B5EF4-FFF2-40B4-BE49-F238E27FC236}">
                <a16:creationId xmlns:a16="http://schemas.microsoft.com/office/drawing/2014/main" id="{BEEEBEF5-E476-4C5B-A56A-2533718FB2C6}"/>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5977722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E0245-4DB0-4DA6-B9D6-B4BA2F00A68F}"/>
              </a:ext>
            </a:extLst>
          </p:cNvPr>
          <p:cNvSpPr>
            <a:spLocks noGrp="1"/>
          </p:cNvSpPr>
          <p:nvPr>
            <p:ph sz="quarter" idx="10"/>
          </p:nvPr>
        </p:nvSpPr>
        <p:spPr/>
        <p:txBody>
          <a:bodyPr>
            <a:normAutofit fontScale="85000" lnSpcReduction="10000"/>
          </a:bodyPr>
          <a:lstStyle/>
          <a:p>
            <a:pPr marL="0" indent="0">
              <a:buNone/>
            </a:pPr>
            <a:r>
              <a:rPr lang="en-GB" dirty="0"/>
              <a:t>While you are isolating, see if you can learn the </a:t>
            </a:r>
            <a:r>
              <a:rPr lang="en-GB" b="1" dirty="0"/>
              <a:t>first 10 elements </a:t>
            </a:r>
            <a:r>
              <a:rPr lang="en-GB" dirty="0"/>
              <a:t>of the Periodic Table off by heart!</a:t>
            </a:r>
          </a:p>
          <a:p>
            <a:pPr marL="0" indent="0">
              <a:buNone/>
            </a:pPr>
            <a:r>
              <a:rPr lang="en-GB" dirty="0"/>
              <a:t>(From Hydrogen to Neon) </a:t>
            </a:r>
          </a:p>
          <a:p>
            <a:pPr marL="0" indent="0">
              <a:buNone/>
            </a:pPr>
            <a:endParaRPr lang="en-GB" dirty="0"/>
          </a:p>
          <a:p>
            <a:pPr marL="0" indent="0">
              <a:buNone/>
            </a:pPr>
            <a:r>
              <a:rPr lang="en-GB" dirty="0"/>
              <a:t>If you can recite these to me from memory when we are back at school, you will get a positive point!</a:t>
            </a:r>
          </a:p>
        </p:txBody>
      </p:sp>
      <p:sp>
        <p:nvSpPr>
          <p:cNvPr id="3" name="Content Placeholder 2">
            <a:extLst>
              <a:ext uri="{FF2B5EF4-FFF2-40B4-BE49-F238E27FC236}">
                <a16:creationId xmlns:a16="http://schemas.microsoft.com/office/drawing/2014/main" id="{6562B0DC-1653-4A4D-84C7-A01344FD6BE3}"/>
              </a:ext>
            </a:extLst>
          </p:cNvPr>
          <p:cNvSpPr>
            <a:spLocks noGrp="1"/>
          </p:cNvSpPr>
          <p:nvPr>
            <p:ph sz="quarter" idx="11"/>
          </p:nvPr>
        </p:nvSpPr>
        <p:spPr/>
        <p:txBody>
          <a:bodyPr/>
          <a:lstStyle/>
          <a:p>
            <a:r>
              <a:rPr lang="en-GB" dirty="0"/>
              <a:t>Challenge!</a:t>
            </a:r>
          </a:p>
        </p:txBody>
      </p:sp>
    </p:spTree>
    <p:extLst>
      <p:ext uri="{BB962C8B-B14F-4D97-AF65-F5344CB8AC3E}">
        <p14:creationId xmlns:p14="http://schemas.microsoft.com/office/powerpoint/2010/main" val="2581421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982D3-74C3-4E09-A902-7B82446149F3}"/>
              </a:ext>
            </a:extLst>
          </p:cNvPr>
          <p:cNvSpPr>
            <a:spLocks noGrp="1"/>
          </p:cNvSpPr>
          <p:nvPr>
            <p:ph sz="quarter" idx="10"/>
          </p:nvPr>
        </p:nvSpPr>
        <p:spPr/>
        <p:txBody>
          <a:bodyPr>
            <a:normAutofit fontScale="85000" lnSpcReduction="20000"/>
          </a:bodyPr>
          <a:lstStyle/>
          <a:p>
            <a:pPr marL="0" indent="0">
              <a:buNone/>
            </a:pPr>
            <a:r>
              <a:rPr lang="en-GB" dirty="0"/>
              <a:t>Remember, all atoms of a given element have the </a:t>
            </a:r>
            <a:r>
              <a:rPr lang="en-GB" b="1" dirty="0"/>
              <a:t>same number of protons</a:t>
            </a:r>
            <a:r>
              <a:rPr lang="en-GB" dirty="0"/>
              <a:t>. Atoms of the same element </a:t>
            </a:r>
            <a:r>
              <a:rPr lang="en-GB" b="1" dirty="0"/>
              <a:t>cannot</a:t>
            </a:r>
            <a:r>
              <a:rPr lang="en-GB" dirty="0"/>
              <a:t> have a different number of protons. </a:t>
            </a:r>
          </a:p>
          <a:p>
            <a:pPr marL="0" indent="0">
              <a:buNone/>
            </a:pPr>
            <a:endParaRPr lang="en-GB" dirty="0"/>
          </a:p>
          <a:p>
            <a:pPr marL="0" indent="0">
              <a:buNone/>
            </a:pPr>
            <a:r>
              <a:rPr lang="en-GB" dirty="0"/>
              <a:t>However, atoms of a given element </a:t>
            </a:r>
            <a:r>
              <a:rPr lang="en-GB" b="1" dirty="0"/>
              <a:t>can have </a:t>
            </a:r>
            <a:r>
              <a:rPr lang="en-GB" dirty="0"/>
              <a:t>a different number of </a:t>
            </a:r>
            <a:r>
              <a:rPr lang="en-GB" b="1" dirty="0"/>
              <a:t>neutrons</a:t>
            </a:r>
            <a:r>
              <a:rPr lang="en-GB" dirty="0"/>
              <a:t>. </a:t>
            </a:r>
          </a:p>
          <a:p>
            <a:pPr marL="0" indent="0">
              <a:buNone/>
            </a:pPr>
            <a:endParaRPr lang="en-GB" dirty="0"/>
          </a:p>
        </p:txBody>
      </p:sp>
      <p:sp>
        <p:nvSpPr>
          <p:cNvPr id="3" name="Content Placeholder 2">
            <a:extLst>
              <a:ext uri="{FF2B5EF4-FFF2-40B4-BE49-F238E27FC236}">
                <a16:creationId xmlns:a16="http://schemas.microsoft.com/office/drawing/2014/main" id="{D4FE39A0-9BCC-4570-BF85-2B22D14DFEE2}"/>
              </a:ext>
            </a:extLst>
          </p:cNvPr>
          <p:cNvSpPr>
            <a:spLocks noGrp="1"/>
          </p:cNvSpPr>
          <p:nvPr>
            <p:ph sz="quarter" idx="11"/>
          </p:nvPr>
        </p:nvSpPr>
        <p:spPr/>
        <p:txBody>
          <a:bodyPr/>
          <a:lstStyle/>
          <a:p>
            <a:r>
              <a:rPr lang="en-GB" dirty="0"/>
              <a:t>Isotopes </a:t>
            </a:r>
          </a:p>
        </p:txBody>
      </p:sp>
    </p:spTree>
    <p:extLst>
      <p:ext uri="{BB962C8B-B14F-4D97-AF65-F5344CB8AC3E}">
        <p14:creationId xmlns:p14="http://schemas.microsoft.com/office/powerpoint/2010/main" val="371109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A72D-5742-4AD9-8756-D1D8A0A51336}"/>
              </a:ext>
            </a:extLst>
          </p:cNvPr>
          <p:cNvSpPr>
            <a:spLocks noGrp="1"/>
          </p:cNvSpPr>
          <p:nvPr>
            <p:ph sz="quarter" idx="10"/>
          </p:nvPr>
        </p:nvSpPr>
        <p:spPr/>
        <p:txBody>
          <a:bodyPr>
            <a:normAutofit fontScale="70000" lnSpcReduction="20000"/>
          </a:bodyPr>
          <a:lstStyle/>
          <a:p>
            <a:pPr marL="0" indent="0">
              <a:buNone/>
            </a:pPr>
            <a:r>
              <a:rPr lang="en-GB" sz="3600" dirty="0"/>
              <a:t>The atoms of other elements </a:t>
            </a:r>
            <a:r>
              <a:rPr lang="en-GB" sz="3600" b="1" dirty="0"/>
              <a:t>join together </a:t>
            </a:r>
            <a:r>
              <a:rPr lang="en-GB" sz="3600" dirty="0"/>
              <a:t>to make </a:t>
            </a:r>
            <a:r>
              <a:rPr lang="en-GB" sz="3600" b="1" dirty="0"/>
              <a:t>molecules</a:t>
            </a:r>
            <a:r>
              <a:rPr lang="en-GB" sz="3600" dirty="0"/>
              <a:t>.</a:t>
            </a:r>
          </a:p>
          <a:p>
            <a:pPr marL="0" indent="0">
              <a:buNone/>
            </a:pPr>
            <a:endParaRPr lang="en-GB" sz="3600" dirty="0"/>
          </a:p>
          <a:p>
            <a:pPr marL="0" indent="0">
              <a:buNone/>
            </a:pPr>
            <a:r>
              <a:rPr lang="en-GB" sz="3600" b="1" dirty="0"/>
              <a:t>Oxygen</a:t>
            </a:r>
            <a:r>
              <a:rPr lang="en-GB" sz="3600" dirty="0"/>
              <a:t> and </a:t>
            </a:r>
            <a:r>
              <a:rPr lang="en-GB" sz="3600" b="1" dirty="0"/>
              <a:t>hydrogen</a:t>
            </a:r>
            <a:r>
              <a:rPr lang="en-GB" sz="3600" dirty="0"/>
              <a:t> are like this:</a:t>
            </a:r>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r>
              <a:rPr lang="en-GB" sz="3600" dirty="0"/>
              <a:t>Oxygen and hydrogen are still elements though, as they are only made up of </a:t>
            </a:r>
            <a:r>
              <a:rPr lang="en-GB" sz="3600" b="1" dirty="0"/>
              <a:t>only one type of atom.  </a:t>
            </a:r>
          </a:p>
        </p:txBody>
      </p:sp>
      <p:sp>
        <p:nvSpPr>
          <p:cNvPr id="3" name="Content Placeholder 2">
            <a:extLst>
              <a:ext uri="{FF2B5EF4-FFF2-40B4-BE49-F238E27FC236}">
                <a16:creationId xmlns:a16="http://schemas.microsoft.com/office/drawing/2014/main" id="{30CB6DB5-DD8B-479F-A696-9CC11BFDA712}"/>
              </a:ext>
            </a:extLst>
          </p:cNvPr>
          <p:cNvSpPr>
            <a:spLocks noGrp="1"/>
          </p:cNvSpPr>
          <p:nvPr>
            <p:ph sz="quarter" idx="11"/>
          </p:nvPr>
        </p:nvSpPr>
        <p:spPr/>
        <p:txBody>
          <a:bodyPr/>
          <a:lstStyle/>
          <a:p>
            <a:r>
              <a:rPr lang="en-GB" dirty="0"/>
              <a:t>Molecules </a:t>
            </a:r>
          </a:p>
        </p:txBody>
      </p:sp>
      <p:pic>
        <p:nvPicPr>
          <p:cNvPr id="4" name="Picture 3">
            <a:extLst>
              <a:ext uri="{FF2B5EF4-FFF2-40B4-BE49-F238E27FC236}">
                <a16:creationId xmlns:a16="http://schemas.microsoft.com/office/drawing/2014/main" id="{3A247DF3-386F-4F72-B098-B6544A8B8C02}"/>
              </a:ext>
            </a:extLst>
          </p:cNvPr>
          <p:cNvPicPr>
            <a:picLocks noChangeAspect="1"/>
          </p:cNvPicPr>
          <p:nvPr/>
        </p:nvPicPr>
        <p:blipFill>
          <a:blip r:embed="rId3"/>
          <a:stretch>
            <a:fillRect/>
          </a:stretch>
        </p:blipFill>
        <p:spPr>
          <a:xfrm>
            <a:off x="4744341" y="3758750"/>
            <a:ext cx="1833192" cy="1833192"/>
          </a:xfrm>
          <a:prstGeom prst="rect">
            <a:avLst/>
          </a:prstGeom>
        </p:spPr>
      </p:pic>
      <p:pic>
        <p:nvPicPr>
          <p:cNvPr id="5" name="Picture 4">
            <a:extLst>
              <a:ext uri="{FF2B5EF4-FFF2-40B4-BE49-F238E27FC236}">
                <a16:creationId xmlns:a16="http://schemas.microsoft.com/office/drawing/2014/main" id="{030742B9-26F8-4D06-924D-736468A8FF5B}"/>
              </a:ext>
            </a:extLst>
          </p:cNvPr>
          <p:cNvPicPr>
            <a:picLocks noChangeAspect="1"/>
          </p:cNvPicPr>
          <p:nvPr/>
        </p:nvPicPr>
        <p:blipFill>
          <a:blip r:embed="rId4"/>
          <a:stretch>
            <a:fillRect/>
          </a:stretch>
        </p:blipFill>
        <p:spPr>
          <a:xfrm>
            <a:off x="7262210" y="3758751"/>
            <a:ext cx="1839241" cy="1833191"/>
          </a:xfrm>
          <a:prstGeom prst="rect">
            <a:avLst/>
          </a:prstGeom>
        </p:spPr>
      </p:pic>
      <p:sp>
        <p:nvSpPr>
          <p:cNvPr id="6" name="TextBox 5">
            <a:extLst>
              <a:ext uri="{FF2B5EF4-FFF2-40B4-BE49-F238E27FC236}">
                <a16:creationId xmlns:a16="http://schemas.microsoft.com/office/drawing/2014/main" id="{AED45D43-2A87-41C6-B42E-CBE47CC98132}"/>
              </a:ext>
            </a:extLst>
          </p:cNvPr>
          <p:cNvSpPr txBox="1"/>
          <p:nvPr/>
        </p:nvSpPr>
        <p:spPr>
          <a:xfrm>
            <a:off x="10033684" y="4249794"/>
            <a:ext cx="1183341" cy="646331"/>
          </a:xfrm>
          <a:prstGeom prst="rect">
            <a:avLst/>
          </a:prstGeom>
          <a:noFill/>
        </p:spPr>
        <p:txBody>
          <a:bodyPr wrap="square" rtlCol="0">
            <a:spAutoFit/>
          </a:bodyPr>
          <a:lstStyle/>
          <a:p>
            <a:r>
              <a:rPr lang="en-GB" dirty="0">
                <a:solidFill>
                  <a:srgbClr val="7030A0"/>
                </a:solidFill>
                <a:latin typeface="Century Gothic" panose="020B0502020202020204" pitchFamily="34" charset="0"/>
              </a:rPr>
              <a:t>Oxygen atom</a:t>
            </a:r>
          </a:p>
        </p:txBody>
      </p:sp>
      <p:cxnSp>
        <p:nvCxnSpPr>
          <p:cNvPr id="7" name="Straight Arrow Connector 6">
            <a:extLst>
              <a:ext uri="{FF2B5EF4-FFF2-40B4-BE49-F238E27FC236}">
                <a16:creationId xmlns:a16="http://schemas.microsoft.com/office/drawing/2014/main" id="{D9DDBF5F-847E-47A7-9993-E4DE42FA3AC4}"/>
              </a:ext>
            </a:extLst>
          </p:cNvPr>
          <p:cNvCxnSpPr>
            <a:cxnSpLocks/>
            <a:stCxn id="6" idx="1"/>
          </p:cNvCxnSpPr>
          <p:nvPr/>
        </p:nvCxnSpPr>
        <p:spPr>
          <a:xfrm flipH="1" flipV="1">
            <a:off x="9029219" y="4495683"/>
            <a:ext cx="1004465" cy="7727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398583-07CB-4086-927C-CFF3BA417B17}"/>
              </a:ext>
            </a:extLst>
          </p:cNvPr>
          <p:cNvSpPr txBox="1"/>
          <p:nvPr/>
        </p:nvSpPr>
        <p:spPr>
          <a:xfrm>
            <a:off x="3234717" y="4495683"/>
            <a:ext cx="1303663" cy="646331"/>
          </a:xfrm>
          <a:prstGeom prst="rect">
            <a:avLst/>
          </a:prstGeom>
          <a:noFill/>
        </p:spPr>
        <p:txBody>
          <a:bodyPr wrap="square" rtlCol="0">
            <a:spAutoFit/>
          </a:bodyPr>
          <a:lstStyle/>
          <a:p>
            <a:r>
              <a:rPr lang="en-GB" dirty="0">
                <a:solidFill>
                  <a:srgbClr val="7030A0"/>
                </a:solidFill>
                <a:latin typeface="Century Gothic" panose="020B0502020202020204" pitchFamily="34" charset="0"/>
              </a:rPr>
              <a:t>Hydrogen atom</a:t>
            </a:r>
          </a:p>
        </p:txBody>
      </p:sp>
      <p:cxnSp>
        <p:nvCxnSpPr>
          <p:cNvPr id="9" name="Straight Arrow Connector 8">
            <a:extLst>
              <a:ext uri="{FF2B5EF4-FFF2-40B4-BE49-F238E27FC236}">
                <a16:creationId xmlns:a16="http://schemas.microsoft.com/office/drawing/2014/main" id="{932DBCBD-D0DB-488E-83AC-FE9584EFBBC1}"/>
              </a:ext>
            </a:extLst>
          </p:cNvPr>
          <p:cNvCxnSpPr>
            <a:cxnSpLocks/>
          </p:cNvCxnSpPr>
          <p:nvPr/>
        </p:nvCxnSpPr>
        <p:spPr>
          <a:xfrm flipV="1">
            <a:off x="4218155" y="4748733"/>
            <a:ext cx="753413" cy="1704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3659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982D3-74C3-4E09-A902-7B82446149F3}"/>
              </a:ext>
            </a:extLst>
          </p:cNvPr>
          <p:cNvSpPr>
            <a:spLocks noGrp="1"/>
          </p:cNvSpPr>
          <p:nvPr>
            <p:ph sz="quarter" idx="10"/>
          </p:nvPr>
        </p:nvSpPr>
        <p:spPr/>
        <p:txBody>
          <a:bodyPr>
            <a:normAutofit fontScale="92500" lnSpcReduction="20000"/>
          </a:bodyPr>
          <a:lstStyle/>
          <a:p>
            <a:pPr marL="0" indent="0">
              <a:buNone/>
            </a:pPr>
            <a:r>
              <a:rPr lang="en-GB" dirty="0"/>
              <a:t>Isotopes are two or more chemical elements that have the </a:t>
            </a:r>
            <a:r>
              <a:rPr lang="en-GB" b="1" dirty="0"/>
              <a:t>same number of protons</a:t>
            </a:r>
            <a:r>
              <a:rPr lang="en-GB" dirty="0"/>
              <a:t>, but a </a:t>
            </a:r>
            <a:r>
              <a:rPr lang="en-GB" b="1" dirty="0"/>
              <a:t>different number of neutrons</a:t>
            </a:r>
            <a:r>
              <a:rPr lang="en-GB" dirty="0"/>
              <a:t>. </a:t>
            </a:r>
          </a:p>
          <a:p>
            <a:pPr marL="0" indent="0">
              <a:buNone/>
            </a:pPr>
            <a:endParaRPr lang="en-GB" dirty="0"/>
          </a:p>
          <a:p>
            <a:pPr marL="0" indent="0">
              <a:buNone/>
            </a:pPr>
            <a:r>
              <a:rPr lang="en-GB" dirty="0"/>
              <a:t>(So they have the same atomic number but different mass numbers)</a:t>
            </a:r>
          </a:p>
        </p:txBody>
      </p:sp>
      <p:sp>
        <p:nvSpPr>
          <p:cNvPr id="3" name="Content Placeholder 2">
            <a:extLst>
              <a:ext uri="{FF2B5EF4-FFF2-40B4-BE49-F238E27FC236}">
                <a16:creationId xmlns:a16="http://schemas.microsoft.com/office/drawing/2014/main" id="{D4FE39A0-9BCC-4570-BF85-2B22D14DFEE2}"/>
              </a:ext>
            </a:extLst>
          </p:cNvPr>
          <p:cNvSpPr>
            <a:spLocks noGrp="1"/>
          </p:cNvSpPr>
          <p:nvPr>
            <p:ph sz="quarter" idx="11"/>
          </p:nvPr>
        </p:nvSpPr>
        <p:spPr/>
        <p:txBody>
          <a:bodyPr/>
          <a:lstStyle/>
          <a:p>
            <a:r>
              <a:rPr lang="en-GB" dirty="0"/>
              <a:t>Isotopes </a:t>
            </a:r>
          </a:p>
        </p:txBody>
      </p:sp>
    </p:spTree>
    <p:extLst>
      <p:ext uri="{BB962C8B-B14F-4D97-AF65-F5344CB8AC3E}">
        <p14:creationId xmlns:p14="http://schemas.microsoft.com/office/powerpoint/2010/main" val="1866922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6C92F4-4BD0-4FBC-B19A-5CD24DF43A52}"/>
              </a:ext>
            </a:extLst>
          </p:cNvPr>
          <p:cNvSpPr>
            <a:spLocks noGrp="1"/>
          </p:cNvSpPr>
          <p:nvPr>
            <p:ph sz="quarter" idx="10"/>
          </p:nvPr>
        </p:nvSpPr>
        <p:spPr/>
        <p:txBody>
          <a:bodyPr/>
          <a:lstStyle/>
          <a:p>
            <a:pPr marL="0" indent="0">
              <a:buNone/>
            </a:pPr>
            <a:r>
              <a:rPr lang="en-GB" dirty="0"/>
              <a:t>Watch this video to learn more about isotopes! </a:t>
            </a:r>
          </a:p>
          <a:p>
            <a:pPr marL="0" indent="0">
              <a:buNone/>
            </a:pPr>
            <a:endParaRPr lang="en-GB" dirty="0"/>
          </a:p>
          <a:p>
            <a:pPr marL="0" indent="0">
              <a:buNone/>
            </a:pPr>
            <a:r>
              <a:rPr lang="en-GB" dirty="0">
                <a:hlinkClick r:id="rId2"/>
              </a:rPr>
              <a:t>https://www.youtube.com/watch?v=Q-wPwtCAj0I</a:t>
            </a:r>
            <a:endParaRPr lang="en-GB" dirty="0"/>
          </a:p>
        </p:txBody>
      </p:sp>
      <p:sp>
        <p:nvSpPr>
          <p:cNvPr id="3" name="Content Placeholder 2">
            <a:extLst>
              <a:ext uri="{FF2B5EF4-FFF2-40B4-BE49-F238E27FC236}">
                <a16:creationId xmlns:a16="http://schemas.microsoft.com/office/drawing/2014/main" id="{35715110-690B-437A-A0BB-C339101FDED6}"/>
              </a:ext>
            </a:extLst>
          </p:cNvPr>
          <p:cNvSpPr>
            <a:spLocks noGrp="1"/>
          </p:cNvSpPr>
          <p:nvPr>
            <p:ph sz="quarter" idx="11"/>
          </p:nvPr>
        </p:nvSpPr>
        <p:spPr/>
        <p:txBody>
          <a:bodyPr/>
          <a:lstStyle/>
          <a:p>
            <a:r>
              <a:rPr lang="en-GB" dirty="0"/>
              <a:t>Isotopes </a:t>
            </a:r>
          </a:p>
        </p:txBody>
      </p:sp>
    </p:spTree>
    <p:extLst>
      <p:ext uri="{BB962C8B-B14F-4D97-AF65-F5344CB8AC3E}">
        <p14:creationId xmlns:p14="http://schemas.microsoft.com/office/powerpoint/2010/main" val="35199000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A5DD8-224D-473D-8F69-EFCCC68241A0}"/>
              </a:ext>
            </a:extLst>
          </p:cNvPr>
          <p:cNvSpPr>
            <a:spLocks noGrp="1"/>
          </p:cNvSpPr>
          <p:nvPr>
            <p:ph sz="quarter" idx="10"/>
          </p:nvPr>
        </p:nvSpPr>
        <p:spPr/>
        <p:txBody>
          <a:bodyPr/>
          <a:lstStyle/>
          <a:p>
            <a:pPr marL="0" indent="0">
              <a:buNone/>
            </a:pPr>
            <a:r>
              <a:rPr lang="en-GB" dirty="0"/>
              <a:t>There are three different isotopes of hydrogen: </a:t>
            </a:r>
          </a:p>
          <a:p>
            <a:pPr marL="742950" indent="-742950">
              <a:buAutoNum type="alphaLcParenR"/>
            </a:pPr>
            <a:r>
              <a:rPr lang="en-GB" dirty="0"/>
              <a:t>Hydrogen-1 </a:t>
            </a:r>
          </a:p>
          <a:p>
            <a:pPr marL="742950" indent="-742950">
              <a:buAutoNum type="alphaLcParenR"/>
            </a:pPr>
            <a:r>
              <a:rPr lang="en-GB" dirty="0"/>
              <a:t>Hydrogen-2 </a:t>
            </a:r>
          </a:p>
          <a:p>
            <a:pPr marL="742950" indent="-742950">
              <a:buAutoNum type="alphaLcParenR"/>
            </a:pPr>
            <a:r>
              <a:rPr lang="en-GB" dirty="0"/>
              <a:t>Hydrogen-3 </a:t>
            </a:r>
          </a:p>
        </p:txBody>
      </p:sp>
      <p:sp>
        <p:nvSpPr>
          <p:cNvPr id="3" name="Content Placeholder 2">
            <a:extLst>
              <a:ext uri="{FF2B5EF4-FFF2-40B4-BE49-F238E27FC236}">
                <a16:creationId xmlns:a16="http://schemas.microsoft.com/office/drawing/2014/main" id="{670AEA51-CF15-4E26-9A06-755CAE383627}"/>
              </a:ext>
            </a:extLst>
          </p:cNvPr>
          <p:cNvSpPr>
            <a:spLocks noGrp="1"/>
          </p:cNvSpPr>
          <p:nvPr>
            <p:ph sz="quarter" idx="11"/>
          </p:nvPr>
        </p:nvSpPr>
        <p:spPr/>
        <p:txBody>
          <a:bodyPr/>
          <a:lstStyle/>
          <a:p>
            <a:r>
              <a:rPr lang="en-GB" dirty="0"/>
              <a:t>Isotopes of hydrogen </a:t>
            </a:r>
          </a:p>
        </p:txBody>
      </p:sp>
    </p:spTree>
    <p:extLst>
      <p:ext uri="{BB962C8B-B14F-4D97-AF65-F5344CB8AC3E}">
        <p14:creationId xmlns:p14="http://schemas.microsoft.com/office/powerpoint/2010/main" val="1281947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A5DD8-224D-473D-8F69-EFCCC68241A0}"/>
              </a:ext>
            </a:extLst>
          </p:cNvPr>
          <p:cNvSpPr>
            <a:spLocks noGrp="1"/>
          </p:cNvSpPr>
          <p:nvPr>
            <p:ph sz="quarter" idx="10"/>
          </p:nvPr>
        </p:nvSpPr>
        <p:spPr/>
        <p:txBody>
          <a:bodyPr>
            <a:normAutofit/>
          </a:bodyPr>
          <a:lstStyle/>
          <a:p>
            <a:pPr marL="0" indent="0">
              <a:buNone/>
            </a:pPr>
            <a:r>
              <a:rPr lang="en-GB" sz="3200" b="1" dirty="0"/>
              <a:t>Task: </a:t>
            </a:r>
            <a:r>
              <a:rPr lang="en-GB" sz="3200" dirty="0"/>
              <a:t>Using the chemical symbols to help you, can you work out the number of protons, neutrons and electrons in each isotope? </a:t>
            </a:r>
          </a:p>
        </p:txBody>
      </p:sp>
      <p:sp>
        <p:nvSpPr>
          <p:cNvPr id="3" name="Content Placeholder 2">
            <a:extLst>
              <a:ext uri="{FF2B5EF4-FFF2-40B4-BE49-F238E27FC236}">
                <a16:creationId xmlns:a16="http://schemas.microsoft.com/office/drawing/2014/main" id="{670AEA51-CF15-4E26-9A06-755CAE383627}"/>
              </a:ext>
            </a:extLst>
          </p:cNvPr>
          <p:cNvSpPr>
            <a:spLocks noGrp="1"/>
          </p:cNvSpPr>
          <p:nvPr>
            <p:ph sz="quarter" idx="11"/>
          </p:nvPr>
        </p:nvSpPr>
        <p:spPr/>
        <p:txBody>
          <a:bodyPr/>
          <a:lstStyle/>
          <a:p>
            <a:r>
              <a:rPr lang="en-GB" dirty="0"/>
              <a:t>Isotopes of hydrogen </a:t>
            </a:r>
          </a:p>
        </p:txBody>
      </p:sp>
      <p:pic>
        <p:nvPicPr>
          <p:cNvPr id="4" name="Picture 3">
            <a:extLst>
              <a:ext uri="{FF2B5EF4-FFF2-40B4-BE49-F238E27FC236}">
                <a16:creationId xmlns:a16="http://schemas.microsoft.com/office/drawing/2014/main" id="{B3AF8EF9-42E3-4F0A-8F29-0FB0BA53C436}"/>
              </a:ext>
            </a:extLst>
          </p:cNvPr>
          <p:cNvPicPr>
            <a:picLocks noChangeAspect="1"/>
          </p:cNvPicPr>
          <p:nvPr/>
        </p:nvPicPr>
        <p:blipFill>
          <a:blip r:embed="rId2"/>
          <a:stretch>
            <a:fillRect/>
          </a:stretch>
        </p:blipFill>
        <p:spPr>
          <a:xfrm>
            <a:off x="3191741" y="4421764"/>
            <a:ext cx="3924300" cy="1838325"/>
          </a:xfrm>
          <a:prstGeom prst="rect">
            <a:avLst/>
          </a:prstGeom>
        </p:spPr>
      </p:pic>
    </p:spTree>
    <p:extLst>
      <p:ext uri="{BB962C8B-B14F-4D97-AF65-F5344CB8AC3E}">
        <p14:creationId xmlns:p14="http://schemas.microsoft.com/office/powerpoint/2010/main" val="7792924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A5DD8-224D-473D-8F69-EFCCC68241A0}"/>
              </a:ext>
            </a:extLst>
          </p:cNvPr>
          <p:cNvSpPr>
            <a:spLocks noGrp="1"/>
          </p:cNvSpPr>
          <p:nvPr>
            <p:ph sz="quarter" idx="10"/>
          </p:nvPr>
        </p:nvSpPr>
        <p:spPr/>
        <p:txBody>
          <a:bodyPr>
            <a:normAutofit/>
          </a:bodyPr>
          <a:lstStyle/>
          <a:p>
            <a:pPr marL="0" indent="0">
              <a:buNone/>
            </a:pPr>
            <a:r>
              <a:rPr lang="en-GB" sz="3200" b="1" dirty="0"/>
              <a:t>Mark your answers! </a:t>
            </a:r>
            <a:r>
              <a:rPr lang="en-GB" sz="3200" dirty="0"/>
              <a:t>Did you get the numbers right? </a:t>
            </a:r>
          </a:p>
        </p:txBody>
      </p:sp>
      <p:sp>
        <p:nvSpPr>
          <p:cNvPr id="3" name="Content Placeholder 2">
            <a:extLst>
              <a:ext uri="{FF2B5EF4-FFF2-40B4-BE49-F238E27FC236}">
                <a16:creationId xmlns:a16="http://schemas.microsoft.com/office/drawing/2014/main" id="{670AEA51-CF15-4E26-9A06-755CAE383627}"/>
              </a:ext>
            </a:extLst>
          </p:cNvPr>
          <p:cNvSpPr>
            <a:spLocks noGrp="1"/>
          </p:cNvSpPr>
          <p:nvPr>
            <p:ph sz="quarter" idx="11"/>
          </p:nvPr>
        </p:nvSpPr>
        <p:spPr/>
        <p:txBody>
          <a:bodyPr/>
          <a:lstStyle/>
          <a:p>
            <a:r>
              <a:rPr lang="en-GB" dirty="0"/>
              <a:t>Isotopes of hydrogen </a:t>
            </a:r>
          </a:p>
        </p:txBody>
      </p:sp>
      <p:pic>
        <p:nvPicPr>
          <p:cNvPr id="5" name="Picture 4">
            <a:extLst>
              <a:ext uri="{FF2B5EF4-FFF2-40B4-BE49-F238E27FC236}">
                <a16:creationId xmlns:a16="http://schemas.microsoft.com/office/drawing/2014/main" id="{E8AB5080-949D-4049-9E07-D7C155B4E929}"/>
              </a:ext>
            </a:extLst>
          </p:cNvPr>
          <p:cNvPicPr>
            <a:picLocks noChangeAspect="1"/>
          </p:cNvPicPr>
          <p:nvPr/>
        </p:nvPicPr>
        <p:blipFill>
          <a:blip r:embed="rId2"/>
          <a:stretch>
            <a:fillRect/>
          </a:stretch>
        </p:blipFill>
        <p:spPr>
          <a:xfrm>
            <a:off x="2285921" y="3572018"/>
            <a:ext cx="9324975" cy="1838325"/>
          </a:xfrm>
          <a:prstGeom prst="rect">
            <a:avLst/>
          </a:prstGeom>
        </p:spPr>
      </p:pic>
    </p:spTree>
    <p:extLst>
      <p:ext uri="{BB962C8B-B14F-4D97-AF65-F5344CB8AC3E}">
        <p14:creationId xmlns:p14="http://schemas.microsoft.com/office/powerpoint/2010/main" val="3797860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355420-EC1A-4A0C-80E7-FCEAA9187F50}"/>
              </a:ext>
            </a:extLst>
          </p:cNvPr>
          <p:cNvSpPr>
            <a:spLocks noGrp="1"/>
          </p:cNvSpPr>
          <p:nvPr>
            <p:ph sz="quarter" idx="10"/>
          </p:nvPr>
        </p:nvSpPr>
        <p:spPr/>
        <p:txBody>
          <a:bodyPr>
            <a:normAutofit fontScale="92500"/>
          </a:bodyPr>
          <a:lstStyle/>
          <a:p>
            <a:pPr marL="0" indent="0">
              <a:buNone/>
            </a:pPr>
            <a:r>
              <a:rPr lang="en-GB" dirty="0"/>
              <a:t>All three isotopes of hydrogen have identical </a:t>
            </a:r>
            <a:r>
              <a:rPr lang="en-GB" b="1" dirty="0"/>
              <a:t>chemical properties</a:t>
            </a:r>
            <a:r>
              <a:rPr lang="en-GB" dirty="0"/>
              <a:t>. This is because the number of </a:t>
            </a:r>
            <a:r>
              <a:rPr lang="en-GB" b="1" dirty="0"/>
              <a:t>electrons</a:t>
            </a:r>
            <a:r>
              <a:rPr lang="en-GB" dirty="0"/>
              <a:t> determines chemical properties, and all three isotopes have one electron in their atoms.</a:t>
            </a:r>
          </a:p>
        </p:txBody>
      </p:sp>
      <p:sp>
        <p:nvSpPr>
          <p:cNvPr id="3" name="Content Placeholder 2">
            <a:extLst>
              <a:ext uri="{FF2B5EF4-FFF2-40B4-BE49-F238E27FC236}">
                <a16:creationId xmlns:a16="http://schemas.microsoft.com/office/drawing/2014/main" id="{2CA59B57-68EC-4988-943C-91129AC712B1}"/>
              </a:ext>
            </a:extLst>
          </p:cNvPr>
          <p:cNvSpPr>
            <a:spLocks noGrp="1"/>
          </p:cNvSpPr>
          <p:nvPr>
            <p:ph sz="quarter" idx="11"/>
          </p:nvPr>
        </p:nvSpPr>
        <p:spPr/>
        <p:txBody>
          <a:bodyPr/>
          <a:lstStyle/>
          <a:p>
            <a:r>
              <a:rPr lang="en-GB" dirty="0"/>
              <a:t>Isotopes of hydrogen </a:t>
            </a:r>
          </a:p>
        </p:txBody>
      </p:sp>
    </p:spTree>
    <p:extLst>
      <p:ext uri="{BB962C8B-B14F-4D97-AF65-F5344CB8AC3E}">
        <p14:creationId xmlns:p14="http://schemas.microsoft.com/office/powerpoint/2010/main" val="2505489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28275-39DD-4C03-85A4-69B3F6C15AA2}"/>
              </a:ext>
            </a:extLst>
          </p:cNvPr>
          <p:cNvSpPr>
            <a:spLocks noGrp="1"/>
          </p:cNvSpPr>
          <p:nvPr>
            <p:ph sz="quarter" idx="10"/>
          </p:nvPr>
        </p:nvSpPr>
        <p:spPr/>
        <p:txBody>
          <a:bodyPr>
            <a:normAutofit fontScale="77500" lnSpcReduction="20000"/>
          </a:bodyPr>
          <a:lstStyle/>
          <a:p>
            <a:pPr marL="0" indent="0">
              <a:buNone/>
            </a:pPr>
            <a:r>
              <a:rPr lang="en-GB" dirty="0"/>
              <a:t>Answer these questions about isotopes: </a:t>
            </a:r>
          </a:p>
          <a:p>
            <a:pPr marL="742950" indent="-742950">
              <a:buAutoNum type="arabicPeriod"/>
            </a:pPr>
            <a:r>
              <a:rPr lang="en-GB" dirty="0">
                <a:solidFill>
                  <a:srgbClr val="FF0000"/>
                </a:solidFill>
              </a:rPr>
              <a:t>What are isotopes? </a:t>
            </a:r>
          </a:p>
          <a:p>
            <a:pPr marL="742950" indent="-742950">
              <a:buAutoNum type="arabicPeriod"/>
            </a:pPr>
            <a:r>
              <a:rPr lang="en-GB" dirty="0">
                <a:solidFill>
                  <a:srgbClr val="FFC000"/>
                </a:solidFill>
              </a:rPr>
              <a:t>How many isotopes does hydrogen have? </a:t>
            </a:r>
          </a:p>
          <a:p>
            <a:pPr marL="742950" indent="-742950">
              <a:buAutoNum type="arabicPeriod"/>
            </a:pPr>
            <a:r>
              <a:rPr lang="en-GB" dirty="0">
                <a:solidFill>
                  <a:srgbClr val="00B050"/>
                </a:solidFill>
              </a:rPr>
              <a:t>Why can isotopes not have different numbers of protons? </a:t>
            </a:r>
          </a:p>
          <a:p>
            <a:pPr marL="742950" indent="-742950">
              <a:buAutoNum type="arabicPeriod"/>
            </a:pPr>
            <a:r>
              <a:rPr lang="en-GB" dirty="0">
                <a:solidFill>
                  <a:srgbClr val="7030A0"/>
                </a:solidFill>
              </a:rPr>
              <a:t>Why does changing the number of neutrons not change the chemical properties of isotopes? </a:t>
            </a:r>
          </a:p>
        </p:txBody>
      </p:sp>
      <p:sp>
        <p:nvSpPr>
          <p:cNvPr id="3" name="Content Placeholder 2">
            <a:extLst>
              <a:ext uri="{FF2B5EF4-FFF2-40B4-BE49-F238E27FC236}">
                <a16:creationId xmlns:a16="http://schemas.microsoft.com/office/drawing/2014/main" id="{F0AE4C8C-6C0E-42C3-BCB6-8E10FF64F6A1}"/>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3423225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28275-39DD-4C03-85A4-69B3F6C15AA2}"/>
              </a:ext>
            </a:extLst>
          </p:cNvPr>
          <p:cNvSpPr>
            <a:spLocks noGrp="1"/>
          </p:cNvSpPr>
          <p:nvPr>
            <p:ph sz="quarter" idx="10"/>
          </p:nvPr>
        </p:nvSpPr>
        <p:spPr/>
        <p:txBody>
          <a:bodyPr>
            <a:noAutofit/>
          </a:bodyPr>
          <a:lstStyle/>
          <a:p>
            <a:pPr marL="0" indent="0">
              <a:buNone/>
            </a:pPr>
            <a:r>
              <a:rPr lang="en-GB" sz="2500" dirty="0"/>
              <a:t>Mark your work!</a:t>
            </a:r>
          </a:p>
          <a:p>
            <a:pPr marL="742950" indent="-742950">
              <a:buAutoNum type="arabicPeriod"/>
            </a:pPr>
            <a:r>
              <a:rPr lang="en-GB" sz="2500" dirty="0">
                <a:solidFill>
                  <a:srgbClr val="FF0000"/>
                </a:solidFill>
              </a:rPr>
              <a:t>Isotopes are two or more chemical elements that have the same number of protons, but a different number of neutrons. </a:t>
            </a:r>
          </a:p>
          <a:p>
            <a:pPr marL="742950" indent="-742950">
              <a:buAutoNum type="arabicPeriod"/>
            </a:pPr>
            <a:r>
              <a:rPr lang="en-GB" sz="2500" dirty="0">
                <a:solidFill>
                  <a:srgbClr val="FFC000"/>
                </a:solidFill>
              </a:rPr>
              <a:t>Hydrogen has 3 different isotopes. </a:t>
            </a:r>
          </a:p>
          <a:p>
            <a:pPr marL="742950" indent="-742950">
              <a:buAutoNum type="arabicPeriod"/>
            </a:pPr>
            <a:r>
              <a:rPr lang="en-GB" sz="2500" dirty="0">
                <a:solidFill>
                  <a:srgbClr val="00B050"/>
                </a:solidFill>
              </a:rPr>
              <a:t>Changing the number of protons would change the element, it would not create an isotope. </a:t>
            </a:r>
          </a:p>
          <a:p>
            <a:pPr marL="742950" indent="-742950">
              <a:buAutoNum type="arabicPeriod"/>
            </a:pPr>
            <a:r>
              <a:rPr lang="en-GB" sz="2500" dirty="0">
                <a:solidFill>
                  <a:srgbClr val="7030A0"/>
                </a:solidFill>
              </a:rPr>
              <a:t>The chemical properties are determined by the number electrons, and all isotopes have the same number of electrons. </a:t>
            </a:r>
          </a:p>
        </p:txBody>
      </p:sp>
      <p:sp>
        <p:nvSpPr>
          <p:cNvPr id="3" name="Content Placeholder 2">
            <a:extLst>
              <a:ext uri="{FF2B5EF4-FFF2-40B4-BE49-F238E27FC236}">
                <a16:creationId xmlns:a16="http://schemas.microsoft.com/office/drawing/2014/main" id="{F0AE4C8C-6C0E-42C3-BCB6-8E10FF64F6A1}"/>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31856424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4!</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4</a:t>
            </a:r>
          </a:p>
        </p:txBody>
      </p:sp>
    </p:spTree>
    <p:extLst>
      <p:ext uri="{BB962C8B-B14F-4D97-AF65-F5344CB8AC3E}">
        <p14:creationId xmlns:p14="http://schemas.microsoft.com/office/powerpoint/2010/main" val="19485953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67E7BF-BBFD-43E5-A99C-82F406553A21}"/>
              </a:ext>
            </a:extLst>
          </p:cNvPr>
          <p:cNvSpPr>
            <a:spLocks noGrp="1"/>
          </p:cNvSpPr>
          <p:nvPr>
            <p:ph sz="quarter" idx="10"/>
          </p:nvPr>
        </p:nvSpPr>
        <p:spPr/>
        <p:txBody>
          <a:bodyPr>
            <a:normAutofit lnSpcReduction="10000"/>
          </a:bodyPr>
          <a:lstStyle/>
          <a:p>
            <a:pPr marL="0" indent="0">
              <a:buNone/>
            </a:pPr>
            <a:r>
              <a:rPr lang="en-GB" sz="2500" dirty="0"/>
              <a:t>You have now finished all 4 lessons! </a:t>
            </a:r>
          </a:p>
          <a:p>
            <a:pPr marL="0" indent="0">
              <a:buNone/>
            </a:pPr>
            <a:endParaRPr lang="en-GB" sz="2500" dirty="0"/>
          </a:p>
          <a:p>
            <a:pPr marL="0" indent="0">
              <a:buNone/>
            </a:pPr>
            <a:r>
              <a:rPr lang="en-GB" sz="2500" b="1" dirty="0"/>
              <a:t>Task: </a:t>
            </a:r>
            <a:r>
              <a:rPr lang="en-GB" sz="2500" dirty="0"/>
              <a:t>Create some flashcards that you could use to test someone else in year 7! Write the question on the front of the flashcard and write the answer on the back so the person can turn it over if they are stuck. Include questions from all four of the lessons you have just covered. </a:t>
            </a:r>
          </a:p>
          <a:p>
            <a:pPr marL="0" indent="0">
              <a:buNone/>
            </a:pPr>
            <a:endParaRPr lang="en-GB" sz="2500" b="1" dirty="0"/>
          </a:p>
          <a:p>
            <a:pPr marL="0" indent="0">
              <a:buNone/>
            </a:pPr>
            <a:r>
              <a:rPr lang="en-GB" sz="2500" b="1" dirty="0"/>
              <a:t>I look forward to reading some of your flashcards when we are back at school! </a:t>
            </a:r>
            <a:r>
              <a:rPr lang="en-GB" sz="2500" b="1" dirty="0">
                <a:sym typeface="Wingdings" panose="05000000000000000000" pitchFamily="2" charset="2"/>
              </a:rPr>
              <a:t> </a:t>
            </a:r>
            <a:endParaRPr lang="en-GB" sz="2500" b="1" dirty="0"/>
          </a:p>
        </p:txBody>
      </p:sp>
      <p:sp>
        <p:nvSpPr>
          <p:cNvPr id="3" name="Content Placeholder 2">
            <a:extLst>
              <a:ext uri="{FF2B5EF4-FFF2-40B4-BE49-F238E27FC236}">
                <a16:creationId xmlns:a16="http://schemas.microsoft.com/office/drawing/2014/main" id="{44C40C62-831A-41A8-B8E1-E5AA7E8EA528}"/>
              </a:ext>
            </a:extLst>
          </p:cNvPr>
          <p:cNvSpPr>
            <a:spLocks noGrp="1"/>
          </p:cNvSpPr>
          <p:nvPr>
            <p:ph sz="quarter" idx="11"/>
          </p:nvPr>
        </p:nvSpPr>
        <p:spPr/>
        <p:txBody>
          <a:bodyPr/>
          <a:lstStyle/>
          <a:p>
            <a:r>
              <a:rPr lang="en-GB"/>
              <a:t>Final Task!</a:t>
            </a:r>
            <a:endParaRPr lang="en-GB" dirty="0"/>
          </a:p>
        </p:txBody>
      </p:sp>
    </p:spTree>
    <p:extLst>
      <p:ext uri="{BB962C8B-B14F-4D97-AF65-F5344CB8AC3E}">
        <p14:creationId xmlns:p14="http://schemas.microsoft.com/office/powerpoint/2010/main" val="2706307791"/>
      </p:ext>
    </p:extLst>
  </p:cSld>
  <p:clrMapOvr>
    <a:masterClrMapping/>
  </p:clrMapOvr>
</p:sld>
</file>

<file path=ppt/theme/theme1.xml><?xml version="1.0" encoding="utf-8"?>
<a:theme xmlns:a="http://schemas.openxmlformats.org/drawingml/2006/main" name="1_Title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C73EE04BAE9943B158BE930601BE44" ma:contentTypeVersion="8" ma:contentTypeDescription="Create a new document." ma:contentTypeScope="" ma:versionID="0e9f8e187aa6ae83d489d0fba1bbba8c">
  <xsd:schema xmlns:xsd="http://www.w3.org/2001/XMLSchema" xmlns:xs="http://www.w3.org/2001/XMLSchema" xmlns:p="http://schemas.microsoft.com/office/2006/metadata/properties" xmlns:ns3="7f7c103c-51fc-4493-99d8-2d1401489b4e" xmlns:ns4="0f91fd38-3f07-4e51-b914-a5cafae790e2" targetNamespace="http://schemas.microsoft.com/office/2006/metadata/properties" ma:root="true" ma:fieldsID="08736ced6e6055bedd29c62568b14ae2" ns3:_="" ns4:_="">
    <xsd:import namespace="7f7c103c-51fc-4493-99d8-2d1401489b4e"/>
    <xsd:import namespace="0f91fd38-3f07-4e51-b914-a5cafae790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c103c-51fc-4493-99d8-2d1401489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1fd38-3f07-4e51-b914-a5cafae790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98102-BEDF-40E2-BAB1-D1E4550D95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9B6905-7ADD-4FEC-A8F4-E1FC101DE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c103c-51fc-4493-99d8-2d1401489b4e"/>
    <ds:schemaRef ds:uri="0f91fd38-3f07-4e51-b914-a5cafae79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C8C9CB-2B4C-4449-9897-F6B3EE466A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1894</TotalTime>
  <Words>5514</Words>
  <Application>Microsoft Office PowerPoint</Application>
  <PresentationFormat>Widescreen</PresentationFormat>
  <Paragraphs>857</Paragraphs>
  <Slides>99</Slides>
  <Notes>38</Notes>
  <HiddenSlides>0</HiddenSlides>
  <MMClips>0</MMClips>
  <ScaleCrop>false</ScaleCrop>
  <HeadingPairs>
    <vt:vector size="4" baseType="variant">
      <vt:variant>
        <vt:lpstr>Theme</vt:lpstr>
      </vt:variant>
      <vt:variant>
        <vt:i4>2</vt:i4>
      </vt:variant>
      <vt:variant>
        <vt:lpstr>Slide Titles</vt:lpstr>
      </vt:variant>
      <vt:variant>
        <vt:i4>99</vt:i4>
      </vt:variant>
    </vt:vector>
  </HeadingPairs>
  <TitlesOfParts>
    <vt:vector size="101" baseType="lpstr">
      <vt:lpstr>1_Title Slide</vt:lpstr>
      <vt:lpstr>Learning Objectives</vt:lpstr>
      <vt:lpstr>PowerPoint Presentation</vt:lpstr>
      <vt:lpstr>PowerPoint Presentation</vt:lpstr>
      <vt:lpstr>PowerPoint Presentation</vt:lpstr>
      <vt:lpstr>Lesson 1: Elements, Compounds and Mixtures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 Chemical Formulae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3: Atomic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4: Atomic and Mass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Organisms and their environment</dc:title>
  <dc:creator>Holly Archer</dc:creator>
  <cp:lastModifiedBy>Jessica Ravenscroft</cp:lastModifiedBy>
  <cp:revision>66</cp:revision>
  <dcterms:created xsi:type="dcterms:W3CDTF">2016-06-11T18:58:23Z</dcterms:created>
  <dcterms:modified xsi:type="dcterms:W3CDTF">2020-04-20T11:22:13Z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0x01010087C73EE04BAE9943B158BE930601BE44</vt:lpwstr>
  </property>
</Properties>
</file>