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9" r:id="rId4"/>
    <p:sldMasterId id="2147483691" r:id="rId5"/>
  </p:sldMasterIdLst>
  <p:notesMasterIdLst>
    <p:notesMasterId r:id="rId84"/>
  </p:notesMasterIdLst>
  <p:sldIdLst>
    <p:sldId id="263" r:id="rId6"/>
    <p:sldId id="261" r:id="rId7"/>
    <p:sldId id="262" r:id="rId8"/>
    <p:sldId id="259" r:id="rId9"/>
    <p:sldId id="260" r:id="rId10"/>
    <p:sldId id="266" r:id="rId11"/>
    <p:sldId id="267" r:id="rId12"/>
    <p:sldId id="268" r:id="rId13"/>
    <p:sldId id="269" r:id="rId14"/>
    <p:sldId id="270" r:id="rId15"/>
    <p:sldId id="271" r:id="rId16"/>
    <p:sldId id="272" r:id="rId17"/>
    <p:sldId id="273" r:id="rId18"/>
    <p:sldId id="339" r:id="rId19"/>
    <p:sldId id="340" r:id="rId20"/>
    <p:sldId id="274" r:id="rId21"/>
    <p:sldId id="341" r:id="rId22"/>
    <p:sldId id="342" r:id="rId23"/>
    <p:sldId id="343" r:id="rId24"/>
    <p:sldId id="276" r:id="rId25"/>
    <p:sldId id="277" r:id="rId26"/>
    <p:sldId id="278" r:id="rId27"/>
    <p:sldId id="336" r:id="rId28"/>
    <p:sldId id="287" r:id="rId29"/>
    <p:sldId id="280" r:id="rId30"/>
    <p:sldId id="281" r:id="rId31"/>
    <p:sldId id="344" r:id="rId32"/>
    <p:sldId id="345" r:id="rId33"/>
    <p:sldId id="346" r:id="rId34"/>
    <p:sldId id="347" r:id="rId35"/>
    <p:sldId id="348" r:id="rId36"/>
    <p:sldId id="349" r:id="rId37"/>
    <p:sldId id="282" r:id="rId38"/>
    <p:sldId id="352" r:id="rId39"/>
    <p:sldId id="353" r:id="rId40"/>
    <p:sldId id="354" r:id="rId41"/>
    <p:sldId id="351" r:id="rId42"/>
    <p:sldId id="296" r:id="rId43"/>
    <p:sldId id="298" r:id="rId44"/>
    <p:sldId id="299" r:id="rId45"/>
    <p:sldId id="337" r:id="rId46"/>
    <p:sldId id="303" r:id="rId47"/>
    <p:sldId id="308" r:id="rId48"/>
    <p:sldId id="310" r:id="rId49"/>
    <p:sldId id="355" r:id="rId50"/>
    <p:sldId id="312" r:id="rId51"/>
    <p:sldId id="311" r:id="rId52"/>
    <p:sldId id="356" r:id="rId53"/>
    <p:sldId id="313" r:id="rId54"/>
    <p:sldId id="357" r:id="rId55"/>
    <p:sldId id="361" r:id="rId56"/>
    <p:sldId id="362" r:id="rId57"/>
    <p:sldId id="314" r:id="rId58"/>
    <p:sldId id="358" r:id="rId59"/>
    <p:sldId id="360" r:id="rId60"/>
    <p:sldId id="359" r:id="rId61"/>
    <p:sldId id="363" r:id="rId62"/>
    <p:sldId id="364" r:id="rId63"/>
    <p:sldId id="325" r:id="rId64"/>
    <p:sldId id="304" r:id="rId65"/>
    <p:sldId id="305" r:id="rId66"/>
    <p:sldId id="338" r:id="rId67"/>
    <p:sldId id="307" r:id="rId68"/>
    <p:sldId id="302" r:id="rId69"/>
    <p:sldId id="366" r:id="rId70"/>
    <p:sldId id="367" r:id="rId71"/>
    <p:sldId id="365" r:id="rId72"/>
    <p:sldId id="368" r:id="rId73"/>
    <p:sldId id="327" r:id="rId74"/>
    <p:sldId id="328" r:id="rId75"/>
    <p:sldId id="329" r:id="rId76"/>
    <p:sldId id="369" r:id="rId77"/>
    <p:sldId id="370" r:id="rId78"/>
    <p:sldId id="371" r:id="rId79"/>
    <p:sldId id="333" r:id="rId80"/>
    <p:sldId id="372" r:id="rId81"/>
    <p:sldId id="335" r:id="rId82"/>
    <p:sldId id="301" r:id="rId8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7E6A4"/>
    <a:srgbClr val="C0C0C0"/>
    <a:srgbClr val="99CCFF"/>
    <a:srgbClr val="008000"/>
    <a:srgbClr val="FFCC99"/>
    <a:srgbClr val="FF81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DAAC1E-CB1D-4629-8CDB-0566FF7CC006}" v="1376" dt="2020-04-09T13:36:40.9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38" autoAdjust="0"/>
    <p:restoredTop sz="79385" autoAdjust="0"/>
  </p:normalViewPr>
  <p:slideViewPr>
    <p:cSldViewPr snapToGrid="0" snapToObjects="1">
      <p:cViewPr>
        <p:scale>
          <a:sx n="47" d="100"/>
          <a:sy n="47" d="100"/>
        </p:scale>
        <p:origin x="80" y="84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notesMaster" Target="notesMasters/notesMaster1.xml"/><Relationship Id="rId89" Type="http://schemas.microsoft.com/office/2015/10/relationships/revisionInfo" Target="revisionInfo.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2.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theme" Target="theme/theme1.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entury Gothic" panose="020B0502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entury Gothic" panose="020B0502020202020204" pitchFamily="34" charset="0"/>
              </a:defRPr>
            </a:lvl1pPr>
          </a:lstStyle>
          <a:p>
            <a:fld id="{4D6C965A-63A4-7146-BB8F-A29EFAC24D3B}" type="datetimeFigureOut">
              <a:rPr lang="en-US" smtClean="0"/>
              <a:pPr/>
              <a:t>4/20/2020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entury Gothic" panose="020B0502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entury Gothic" panose="020B0502020202020204" pitchFamily="34" charset="0"/>
              </a:defRPr>
            </a:lvl1pPr>
          </a:lstStyle>
          <a:p>
            <a:fld id="{A9278C8F-C082-9344-9FA9-16B1F0AFF955}" type="slidenum">
              <a:rPr lang="en-US" smtClean="0"/>
              <a:pPr/>
              <a:t>‹#›</a:t>
            </a:fld>
            <a:endParaRPr lang="en-US" dirty="0"/>
          </a:p>
        </p:txBody>
      </p:sp>
    </p:spTree>
    <p:extLst>
      <p:ext uri="{BB962C8B-B14F-4D97-AF65-F5344CB8AC3E}">
        <p14:creationId xmlns:p14="http://schemas.microsoft.com/office/powerpoint/2010/main" val="1715713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entury Gothic" panose="020B0502020202020204" pitchFamily="34" charset="0"/>
        <a:ea typeface="+mn-ea"/>
        <a:cs typeface="+mn-cs"/>
      </a:defRPr>
    </a:lvl1pPr>
    <a:lvl2pPr marL="457200" algn="l" defTabSz="914400" rtl="0" eaLnBrk="1" latinLnBrk="0" hangingPunct="1">
      <a:defRPr sz="1200" kern="1200">
        <a:solidFill>
          <a:schemeClr val="tx1"/>
        </a:solidFill>
        <a:latin typeface="Century Gothic" panose="020B0502020202020204" pitchFamily="34" charset="0"/>
        <a:ea typeface="+mn-ea"/>
        <a:cs typeface="+mn-cs"/>
      </a:defRPr>
    </a:lvl2pPr>
    <a:lvl3pPr marL="914400" algn="l" defTabSz="914400" rtl="0" eaLnBrk="1" latinLnBrk="0" hangingPunct="1">
      <a:defRPr sz="1200" kern="1200">
        <a:solidFill>
          <a:schemeClr val="tx1"/>
        </a:solidFill>
        <a:latin typeface="Century Gothic" panose="020B0502020202020204" pitchFamily="34" charset="0"/>
        <a:ea typeface="+mn-ea"/>
        <a:cs typeface="+mn-cs"/>
      </a:defRPr>
    </a:lvl3pPr>
    <a:lvl4pPr marL="1371600" algn="l" defTabSz="914400" rtl="0" eaLnBrk="1" latinLnBrk="0" hangingPunct="1">
      <a:defRPr sz="1200" kern="1200">
        <a:solidFill>
          <a:schemeClr val="tx1"/>
        </a:solidFill>
        <a:latin typeface="Century Gothic" panose="020B0502020202020204" pitchFamily="34" charset="0"/>
        <a:ea typeface="+mn-ea"/>
        <a:cs typeface="+mn-cs"/>
      </a:defRPr>
    </a:lvl4pPr>
    <a:lvl5pPr marL="1828800" algn="l" defTabSz="914400" rtl="0" eaLnBrk="1" latinLnBrk="0" hangingPunct="1">
      <a:defRPr sz="1200" kern="1200">
        <a:solidFill>
          <a:schemeClr val="tx1"/>
        </a:solidFill>
        <a:latin typeface="Century Gothic" panose="020B0502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9278C8F-C082-9344-9FA9-16B1F0AFF955}" type="slidenum">
              <a:rPr lang="en-US" smtClean="0"/>
              <a:pPr/>
              <a:t>2</a:t>
            </a:fld>
            <a:endParaRPr lang="en-US" dirty="0"/>
          </a:p>
        </p:txBody>
      </p:sp>
    </p:spTree>
    <p:extLst>
      <p:ext uri="{BB962C8B-B14F-4D97-AF65-F5344CB8AC3E}">
        <p14:creationId xmlns:p14="http://schemas.microsoft.com/office/powerpoint/2010/main" val="32023736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9278C8F-C082-9344-9FA9-16B1F0AFF955}" type="slidenum">
              <a:rPr lang="en-US" smtClean="0"/>
              <a:pPr/>
              <a:t>16</a:t>
            </a:fld>
            <a:endParaRPr lang="en-US" dirty="0"/>
          </a:p>
        </p:txBody>
      </p:sp>
    </p:spTree>
    <p:extLst>
      <p:ext uri="{BB962C8B-B14F-4D97-AF65-F5344CB8AC3E}">
        <p14:creationId xmlns:p14="http://schemas.microsoft.com/office/powerpoint/2010/main" val="39224647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9278C8F-C082-9344-9FA9-16B1F0AFF955}" type="slidenum">
              <a:rPr lang="en-US" smtClean="0"/>
              <a:pPr/>
              <a:t>17</a:t>
            </a:fld>
            <a:endParaRPr lang="en-US" dirty="0"/>
          </a:p>
        </p:txBody>
      </p:sp>
    </p:spTree>
    <p:extLst>
      <p:ext uri="{BB962C8B-B14F-4D97-AF65-F5344CB8AC3E}">
        <p14:creationId xmlns:p14="http://schemas.microsoft.com/office/powerpoint/2010/main" val="18496055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9278C8F-C082-9344-9FA9-16B1F0AFF955}" type="slidenum">
              <a:rPr lang="en-US" smtClean="0"/>
              <a:pPr/>
              <a:t>21</a:t>
            </a:fld>
            <a:endParaRPr lang="en-US" dirty="0"/>
          </a:p>
        </p:txBody>
      </p:sp>
    </p:spTree>
    <p:extLst>
      <p:ext uri="{BB962C8B-B14F-4D97-AF65-F5344CB8AC3E}">
        <p14:creationId xmlns:p14="http://schemas.microsoft.com/office/powerpoint/2010/main" val="24042117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9278C8F-C082-9344-9FA9-16B1F0AFF955}" type="slidenum">
              <a:rPr lang="en-US" smtClean="0"/>
              <a:pPr/>
              <a:t>22</a:t>
            </a:fld>
            <a:endParaRPr lang="en-US" dirty="0"/>
          </a:p>
        </p:txBody>
      </p:sp>
    </p:spTree>
    <p:extLst>
      <p:ext uri="{BB962C8B-B14F-4D97-AF65-F5344CB8AC3E}">
        <p14:creationId xmlns:p14="http://schemas.microsoft.com/office/powerpoint/2010/main" val="32167383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9278C8F-C082-9344-9FA9-16B1F0AFF955}" type="slidenum">
              <a:rPr lang="en-US" smtClean="0"/>
              <a:pPr/>
              <a:t>23</a:t>
            </a:fld>
            <a:endParaRPr lang="en-US" dirty="0"/>
          </a:p>
        </p:txBody>
      </p:sp>
    </p:spTree>
    <p:extLst>
      <p:ext uri="{BB962C8B-B14F-4D97-AF65-F5344CB8AC3E}">
        <p14:creationId xmlns:p14="http://schemas.microsoft.com/office/powerpoint/2010/main" val="3135521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9278C8F-C082-9344-9FA9-16B1F0AFF955}" type="slidenum">
              <a:rPr lang="en-US" smtClean="0"/>
              <a:pPr/>
              <a:t>24</a:t>
            </a:fld>
            <a:endParaRPr lang="en-US" dirty="0"/>
          </a:p>
        </p:txBody>
      </p:sp>
    </p:spTree>
    <p:extLst>
      <p:ext uri="{BB962C8B-B14F-4D97-AF65-F5344CB8AC3E}">
        <p14:creationId xmlns:p14="http://schemas.microsoft.com/office/powerpoint/2010/main" val="8204935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9278C8F-C082-9344-9FA9-16B1F0AFF955}" type="slidenum">
              <a:rPr lang="en-US" smtClean="0"/>
              <a:pPr/>
              <a:t>29</a:t>
            </a:fld>
            <a:endParaRPr lang="en-US" dirty="0"/>
          </a:p>
        </p:txBody>
      </p:sp>
    </p:spTree>
    <p:extLst>
      <p:ext uri="{BB962C8B-B14F-4D97-AF65-F5344CB8AC3E}">
        <p14:creationId xmlns:p14="http://schemas.microsoft.com/office/powerpoint/2010/main" val="26163433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9278C8F-C082-9344-9FA9-16B1F0AFF955}" type="slidenum">
              <a:rPr lang="en-US" smtClean="0"/>
              <a:pPr/>
              <a:t>33</a:t>
            </a:fld>
            <a:endParaRPr lang="en-US" dirty="0"/>
          </a:p>
        </p:txBody>
      </p:sp>
    </p:spTree>
    <p:extLst>
      <p:ext uri="{BB962C8B-B14F-4D97-AF65-F5344CB8AC3E}">
        <p14:creationId xmlns:p14="http://schemas.microsoft.com/office/powerpoint/2010/main" val="33511518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9278C8F-C082-9344-9FA9-16B1F0AFF955}" type="slidenum">
              <a:rPr lang="en-US" smtClean="0"/>
              <a:pPr/>
              <a:t>34</a:t>
            </a:fld>
            <a:endParaRPr lang="en-US" dirty="0"/>
          </a:p>
        </p:txBody>
      </p:sp>
    </p:spTree>
    <p:extLst>
      <p:ext uri="{BB962C8B-B14F-4D97-AF65-F5344CB8AC3E}">
        <p14:creationId xmlns:p14="http://schemas.microsoft.com/office/powerpoint/2010/main" val="29032854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9278C8F-C082-9344-9FA9-16B1F0AFF955}" type="slidenum">
              <a:rPr lang="en-US" smtClean="0"/>
              <a:pPr/>
              <a:t>35</a:t>
            </a:fld>
            <a:endParaRPr lang="en-US" dirty="0"/>
          </a:p>
        </p:txBody>
      </p:sp>
    </p:spTree>
    <p:extLst>
      <p:ext uri="{BB962C8B-B14F-4D97-AF65-F5344CB8AC3E}">
        <p14:creationId xmlns:p14="http://schemas.microsoft.com/office/powerpoint/2010/main" val="544224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9278C8F-C082-9344-9FA9-16B1F0AFF955}" type="slidenum">
              <a:rPr lang="en-US" smtClean="0"/>
              <a:pPr/>
              <a:t>3</a:t>
            </a:fld>
            <a:endParaRPr lang="en-US" dirty="0"/>
          </a:p>
        </p:txBody>
      </p:sp>
    </p:spTree>
    <p:extLst>
      <p:ext uri="{BB962C8B-B14F-4D97-AF65-F5344CB8AC3E}">
        <p14:creationId xmlns:p14="http://schemas.microsoft.com/office/powerpoint/2010/main" val="2798022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9278C8F-C082-9344-9FA9-16B1F0AFF955}" type="slidenum">
              <a:rPr lang="en-US" smtClean="0"/>
              <a:pPr/>
              <a:t>36</a:t>
            </a:fld>
            <a:endParaRPr lang="en-US" dirty="0"/>
          </a:p>
        </p:txBody>
      </p:sp>
    </p:spTree>
    <p:extLst>
      <p:ext uri="{BB962C8B-B14F-4D97-AF65-F5344CB8AC3E}">
        <p14:creationId xmlns:p14="http://schemas.microsoft.com/office/powerpoint/2010/main" val="13242620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9278C8F-C082-9344-9FA9-16B1F0AFF955}" type="slidenum">
              <a:rPr lang="en-US" smtClean="0"/>
              <a:pPr/>
              <a:t>39</a:t>
            </a:fld>
            <a:endParaRPr lang="en-US" dirty="0"/>
          </a:p>
        </p:txBody>
      </p:sp>
    </p:spTree>
    <p:extLst>
      <p:ext uri="{BB962C8B-B14F-4D97-AF65-F5344CB8AC3E}">
        <p14:creationId xmlns:p14="http://schemas.microsoft.com/office/powerpoint/2010/main" val="24633794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9278C8F-C082-9344-9FA9-16B1F0AFF955}" type="slidenum">
              <a:rPr lang="en-US" smtClean="0"/>
              <a:pPr/>
              <a:t>40</a:t>
            </a:fld>
            <a:endParaRPr lang="en-US" dirty="0"/>
          </a:p>
        </p:txBody>
      </p:sp>
    </p:spTree>
    <p:extLst>
      <p:ext uri="{BB962C8B-B14F-4D97-AF65-F5344CB8AC3E}">
        <p14:creationId xmlns:p14="http://schemas.microsoft.com/office/powerpoint/2010/main" val="4673904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9278C8F-C082-9344-9FA9-16B1F0AFF955}" type="slidenum">
              <a:rPr lang="en-US" smtClean="0"/>
              <a:pPr/>
              <a:t>41</a:t>
            </a:fld>
            <a:endParaRPr lang="en-US" dirty="0"/>
          </a:p>
        </p:txBody>
      </p:sp>
    </p:spTree>
    <p:extLst>
      <p:ext uri="{BB962C8B-B14F-4D97-AF65-F5344CB8AC3E}">
        <p14:creationId xmlns:p14="http://schemas.microsoft.com/office/powerpoint/2010/main" val="19677021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9278C8F-C082-9344-9FA9-16B1F0AFF955}" type="slidenum">
              <a:rPr lang="en-US" smtClean="0"/>
              <a:pPr/>
              <a:t>42</a:t>
            </a:fld>
            <a:endParaRPr lang="en-US" dirty="0"/>
          </a:p>
        </p:txBody>
      </p:sp>
    </p:spTree>
    <p:extLst>
      <p:ext uri="{BB962C8B-B14F-4D97-AF65-F5344CB8AC3E}">
        <p14:creationId xmlns:p14="http://schemas.microsoft.com/office/powerpoint/2010/main" val="6784656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9278C8F-C082-9344-9FA9-16B1F0AFF955}" type="slidenum">
              <a:rPr lang="en-US" smtClean="0"/>
              <a:pPr/>
              <a:t>47</a:t>
            </a:fld>
            <a:endParaRPr lang="en-US" dirty="0"/>
          </a:p>
        </p:txBody>
      </p:sp>
    </p:spTree>
    <p:extLst>
      <p:ext uri="{BB962C8B-B14F-4D97-AF65-F5344CB8AC3E}">
        <p14:creationId xmlns:p14="http://schemas.microsoft.com/office/powerpoint/2010/main" val="12375904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9278C8F-C082-9344-9FA9-16B1F0AFF955}" type="slidenum">
              <a:rPr lang="en-US" smtClean="0"/>
              <a:pPr/>
              <a:t>48</a:t>
            </a:fld>
            <a:endParaRPr lang="en-US" dirty="0"/>
          </a:p>
        </p:txBody>
      </p:sp>
    </p:spTree>
    <p:extLst>
      <p:ext uri="{BB962C8B-B14F-4D97-AF65-F5344CB8AC3E}">
        <p14:creationId xmlns:p14="http://schemas.microsoft.com/office/powerpoint/2010/main" val="7043599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9278C8F-C082-9344-9FA9-16B1F0AFF955}" type="slidenum">
              <a:rPr lang="en-US" smtClean="0"/>
              <a:pPr/>
              <a:t>49</a:t>
            </a:fld>
            <a:endParaRPr lang="en-US" dirty="0"/>
          </a:p>
        </p:txBody>
      </p:sp>
    </p:spTree>
    <p:extLst>
      <p:ext uri="{BB962C8B-B14F-4D97-AF65-F5344CB8AC3E}">
        <p14:creationId xmlns:p14="http://schemas.microsoft.com/office/powerpoint/2010/main" val="2033148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9278C8F-C082-9344-9FA9-16B1F0AFF955}" type="slidenum">
              <a:rPr lang="en-US" smtClean="0"/>
              <a:pPr/>
              <a:t>50</a:t>
            </a:fld>
            <a:endParaRPr lang="en-US" dirty="0"/>
          </a:p>
        </p:txBody>
      </p:sp>
    </p:spTree>
    <p:extLst>
      <p:ext uri="{BB962C8B-B14F-4D97-AF65-F5344CB8AC3E}">
        <p14:creationId xmlns:p14="http://schemas.microsoft.com/office/powerpoint/2010/main" val="35810418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9278C8F-C082-9344-9FA9-16B1F0AFF955}" type="slidenum">
              <a:rPr lang="en-US" smtClean="0"/>
              <a:pPr/>
              <a:t>53</a:t>
            </a:fld>
            <a:endParaRPr lang="en-US" dirty="0"/>
          </a:p>
        </p:txBody>
      </p:sp>
    </p:spTree>
    <p:extLst>
      <p:ext uri="{BB962C8B-B14F-4D97-AF65-F5344CB8AC3E}">
        <p14:creationId xmlns:p14="http://schemas.microsoft.com/office/powerpoint/2010/main" val="911029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9278C8F-C082-9344-9FA9-16B1F0AFF955}" type="slidenum">
              <a:rPr lang="en-US" smtClean="0"/>
              <a:pPr/>
              <a:t>4</a:t>
            </a:fld>
            <a:endParaRPr lang="en-US" dirty="0"/>
          </a:p>
        </p:txBody>
      </p:sp>
    </p:spTree>
    <p:extLst>
      <p:ext uri="{BB962C8B-B14F-4D97-AF65-F5344CB8AC3E}">
        <p14:creationId xmlns:p14="http://schemas.microsoft.com/office/powerpoint/2010/main" val="19306061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9278C8F-C082-9344-9FA9-16B1F0AFF955}" type="slidenum">
              <a:rPr lang="en-US" smtClean="0"/>
              <a:pPr/>
              <a:t>60</a:t>
            </a:fld>
            <a:endParaRPr lang="en-US" dirty="0"/>
          </a:p>
        </p:txBody>
      </p:sp>
    </p:spTree>
    <p:extLst>
      <p:ext uri="{BB962C8B-B14F-4D97-AF65-F5344CB8AC3E}">
        <p14:creationId xmlns:p14="http://schemas.microsoft.com/office/powerpoint/2010/main" val="15300469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9278C8F-C082-9344-9FA9-16B1F0AFF955}" type="slidenum">
              <a:rPr lang="en-US" smtClean="0"/>
              <a:pPr/>
              <a:t>61</a:t>
            </a:fld>
            <a:endParaRPr lang="en-US" dirty="0"/>
          </a:p>
        </p:txBody>
      </p:sp>
    </p:spTree>
    <p:extLst>
      <p:ext uri="{BB962C8B-B14F-4D97-AF65-F5344CB8AC3E}">
        <p14:creationId xmlns:p14="http://schemas.microsoft.com/office/powerpoint/2010/main" val="17162939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9278C8F-C082-9344-9FA9-16B1F0AFF955}" type="slidenum">
              <a:rPr lang="en-US" smtClean="0"/>
              <a:pPr/>
              <a:t>62</a:t>
            </a:fld>
            <a:endParaRPr lang="en-US" dirty="0"/>
          </a:p>
        </p:txBody>
      </p:sp>
    </p:spTree>
    <p:extLst>
      <p:ext uri="{BB962C8B-B14F-4D97-AF65-F5344CB8AC3E}">
        <p14:creationId xmlns:p14="http://schemas.microsoft.com/office/powerpoint/2010/main" val="25839554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9278C8F-C082-9344-9FA9-16B1F0AFF955}" type="slidenum">
              <a:rPr lang="en-US" smtClean="0"/>
              <a:pPr/>
              <a:t>63</a:t>
            </a:fld>
            <a:endParaRPr lang="en-US" dirty="0"/>
          </a:p>
        </p:txBody>
      </p:sp>
    </p:spTree>
    <p:extLst>
      <p:ext uri="{BB962C8B-B14F-4D97-AF65-F5344CB8AC3E}">
        <p14:creationId xmlns:p14="http://schemas.microsoft.com/office/powerpoint/2010/main" val="14362401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9278C8F-C082-9344-9FA9-16B1F0AFF955}" type="slidenum">
              <a:rPr lang="en-US" smtClean="0"/>
              <a:pPr/>
              <a:t>69</a:t>
            </a:fld>
            <a:endParaRPr lang="en-US" dirty="0"/>
          </a:p>
        </p:txBody>
      </p:sp>
    </p:spTree>
    <p:extLst>
      <p:ext uri="{BB962C8B-B14F-4D97-AF65-F5344CB8AC3E}">
        <p14:creationId xmlns:p14="http://schemas.microsoft.com/office/powerpoint/2010/main" val="336325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9278C8F-C082-9344-9FA9-16B1F0AFF955}" type="slidenum">
              <a:rPr lang="en-US" smtClean="0"/>
              <a:pPr/>
              <a:t>5</a:t>
            </a:fld>
            <a:endParaRPr lang="en-US" dirty="0"/>
          </a:p>
        </p:txBody>
      </p:sp>
    </p:spTree>
    <p:extLst>
      <p:ext uri="{BB962C8B-B14F-4D97-AF65-F5344CB8AC3E}">
        <p14:creationId xmlns:p14="http://schemas.microsoft.com/office/powerpoint/2010/main" val="2248547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9278C8F-C082-9344-9FA9-16B1F0AFF955}" type="slidenum">
              <a:rPr lang="en-US" smtClean="0"/>
              <a:pPr/>
              <a:t>6</a:t>
            </a:fld>
            <a:endParaRPr lang="en-US" dirty="0"/>
          </a:p>
        </p:txBody>
      </p:sp>
    </p:spTree>
    <p:extLst>
      <p:ext uri="{BB962C8B-B14F-4D97-AF65-F5344CB8AC3E}">
        <p14:creationId xmlns:p14="http://schemas.microsoft.com/office/powerpoint/2010/main" val="26948024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9278C8F-C082-9344-9FA9-16B1F0AFF955}" type="slidenum">
              <a:rPr lang="en-US" smtClean="0"/>
              <a:pPr/>
              <a:t>9</a:t>
            </a:fld>
            <a:endParaRPr lang="en-US" dirty="0"/>
          </a:p>
        </p:txBody>
      </p:sp>
    </p:spTree>
    <p:extLst>
      <p:ext uri="{BB962C8B-B14F-4D97-AF65-F5344CB8AC3E}">
        <p14:creationId xmlns:p14="http://schemas.microsoft.com/office/powerpoint/2010/main" val="1702863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9278C8F-C082-9344-9FA9-16B1F0AFF955}" type="slidenum">
              <a:rPr lang="en-US" smtClean="0"/>
              <a:pPr/>
              <a:t>11</a:t>
            </a:fld>
            <a:endParaRPr lang="en-US" dirty="0"/>
          </a:p>
        </p:txBody>
      </p:sp>
    </p:spTree>
    <p:extLst>
      <p:ext uri="{BB962C8B-B14F-4D97-AF65-F5344CB8AC3E}">
        <p14:creationId xmlns:p14="http://schemas.microsoft.com/office/powerpoint/2010/main" val="1293481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9278C8F-C082-9344-9FA9-16B1F0AFF955}" type="slidenum">
              <a:rPr lang="en-US" smtClean="0"/>
              <a:pPr/>
              <a:t>12</a:t>
            </a:fld>
            <a:endParaRPr lang="en-US" dirty="0"/>
          </a:p>
        </p:txBody>
      </p:sp>
    </p:spTree>
    <p:extLst>
      <p:ext uri="{BB962C8B-B14F-4D97-AF65-F5344CB8AC3E}">
        <p14:creationId xmlns:p14="http://schemas.microsoft.com/office/powerpoint/2010/main" val="19546101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9278C8F-C082-9344-9FA9-16B1F0AFF955}" type="slidenum">
              <a:rPr lang="en-US" smtClean="0"/>
              <a:pPr/>
              <a:t>13</a:t>
            </a:fld>
            <a:endParaRPr lang="en-US" dirty="0"/>
          </a:p>
        </p:txBody>
      </p:sp>
    </p:spTree>
    <p:extLst>
      <p:ext uri="{BB962C8B-B14F-4D97-AF65-F5344CB8AC3E}">
        <p14:creationId xmlns:p14="http://schemas.microsoft.com/office/powerpoint/2010/main" val="1483663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5" name="TextBox 14"/>
          <p:cNvSpPr txBox="1"/>
          <p:nvPr userDrawn="1"/>
        </p:nvSpPr>
        <p:spPr>
          <a:xfrm>
            <a:off x="4742190" y="2401136"/>
            <a:ext cx="6682153" cy="3805699"/>
          </a:xfrm>
          <a:prstGeom prst="rect">
            <a:avLst/>
          </a:prstGeom>
          <a:noFill/>
          <a:ln>
            <a:solidFill>
              <a:srgbClr val="99CCFF"/>
            </a:solidFill>
          </a:ln>
        </p:spPr>
        <p:txBody>
          <a:bodyPr wrap="square" rtlCol="0">
            <a:noAutofit/>
          </a:bodyPr>
          <a:lstStyle/>
          <a:p>
            <a:r>
              <a:rPr lang="en-GB" sz="2400" b="1" u="sng" dirty="0">
                <a:solidFill>
                  <a:prstClr val="black"/>
                </a:solidFill>
                <a:latin typeface="Century Gothic" panose="020B0502020202020204" pitchFamily="34" charset="0"/>
              </a:rPr>
              <a:t>Learning outcomes:</a:t>
            </a:r>
          </a:p>
          <a:p>
            <a:endParaRPr lang="en-GB" sz="2400" dirty="0">
              <a:solidFill>
                <a:prstClr val="black"/>
              </a:solidFill>
              <a:latin typeface="Century Gothic" panose="020B0502020202020204" pitchFamily="34" charset="0"/>
            </a:endParaRPr>
          </a:p>
        </p:txBody>
      </p:sp>
      <p:sp>
        <p:nvSpPr>
          <p:cNvPr id="16" name="TextBox 15"/>
          <p:cNvSpPr txBox="1"/>
          <p:nvPr userDrawn="1"/>
        </p:nvSpPr>
        <p:spPr>
          <a:xfrm>
            <a:off x="277092" y="2401136"/>
            <a:ext cx="4241088" cy="3805699"/>
          </a:xfrm>
          <a:prstGeom prst="rect">
            <a:avLst/>
          </a:prstGeom>
          <a:noFill/>
          <a:ln>
            <a:solidFill>
              <a:srgbClr val="99CCFF"/>
            </a:solidFill>
          </a:ln>
        </p:spPr>
        <p:txBody>
          <a:bodyPr wrap="square" rtlCol="0">
            <a:noAutofit/>
          </a:bodyPr>
          <a:lstStyle/>
          <a:p>
            <a:r>
              <a:rPr lang="en-GB" sz="2400" b="1" u="sng" dirty="0">
                <a:solidFill>
                  <a:prstClr val="black"/>
                </a:solidFill>
                <a:latin typeface="Century Gothic" panose="020B0502020202020204" pitchFamily="34" charset="0"/>
              </a:rPr>
              <a:t>Learning objective:</a:t>
            </a:r>
          </a:p>
          <a:p>
            <a:endParaRPr lang="en-GB" sz="2400" b="1" u="sng" dirty="0">
              <a:solidFill>
                <a:prstClr val="black"/>
              </a:solidFill>
              <a:latin typeface="Century Gothic" panose="020B0502020202020204" pitchFamily="34" charset="0"/>
            </a:endParaRPr>
          </a:p>
          <a:p>
            <a:endParaRPr lang="en-GB" sz="2400" dirty="0">
              <a:solidFill>
                <a:prstClr val="black"/>
              </a:solidFill>
              <a:latin typeface="Century Gothic" panose="020B0502020202020204" pitchFamily="34" charset="0"/>
            </a:endParaRPr>
          </a:p>
          <a:p>
            <a:endParaRPr lang="en-GB" sz="2400" dirty="0">
              <a:solidFill>
                <a:prstClr val="black"/>
              </a:solidFill>
              <a:latin typeface="Century Gothic" panose="020B0502020202020204" pitchFamily="34" charset="0"/>
            </a:endParaRPr>
          </a:p>
          <a:p>
            <a:endParaRPr lang="en-GB" sz="2400" dirty="0">
              <a:solidFill>
                <a:prstClr val="black"/>
              </a:solidFill>
              <a:latin typeface="Century Gothic" panose="020B0502020202020204" pitchFamily="34" charset="0"/>
            </a:endParaRPr>
          </a:p>
          <a:p>
            <a:endParaRPr lang="en-GB" sz="2400" dirty="0">
              <a:solidFill>
                <a:prstClr val="black"/>
              </a:solidFill>
              <a:latin typeface="Century Gothic" panose="020B0502020202020204" pitchFamily="34" charset="0"/>
            </a:endParaRPr>
          </a:p>
          <a:p>
            <a:endParaRPr lang="en-GB" sz="2400" dirty="0">
              <a:solidFill>
                <a:prstClr val="black"/>
              </a:solidFill>
              <a:latin typeface="Century Gothic" panose="020B0502020202020204" pitchFamily="34" charset="0"/>
            </a:endParaRPr>
          </a:p>
          <a:p>
            <a:endParaRPr lang="en-GB" sz="2400" dirty="0">
              <a:solidFill>
                <a:prstClr val="black"/>
              </a:solidFill>
              <a:latin typeface="Century Gothic" panose="020B0502020202020204" pitchFamily="34" charset="0"/>
            </a:endParaRPr>
          </a:p>
        </p:txBody>
      </p:sp>
      <p:sp>
        <p:nvSpPr>
          <p:cNvPr id="2" name="TextBox 1"/>
          <p:cNvSpPr txBox="1"/>
          <p:nvPr userDrawn="1"/>
        </p:nvSpPr>
        <p:spPr>
          <a:xfrm>
            <a:off x="2072238" y="1587711"/>
            <a:ext cx="8125553" cy="523220"/>
          </a:xfrm>
          <a:prstGeom prst="rect">
            <a:avLst/>
          </a:prstGeom>
          <a:ln>
            <a:solidFill>
              <a:srgbClr val="99CCFF"/>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en-GB" sz="2800" b="1" dirty="0">
              <a:latin typeface="Century Gothic" panose="020B0502020202020204" pitchFamily="34" charset="0"/>
            </a:endParaRPr>
          </a:p>
        </p:txBody>
      </p:sp>
      <p:sp>
        <p:nvSpPr>
          <p:cNvPr id="17" name="TextBox 16"/>
          <p:cNvSpPr txBox="1"/>
          <p:nvPr userDrawn="1"/>
        </p:nvSpPr>
        <p:spPr>
          <a:xfrm>
            <a:off x="6693568" y="38311"/>
            <a:ext cx="5498432" cy="523220"/>
          </a:xfrm>
          <a:prstGeom prst="rect">
            <a:avLst/>
          </a:prstGeom>
          <a:noFill/>
        </p:spPr>
        <p:txBody>
          <a:bodyPr wrap="square" rtlCol="0">
            <a:spAutoFit/>
          </a:bodyPr>
          <a:lstStyle/>
          <a:p>
            <a:fld id="{1D6053B5-6324-4E31-A5F1-61AD9F66036E}" type="datetime2">
              <a:rPr lang="en-GB" sz="2800" b="1" smtClean="0">
                <a:latin typeface="Century Gothic" panose="020B0502020202020204" pitchFamily="34" charset="0"/>
              </a:rPr>
              <a:t>Monday, 20 April 2020</a:t>
            </a:fld>
            <a:endParaRPr lang="en-GB" sz="2800" b="1" dirty="0">
              <a:latin typeface="Century Gothic" panose="020B0502020202020204" pitchFamily="34" charset="0"/>
            </a:endParaRPr>
          </a:p>
        </p:txBody>
      </p:sp>
      <p:sp>
        <p:nvSpPr>
          <p:cNvPr id="18" name="Title Placeholder 1"/>
          <p:cNvSpPr>
            <a:spLocks noGrp="1"/>
          </p:cNvSpPr>
          <p:nvPr>
            <p:ph type="title"/>
          </p:nvPr>
        </p:nvSpPr>
        <p:spPr>
          <a:xfrm>
            <a:off x="2072238" y="1603035"/>
            <a:ext cx="8125553" cy="507896"/>
          </a:xfrm>
          <a:prstGeom prst="rect">
            <a:avLst/>
          </a:prstGeom>
          <a:ln>
            <a:noFill/>
          </a:ln>
        </p:spPr>
        <p:txBody>
          <a:bodyPr vert="horz" lIns="91440" tIns="45720" rIns="91440" bIns="45720" rtlCol="0" anchor="ctr">
            <a:noAutofit/>
          </a:bodyPr>
          <a:lstStyle>
            <a:lvl1pPr>
              <a:defRPr sz="3200">
                <a:latin typeface="Century Gothic" panose="020B0502020202020204" pitchFamily="34" charset="0"/>
              </a:defRPr>
            </a:lvl1pPr>
          </a:lstStyle>
          <a:p>
            <a:r>
              <a:rPr lang="en-US" dirty="0"/>
              <a:t>Click to edit Master title style</a:t>
            </a:r>
            <a:endParaRPr lang="en-GB" dirty="0"/>
          </a:p>
        </p:txBody>
      </p:sp>
      <p:sp>
        <p:nvSpPr>
          <p:cNvPr id="6" name="Text Placeholder 5"/>
          <p:cNvSpPr>
            <a:spLocks noGrp="1"/>
          </p:cNvSpPr>
          <p:nvPr>
            <p:ph type="body" sz="quarter" idx="10"/>
          </p:nvPr>
        </p:nvSpPr>
        <p:spPr>
          <a:xfrm>
            <a:off x="4849091" y="2883318"/>
            <a:ext cx="6456218" cy="3170099"/>
          </a:xfrm>
          <a:prstGeom prst="rect">
            <a:avLst/>
          </a:prstGeom>
        </p:spPr>
        <p:txBody>
          <a:bodyPr/>
          <a:lstStyle>
            <a:lvl1pPr marL="0" indent="0">
              <a:buNone/>
              <a:defRPr sz="2400">
                <a:latin typeface="Century Gothic" panose="020B0502020202020204" pitchFamily="34" charset="0"/>
              </a:defRPr>
            </a:lvl1pPr>
          </a:lstStyle>
          <a:p>
            <a:pPr lvl="0"/>
            <a:endParaRPr lang="en-GB" dirty="0"/>
          </a:p>
        </p:txBody>
      </p:sp>
      <p:sp>
        <p:nvSpPr>
          <p:cNvPr id="9" name="Text Placeholder 8"/>
          <p:cNvSpPr>
            <a:spLocks noGrp="1"/>
          </p:cNvSpPr>
          <p:nvPr>
            <p:ph type="body" sz="quarter" idx="11"/>
          </p:nvPr>
        </p:nvSpPr>
        <p:spPr>
          <a:xfrm>
            <a:off x="386194" y="2883319"/>
            <a:ext cx="4033406" cy="3170099"/>
          </a:xfrm>
          <a:prstGeom prst="rect">
            <a:avLst/>
          </a:prstGeom>
        </p:spPr>
        <p:txBody>
          <a:bodyPr/>
          <a:lstStyle>
            <a:lvl1pPr>
              <a:defRPr sz="2400">
                <a:latin typeface="Century Gothic" panose="020B0502020202020204" pitchFamily="34" charset="0"/>
              </a:defRPr>
            </a:lvl1pPr>
            <a:lvl2pPr>
              <a:defRPr sz="2000"/>
            </a:lvl2pPr>
            <a:lvl3pPr>
              <a:defRPr sz="1600"/>
            </a:lvl3pPr>
            <a:lvl4pPr>
              <a:defRPr sz="1400"/>
            </a:lvl4pPr>
            <a:lvl5pPr>
              <a:defRPr sz="1400"/>
            </a:lvl5pPr>
          </a:lstStyle>
          <a:p>
            <a:pPr lvl="0"/>
            <a:r>
              <a:rPr lang="en-US" dirty="0"/>
              <a:t>Click to edit Master text styles</a:t>
            </a:r>
          </a:p>
        </p:txBody>
      </p:sp>
    </p:spTree>
    <p:extLst>
      <p:ext uri="{BB962C8B-B14F-4D97-AF65-F5344CB8AC3E}">
        <p14:creationId xmlns:p14="http://schemas.microsoft.com/office/powerpoint/2010/main" val="2496559546"/>
      </p:ext>
    </p:extLst>
  </p:cSld>
  <p:clrMapOvr>
    <a:masterClrMapping/>
  </p:clrMapOvr>
  <p:hf sldNum="0" hdr="0" ftr="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connect">
    <p:spTree>
      <p:nvGrpSpPr>
        <p:cNvPr id="1" name=""/>
        <p:cNvGrpSpPr/>
        <p:nvPr/>
      </p:nvGrpSpPr>
      <p:grpSpPr>
        <a:xfrm>
          <a:off x="0" y="0"/>
          <a:ext cx="0" cy="0"/>
          <a:chOff x="0" y="0"/>
          <a:chExt cx="0" cy="0"/>
        </a:xfrm>
      </p:grpSpPr>
      <p:sp>
        <p:nvSpPr>
          <p:cNvPr id="2" name="Title 1"/>
          <p:cNvSpPr>
            <a:spLocks noGrp="1"/>
          </p:cNvSpPr>
          <p:nvPr>
            <p:ph type="title" hasCustomPrompt="1"/>
          </p:nvPr>
        </p:nvSpPr>
        <p:spPr>
          <a:solidFill>
            <a:srgbClr val="C0C0C0"/>
          </a:solidFill>
        </p:spPr>
        <p:txBody>
          <a:bodyPr/>
          <a:lstStyle>
            <a:lvl1pPr algn="l">
              <a:defRPr>
                <a:solidFill>
                  <a:schemeClr val="tx1"/>
                </a:solidFill>
                <a:latin typeface="Century Gothic" panose="020B0502020202020204" pitchFamily="34" charset="0"/>
              </a:defRPr>
            </a:lvl1pPr>
          </a:lstStyle>
          <a:p>
            <a:r>
              <a:rPr lang="en-GB" dirty="0"/>
              <a:t>Title:</a:t>
            </a:r>
          </a:p>
        </p:txBody>
      </p:sp>
      <p:sp>
        <p:nvSpPr>
          <p:cNvPr id="3" name="Content Placeholder 2"/>
          <p:cNvSpPr>
            <a:spLocks noGrp="1"/>
          </p:cNvSpPr>
          <p:nvPr>
            <p:ph idx="1" hasCustomPrompt="1"/>
          </p:nvPr>
        </p:nvSpPr>
        <p:spPr>
          <a:xfrm>
            <a:off x="2735626" y="1700808"/>
            <a:ext cx="4437905" cy="3399227"/>
          </a:xfrm>
          <a:solidFill>
            <a:srgbClr val="FFFF00"/>
          </a:solidFill>
        </p:spPr>
        <p:txBody>
          <a:bodyPr/>
          <a:lstStyle>
            <a:lvl1pPr marL="0" indent="0" algn="l">
              <a:buFont typeface="Arial" panose="020B0604020202020204" pitchFamily="34" charset="0"/>
              <a:buNone/>
              <a:defRPr b="0" u="none"/>
            </a:lvl1pPr>
          </a:lstStyle>
          <a:p>
            <a:pPr lvl="0"/>
            <a:r>
              <a:rPr lang="en-US" dirty="0"/>
              <a:t>1. Spiral                  -How science works</a:t>
            </a:r>
            <a:endParaRPr lang="en-GB" dirty="0"/>
          </a:p>
        </p:txBody>
      </p:sp>
      <p:sp>
        <p:nvSpPr>
          <p:cNvPr id="9" name="Content Placeholder 2"/>
          <p:cNvSpPr>
            <a:spLocks noGrp="1"/>
          </p:cNvSpPr>
          <p:nvPr>
            <p:ph idx="10" hasCustomPrompt="1"/>
          </p:nvPr>
        </p:nvSpPr>
        <p:spPr>
          <a:xfrm>
            <a:off x="7325931" y="692697"/>
            <a:ext cx="4437905" cy="4407338"/>
          </a:xfrm>
          <a:solidFill>
            <a:schemeClr val="accent2"/>
          </a:solidFill>
        </p:spPr>
        <p:txBody>
          <a:bodyPr/>
          <a:lstStyle>
            <a:lvl1pPr marL="0" indent="0" algn="l">
              <a:buFont typeface="Arial" panose="020B0604020202020204" pitchFamily="34" charset="0"/>
              <a:buNone/>
              <a:defRPr baseline="0"/>
            </a:lvl1pPr>
          </a:lstStyle>
          <a:p>
            <a:pPr lvl="0"/>
            <a:r>
              <a:rPr lang="en-US" dirty="0"/>
              <a:t>2. Recall                 -Last lesson         -Last topic          -Last year</a:t>
            </a:r>
          </a:p>
        </p:txBody>
      </p:sp>
      <p:sp>
        <p:nvSpPr>
          <p:cNvPr id="10" name="Content Placeholder 2"/>
          <p:cNvSpPr>
            <a:spLocks noGrp="1"/>
          </p:cNvSpPr>
          <p:nvPr>
            <p:ph idx="11" hasCustomPrompt="1"/>
          </p:nvPr>
        </p:nvSpPr>
        <p:spPr>
          <a:xfrm>
            <a:off x="2735624" y="5215944"/>
            <a:ext cx="9028211" cy="1403798"/>
          </a:xfrm>
          <a:solidFill>
            <a:srgbClr val="92D050"/>
          </a:solidFill>
        </p:spPr>
        <p:txBody>
          <a:bodyPr/>
          <a:lstStyle>
            <a:lvl1pPr marL="0" indent="0" algn="l">
              <a:buNone/>
              <a:defRPr baseline="0"/>
            </a:lvl1pPr>
          </a:lstStyle>
          <a:p>
            <a:pPr lvl="0"/>
            <a:r>
              <a:rPr lang="en-US" dirty="0"/>
              <a:t>3. Challenge</a:t>
            </a:r>
          </a:p>
        </p:txBody>
      </p:sp>
    </p:spTree>
    <p:extLst>
      <p:ext uri="{BB962C8B-B14F-4D97-AF65-F5344CB8AC3E}">
        <p14:creationId xmlns:p14="http://schemas.microsoft.com/office/powerpoint/2010/main" val="1543193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connect">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2820988" y="2060305"/>
            <a:ext cx="8254843" cy="450792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Content Placeholder 10"/>
          <p:cNvSpPr>
            <a:spLocks noGrp="1"/>
          </p:cNvSpPr>
          <p:nvPr>
            <p:ph sz="quarter" idx="11" hasCustomPrompt="1"/>
          </p:nvPr>
        </p:nvSpPr>
        <p:spPr>
          <a:xfrm>
            <a:off x="2820988" y="707890"/>
            <a:ext cx="8254843" cy="1133475"/>
          </a:xfrm>
          <a:solidFill>
            <a:srgbClr val="C0C0C0"/>
          </a:solidFill>
        </p:spPr>
        <p:txBody>
          <a:bodyPr anchor="ctr"/>
          <a:lstStyle>
            <a:lvl1pPr marL="0" indent="0" algn="ctr">
              <a:buNone/>
              <a:defRPr/>
            </a:lvl1pPr>
          </a:lstStyle>
          <a:p>
            <a:pPr lvl="0"/>
            <a:r>
              <a:rPr lang="en-US" dirty="0"/>
              <a:t>Heading</a:t>
            </a:r>
          </a:p>
        </p:txBody>
      </p:sp>
    </p:spTree>
    <p:extLst>
      <p:ext uri="{BB962C8B-B14F-4D97-AF65-F5344CB8AC3E}">
        <p14:creationId xmlns:p14="http://schemas.microsoft.com/office/powerpoint/2010/main" val="19929677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connect">
    <p:spTree>
      <p:nvGrpSpPr>
        <p:cNvPr id="1" name=""/>
        <p:cNvGrpSpPr/>
        <p:nvPr/>
      </p:nvGrpSpPr>
      <p:grpSpPr>
        <a:xfrm>
          <a:off x="0" y="0"/>
          <a:ext cx="0" cy="0"/>
          <a:chOff x="0" y="0"/>
          <a:chExt cx="0" cy="0"/>
        </a:xfrm>
      </p:grpSpPr>
      <p:sp>
        <p:nvSpPr>
          <p:cNvPr id="5" name="Content Placeholder 4"/>
          <p:cNvSpPr>
            <a:spLocks noGrp="1"/>
          </p:cNvSpPr>
          <p:nvPr>
            <p:ph sz="quarter" idx="10"/>
          </p:nvPr>
        </p:nvSpPr>
        <p:spPr>
          <a:xfrm>
            <a:off x="2820988" y="2060305"/>
            <a:ext cx="4004815" cy="450792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Content Placeholder 10"/>
          <p:cNvSpPr>
            <a:spLocks noGrp="1"/>
          </p:cNvSpPr>
          <p:nvPr>
            <p:ph sz="quarter" idx="11" hasCustomPrompt="1"/>
          </p:nvPr>
        </p:nvSpPr>
        <p:spPr>
          <a:xfrm>
            <a:off x="2820988" y="707890"/>
            <a:ext cx="8254843" cy="1133475"/>
          </a:xfrm>
          <a:solidFill>
            <a:srgbClr val="C0C0C0"/>
          </a:solidFill>
        </p:spPr>
        <p:txBody>
          <a:bodyPr anchor="ctr"/>
          <a:lstStyle>
            <a:lvl1pPr marL="0" indent="0" algn="ctr">
              <a:buNone/>
              <a:defRPr/>
            </a:lvl1pPr>
          </a:lstStyle>
          <a:p>
            <a:pPr lvl="0"/>
            <a:r>
              <a:rPr lang="en-US" dirty="0"/>
              <a:t>Heading</a:t>
            </a:r>
          </a:p>
        </p:txBody>
      </p:sp>
      <p:sp>
        <p:nvSpPr>
          <p:cNvPr id="4" name="Content Placeholder 4"/>
          <p:cNvSpPr>
            <a:spLocks noGrp="1"/>
          </p:cNvSpPr>
          <p:nvPr>
            <p:ph sz="quarter" idx="12"/>
          </p:nvPr>
        </p:nvSpPr>
        <p:spPr>
          <a:xfrm>
            <a:off x="7068870" y="2060305"/>
            <a:ext cx="4004815" cy="450792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610960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6140920"/>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15" name="TextBox 14"/>
          <p:cNvSpPr txBox="1"/>
          <p:nvPr userDrawn="1"/>
        </p:nvSpPr>
        <p:spPr>
          <a:xfrm>
            <a:off x="4742190" y="2401136"/>
            <a:ext cx="6682153" cy="3805699"/>
          </a:xfrm>
          <a:prstGeom prst="rect">
            <a:avLst/>
          </a:prstGeom>
          <a:noFill/>
          <a:ln>
            <a:solidFill>
              <a:srgbClr val="99CCFF"/>
            </a:solidFill>
          </a:ln>
        </p:spPr>
        <p:txBody>
          <a:bodyPr wrap="square" rtlCol="0">
            <a:noAutofit/>
          </a:bodyPr>
          <a:lstStyle/>
          <a:p>
            <a:r>
              <a:rPr lang="en-GB" sz="2400" b="1" u="sng" dirty="0">
                <a:solidFill>
                  <a:prstClr val="black"/>
                </a:solidFill>
                <a:latin typeface="Century Gothic" panose="020B0502020202020204" pitchFamily="34" charset="0"/>
              </a:rPr>
              <a:t>Learning outcomes:</a:t>
            </a:r>
          </a:p>
          <a:p>
            <a:endParaRPr lang="en-GB" sz="2400" dirty="0">
              <a:solidFill>
                <a:prstClr val="black"/>
              </a:solidFill>
              <a:latin typeface="Century Gothic" panose="020B0502020202020204" pitchFamily="34" charset="0"/>
            </a:endParaRPr>
          </a:p>
        </p:txBody>
      </p:sp>
      <p:sp>
        <p:nvSpPr>
          <p:cNvPr id="16" name="TextBox 15"/>
          <p:cNvSpPr txBox="1"/>
          <p:nvPr userDrawn="1"/>
        </p:nvSpPr>
        <p:spPr>
          <a:xfrm>
            <a:off x="277092" y="2401136"/>
            <a:ext cx="4241088" cy="3805699"/>
          </a:xfrm>
          <a:prstGeom prst="rect">
            <a:avLst/>
          </a:prstGeom>
          <a:noFill/>
          <a:ln>
            <a:solidFill>
              <a:srgbClr val="99CCFF"/>
            </a:solidFill>
          </a:ln>
        </p:spPr>
        <p:txBody>
          <a:bodyPr wrap="square" rtlCol="0">
            <a:noAutofit/>
          </a:bodyPr>
          <a:lstStyle/>
          <a:p>
            <a:r>
              <a:rPr lang="en-GB" sz="2400" b="1" u="sng" dirty="0">
                <a:solidFill>
                  <a:prstClr val="black"/>
                </a:solidFill>
                <a:latin typeface="Century Gothic" panose="020B0502020202020204" pitchFamily="34" charset="0"/>
              </a:rPr>
              <a:t>Learning objective:</a:t>
            </a:r>
          </a:p>
          <a:p>
            <a:endParaRPr lang="en-GB" sz="2400" b="1" u="sng" dirty="0">
              <a:solidFill>
                <a:prstClr val="black"/>
              </a:solidFill>
              <a:latin typeface="Century Gothic" panose="020B0502020202020204" pitchFamily="34" charset="0"/>
            </a:endParaRPr>
          </a:p>
          <a:p>
            <a:endParaRPr lang="en-GB" sz="2400" dirty="0">
              <a:solidFill>
                <a:prstClr val="black"/>
              </a:solidFill>
              <a:latin typeface="Century Gothic" panose="020B0502020202020204" pitchFamily="34" charset="0"/>
            </a:endParaRPr>
          </a:p>
          <a:p>
            <a:endParaRPr lang="en-GB" sz="2400" dirty="0">
              <a:solidFill>
                <a:prstClr val="black"/>
              </a:solidFill>
              <a:latin typeface="Century Gothic" panose="020B0502020202020204" pitchFamily="34" charset="0"/>
            </a:endParaRPr>
          </a:p>
          <a:p>
            <a:endParaRPr lang="en-GB" sz="2400" dirty="0">
              <a:solidFill>
                <a:prstClr val="black"/>
              </a:solidFill>
              <a:latin typeface="Century Gothic" panose="020B0502020202020204" pitchFamily="34" charset="0"/>
            </a:endParaRPr>
          </a:p>
          <a:p>
            <a:endParaRPr lang="en-GB" sz="2400" dirty="0">
              <a:solidFill>
                <a:prstClr val="black"/>
              </a:solidFill>
              <a:latin typeface="Century Gothic" panose="020B0502020202020204" pitchFamily="34" charset="0"/>
            </a:endParaRPr>
          </a:p>
          <a:p>
            <a:endParaRPr lang="en-GB" sz="2400" dirty="0">
              <a:solidFill>
                <a:prstClr val="black"/>
              </a:solidFill>
              <a:latin typeface="Century Gothic" panose="020B0502020202020204" pitchFamily="34" charset="0"/>
            </a:endParaRPr>
          </a:p>
          <a:p>
            <a:endParaRPr lang="en-GB" sz="2400" dirty="0">
              <a:solidFill>
                <a:prstClr val="black"/>
              </a:solidFill>
              <a:latin typeface="Century Gothic" panose="020B0502020202020204" pitchFamily="34" charset="0"/>
            </a:endParaRPr>
          </a:p>
        </p:txBody>
      </p:sp>
      <p:sp>
        <p:nvSpPr>
          <p:cNvPr id="2" name="TextBox 1"/>
          <p:cNvSpPr txBox="1"/>
          <p:nvPr userDrawn="1"/>
        </p:nvSpPr>
        <p:spPr>
          <a:xfrm>
            <a:off x="2072238" y="1587711"/>
            <a:ext cx="8125553" cy="523220"/>
          </a:xfrm>
          <a:prstGeom prst="rect">
            <a:avLst/>
          </a:prstGeom>
          <a:ln>
            <a:solidFill>
              <a:srgbClr val="99CCFF"/>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en-GB" sz="2800" b="1" dirty="0">
              <a:latin typeface="Century Gothic" panose="020B0502020202020204" pitchFamily="34" charset="0"/>
            </a:endParaRPr>
          </a:p>
        </p:txBody>
      </p:sp>
      <p:sp>
        <p:nvSpPr>
          <p:cNvPr id="17" name="TextBox 16"/>
          <p:cNvSpPr txBox="1"/>
          <p:nvPr userDrawn="1"/>
        </p:nvSpPr>
        <p:spPr>
          <a:xfrm>
            <a:off x="6693568" y="38311"/>
            <a:ext cx="5498432" cy="523220"/>
          </a:xfrm>
          <a:prstGeom prst="rect">
            <a:avLst/>
          </a:prstGeom>
          <a:noFill/>
        </p:spPr>
        <p:txBody>
          <a:bodyPr wrap="square" rtlCol="0">
            <a:spAutoFit/>
          </a:bodyPr>
          <a:lstStyle/>
          <a:p>
            <a:fld id="{1D6053B5-6324-4E31-A5F1-61AD9F66036E}" type="datetime2">
              <a:rPr lang="en-GB" sz="2800" b="1" smtClean="0">
                <a:latin typeface="Century Gothic" panose="020B0502020202020204" pitchFamily="34" charset="0"/>
              </a:rPr>
              <a:t>Monday, 20 April 2020</a:t>
            </a:fld>
            <a:endParaRPr lang="en-GB" sz="2800" b="1" dirty="0">
              <a:latin typeface="Century Gothic" panose="020B0502020202020204" pitchFamily="34" charset="0"/>
            </a:endParaRPr>
          </a:p>
        </p:txBody>
      </p:sp>
      <p:sp>
        <p:nvSpPr>
          <p:cNvPr id="18" name="Title Placeholder 1"/>
          <p:cNvSpPr>
            <a:spLocks noGrp="1"/>
          </p:cNvSpPr>
          <p:nvPr>
            <p:ph type="title"/>
          </p:nvPr>
        </p:nvSpPr>
        <p:spPr>
          <a:xfrm>
            <a:off x="2072238" y="1603035"/>
            <a:ext cx="8125553" cy="507896"/>
          </a:xfrm>
          <a:prstGeom prst="rect">
            <a:avLst/>
          </a:prstGeom>
          <a:ln>
            <a:noFill/>
          </a:ln>
        </p:spPr>
        <p:txBody>
          <a:bodyPr vert="horz" lIns="91440" tIns="45720" rIns="91440" bIns="45720" rtlCol="0" anchor="ctr">
            <a:noAutofit/>
          </a:bodyPr>
          <a:lstStyle>
            <a:lvl1pPr>
              <a:defRPr sz="3200">
                <a:latin typeface="Century Gothic" panose="020B0502020202020204" pitchFamily="34" charset="0"/>
              </a:defRPr>
            </a:lvl1pPr>
          </a:lstStyle>
          <a:p>
            <a:r>
              <a:rPr lang="en-US" dirty="0"/>
              <a:t>Click to edit Master title style</a:t>
            </a:r>
            <a:endParaRPr lang="en-GB" dirty="0"/>
          </a:p>
        </p:txBody>
      </p:sp>
      <p:sp>
        <p:nvSpPr>
          <p:cNvPr id="6" name="Text Placeholder 5"/>
          <p:cNvSpPr>
            <a:spLocks noGrp="1"/>
          </p:cNvSpPr>
          <p:nvPr>
            <p:ph type="body" sz="quarter" idx="10"/>
          </p:nvPr>
        </p:nvSpPr>
        <p:spPr>
          <a:xfrm>
            <a:off x="4849091" y="2883318"/>
            <a:ext cx="6456218" cy="3170099"/>
          </a:xfrm>
          <a:prstGeom prst="rect">
            <a:avLst/>
          </a:prstGeom>
        </p:spPr>
        <p:txBody>
          <a:bodyPr/>
          <a:lstStyle>
            <a:lvl1pPr marL="0" indent="0">
              <a:buNone/>
              <a:defRPr sz="2400">
                <a:latin typeface="Century Gothic" panose="020B0502020202020204" pitchFamily="34" charset="0"/>
              </a:defRPr>
            </a:lvl1pPr>
          </a:lstStyle>
          <a:p>
            <a:pPr lvl="0"/>
            <a:endParaRPr lang="en-GB" dirty="0"/>
          </a:p>
        </p:txBody>
      </p:sp>
      <p:sp>
        <p:nvSpPr>
          <p:cNvPr id="9" name="Text Placeholder 8"/>
          <p:cNvSpPr>
            <a:spLocks noGrp="1"/>
          </p:cNvSpPr>
          <p:nvPr>
            <p:ph type="body" sz="quarter" idx="11"/>
          </p:nvPr>
        </p:nvSpPr>
        <p:spPr>
          <a:xfrm>
            <a:off x="386194" y="2883319"/>
            <a:ext cx="4033406" cy="3170099"/>
          </a:xfrm>
          <a:prstGeom prst="rect">
            <a:avLst/>
          </a:prstGeom>
        </p:spPr>
        <p:txBody>
          <a:bodyPr/>
          <a:lstStyle>
            <a:lvl1pPr>
              <a:defRPr sz="2400">
                <a:latin typeface="Century Gothic" panose="020B0502020202020204" pitchFamily="34" charset="0"/>
              </a:defRPr>
            </a:lvl1pPr>
            <a:lvl2pPr>
              <a:defRPr sz="2000"/>
            </a:lvl2pPr>
            <a:lvl3pPr>
              <a:defRPr sz="1600"/>
            </a:lvl3pPr>
            <a:lvl4pPr>
              <a:defRPr sz="1400"/>
            </a:lvl4pPr>
            <a:lvl5pPr>
              <a:defRPr sz="1400"/>
            </a:lvl5pPr>
          </a:lstStyle>
          <a:p>
            <a:pPr lvl="0"/>
            <a:r>
              <a:rPr lang="en-US" dirty="0"/>
              <a:t>Click to edit Master text styles</a:t>
            </a:r>
          </a:p>
        </p:txBody>
      </p:sp>
    </p:spTree>
    <p:extLst>
      <p:ext uri="{BB962C8B-B14F-4D97-AF65-F5344CB8AC3E}">
        <p14:creationId xmlns:p14="http://schemas.microsoft.com/office/powerpoint/2010/main" val="736740430"/>
      </p:ext>
    </p:extLst>
  </p:cSld>
  <p:clrMapOvr>
    <a:masterClrMapping/>
  </p:clrMapOvr>
  <p:hf sldNum="0" hdr="0" ftr="0"/>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1.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theme" Target="../theme/theme2.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pic>
        <p:nvPicPr>
          <p:cNvPr id="1026" name="Picture 2" descr="Image result for bluecoat meres academy"/>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7625"/>
            <a:ext cx="1111474" cy="111147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424153933"/>
      </p:ext>
    </p:extLst>
  </p:cSld>
  <p:clrMap bg1="lt1" tx1="dk1" bg2="lt2" tx2="dk2" accent1="accent1" accent2="accent2" accent3="accent3" accent4="accent4" accent5="accent5" accent6="accent6" hlink="hlink" folHlink="folHlink"/>
  <p:sldLayoutIdLst>
    <p:sldLayoutId id="2147483722" r:id="rId1"/>
  </p:sldLayoutIdLst>
  <p:hf sldNum="0" hdr="0" ftr="0"/>
  <p:txStyles>
    <p:titleStyle>
      <a:lvl1pPr algn="ctr" defTabSz="1219170" rtl="0" eaLnBrk="1" latinLnBrk="0" hangingPunct="1">
        <a:spcBef>
          <a:spcPct val="0"/>
        </a:spcBef>
        <a:buNone/>
        <a:defRPr sz="4800"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FFEFD1"/>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35626" y="692696"/>
            <a:ext cx="4437906" cy="912101"/>
          </a:xfrm>
          <a:prstGeom prst="rect">
            <a:avLst/>
          </a:prstGeom>
        </p:spPr>
        <p:txBody>
          <a:bodyPr vert="horz" lIns="91440" tIns="45720" rIns="91440" bIns="45720" rtlCol="0" anchor="ctr">
            <a:normAutofit/>
          </a:bodyPr>
          <a:lstStyle/>
          <a:p>
            <a:r>
              <a:rPr lang="en-US" dirty="0"/>
              <a:t>Title:</a:t>
            </a:r>
            <a:endParaRPr lang="en-GB" dirty="0"/>
          </a:p>
        </p:txBody>
      </p:sp>
      <p:sp>
        <p:nvSpPr>
          <p:cNvPr id="3" name="Text Placeholder 2"/>
          <p:cNvSpPr>
            <a:spLocks noGrp="1"/>
          </p:cNvSpPr>
          <p:nvPr>
            <p:ph type="body" idx="1"/>
          </p:nvPr>
        </p:nvSpPr>
        <p:spPr>
          <a:xfrm>
            <a:off x="2735626" y="1700808"/>
            <a:ext cx="8343777" cy="499255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Rectangular Callout 7"/>
          <p:cNvSpPr/>
          <p:nvPr userDrawn="1"/>
        </p:nvSpPr>
        <p:spPr>
          <a:xfrm>
            <a:off x="0" y="0"/>
            <a:ext cx="2346304" cy="528059"/>
          </a:xfrm>
          <a:prstGeom prst="wedgeRectCallout">
            <a:avLst>
              <a:gd name="adj1" fmla="val 59309"/>
              <a:gd name="adj2" fmla="val -14971"/>
            </a:avLst>
          </a:prstGeom>
          <a:solidFill>
            <a:schemeClr val="tx1"/>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2667" dirty="0">
                <a:solidFill>
                  <a:srgbClr val="FFFFFF"/>
                </a:solidFill>
                <a:effectLst>
                  <a:outerShdw blurRad="38100" dist="38100" dir="2700000" algn="tl">
                    <a:srgbClr val="000000">
                      <a:alpha val="43137"/>
                    </a:srgbClr>
                  </a:outerShdw>
                </a:effectLst>
                <a:latin typeface="Century Gothic" panose="020B0502020202020204" pitchFamily="34" charset="0"/>
              </a:rPr>
              <a:t>Big Question</a:t>
            </a:r>
          </a:p>
        </p:txBody>
      </p:sp>
      <p:sp>
        <p:nvSpPr>
          <p:cNvPr id="14" name="Rectangle 13"/>
          <p:cNvSpPr/>
          <p:nvPr userDrawn="1"/>
        </p:nvSpPr>
        <p:spPr>
          <a:xfrm>
            <a:off x="2543604" y="6128"/>
            <a:ext cx="8536921" cy="528059"/>
          </a:xfrm>
          <a:prstGeom prst="rect">
            <a:avLst/>
          </a:prstGeom>
          <a:solidFill>
            <a:schemeClr val="tx1"/>
          </a:solidFill>
        </p:spPr>
        <p:style>
          <a:lnRef idx="1">
            <a:schemeClr val="accent6"/>
          </a:lnRef>
          <a:fillRef idx="3">
            <a:schemeClr val="accent6"/>
          </a:fillRef>
          <a:effectRef idx="2">
            <a:schemeClr val="accent6"/>
          </a:effectRef>
          <a:fontRef idx="minor">
            <a:schemeClr val="lt1"/>
          </a:fontRef>
        </p:style>
        <p:txBody>
          <a:bodyPr rtlCol="0" anchor="ctr"/>
          <a:lstStyle/>
          <a:p>
            <a:pPr algn="l"/>
            <a:r>
              <a:rPr lang="en-GB" sz="2300" dirty="0">
                <a:solidFill>
                  <a:srgbClr val="FFFFFF"/>
                </a:solidFill>
                <a:latin typeface="Century Gothic" panose="020B0502020202020204" pitchFamily="34" charset="0"/>
              </a:rPr>
              <a:t>What would happen if we couldn’t respire anaerobically? </a:t>
            </a:r>
          </a:p>
        </p:txBody>
      </p:sp>
      <p:sp>
        <p:nvSpPr>
          <p:cNvPr id="17" name="Rounded Rectangle 16"/>
          <p:cNvSpPr/>
          <p:nvPr userDrawn="1"/>
        </p:nvSpPr>
        <p:spPr>
          <a:xfrm>
            <a:off x="-1123" y="4032450"/>
            <a:ext cx="2592288" cy="1440160"/>
          </a:xfrm>
          <a:prstGeom prst="roundRect">
            <a:avLst/>
          </a:prstGeom>
          <a:solidFill>
            <a:srgbClr val="C7E6A4"/>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r>
              <a:rPr lang="en-GB" sz="1400" dirty="0">
                <a:solidFill>
                  <a:srgbClr val="000000"/>
                </a:solidFill>
                <a:latin typeface="Century Gothic" panose="020B0502020202020204" pitchFamily="34" charset="0"/>
              </a:rPr>
              <a:t>Explain the differences between aerobic and anaerobic respiration. </a:t>
            </a:r>
          </a:p>
        </p:txBody>
      </p:sp>
      <p:sp>
        <p:nvSpPr>
          <p:cNvPr id="19" name="Rounded Rectangle 18"/>
          <p:cNvSpPr/>
          <p:nvPr userDrawn="1"/>
        </p:nvSpPr>
        <p:spPr>
          <a:xfrm>
            <a:off x="-1123" y="1056118"/>
            <a:ext cx="2592288" cy="1440160"/>
          </a:xfrm>
          <a:prstGeom prst="roundRect">
            <a:avLst/>
          </a:prstGeom>
          <a:solidFill>
            <a:srgbClr val="C7E6A4"/>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r>
              <a:rPr lang="en-GB" sz="1400" dirty="0">
                <a:solidFill>
                  <a:srgbClr val="000000"/>
                </a:solidFill>
                <a:latin typeface="Century Gothic" panose="020B0502020202020204" pitchFamily="34" charset="0"/>
              </a:rPr>
              <a:t>State the word equations for aerobic and anaerobic respiration and describe how animals and plants obtain the raw materials needed for respiration. </a:t>
            </a:r>
          </a:p>
        </p:txBody>
      </p:sp>
      <p:sp>
        <p:nvSpPr>
          <p:cNvPr id="23" name="Rounded Rectangle 22"/>
          <p:cNvSpPr/>
          <p:nvPr userDrawn="1"/>
        </p:nvSpPr>
        <p:spPr>
          <a:xfrm>
            <a:off x="-1123" y="2544284"/>
            <a:ext cx="2592288" cy="1440160"/>
          </a:xfrm>
          <a:prstGeom prst="roundRect">
            <a:avLst/>
          </a:prstGeom>
          <a:solidFill>
            <a:srgbClr val="C7E6A4"/>
          </a:solidFill>
          <a:ln>
            <a:solidFill>
              <a:schemeClr val="tx1"/>
            </a:solidFill>
          </a:ln>
        </p:spPr>
        <p:style>
          <a:lnRef idx="1">
            <a:schemeClr val="accent3"/>
          </a:lnRef>
          <a:fillRef idx="2">
            <a:schemeClr val="accent3"/>
          </a:fillRef>
          <a:effectRef idx="1">
            <a:schemeClr val="accent3"/>
          </a:effectRef>
          <a:fontRef idx="minor">
            <a:schemeClr val="dk1"/>
          </a:fontRef>
        </p:style>
        <p:txBody>
          <a:bodyPr rtlCol="0" anchor="ctr"/>
          <a:lstStyle/>
          <a:p>
            <a:r>
              <a:rPr lang="en-GB" sz="1400" dirty="0">
                <a:solidFill>
                  <a:srgbClr val="000000"/>
                </a:solidFill>
                <a:latin typeface="Century Gothic" panose="020B0502020202020204" pitchFamily="34" charset="0"/>
              </a:rPr>
              <a:t>Describe what happens to the rate of respiration during exercise. </a:t>
            </a:r>
          </a:p>
        </p:txBody>
      </p:sp>
      <p:pic>
        <p:nvPicPr>
          <p:cNvPr id="15" name="Picture 2" descr="Image result for bluecoat meres academy"/>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1080526" y="68627"/>
            <a:ext cx="1111474" cy="1111474"/>
          </a:xfrm>
          <a:prstGeom prst="rect">
            <a:avLst/>
          </a:prstGeom>
          <a:noFill/>
          <a:extLst>
            <a:ext uri="{909E8E84-426E-40dd-AFC4-6F175D3DCCD1}">
              <a14:hiddenFill xmlns:a14="http://schemas.microsoft.com/office/drawing/2010/main" xmlns="">
                <a:solidFill>
                  <a:srgbClr val="FFFFFF"/>
                </a:solidFill>
              </a14:hiddenFill>
            </a:ext>
          </a:extLst>
        </p:spPr>
      </p:pic>
      <p:sp>
        <p:nvSpPr>
          <p:cNvPr id="18" name="Rounded Rectangle 17"/>
          <p:cNvSpPr/>
          <p:nvPr userDrawn="1"/>
        </p:nvSpPr>
        <p:spPr>
          <a:xfrm>
            <a:off x="0" y="5520616"/>
            <a:ext cx="2592288" cy="1337384"/>
          </a:xfrm>
          <a:prstGeom prst="roundRect">
            <a:avLst/>
          </a:prstGeom>
          <a:solidFill>
            <a:srgbClr val="C0C0C0"/>
          </a:solidFill>
          <a:ln>
            <a:solidFill>
              <a:schemeClr val="tx1"/>
            </a:solidFill>
          </a:ln>
        </p:spPr>
        <p:style>
          <a:lnRef idx="1">
            <a:schemeClr val="accent2"/>
          </a:lnRef>
          <a:fillRef idx="2">
            <a:schemeClr val="accent2"/>
          </a:fillRef>
          <a:effectRef idx="1">
            <a:schemeClr val="accent2"/>
          </a:effectRef>
          <a:fontRef idx="minor">
            <a:schemeClr val="dk1"/>
          </a:fontRef>
        </p:style>
        <p:txBody>
          <a:bodyPr rtlCol="0" anchor="ctr"/>
          <a:lstStyle/>
          <a:p>
            <a:r>
              <a:rPr lang="en-GB" sz="1200" b="1" dirty="0">
                <a:solidFill>
                  <a:srgbClr val="000000"/>
                </a:solidFill>
                <a:latin typeface="Century Gothic" panose="020B0502020202020204" pitchFamily="34" charset="0"/>
              </a:rPr>
              <a:t>Keywords:</a:t>
            </a:r>
          </a:p>
          <a:p>
            <a:r>
              <a:rPr lang="en-GB" sz="1200" b="0" dirty="0">
                <a:solidFill>
                  <a:srgbClr val="000000"/>
                </a:solidFill>
                <a:latin typeface="Century Gothic" panose="020B0502020202020204" pitchFamily="34" charset="0"/>
              </a:rPr>
              <a:t>Respiration </a:t>
            </a:r>
          </a:p>
          <a:p>
            <a:r>
              <a:rPr lang="en-GB" sz="1200" b="0" dirty="0">
                <a:solidFill>
                  <a:srgbClr val="000000"/>
                </a:solidFill>
                <a:latin typeface="Century Gothic" panose="020B0502020202020204" pitchFamily="34" charset="0"/>
              </a:rPr>
              <a:t>Aerobic </a:t>
            </a:r>
          </a:p>
          <a:p>
            <a:r>
              <a:rPr lang="en-GB" sz="1200" b="0" dirty="0">
                <a:solidFill>
                  <a:srgbClr val="000000"/>
                </a:solidFill>
                <a:latin typeface="Century Gothic" panose="020B0502020202020204" pitchFamily="34" charset="0"/>
              </a:rPr>
              <a:t>Anaerobic</a:t>
            </a:r>
          </a:p>
          <a:p>
            <a:r>
              <a:rPr lang="en-GB" sz="1200" b="0" dirty="0">
                <a:solidFill>
                  <a:srgbClr val="000000"/>
                </a:solidFill>
                <a:latin typeface="Century Gothic" panose="020B0502020202020204" pitchFamily="34" charset="0"/>
              </a:rPr>
              <a:t>Lactic acid </a:t>
            </a:r>
          </a:p>
          <a:p>
            <a:r>
              <a:rPr lang="en-GB" sz="1200" b="0" dirty="0">
                <a:solidFill>
                  <a:srgbClr val="000000"/>
                </a:solidFill>
                <a:latin typeface="Century Gothic" panose="020B0502020202020204" pitchFamily="34" charset="0"/>
              </a:rPr>
              <a:t>Oxygen debt </a:t>
            </a:r>
          </a:p>
          <a:p>
            <a:r>
              <a:rPr lang="en-GB" sz="1200" b="0" dirty="0">
                <a:solidFill>
                  <a:srgbClr val="000000"/>
                </a:solidFill>
                <a:latin typeface="Century Gothic" panose="020B0502020202020204" pitchFamily="34" charset="0"/>
              </a:rPr>
              <a:t>Metabolism </a:t>
            </a:r>
          </a:p>
        </p:txBody>
      </p:sp>
      <p:sp>
        <p:nvSpPr>
          <p:cNvPr id="16" name="Rectangular Callout 15"/>
          <p:cNvSpPr/>
          <p:nvPr userDrawn="1"/>
        </p:nvSpPr>
        <p:spPr>
          <a:xfrm>
            <a:off x="-1123" y="528059"/>
            <a:ext cx="2346304" cy="480053"/>
          </a:xfrm>
          <a:prstGeom prst="wedgeRectCallout">
            <a:avLst>
              <a:gd name="adj1" fmla="val -11822"/>
              <a:gd name="adj2" fmla="val 78300"/>
            </a:avLst>
          </a:prstGeom>
          <a:solidFill>
            <a:schemeClr val="tx1"/>
          </a:solidFill>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2400" dirty="0">
                <a:solidFill>
                  <a:srgbClr val="FFFFFF"/>
                </a:solidFill>
                <a:effectLst>
                  <a:outerShdw blurRad="38100" dist="38100" dir="2700000" algn="tl">
                    <a:srgbClr val="000000">
                      <a:alpha val="43137"/>
                    </a:srgbClr>
                  </a:outerShdw>
                </a:effectLst>
                <a:latin typeface="Century Gothic" panose="020B0502020202020204" pitchFamily="34" charset="0"/>
              </a:rPr>
              <a:t>Outcomes</a:t>
            </a:r>
          </a:p>
        </p:txBody>
      </p:sp>
    </p:spTree>
    <p:extLst>
      <p:ext uri="{BB962C8B-B14F-4D97-AF65-F5344CB8AC3E}">
        <p14:creationId xmlns:p14="http://schemas.microsoft.com/office/powerpoint/2010/main" val="612533737"/>
      </p:ext>
    </p:extLst>
  </p:cSld>
  <p:clrMap bg1="lt1" tx1="dk1" bg2="lt2" tx2="dk2" accent1="accent1" accent2="accent2" accent3="accent3" accent4="accent4" accent5="accent5" accent6="accent6" hlink="hlink" folHlink="folHlink"/>
  <p:sldLayoutIdLst>
    <p:sldLayoutId id="2147483747" r:id="rId1"/>
    <p:sldLayoutId id="2147483692" r:id="rId2"/>
    <p:sldLayoutId id="2147483748" r:id="rId3"/>
    <p:sldLayoutId id="2147483750" r:id="rId4"/>
    <p:sldLayoutId id="2147483751" r:id="rId5"/>
  </p:sldLayoutIdLst>
  <p:hf sldNum="0" hdr="0" ftr="0"/>
  <p:txStyles>
    <p:titleStyle>
      <a:lvl1pPr algn="ctr" defTabSz="1219170" rtl="0" eaLnBrk="1" latinLnBrk="0" hangingPunct="1">
        <a:spcBef>
          <a:spcPct val="0"/>
        </a:spcBef>
        <a:buNone/>
        <a:defRPr sz="4267" kern="1200">
          <a:solidFill>
            <a:schemeClr val="tx1"/>
          </a:solidFill>
          <a:latin typeface="Century Gothic" panose="020B0502020202020204" pitchFamily="34" charset="0"/>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Century Gothic" panose="020B0502020202020204" pitchFamily="34" charset="0"/>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Century Gothic" panose="020B0502020202020204" pitchFamily="34" charset="0"/>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Century Gothic" panose="020B0502020202020204" pitchFamily="34" charset="0"/>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Century Gothic" panose="020B0502020202020204" pitchFamily="34" charset="0"/>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Century Gothic" panose="020B0502020202020204" pitchFamily="34" charset="0"/>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jravenscroft@bluecoatmeres.co.uk" TargetMode="Externa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hyperlink" Target="https://www.youtube.com/watch?v=ZkqEno1r2jk&amp;t=88s"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hyperlink" Target="https://www.google.co.uk/url?sa=i&amp;rct=j&amp;q=&amp;esrc=s&amp;source=images&amp;cd=&amp;cad=rja&amp;uact=8&amp;ved=0ahUKEwiBvKG7iJnZAhXJNxQKHWwsAJEQjRwIBw&amp;url=https://www.canva.com/icons/arrows/MACPQI4ajCk-arrow-cycle-silhouette/&amp;psig=AOvVaw3_5ecbYYFe5MAdwlUN-Hki&amp;ust=1518273702159744" TargetMode="External"/><Relationship Id="rId5" Type="http://schemas.openxmlformats.org/officeDocument/2006/relationships/image" Target="../media/image3.png"/><Relationship Id="rId4" Type="http://schemas.openxmlformats.org/officeDocument/2006/relationships/hyperlink" Target="https://www.google.co.uk/url?sa=i&amp;rct=j&amp;q=&amp;esrc=s&amp;source=images&amp;cd=&amp;cad=rja&amp;uact=8&amp;ved=0ahUKEwjMvMiBh5nZAhUFshQKHWESDNQQjRwIBw&amp;url=https://thenounproject.com/term/brain/817/&amp;psig=AOvVaw2AuNZWZQFiihQnFHToHDIv&amp;ust=1518273315189334"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hyperlink" Target="https://www.google.co.uk/url?sa=i&amp;rct=j&amp;q=&amp;esrc=s&amp;source=images&amp;cd=&amp;cad=rja&amp;uact=8&amp;ved=0ahUKEwiBvKG7iJnZAhXJNxQKHWwsAJEQjRwIBw&amp;url=https://www.canva.com/icons/arrows/MACPQI4ajCk-arrow-cycle-silhouette/&amp;psig=AOvVaw3_5ecbYYFe5MAdwlUN-Hki&amp;ust=1518273702159744" TargetMode="External"/><Relationship Id="rId5" Type="http://schemas.openxmlformats.org/officeDocument/2006/relationships/image" Target="../media/image3.png"/><Relationship Id="rId4" Type="http://schemas.openxmlformats.org/officeDocument/2006/relationships/hyperlink" Target="https://www.google.co.uk/url?sa=i&amp;rct=j&amp;q=&amp;esrc=s&amp;source=images&amp;cd=&amp;cad=rja&amp;uact=8&amp;ved=0ahUKEwjMvMiBh5nZAhUFshQKHWESDNQQjRwIBw&amp;url=https://thenounproject.com/term/brain/817/&amp;psig=AOvVaw2AuNZWZQFiihQnFHToHDIv&amp;ust=1518273315189334"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hyperlink" Target="https://www.google.co.uk/url?sa=i&amp;rct=j&amp;q=&amp;esrc=s&amp;source=images&amp;cd=&amp;cad=rja&amp;uact=8&amp;ved=0ahUKEwiBvKG7iJnZAhXJNxQKHWwsAJEQjRwIBw&amp;url=https://www.canva.com/icons/arrows/MACPQI4ajCk-arrow-cycle-silhouette/&amp;psig=AOvVaw3_5ecbYYFe5MAdwlUN-Hki&amp;ust=1518273702159744" TargetMode="External"/><Relationship Id="rId5" Type="http://schemas.openxmlformats.org/officeDocument/2006/relationships/image" Target="../media/image3.png"/><Relationship Id="rId4" Type="http://schemas.openxmlformats.org/officeDocument/2006/relationships/hyperlink" Target="https://www.google.co.uk/url?sa=i&amp;rct=j&amp;q=&amp;esrc=s&amp;source=images&amp;cd=&amp;cad=rja&amp;uact=8&amp;ved=0ahUKEwjMvMiBh5nZAhUFshQKHWESDNQQjRwIBw&amp;url=https://thenounproject.com/term/brain/817/&amp;psig=AOvVaw2AuNZWZQFiihQnFHToHDIv&amp;ust=1518273315189334"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hyperlink" Target="https://www.google.co.uk/url?sa=i&amp;rct=j&amp;q=&amp;esrc=s&amp;source=images&amp;cd=&amp;cad=rja&amp;uact=8&amp;ved=0ahUKEwiBvKG7iJnZAhXJNxQKHWwsAJEQjRwIBw&amp;url=https://www.canva.com/icons/arrows/MACPQI4ajCk-arrow-cycle-silhouette/&amp;psig=AOvVaw3_5ecbYYFe5MAdwlUN-Hki&amp;ust=1518273702159744" TargetMode="External"/><Relationship Id="rId5" Type="http://schemas.openxmlformats.org/officeDocument/2006/relationships/image" Target="../media/image3.png"/><Relationship Id="rId4" Type="http://schemas.openxmlformats.org/officeDocument/2006/relationships/hyperlink" Target="https://www.google.co.uk/url?sa=i&amp;rct=j&amp;q=&amp;esrc=s&amp;source=images&amp;cd=&amp;cad=rja&amp;uact=8&amp;ved=0ahUKEwjMvMiBh5nZAhUFshQKHWESDNQQjRwIBw&amp;url=https://thenounproject.com/term/brain/817/&amp;psig=AOvVaw2AuNZWZQFiihQnFHToHDIv&amp;ust=1518273315189334" TargetMode="External"/></Relationships>
</file>

<file path=ppt/slides/_rels/slide30.xml.rels><?xml version="1.0" encoding="UTF-8" standalone="yes"?>
<Relationships xmlns="http://schemas.openxmlformats.org/package/2006/relationships"><Relationship Id="rId2" Type="http://schemas.openxmlformats.org/officeDocument/2006/relationships/hyperlink" Target="https://www.bbc.co.uk/bitesize/guides/zcn6sg8/revision/4" TargetMode="Externa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hyperlink" Target="https://www.google.co.uk/url?sa=i&amp;rct=j&amp;q=&amp;esrc=s&amp;source=images&amp;cd=&amp;cad=rja&amp;uact=8&amp;ved=0ahUKEwiBvKG7iJnZAhXJNxQKHWwsAJEQjRwIBw&amp;url=https://www.canva.com/icons/arrows/MACPQI4ajCk-arrow-cycle-silhouette/&amp;psig=AOvVaw3_5ecbYYFe5MAdwlUN-Hki&amp;ust=1518273702159744" TargetMode="External"/><Relationship Id="rId5" Type="http://schemas.openxmlformats.org/officeDocument/2006/relationships/image" Target="../media/image3.png"/><Relationship Id="rId4" Type="http://schemas.openxmlformats.org/officeDocument/2006/relationships/hyperlink" Target="https://www.google.co.uk/url?sa=i&amp;rct=j&amp;q=&amp;esrc=s&amp;source=images&amp;cd=&amp;cad=rja&amp;uact=8&amp;ved=0ahUKEwjMvMiBh5nZAhUFshQKHWESDNQQjRwIBw&amp;url=https://thenounproject.com/term/brain/817/&amp;psig=AOvVaw2AuNZWZQFiihQnFHToHDIv&amp;ust=1518273315189334"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hyperlink" Target="https://www.google.co.uk/url?sa=i&amp;rct=j&amp;q=&amp;esrc=s&amp;source=images&amp;cd=&amp;cad=rja&amp;uact=8&amp;ved=0ahUKEwiBvKG7iJnZAhXJNxQKHWwsAJEQjRwIBw&amp;url=https://www.canva.com/icons/arrows/MACPQI4ajCk-arrow-cycle-silhouette/&amp;psig=AOvVaw3_5ecbYYFe5MAdwlUN-Hki&amp;ust=1518273702159744" TargetMode="External"/><Relationship Id="rId5" Type="http://schemas.openxmlformats.org/officeDocument/2006/relationships/image" Target="../media/image3.png"/><Relationship Id="rId4" Type="http://schemas.openxmlformats.org/officeDocument/2006/relationships/hyperlink" Target="https://www.google.co.uk/url?sa=i&amp;rct=j&amp;q=&amp;esrc=s&amp;source=images&amp;cd=&amp;cad=rja&amp;uact=8&amp;ved=0ahUKEwjMvMiBh5nZAhUFshQKHWESDNQQjRwIBw&amp;url=https://thenounproject.com/term/brain/817/&amp;psig=AOvVaw2AuNZWZQFiihQnFHToHDIv&amp;ust=1518273315189334"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hyperlink" Target="https://www.youtube.com/watch?v=HZtXLhm7ISA" TargetMode="Externa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5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hyperlink" Target="https://www.youtube.com/watch?v=HZtXLhm7ISA" TargetMode="Externa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5.xml"/><Relationship Id="rId6" Type="http://schemas.openxmlformats.org/officeDocument/2006/relationships/hyperlink" Target="https://www.google.co.uk/url?sa=i&amp;rct=j&amp;q=&amp;esrc=s&amp;source=images&amp;cd=&amp;cad=rja&amp;uact=8&amp;ved=0ahUKEwiBvKG7iJnZAhXJNxQKHWwsAJEQjRwIBw&amp;url=https://www.canva.com/icons/arrows/MACPQI4ajCk-arrow-cycle-silhouette/&amp;psig=AOvVaw3_5ecbYYFe5MAdwlUN-Hki&amp;ust=1518273702159744" TargetMode="External"/><Relationship Id="rId5" Type="http://schemas.openxmlformats.org/officeDocument/2006/relationships/image" Target="../media/image3.png"/><Relationship Id="rId4" Type="http://schemas.openxmlformats.org/officeDocument/2006/relationships/hyperlink" Target="https://www.google.co.uk/url?sa=i&amp;rct=j&amp;q=&amp;esrc=s&amp;source=images&amp;cd=&amp;cad=rja&amp;uact=8&amp;ved=0ahUKEwjMvMiBh5nZAhUFshQKHWESDNQQjRwIBw&amp;url=https://thenounproject.com/term/brain/817/&amp;psig=AOvVaw2AuNZWZQFiihQnFHToHDIv&amp;ust=1518273315189334" TargetMode="External"/></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5.xml"/><Relationship Id="rId6" Type="http://schemas.openxmlformats.org/officeDocument/2006/relationships/hyperlink" Target="https://www.google.co.uk/url?sa=i&amp;rct=j&amp;q=&amp;esrc=s&amp;source=images&amp;cd=&amp;cad=rja&amp;uact=8&amp;ved=0ahUKEwiBvKG7iJnZAhXJNxQKHWwsAJEQjRwIBw&amp;url=https://www.canva.com/icons/arrows/MACPQI4ajCk-arrow-cycle-silhouette/&amp;psig=AOvVaw3_5ecbYYFe5MAdwlUN-Hki&amp;ust=1518273702159744" TargetMode="External"/><Relationship Id="rId5" Type="http://schemas.openxmlformats.org/officeDocument/2006/relationships/image" Target="../media/image3.png"/><Relationship Id="rId4" Type="http://schemas.openxmlformats.org/officeDocument/2006/relationships/hyperlink" Target="https://www.google.co.uk/url?sa=i&amp;rct=j&amp;q=&amp;esrc=s&amp;source=images&amp;cd=&amp;cad=rja&amp;uact=8&amp;ved=0ahUKEwjMvMiBh5nZAhUFshQKHWESDNQQjRwIBw&amp;url=https://thenounproject.com/term/brain/817/&amp;psig=AOvVaw2AuNZWZQFiihQnFHToHDIv&amp;ust=1518273315189334" TargetMode="Externa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hyperlink" Target="https://www.bbc.co.uk/bitesize/guides/zp4mk2p/revision/6" TargetMode="Externa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hyperlink" Target="https://www.bbc.co.uk/bitesize/guides/zp4mk2p/test"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B6A1E3-5BA9-4205-A07C-611D2A426F7E}"/>
              </a:ext>
            </a:extLst>
          </p:cNvPr>
          <p:cNvSpPr txBox="1"/>
          <p:nvPr/>
        </p:nvSpPr>
        <p:spPr>
          <a:xfrm>
            <a:off x="315045" y="222837"/>
            <a:ext cx="11610575" cy="5324535"/>
          </a:xfrm>
          <a:prstGeom prst="rect">
            <a:avLst/>
          </a:prstGeom>
          <a:noFill/>
        </p:spPr>
        <p:txBody>
          <a:bodyPr wrap="square" rtlCol="0">
            <a:spAutoFit/>
          </a:bodyPr>
          <a:lstStyle/>
          <a:p>
            <a:r>
              <a:rPr lang="en-GB" sz="2000" dirty="0">
                <a:latin typeface="Century Gothic" panose="020B0502020202020204" pitchFamily="34" charset="0"/>
              </a:rPr>
              <a:t>Hello Year 10!</a:t>
            </a:r>
          </a:p>
          <a:p>
            <a:endParaRPr lang="en-GB" sz="2000" dirty="0">
              <a:latin typeface="Century Gothic" panose="020B0502020202020204" pitchFamily="34" charset="0"/>
            </a:endParaRPr>
          </a:p>
          <a:p>
            <a:r>
              <a:rPr lang="en-GB" sz="2000" dirty="0">
                <a:latin typeface="Century Gothic" panose="020B0502020202020204" pitchFamily="34" charset="0"/>
              </a:rPr>
              <a:t>This PowerPoint covers everything in Biology Chapter 9: Respiration. Within the PowerPoint you will find information, practice questions, links to the textbook, and links to videos and online quizzes. Alongside the PowerPoint I have also provided a word document of all of the tasks you need to complete as you go along. You should write your answers on paper and mark them in green pen. </a:t>
            </a:r>
          </a:p>
          <a:p>
            <a:endParaRPr lang="en-GB" sz="2000" dirty="0">
              <a:latin typeface="Century Gothic" panose="020B0502020202020204" pitchFamily="34" charset="0"/>
            </a:endParaRPr>
          </a:p>
          <a:p>
            <a:r>
              <a:rPr lang="en-GB" sz="2000" dirty="0">
                <a:latin typeface="Century Gothic" panose="020B0502020202020204" pitchFamily="34" charset="0"/>
              </a:rPr>
              <a:t>Normally, you would have 2 Biology lessons per week. This PowerPoint should last you for 2 weeks, meaning it should take you roughly 4 hours to work through the content. I have split the PowerPoint into 4 lessons. You all must complete all 4 lessons as part of your learning. </a:t>
            </a:r>
          </a:p>
          <a:p>
            <a:endParaRPr lang="en-GB" sz="2000" dirty="0">
              <a:latin typeface="Century Gothic" panose="020B0502020202020204" pitchFamily="34" charset="0"/>
            </a:endParaRPr>
          </a:p>
          <a:p>
            <a:r>
              <a:rPr lang="en-GB" sz="2000" dirty="0">
                <a:latin typeface="Century Gothic" panose="020B0502020202020204" pitchFamily="34" charset="0"/>
              </a:rPr>
              <a:t>If you have any questions, then you can email me </a:t>
            </a:r>
            <a:r>
              <a:rPr lang="en-GB" sz="2000" dirty="0">
                <a:latin typeface="Century Gothic" panose="020B0502020202020204" pitchFamily="34" charset="0"/>
                <a:hlinkClick r:id="rId2"/>
              </a:rPr>
              <a:t>jravenscroft@bluecoatmeres.co.uk</a:t>
            </a:r>
            <a:r>
              <a:rPr lang="en-GB" sz="2000" dirty="0">
                <a:latin typeface="Century Gothic" panose="020B0502020202020204" pitchFamily="34" charset="0"/>
              </a:rPr>
              <a:t> and I will try to get back to you as soon as possible.</a:t>
            </a:r>
          </a:p>
          <a:p>
            <a:endParaRPr lang="en-GB" sz="2000" dirty="0">
              <a:latin typeface="Century Gothic" panose="020B0502020202020204" pitchFamily="34" charset="0"/>
            </a:endParaRPr>
          </a:p>
          <a:p>
            <a:r>
              <a:rPr lang="en-GB" sz="2000" dirty="0">
                <a:latin typeface="Century Gothic" panose="020B0502020202020204" pitchFamily="34" charset="0"/>
              </a:rPr>
              <a:t>Good luck! </a:t>
            </a:r>
          </a:p>
          <a:p>
            <a:r>
              <a:rPr lang="en-GB" sz="2000" dirty="0">
                <a:latin typeface="Century Gothic" panose="020B0502020202020204" pitchFamily="34" charset="0"/>
              </a:rPr>
              <a:t>Miss Ravenscroft </a:t>
            </a:r>
            <a:r>
              <a:rPr lang="en-GB" sz="2000" dirty="0">
                <a:latin typeface="Century Gothic" panose="020B0502020202020204" pitchFamily="34" charset="0"/>
                <a:sym typeface="Wingdings" panose="05000000000000000000" pitchFamily="2" charset="2"/>
              </a:rPr>
              <a:t> </a:t>
            </a:r>
            <a:endParaRPr lang="en-GB" sz="2000" dirty="0">
              <a:latin typeface="Century Gothic" panose="020B0502020202020204" pitchFamily="34" charset="0"/>
            </a:endParaRPr>
          </a:p>
        </p:txBody>
      </p:sp>
    </p:spTree>
    <p:extLst>
      <p:ext uri="{BB962C8B-B14F-4D97-AF65-F5344CB8AC3E}">
        <p14:creationId xmlns:p14="http://schemas.microsoft.com/office/powerpoint/2010/main" val="16416795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6B1A72D-5742-4AD9-8756-D1D8A0A51336}"/>
              </a:ext>
            </a:extLst>
          </p:cNvPr>
          <p:cNvSpPr>
            <a:spLocks noGrp="1"/>
          </p:cNvSpPr>
          <p:nvPr>
            <p:ph sz="quarter" idx="10"/>
          </p:nvPr>
        </p:nvSpPr>
        <p:spPr/>
        <p:txBody>
          <a:bodyPr/>
          <a:lstStyle/>
          <a:p>
            <a:pPr marL="0" indent="0">
              <a:buNone/>
            </a:pPr>
            <a:r>
              <a:rPr lang="en-GB" dirty="0"/>
              <a:t>Watch this video to understand more about aerobic respiration!</a:t>
            </a:r>
          </a:p>
          <a:p>
            <a:pPr marL="0" indent="0">
              <a:buNone/>
            </a:pPr>
            <a:endParaRPr lang="en-GB" dirty="0"/>
          </a:p>
          <a:p>
            <a:pPr marL="0" indent="0">
              <a:buNone/>
            </a:pPr>
            <a:r>
              <a:rPr lang="en-GB" dirty="0">
                <a:hlinkClick r:id="rId2"/>
              </a:rPr>
              <a:t>https://www.youtube.com/watch?v=ZkqEno1r2jk&amp;t=88s</a:t>
            </a:r>
            <a:endParaRPr lang="en-GB" dirty="0"/>
          </a:p>
        </p:txBody>
      </p:sp>
      <p:sp>
        <p:nvSpPr>
          <p:cNvPr id="3" name="Content Placeholder 2">
            <a:extLst>
              <a:ext uri="{FF2B5EF4-FFF2-40B4-BE49-F238E27FC236}">
                <a16:creationId xmlns:a16="http://schemas.microsoft.com/office/drawing/2014/main" id="{30CB6DB5-DD8B-479F-A696-9CC11BFDA712}"/>
              </a:ext>
            </a:extLst>
          </p:cNvPr>
          <p:cNvSpPr>
            <a:spLocks noGrp="1"/>
          </p:cNvSpPr>
          <p:nvPr>
            <p:ph sz="quarter" idx="11"/>
          </p:nvPr>
        </p:nvSpPr>
        <p:spPr/>
        <p:txBody>
          <a:bodyPr/>
          <a:lstStyle/>
          <a:p>
            <a:r>
              <a:rPr lang="en-GB" dirty="0"/>
              <a:t>Aerobic respiration</a:t>
            </a:r>
          </a:p>
        </p:txBody>
      </p:sp>
    </p:spTree>
    <p:extLst>
      <p:ext uri="{BB962C8B-B14F-4D97-AF65-F5344CB8AC3E}">
        <p14:creationId xmlns:p14="http://schemas.microsoft.com/office/powerpoint/2010/main" val="3283365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F25FD06-19C1-48D5-8F10-50B5F5D83F55}"/>
              </a:ext>
            </a:extLst>
          </p:cNvPr>
          <p:cNvSpPr>
            <a:spLocks noGrp="1"/>
          </p:cNvSpPr>
          <p:nvPr>
            <p:ph sz="quarter" idx="10"/>
          </p:nvPr>
        </p:nvSpPr>
        <p:spPr/>
        <p:txBody>
          <a:bodyPr>
            <a:normAutofit fontScale="47500" lnSpcReduction="20000"/>
          </a:bodyPr>
          <a:lstStyle/>
          <a:p>
            <a:pPr marL="0" indent="0">
              <a:buNone/>
            </a:pPr>
            <a:r>
              <a:rPr lang="en-GB" sz="4800" dirty="0"/>
              <a:t>Answer these questions about aerobic respiration: </a:t>
            </a:r>
          </a:p>
          <a:p>
            <a:pPr marL="742950" indent="-742950">
              <a:buAutoNum type="arabicPeriod"/>
            </a:pPr>
            <a:r>
              <a:rPr lang="en-GB" sz="4800" dirty="0"/>
              <a:t>Why do animals and plants respire?</a:t>
            </a:r>
          </a:p>
          <a:p>
            <a:pPr marL="742950" indent="-742950">
              <a:buFont typeface="Arial" panose="020B0604020202020204" pitchFamily="34" charset="0"/>
              <a:buAutoNum type="arabicPeriod"/>
            </a:pPr>
            <a:r>
              <a:rPr lang="en-GB" sz="4800" dirty="0"/>
              <a:t>When do animals and plants respire?  </a:t>
            </a:r>
          </a:p>
          <a:p>
            <a:pPr marL="742950" indent="-742950">
              <a:buFont typeface="Arial" panose="020B0604020202020204" pitchFamily="34" charset="0"/>
              <a:buAutoNum type="arabicPeriod"/>
            </a:pPr>
            <a:r>
              <a:rPr lang="en-GB" sz="4800" dirty="0"/>
              <a:t>List some of the ways that cells use the energy released by respiration. </a:t>
            </a:r>
          </a:p>
          <a:p>
            <a:pPr marL="742950" indent="-742950">
              <a:buAutoNum type="arabicPeriod"/>
            </a:pPr>
            <a:r>
              <a:rPr lang="en-GB" sz="4800" dirty="0"/>
              <a:t>What does ‘aerobic’ mean? </a:t>
            </a:r>
          </a:p>
          <a:p>
            <a:pPr marL="742950" indent="-742950">
              <a:buAutoNum type="arabicPeriod"/>
            </a:pPr>
            <a:r>
              <a:rPr lang="en-GB" sz="4800" dirty="0"/>
              <a:t>What is the word equation for aerobic respiration? </a:t>
            </a:r>
          </a:p>
          <a:p>
            <a:pPr marL="742950" indent="-742950">
              <a:buAutoNum type="arabicPeriod"/>
            </a:pPr>
            <a:r>
              <a:rPr lang="en-GB" sz="4800" dirty="0"/>
              <a:t>Where does aerobic respiration happen? </a:t>
            </a:r>
          </a:p>
          <a:p>
            <a:pPr marL="742950" indent="-742950">
              <a:buAutoNum type="arabicPeriod"/>
            </a:pPr>
            <a:r>
              <a:rPr lang="en-GB" sz="4800" dirty="0"/>
              <a:t>How do animals get the oxygen they need? </a:t>
            </a:r>
          </a:p>
          <a:p>
            <a:pPr marL="742950" indent="-742950">
              <a:buAutoNum type="arabicPeriod"/>
            </a:pPr>
            <a:r>
              <a:rPr lang="en-GB" sz="4800" dirty="0"/>
              <a:t>How do plants get the oxygen they need? </a:t>
            </a:r>
          </a:p>
          <a:p>
            <a:pPr marL="742950" indent="-742950">
              <a:buAutoNum type="arabicPeriod"/>
            </a:pPr>
            <a:r>
              <a:rPr lang="en-GB" sz="4800" dirty="0"/>
              <a:t>How does the word equation for aerobic respiration compare to the word equation for photosynthesis?</a:t>
            </a:r>
          </a:p>
          <a:p>
            <a:pPr marL="742950" indent="-742950">
              <a:buAutoNum type="arabicPeriod"/>
            </a:pPr>
            <a:endParaRPr lang="en-GB" dirty="0"/>
          </a:p>
        </p:txBody>
      </p:sp>
      <p:sp>
        <p:nvSpPr>
          <p:cNvPr id="3" name="Content Placeholder 2">
            <a:extLst>
              <a:ext uri="{FF2B5EF4-FFF2-40B4-BE49-F238E27FC236}">
                <a16:creationId xmlns:a16="http://schemas.microsoft.com/office/drawing/2014/main" id="{555E7E49-1294-41CE-8139-E2E5026704FC}"/>
              </a:ext>
            </a:extLst>
          </p:cNvPr>
          <p:cNvSpPr>
            <a:spLocks noGrp="1"/>
          </p:cNvSpPr>
          <p:nvPr>
            <p:ph sz="quarter" idx="11"/>
          </p:nvPr>
        </p:nvSpPr>
        <p:spPr/>
        <p:txBody>
          <a:bodyPr/>
          <a:lstStyle/>
          <a:p>
            <a:r>
              <a:rPr lang="en-GB" dirty="0"/>
              <a:t>Questions </a:t>
            </a:r>
          </a:p>
        </p:txBody>
      </p:sp>
    </p:spTree>
    <p:extLst>
      <p:ext uri="{BB962C8B-B14F-4D97-AF65-F5344CB8AC3E}">
        <p14:creationId xmlns:p14="http://schemas.microsoft.com/office/powerpoint/2010/main" val="1771477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F25FD06-19C1-48D5-8F10-50B5F5D83F55}"/>
              </a:ext>
            </a:extLst>
          </p:cNvPr>
          <p:cNvSpPr>
            <a:spLocks noGrp="1"/>
          </p:cNvSpPr>
          <p:nvPr>
            <p:ph sz="quarter" idx="10"/>
          </p:nvPr>
        </p:nvSpPr>
        <p:spPr>
          <a:xfrm>
            <a:off x="2820988" y="2060305"/>
            <a:ext cx="8765961" cy="4507920"/>
          </a:xfrm>
        </p:spPr>
        <p:txBody>
          <a:bodyPr>
            <a:normAutofit fontScale="32500" lnSpcReduction="20000"/>
          </a:bodyPr>
          <a:lstStyle/>
          <a:p>
            <a:pPr marL="0" indent="0">
              <a:buNone/>
            </a:pPr>
            <a:r>
              <a:rPr lang="en-GB" sz="7100" dirty="0"/>
              <a:t>Mark your work!</a:t>
            </a:r>
          </a:p>
          <a:p>
            <a:pPr marL="742950" indent="-742950">
              <a:buAutoNum type="arabicPeriod"/>
            </a:pPr>
            <a:r>
              <a:rPr lang="en-GB" sz="7100" dirty="0">
                <a:solidFill>
                  <a:srgbClr val="00B050"/>
                </a:solidFill>
              </a:rPr>
              <a:t>To release energy. </a:t>
            </a:r>
          </a:p>
          <a:p>
            <a:pPr marL="742950" indent="-742950">
              <a:buFont typeface="Arial" panose="020B0604020202020204" pitchFamily="34" charset="0"/>
              <a:buAutoNum type="arabicPeriod"/>
            </a:pPr>
            <a:r>
              <a:rPr lang="en-GB" sz="7100" dirty="0">
                <a:solidFill>
                  <a:srgbClr val="00B050"/>
                </a:solidFill>
              </a:rPr>
              <a:t>All of the time!</a:t>
            </a:r>
          </a:p>
          <a:p>
            <a:pPr marL="742950" indent="-742950">
              <a:buFont typeface="Arial" panose="020B0604020202020204" pitchFamily="34" charset="0"/>
              <a:buAutoNum type="arabicPeriod"/>
            </a:pPr>
            <a:r>
              <a:rPr lang="en-GB" sz="7100" dirty="0">
                <a:solidFill>
                  <a:srgbClr val="00B050"/>
                </a:solidFill>
              </a:rPr>
              <a:t>Growth and repair, muscle contraction, protein synthesis, sending nerve impulses, absorbing molecules from the blood, maintaining body temperature… </a:t>
            </a:r>
          </a:p>
          <a:p>
            <a:pPr marL="742950" indent="-742950">
              <a:buAutoNum type="arabicPeriod"/>
            </a:pPr>
            <a:r>
              <a:rPr lang="en-GB" sz="7100" dirty="0">
                <a:solidFill>
                  <a:srgbClr val="00B050"/>
                </a:solidFill>
              </a:rPr>
              <a:t>With air, or with oxygen. </a:t>
            </a:r>
          </a:p>
          <a:p>
            <a:pPr marL="742950" indent="-742950">
              <a:buAutoNum type="arabicPeriod"/>
            </a:pPr>
            <a:r>
              <a:rPr lang="en-GB" sz="7100" dirty="0">
                <a:solidFill>
                  <a:srgbClr val="00B050"/>
                </a:solidFill>
              </a:rPr>
              <a:t>Glucose + oxygen → carbon dioxide + water + energy</a:t>
            </a:r>
          </a:p>
          <a:p>
            <a:pPr marL="742950" indent="-742950">
              <a:buAutoNum type="arabicPeriod"/>
            </a:pPr>
            <a:r>
              <a:rPr lang="en-GB" sz="7100" dirty="0">
                <a:solidFill>
                  <a:srgbClr val="00B050"/>
                </a:solidFill>
              </a:rPr>
              <a:t>Inside the mitochondria. </a:t>
            </a:r>
          </a:p>
          <a:p>
            <a:pPr marL="742950" indent="-742950">
              <a:buAutoNum type="arabicPeriod"/>
            </a:pPr>
            <a:r>
              <a:rPr lang="en-GB" sz="7100" dirty="0">
                <a:solidFill>
                  <a:srgbClr val="00B050"/>
                </a:solidFill>
              </a:rPr>
              <a:t>From their ventilation system (their lungs). </a:t>
            </a:r>
          </a:p>
          <a:p>
            <a:pPr marL="742950" indent="-742950">
              <a:buAutoNum type="arabicPeriod"/>
            </a:pPr>
            <a:r>
              <a:rPr lang="en-GB" sz="7100" dirty="0">
                <a:solidFill>
                  <a:srgbClr val="00B050"/>
                </a:solidFill>
              </a:rPr>
              <a:t>Through their stomata (holes in the bottom of the leaf). </a:t>
            </a:r>
          </a:p>
          <a:p>
            <a:pPr marL="742950" indent="-742950">
              <a:buAutoNum type="arabicPeriod"/>
            </a:pPr>
            <a:r>
              <a:rPr lang="en-GB" sz="7100" dirty="0">
                <a:solidFill>
                  <a:srgbClr val="00B050"/>
                </a:solidFill>
              </a:rPr>
              <a:t>The word equation for aerobic respiration is the opposite of the word equation for photosynthesis. </a:t>
            </a:r>
          </a:p>
          <a:p>
            <a:pPr marL="742950" indent="-742950">
              <a:buAutoNum type="arabicPeriod"/>
            </a:pPr>
            <a:endParaRPr lang="en-GB" dirty="0"/>
          </a:p>
        </p:txBody>
      </p:sp>
      <p:sp>
        <p:nvSpPr>
          <p:cNvPr id="3" name="Content Placeholder 2">
            <a:extLst>
              <a:ext uri="{FF2B5EF4-FFF2-40B4-BE49-F238E27FC236}">
                <a16:creationId xmlns:a16="http://schemas.microsoft.com/office/drawing/2014/main" id="{555E7E49-1294-41CE-8139-E2E5026704FC}"/>
              </a:ext>
            </a:extLst>
          </p:cNvPr>
          <p:cNvSpPr>
            <a:spLocks noGrp="1"/>
          </p:cNvSpPr>
          <p:nvPr>
            <p:ph sz="quarter" idx="11"/>
          </p:nvPr>
        </p:nvSpPr>
        <p:spPr/>
        <p:txBody>
          <a:bodyPr/>
          <a:lstStyle/>
          <a:p>
            <a:r>
              <a:rPr lang="en-GB" dirty="0"/>
              <a:t>Questions </a:t>
            </a:r>
          </a:p>
        </p:txBody>
      </p:sp>
    </p:spTree>
    <p:extLst>
      <p:ext uri="{BB962C8B-B14F-4D97-AF65-F5344CB8AC3E}">
        <p14:creationId xmlns:p14="http://schemas.microsoft.com/office/powerpoint/2010/main" val="30411572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547AF2B-9928-4849-B908-027A85DABCCE}"/>
              </a:ext>
            </a:extLst>
          </p:cNvPr>
          <p:cNvSpPr>
            <a:spLocks noGrp="1"/>
          </p:cNvSpPr>
          <p:nvPr>
            <p:ph sz="quarter" idx="10"/>
          </p:nvPr>
        </p:nvSpPr>
        <p:spPr>
          <a:xfrm>
            <a:off x="2820987" y="2055000"/>
            <a:ext cx="4603394" cy="3265875"/>
          </a:xfrm>
        </p:spPr>
        <p:txBody>
          <a:bodyPr>
            <a:noAutofit/>
          </a:bodyPr>
          <a:lstStyle/>
          <a:p>
            <a:pPr marL="0" indent="0">
              <a:buNone/>
            </a:pPr>
            <a:r>
              <a:rPr lang="en-GB" sz="2500" dirty="0"/>
              <a:t>Aerobic respiration happens in the </a:t>
            </a:r>
            <a:r>
              <a:rPr lang="en-GB" sz="2500" b="1" dirty="0"/>
              <a:t>mitochondria</a:t>
            </a:r>
            <a:r>
              <a:rPr lang="en-GB" sz="2500" dirty="0"/>
              <a:t>. </a:t>
            </a:r>
          </a:p>
          <a:p>
            <a:pPr marL="0" indent="0">
              <a:buNone/>
            </a:pPr>
            <a:endParaRPr lang="en-GB" sz="2500" dirty="0"/>
          </a:p>
          <a:p>
            <a:pPr marL="0" indent="0">
              <a:buNone/>
            </a:pPr>
            <a:r>
              <a:rPr lang="en-GB" sz="2500" dirty="0"/>
              <a:t>You need to know about the structure of the mitochondria. </a:t>
            </a:r>
          </a:p>
        </p:txBody>
      </p:sp>
      <p:sp>
        <p:nvSpPr>
          <p:cNvPr id="3" name="Content Placeholder 2">
            <a:extLst>
              <a:ext uri="{FF2B5EF4-FFF2-40B4-BE49-F238E27FC236}">
                <a16:creationId xmlns:a16="http://schemas.microsoft.com/office/drawing/2014/main" id="{59B32DBE-4EE6-4211-ACB5-4BD6E75F5DB7}"/>
              </a:ext>
            </a:extLst>
          </p:cNvPr>
          <p:cNvSpPr>
            <a:spLocks noGrp="1"/>
          </p:cNvSpPr>
          <p:nvPr>
            <p:ph sz="quarter" idx="11"/>
          </p:nvPr>
        </p:nvSpPr>
        <p:spPr/>
        <p:txBody>
          <a:bodyPr>
            <a:normAutofit/>
          </a:bodyPr>
          <a:lstStyle/>
          <a:p>
            <a:r>
              <a:rPr lang="en-GB" dirty="0"/>
              <a:t>Mitochondria </a:t>
            </a:r>
          </a:p>
        </p:txBody>
      </p:sp>
      <p:pic>
        <p:nvPicPr>
          <p:cNvPr id="5" name="Picture 4">
            <a:extLst>
              <a:ext uri="{FF2B5EF4-FFF2-40B4-BE49-F238E27FC236}">
                <a16:creationId xmlns:a16="http://schemas.microsoft.com/office/drawing/2014/main" id="{69F1ADA2-A9EB-4ABC-BEC3-B27DAEFC9CF2}"/>
              </a:ext>
            </a:extLst>
          </p:cNvPr>
          <p:cNvPicPr>
            <a:picLocks noChangeAspect="1"/>
          </p:cNvPicPr>
          <p:nvPr/>
        </p:nvPicPr>
        <p:blipFill>
          <a:blip r:embed="rId3"/>
          <a:stretch>
            <a:fillRect/>
          </a:stretch>
        </p:blipFill>
        <p:spPr>
          <a:xfrm>
            <a:off x="7532883" y="2363515"/>
            <a:ext cx="4313287" cy="2130969"/>
          </a:xfrm>
          <a:prstGeom prst="rect">
            <a:avLst/>
          </a:prstGeom>
        </p:spPr>
      </p:pic>
      <p:sp>
        <p:nvSpPr>
          <p:cNvPr id="6" name="Rectangle 5">
            <a:extLst>
              <a:ext uri="{FF2B5EF4-FFF2-40B4-BE49-F238E27FC236}">
                <a16:creationId xmlns:a16="http://schemas.microsoft.com/office/drawing/2014/main" id="{F5EAF391-B4B1-4EF4-802D-9ED8301FD697}"/>
              </a:ext>
            </a:extLst>
          </p:cNvPr>
          <p:cNvSpPr/>
          <p:nvPr/>
        </p:nvSpPr>
        <p:spPr>
          <a:xfrm>
            <a:off x="2820987" y="4803000"/>
            <a:ext cx="9025183" cy="2015936"/>
          </a:xfrm>
          <a:prstGeom prst="rect">
            <a:avLst/>
          </a:prstGeom>
        </p:spPr>
        <p:txBody>
          <a:bodyPr wrap="square">
            <a:spAutoFit/>
          </a:bodyPr>
          <a:lstStyle/>
          <a:p>
            <a:r>
              <a:rPr lang="en-GB" sz="2500" b="1" dirty="0">
                <a:latin typeface="Century Gothic" panose="020B0502020202020204" pitchFamily="34" charset="0"/>
              </a:rPr>
              <a:t>Task: </a:t>
            </a:r>
            <a:r>
              <a:rPr lang="en-GB" sz="2500" dirty="0">
                <a:latin typeface="Century Gothic" panose="020B0502020202020204" pitchFamily="34" charset="0"/>
              </a:rPr>
              <a:t>Draw and label a picture of a mitochondrion!</a:t>
            </a:r>
          </a:p>
          <a:p>
            <a:endParaRPr lang="en-GB" sz="2500" dirty="0">
              <a:latin typeface="Century Gothic" panose="020B0502020202020204" pitchFamily="34" charset="0"/>
            </a:endParaRPr>
          </a:p>
          <a:p>
            <a:r>
              <a:rPr lang="en-GB" sz="2500" b="1" dirty="0">
                <a:latin typeface="Century Gothic" panose="020B0502020202020204" pitchFamily="34" charset="0"/>
              </a:rPr>
              <a:t>Fun fact! </a:t>
            </a:r>
            <a:r>
              <a:rPr lang="en-GB" sz="2500" dirty="0">
                <a:latin typeface="Century Gothic" panose="020B0502020202020204" pitchFamily="34" charset="0"/>
              </a:rPr>
              <a:t>The mitochondria have a folded inner membrane to increase the </a:t>
            </a:r>
            <a:r>
              <a:rPr lang="en-GB" sz="2500" b="1" dirty="0">
                <a:latin typeface="Century Gothic" panose="020B0502020202020204" pitchFamily="34" charset="0"/>
              </a:rPr>
              <a:t>surface area </a:t>
            </a:r>
            <a:r>
              <a:rPr lang="en-GB" sz="2500" dirty="0">
                <a:latin typeface="Century Gothic" panose="020B0502020202020204" pitchFamily="34" charset="0"/>
              </a:rPr>
              <a:t>for enzyme action. </a:t>
            </a:r>
            <a:endParaRPr lang="en-GB" sz="2500" b="1" dirty="0">
              <a:latin typeface="Century Gothic" panose="020B0502020202020204" pitchFamily="34" charset="0"/>
            </a:endParaRPr>
          </a:p>
        </p:txBody>
      </p:sp>
    </p:spTree>
    <p:extLst>
      <p:ext uri="{BB962C8B-B14F-4D97-AF65-F5344CB8AC3E}">
        <p14:creationId xmlns:p14="http://schemas.microsoft.com/office/powerpoint/2010/main" val="39850893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8B04A54-E8DE-4877-91F1-BC22373301C4}"/>
              </a:ext>
            </a:extLst>
          </p:cNvPr>
          <p:cNvSpPr>
            <a:spLocks noGrp="1"/>
          </p:cNvSpPr>
          <p:nvPr>
            <p:ph sz="quarter" idx="10"/>
          </p:nvPr>
        </p:nvSpPr>
        <p:spPr/>
        <p:txBody>
          <a:bodyPr>
            <a:normAutofit lnSpcReduction="10000"/>
          </a:bodyPr>
          <a:lstStyle/>
          <a:p>
            <a:pPr marL="0" indent="0">
              <a:buNone/>
            </a:pPr>
            <a:r>
              <a:rPr lang="en-GB" sz="2500" dirty="0"/>
              <a:t>The number of mitochondria in a cell shows you how </a:t>
            </a:r>
            <a:r>
              <a:rPr lang="en-GB" sz="2500" b="1" dirty="0"/>
              <a:t>active</a:t>
            </a:r>
            <a:r>
              <a:rPr lang="en-GB" sz="2500" dirty="0"/>
              <a:t> the cell is. </a:t>
            </a:r>
          </a:p>
          <a:p>
            <a:pPr marL="0" indent="0">
              <a:buNone/>
            </a:pPr>
            <a:endParaRPr lang="en-GB" sz="2500" dirty="0"/>
          </a:p>
          <a:p>
            <a:pPr marL="0" indent="0">
              <a:buNone/>
            </a:pPr>
            <a:r>
              <a:rPr lang="en-GB" sz="2500" b="1" dirty="0"/>
              <a:t>Task: </a:t>
            </a:r>
            <a:r>
              <a:rPr lang="en-GB" sz="2500" dirty="0"/>
              <a:t>Which of these cells should have the most mitochondria? Why? Which of these cells should have the least mitochondria? Why? </a:t>
            </a:r>
          </a:p>
          <a:p>
            <a:pPr marL="0" indent="0">
              <a:buNone/>
            </a:pPr>
            <a:endParaRPr lang="en-GB" sz="2500" dirty="0"/>
          </a:p>
          <a:p>
            <a:pPr marL="0" indent="0">
              <a:buNone/>
            </a:pPr>
            <a:endParaRPr lang="en-GB" sz="2500" dirty="0"/>
          </a:p>
          <a:p>
            <a:pPr marL="0" indent="0">
              <a:buNone/>
            </a:pPr>
            <a:endParaRPr lang="en-GB" sz="2500" dirty="0"/>
          </a:p>
          <a:p>
            <a:pPr marL="0" indent="0">
              <a:buNone/>
            </a:pPr>
            <a:endParaRPr lang="en-GB" sz="2500" dirty="0"/>
          </a:p>
          <a:p>
            <a:pPr marL="0" indent="0" algn="ctr">
              <a:buNone/>
            </a:pPr>
            <a:r>
              <a:rPr lang="en-GB" sz="2500" dirty="0"/>
              <a:t>Sperm cell       Nerve cell       Egg cell </a:t>
            </a:r>
          </a:p>
          <a:p>
            <a:pPr marL="0" indent="0">
              <a:buNone/>
            </a:pPr>
            <a:endParaRPr lang="en-GB" dirty="0"/>
          </a:p>
          <a:p>
            <a:pPr marL="0" indent="0">
              <a:buNone/>
            </a:pPr>
            <a:endParaRPr lang="en-GB" dirty="0"/>
          </a:p>
          <a:p>
            <a:pPr marL="0" indent="0">
              <a:buNone/>
            </a:pPr>
            <a:endParaRPr lang="en-GB" dirty="0"/>
          </a:p>
        </p:txBody>
      </p:sp>
      <p:sp>
        <p:nvSpPr>
          <p:cNvPr id="3" name="Content Placeholder 2">
            <a:extLst>
              <a:ext uri="{FF2B5EF4-FFF2-40B4-BE49-F238E27FC236}">
                <a16:creationId xmlns:a16="http://schemas.microsoft.com/office/drawing/2014/main" id="{54218F63-106A-4B6D-8325-6A1E48627FB0}"/>
              </a:ext>
            </a:extLst>
          </p:cNvPr>
          <p:cNvSpPr>
            <a:spLocks noGrp="1"/>
          </p:cNvSpPr>
          <p:nvPr>
            <p:ph sz="quarter" idx="11"/>
          </p:nvPr>
        </p:nvSpPr>
        <p:spPr/>
        <p:txBody>
          <a:bodyPr/>
          <a:lstStyle/>
          <a:p>
            <a:r>
              <a:rPr lang="en-GB" dirty="0"/>
              <a:t>Mitochondria </a:t>
            </a:r>
          </a:p>
        </p:txBody>
      </p:sp>
      <p:pic>
        <p:nvPicPr>
          <p:cNvPr id="4" name="Picture 3">
            <a:extLst>
              <a:ext uri="{FF2B5EF4-FFF2-40B4-BE49-F238E27FC236}">
                <a16:creationId xmlns:a16="http://schemas.microsoft.com/office/drawing/2014/main" id="{D9B1D2C6-A3A2-4710-A70C-16595DDC7D6E}"/>
              </a:ext>
            </a:extLst>
          </p:cNvPr>
          <p:cNvPicPr>
            <a:picLocks noChangeAspect="1"/>
          </p:cNvPicPr>
          <p:nvPr/>
        </p:nvPicPr>
        <p:blipFill>
          <a:blip r:embed="rId2"/>
          <a:stretch>
            <a:fillRect/>
          </a:stretch>
        </p:blipFill>
        <p:spPr>
          <a:xfrm>
            <a:off x="3892311" y="4353631"/>
            <a:ext cx="1524072" cy="1741796"/>
          </a:xfrm>
          <a:prstGeom prst="rect">
            <a:avLst/>
          </a:prstGeom>
        </p:spPr>
      </p:pic>
      <p:pic>
        <p:nvPicPr>
          <p:cNvPr id="5" name="Picture 4">
            <a:extLst>
              <a:ext uri="{FF2B5EF4-FFF2-40B4-BE49-F238E27FC236}">
                <a16:creationId xmlns:a16="http://schemas.microsoft.com/office/drawing/2014/main" id="{8CA7891A-20B3-41FB-A7A5-3256671BCA2C}"/>
              </a:ext>
            </a:extLst>
          </p:cNvPr>
          <p:cNvPicPr>
            <a:picLocks noChangeAspect="1"/>
          </p:cNvPicPr>
          <p:nvPr/>
        </p:nvPicPr>
        <p:blipFill>
          <a:blip r:embed="rId3"/>
          <a:stretch>
            <a:fillRect/>
          </a:stretch>
        </p:blipFill>
        <p:spPr>
          <a:xfrm>
            <a:off x="8294397" y="4353632"/>
            <a:ext cx="1627526" cy="1748428"/>
          </a:xfrm>
          <a:prstGeom prst="rect">
            <a:avLst/>
          </a:prstGeom>
        </p:spPr>
      </p:pic>
      <p:pic>
        <p:nvPicPr>
          <p:cNvPr id="6" name="Picture 5">
            <a:extLst>
              <a:ext uri="{FF2B5EF4-FFF2-40B4-BE49-F238E27FC236}">
                <a16:creationId xmlns:a16="http://schemas.microsoft.com/office/drawing/2014/main" id="{8A28BF85-04C9-4934-B50C-89801EF7BD36}"/>
              </a:ext>
            </a:extLst>
          </p:cNvPr>
          <p:cNvPicPr>
            <a:picLocks noChangeAspect="1"/>
          </p:cNvPicPr>
          <p:nvPr/>
        </p:nvPicPr>
        <p:blipFill>
          <a:blip r:embed="rId4"/>
          <a:stretch>
            <a:fillRect/>
          </a:stretch>
        </p:blipFill>
        <p:spPr>
          <a:xfrm>
            <a:off x="5802877" y="4433954"/>
            <a:ext cx="2105025" cy="1581150"/>
          </a:xfrm>
          <a:prstGeom prst="rect">
            <a:avLst/>
          </a:prstGeom>
        </p:spPr>
      </p:pic>
    </p:spTree>
    <p:extLst>
      <p:ext uri="{BB962C8B-B14F-4D97-AF65-F5344CB8AC3E}">
        <p14:creationId xmlns:p14="http://schemas.microsoft.com/office/powerpoint/2010/main" val="27887041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8B04A54-E8DE-4877-91F1-BC22373301C4}"/>
              </a:ext>
            </a:extLst>
          </p:cNvPr>
          <p:cNvSpPr>
            <a:spLocks noGrp="1"/>
          </p:cNvSpPr>
          <p:nvPr>
            <p:ph sz="quarter" idx="10"/>
          </p:nvPr>
        </p:nvSpPr>
        <p:spPr/>
        <p:txBody>
          <a:bodyPr>
            <a:normAutofit/>
          </a:bodyPr>
          <a:lstStyle/>
          <a:p>
            <a:pPr marL="0" indent="0">
              <a:buNone/>
            </a:pPr>
            <a:r>
              <a:rPr lang="en-GB" sz="2500" dirty="0"/>
              <a:t>The number of mitochondria in a cell shows you how </a:t>
            </a:r>
            <a:r>
              <a:rPr lang="en-GB" sz="2500" b="1" dirty="0"/>
              <a:t>active</a:t>
            </a:r>
            <a:r>
              <a:rPr lang="en-GB" sz="2500" dirty="0"/>
              <a:t> the cell is. </a:t>
            </a:r>
          </a:p>
          <a:p>
            <a:pPr marL="0" indent="0">
              <a:buNone/>
            </a:pPr>
            <a:endParaRPr lang="en-GB" sz="2500" dirty="0"/>
          </a:p>
          <a:p>
            <a:pPr marL="0" indent="0">
              <a:buNone/>
            </a:pPr>
            <a:r>
              <a:rPr lang="en-GB" sz="2500" b="1" dirty="0"/>
              <a:t>Mark your work!</a:t>
            </a:r>
          </a:p>
          <a:p>
            <a:pPr marL="0" indent="0">
              <a:buNone/>
            </a:pPr>
            <a:r>
              <a:rPr lang="en-GB" sz="2500" dirty="0">
                <a:solidFill>
                  <a:srgbClr val="00B050"/>
                </a:solidFill>
              </a:rPr>
              <a:t>The </a:t>
            </a:r>
            <a:r>
              <a:rPr lang="en-GB" sz="2500" b="1" dirty="0">
                <a:solidFill>
                  <a:srgbClr val="00B050"/>
                </a:solidFill>
              </a:rPr>
              <a:t>sperm cell </a:t>
            </a:r>
            <a:r>
              <a:rPr lang="en-GB" sz="2500" dirty="0">
                <a:solidFill>
                  <a:srgbClr val="00B050"/>
                </a:solidFill>
              </a:rPr>
              <a:t>should have the most mitochondria because it is the most active cell (it has to swim very quickly to the egg). The </a:t>
            </a:r>
            <a:r>
              <a:rPr lang="en-GB" sz="2500" b="1" dirty="0">
                <a:solidFill>
                  <a:srgbClr val="00B050"/>
                </a:solidFill>
              </a:rPr>
              <a:t>egg cell </a:t>
            </a:r>
            <a:r>
              <a:rPr lang="en-GB" sz="2500" dirty="0">
                <a:solidFill>
                  <a:srgbClr val="00B050"/>
                </a:solidFill>
              </a:rPr>
              <a:t>should have the least mitochondria because it is the least active cell. </a:t>
            </a:r>
          </a:p>
          <a:p>
            <a:pPr marL="0" indent="0">
              <a:buNone/>
            </a:pPr>
            <a:endParaRPr lang="en-GB" dirty="0"/>
          </a:p>
          <a:p>
            <a:pPr marL="0" indent="0">
              <a:buNone/>
            </a:pPr>
            <a:endParaRPr lang="en-GB" dirty="0"/>
          </a:p>
          <a:p>
            <a:pPr marL="0" indent="0">
              <a:buNone/>
            </a:pPr>
            <a:endParaRPr lang="en-GB" dirty="0"/>
          </a:p>
        </p:txBody>
      </p:sp>
      <p:sp>
        <p:nvSpPr>
          <p:cNvPr id="3" name="Content Placeholder 2">
            <a:extLst>
              <a:ext uri="{FF2B5EF4-FFF2-40B4-BE49-F238E27FC236}">
                <a16:creationId xmlns:a16="http://schemas.microsoft.com/office/drawing/2014/main" id="{54218F63-106A-4B6D-8325-6A1E48627FB0}"/>
              </a:ext>
            </a:extLst>
          </p:cNvPr>
          <p:cNvSpPr>
            <a:spLocks noGrp="1"/>
          </p:cNvSpPr>
          <p:nvPr>
            <p:ph sz="quarter" idx="11"/>
          </p:nvPr>
        </p:nvSpPr>
        <p:spPr/>
        <p:txBody>
          <a:bodyPr/>
          <a:lstStyle/>
          <a:p>
            <a:r>
              <a:rPr lang="en-GB" dirty="0"/>
              <a:t>Mitochondria </a:t>
            </a:r>
          </a:p>
        </p:txBody>
      </p:sp>
    </p:spTree>
    <p:extLst>
      <p:ext uri="{BB962C8B-B14F-4D97-AF65-F5344CB8AC3E}">
        <p14:creationId xmlns:p14="http://schemas.microsoft.com/office/powerpoint/2010/main" val="19306228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A487C0D-2382-4807-9733-50442F40ACDD}"/>
              </a:ext>
            </a:extLst>
          </p:cNvPr>
          <p:cNvSpPr>
            <a:spLocks noGrp="1"/>
          </p:cNvSpPr>
          <p:nvPr>
            <p:ph sz="quarter" idx="10"/>
          </p:nvPr>
        </p:nvSpPr>
        <p:spPr>
          <a:xfrm>
            <a:off x="2820988" y="2060305"/>
            <a:ext cx="8254843" cy="4507920"/>
          </a:xfrm>
        </p:spPr>
        <p:txBody>
          <a:bodyPr>
            <a:normAutofit fontScale="92500"/>
          </a:bodyPr>
          <a:lstStyle/>
          <a:p>
            <a:pPr marL="0" indent="0">
              <a:buNone/>
            </a:pPr>
            <a:r>
              <a:rPr lang="en-GB" sz="2500" dirty="0"/>
              <a:t>Scientists need to be able to </a:t>
            </a:r>
            <a:r>
              <a:rPr lang="en-GB" sz="2500" b="1" dirty="0"/>
              <a:t>prove</a:t>
            </a:r>
            <a:r>
              <a:rPr lang="en-GB" sz="2500" dirty="0"/>
              <a:t> that aerobic respiration takes place in cells. </a:t>
            </a:r>
          </a:p>
          <a:p>
            <a:pPr marL="0" indent="0">
              <a:buNone/>
            </a:pPr>
            <a:endParaRPr lang="en-GB" sz="2500" dirty="0"/>
          </a:p>
          <a:p>
            <a:pPr marL="0" indent="0">
              <a:buNone/>
            </a:pPr>
            <a:r>
              <a:rPr lang="en-GB" sz="2500" dirty="0"/>
              <a:t>They could do this in two ways: </a:t>
            </a:r>
          </a:p>
          <a:p>
            <a:pPr>
              <a:buFontTx/>
              <a:buChar char="-"/>
            </a:pPr>
            <a:r>
              <a:rPr lang="en-GB" sz="2500" dirty="0"/>
              <a:t>Deprive the cell of the things it needs to respire </a:t>
            </a:r>
          </a:p>
          <a:p>
            <a:pPr>
              <a:buFontTx/>
              <a:buChar char="-"/>
            </a:pPr>
            <a:r>
              <a:rPr lang="en-GB" sz="2500" dirty="0"/>
              <a:t>Show that </a:t>
            </a:r>
            <a:r>
              <a:rPr lang="en-GB" sz="2500" b="1" dirty="0"/>
              <a:t>waste products </a:t>
            </a:r>
            <a:r>
              <a:rPr lang="en-GB" sz="2500" dirty="0"/>
              <a:t>are produced from the reaction </a:t>
            </a:r>
          </a:p>
          <a:p>
            <a:pPr>
              <a:buFontTx/>
              <a:buChar char="-"/>
            </a:pPr>
            <a:endParaRPr lang="en-GB" sz="2500" dirty="0"/>
          </a:p>
          <a:p>
            <a:pPr marL="0" indent="0">
              <a:buNone/>
            </a:pPr>
            <a:r>
              <a:rPr lang="en-GB" sz="2500" dirty="0"/>
              <a:t>Depriving a living thing of food and oxygen would kill it. So scientists concentrate on the products of respiration. </a:t>
            </a:r>
            <a:r>
              <a:rPr lang="en-GB" sz="2500" b="1" dirty="0"/>
              <a:t>Carbon dioxide </a:t>
            </a:r>
            <a:r>
              <a:rPr lang="en-GB" sz="2500" dirty="0"/>
              <a:t>is the easiest product to identify. </a:t>
            </a:r>
          </a:p>
          <a:p>
            <a:pPr marL="0" indent="0">
              <a:buNone/>
            </a:pPr>
            <a:endParaRPr lang="en-GB" dirty="0"/>
          </a:p>
        </p:txBody>
      </p:sp>
      <p:sp>
        <p:nvSpPr>
          <p:cNvPr id="3" name="Content Placeholder 2">
            <a:extLst>
              <a:ext uri="{FF2B5EF4-FFF2-40B4-BE49-F238E27FC236}">
                <a16:creationId xmlns:a16="http://schemas.microsoft.com/office/drawing/2014/main" id="{2A5B1665-25FA-4D22-90C8-672521EEC589}"/>
              </a:ext>
            </a:extLst>
          </p:cNvPr>
          <p:cNvSpPr>
            <a:spLocks noGrp="1"/>
          </p:cNvSpPr>
          <p:nvPr>
            <p:ph sz="quarter" idx="11"/>
          </p:nvPr>
        </p:nvSpPr>
        <p:spPr/>
        <p:txBody>
          <a:bodyPr>
            <a:normAutofit/>
          </a:bodyPr>
          <a:lstStyle/>
          <a:p>
            <a:r>
              <a:rPr lang="en-GB" dirty="0"/>
              <a:t>Investigating respiration </a:t>
            </a:r>
          </a:p>
        </p:txBody>
      </p:sp>
    </p:spTree>
    <p:extLst>
      <p:ext uri="{BB962C8B-B14F-4D97-AF65-F5344CB8AC3E}">
        <p14:creationId xmlns:p14="http://schemas.microsoft.com/office/powerpoint/2010/main" val="29934432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9D2B3EB-B42C-446F-A1FB-74A4E794CF3A}"/>
              </a:ext>
            </a:extLst>
          </p:cNvPr>
          <p:cNvSpPr>
            <a:spLocks noGrp="1"/>
          </p:cNvSpPr>
          <p:nvPr>
            <p:ph sz="quarter" idx="10"/>
          </p:nvPr>
        </p:nvSpPr>
        <p:spPr/>
        <p:txBody>
          <a:bodyPr>
            <a:normAutofit/>
          </a:bodyPr>
          <a:lstStyle/>
          <a:p>
            <a:pPr marL="0" indent="0">
              <a:buNone/>
            </a:pPr>
            <a:r>
              <a:rPr lang="en-GB" sz="3300" b="1" dirty="0"/>
              <a:t>Limewater</a:t>
            </a:r>
            <a:r>
              <a:rPr lang="en-GB" sz="3300" dirty="0"/>
              <a:t> turns cloudy when carbon dioxide is bubbled through it. The higher the concentration of carbon dioxide, the quicker the limewater turns cloudy. </a:t>
            </a:r>
          </a:p>
        </p:txBody>
      </p:sp>
      <p:sp>
        <p:nvSpPr>
          <p:cNvPr id="3" name="Content Placeholder 2">
            <a:extLst>
              <a:ext uri="{FF2B5EF4-FFF2-40B4-BE49-F238E27FC236}">
                <a16:creationId xmlns:a16="http://schemas.microsoft.com/office/drawing/2014/main" id="{CE08C21F-37E7-47C9-8F54-673687029051}"/>
              </a:ext>
            </a:extLst>
          </p:cNvPr>
          <p:cNvSpPr>
            <a:spLocks noGrp="1"/>
          </p:cNvSpPr>
          <p:nvPr>
            <p:ph sz="quarter" idx="11"/>
          </p:nvPr>
        </p:nvSpPr>
        <p:spPr/>
        <p:txBody>
          <a:bodyPr/>
          <a:lstStyle/>
          <a:p>
            <a:r>
              <a:rPr lang="en-GB" dirty="0"/>
              <a:t>Investigating respiration</a:t>
            </a:r>
          </a:p>
        </p:txBody>
      </p:sp>
      <p:pic>
        <p:nvPicPr>
          <p:cNvPr id="4" name="Picture 3">
            <a:extLst>
              <a:ext uri="{FF2B5EF4-FFF2-40B4-BE49-F238E27FC236}">
                <a16:creationId xmlns:a16="http://schemas.microsoft.com/office/drawing/2014/main" id="{E5ADA3DA-C618-4B87-AF0D-80CB1F54B7B1}"/>
              </a:ext>
            </a:extLst>
          </p:cNvPr>
          <p:cNvPicPr>
            <a:picLocks noChangeAspect="1"/>
          </p:cNvPicPr>
          <p:nvPr/>
        </p:nvPicPr>
        <p:blipFill>
          <a:blip r:embed="rId3"/>
          <a:stretch>
            <a:fillRect/>
          </a:stretch>
        </p:blipFill>
        <p:spPr>
          <a:xfrm>
            <a:off x="5068868" y="4439470"/>
            <a:ext cx="5098713" cy="2128755"/>
          </a:xfrm>
          <a:prstGeom prst="rect">
            <a:avLst/>
          </a:prstGeom>
        </p:spPr>
      </p:pic>
    </p:spTree>
    <p:extLst>
      <p:ext uri="{BB962C8B-B14F-4D97-AF65-F5344CB8AC3E}">
        <p14:creationId xmlns:p14="http://schemas.microsoft.com/office/powerpoint/2010/main" val="15623412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B9D4F6C-9F33-4DEA-9653-CABCBC7F4D95}"/>
              </a:ext>
            </a:extLst>
          </p:cNvPr>
          <p:cNvSpPr>
            <a:spLocks noGrp="1"/>
          </p:cNvSpPr>
          <p:nvPr>
            <p:ph sz="quarter" idx="10"/>
          </p:nvPr>
        </p:nvSpPr>
        <p:spPr/>
        <p:txBody>
          <a:bodyPr/>
          <a:lstStyle/>
          <a:p>
            <a:pPr marL="0" indent="0">
              <a:buNone/>
            </a:pPr>
            <a:r>
              <a:rPr lang="en-GB" b="1" dirty="0"/>
              <a:t>Task: </a:t>
            </a:r>
            <a:r>
              <a:rPr lang="en-GB" dirty="0"/>
              <a:t>Plan an experiment to show that humans release carbon dioxide when they exhale (breathe out). </a:t>
            </a:r>
          </a:p>
        </p:txBody>
      </p:sp>
      <p:sp>
        <p:nvSpPr>
          <p:cNvPr id="3" name="Content Placeholder 2">
            <a:extLst>
              <a:ext uri="{FF2B5EF4-FFF2-40B4-BE49-F238E27FC236}">
                <a16:creationId xmlns:a16="http://schemas.microsoft.com/office/drawing/2014/main" id="{E719854F-26B7-4A24-A2BA-B3C2653CA567}"/>
              </a:ext>
            </a:extLst>
          </p:cNvPr>
          <p:cNvSpPr>
            <a:spLocks noGrp="1"/>
          </p:cNvSpPr>
          <p:nvPr>
            <p:ph sz="quarter" idx="11"/>
          </p:nvPr>
        </p:nvSpPr>
        <p:spPr/>
        <p:txBody>
          <a:bodyPr/>
          <a:lstStyle/>
          <a:p>
            <a:r>
              <a:rPr lang="en-GB" dirty="0"/>
              <a:t>Investigating respiration </a:t>
            </a:r>
          </a:p>
        </p:txBody>
      </p:sp>
    </p:spTree>
    <p:extLst>
      <p:ext uri="{BB962C8B-B14F-4D97-AF65-F5344CB8AC3E}">
        <p14:creationId xmlns:p14="http://schemas.microsoft.com/office/powerpoint/2010/main" val="14837677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B9D4F6C-9F33-4DEA-9653-CABCBC7F4D95}"/>
              </a:ext>
            </a:extLst>
          </p:cNvPr>
          <p:cNvSpPr>
            <a:spLocks noGrp="1"/>
          </p:cNvSpPr>
          <p:nvPr>
            <p:ph sz="quarter" idx="10"/>
          </p:nvPr>
        </p:nvSpPr>
        <p:spPr>
          <a:xfrm>
            <a:off x="2820989" y="2060305"/>
            <a:ext cx="5176599" cy="4507920"/>
          </a:xfrm>
        </p:spPr>
        <p:txBody>
          <a:bodyPr>
            <a:normAutofit fontScale="55000" lnSpcReduction="20000"/>
          </a:bodyPr>
          <a:lstStyle/>
          <a:p>
            <a:pPr marL="0" indent="0">
              <a:buNone/>
            </a:pPr>
            <a:r>
              <a:rPr lang="en-GB" sz="4400" b="1" dirty="0"/>
              <a:t>Mark your work!</a:t>
            </a:r>
          </a:p>
          <a:p>
            <a:pPr marL="742950" indent="-742950">
              <a:buAutoNum type="arabicPeriod"/>
            </a:pPr>
            <a:r>
              <a:rPr lang="en-GB" sz="4400" dirty="0">
                <a:solidFill>
                  <a:srgbClr val="00B050"/>
                </a:solidFill>
              </a:rPr>
              <a:t>Pour some limewater into a boiling tube. </a:t>
            </a:r>
          </a:p>
          <a:p>
            <a:pPr marL="742950" indent="-742950">
              <a:buAutoNum type="arabicPeriod"/>
            </a:pPr>
            <a:r>
              <a:rPr lang="en-GB" sz="4400" dirty="0">
                <a:solidFill>
                  <a:srgbClr val="00B050"/>
                </a:solidFill>
              </a:rPr>
              <a:t>Get a straw. </a:t>
            </a:r>
          </a:p>
          <a:p>
            <a:pPr marL="742950" indent="-742950">
              <a:buAutoNum type="arabicPeriod"/>
            </a:pPr>
            <a:r>
              <a:rPr lang="en-GB" sz="4400" dirty="0">
                <a:solidFill>
                  <a:srgbClr val="00B050"/>
                </a:solidFill>
              </a:rPr>
              <a:t>Get a person to blow air into the boiling tube using the straw (being careful not to suck the limewater into their mouth!) </a:t>
            </a:r>
          </a:p>
          <a:p>
            <a:pPr marL="742950" indent="-742950">
              <a:buAutoNum type="arabicPeriod"/>
            </a:pPr>
            <a:r>
              <a:rPr lang="en-GB" sz="4400" dirty="0">
                <a:solidFill>
                  <a:srgbClr val="00B050"/>
                </a:solidFill>
              </a:rPr>
              <a:t>If the limewater turns cloudy, this shows that humans release carbon dioxide when they exhale.  </a:t>
            </a:r>
          </a:p>
          <a:p>
            <a:pPr marL="742950" indent="-742950">
              <a:buAutoNum type="arabicPeriod"/>
            </a:pPr>
            <a:endParaRPr lang="en-GB" dirty="0">
              <a:solidFill>
                <a:srgbClr val="00B050"/>
              </a:solidFill>
            </a:endParaRPr>
          </a:p>
        </p:txBody>
      </p:sp>
      <p:sp>
        <p:nvSpPr>
          <p:cNvPr id="3" name="Content Placeholder 2">
            <a:extLst>
              <a:ext uri="{FF2B5EF4-FFF2-40B4-BE49-F238E27FC236}">
                <a16:creationId xmlns:a16="http://schemas.microsoft.com/office/drawing/2014/main" id="{E719854F-26B7-4A24-A2BA-B3C2653CA567}"/>
              </a:ext>
            </a:extLst>
          </p:cNvPr>
          <p:cNvSpPr>
            <a:spLocks noGrp="1"/>
          </p:cNvSpPr>
          <p:nvPr>
            <p:ph sz="quarter" idx="11"/>
          </p:nvPr>
        </p:nvSpPr>
        <p:spPr/>
        <p:txBody>
          <a:bodyPr/>
          <a:lstStyle/>
          <a:p>
            <a:r>
              <a:rPr lang="en-GB" dirty="0"/>
              <a:t>Investigating respiration </a:t>
            </a:r>
          </a:p>
        </p:txBody>
      </p:sp>
      <p:pic>
        <p:nvPicPr>
          <p:cNvPr id="4" name="Picture 3">
            <a:extLst>
              <a:ext uri="{FF2B5EF4-FFF2-40B4-BE49-F238E27FC236}">
                <a16:creationId xmlns:a16="http://schemas.microsoft.com/office/drawing/2014/main" id="{46F0E569-CE36-48D3-8FAE-CEC77A7D649A}"/>
              </a:ext>
            </a:extLst>
          </p:cNvPr>
          <p:cNvPicPr>
            <a:picLocks noChangeAspect="1"/>
          </p:cNvPicPr>
          <p:nvPr/>
        </p:nvPicPr>
        <p:blipFill rotWithShape="1">
          <a:blip r:embed="rId2"/>
          <a:srcRect l="2239" r="54959" b="11756"/>
          <a:stretch/>
        </p:blipFill>
        <p:spPr>
          <a:xfrm>
            <a:off x="8164486" y="2329320"/>
            <a:ext cx="3545292" cy="3969889"/>
          </a:xfrm>
          <a:prstGeom prst="rect">
            <a:avLst/>
          </a:prstGeom>
        </p:spPr>
      </p:pic>
    </p:spTree>
    <p:extLst>
      <p:ext uri="{BB962C8B-B14F-4D97-AF65-F5344CB8AC3E}">
        <p14:creationId xmlns:p14="http://schemas.microsoft.com/office/powerpoint/2010/main" val="1694063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85099" y="6299830"/>
            <a:ext cx="12006901" cy="369332"/>
          </a:xfrm>
          <a:prstGeom prst="rect">
            <a:avLst/>
          </a:prstGeom>
          <a:solidFill>
            <a:schemeClr val="bg1">
              <a:lumMod val="85000"/>
            </a:schemeClr>
          </a:solidFill>
          <a:ln>
            <a:no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defTabSz="914400">
              <a:defRPr/>
            </a:pPr>
            <a:r>
              <a:rPr lang="en-GB" b="1" dirty="0">
                <a:solidFill>
                  <a:prstClr val="black"/>
                </a:solidFill>
                <a:latin typeface="Trebuchet MS" panose="020B0603020202020204" pitchFamily="34" charset="0"/>
              </a:rPr>
              <a:t>Before starting lesson 1, try answering these questions without looking up the answers!</a:t>
            </a:r>
          </a:p>
        </p:txBody>
      </p:sp>
      <p:sp>
        <p:nvSpPr>
          <p:cNvPr id="12" name="Title 1"/>
          <p:cNvSpPr>
            <a:spLocks noGrp="1"/>
          </p:cNvSpPr>
          <p:nvPr/>
        </p:nvSpPr>
        <p:spPr>
          <a:xfrm>
            <a:off x="284703" y="75708"/>
            <a:ext cx="11667627"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kern="1200" baseline="0">
                <a:solidFill>
                  <a:schemeClr val="tx1"/>
                </a:solidFill>
                <a:latin typeface="+mj-lt"/>
                <a:ea typeface="+mj-ea"/>
                <a:cs typeface="+mj-cs"/>
              </a:defRPr>
            </a:lvl1pPr>
          </a:lstStyle>
          <a:p>
            <a:pPr algn="ctr"/>
            <a:r>
              <a:rPr lang="en-GB" sz="2800" b="1" dirty="0">
                <a:latin typeface="Trebuchet MS" panose="020B0603020202020204" pitchFamily="34" charset="0"/>
              </a:rPr>
              <a:t>Lesson 1: Aerobic Respiration</a:t>
            </a:r>
          </a:p>
          <a:p>
            <a:pPr algn="ctr"/>
            <a:r>
              <a:rPr lang="en-GB" sz="2000" dirty="0">
                <a:latin typeface="Trebuchet MS" panose="020B0603020202020204" pitchFamily="34" charset="0"/>
              </a:rPr>
              <a:t>Spaced Retrieval </a:t>
            </a:r>
          </a:p>
        </p:txBody>
      </p:sp>
      <p:sp>
        <p:nvSpPr>
          <p:cNvPr id="13" name="Frame 12"/>
          <p:cNvSpPr/>
          <p:nvPr/>
        </p:nvSpPr>
        <p:spPr>
          <a:xfrm>
            <a:off x="0" y="0"/>
            <a:ext cx="12192000" cy="6858000"/>
          </a:xfrm>
          <a:prstGeom prst="frame">
            <a:avLst>
              <a:gd name="adj1" fmla="val 2696"/>
            </a:avLst>
          </a:prstGeom>
          <a:solidFill>
            <a:schemeClr val="tx2">
              <a:lumMod val="20000"/>
              <a:lumOff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Content Placeholder 2"/>
          <p:cNvSpPr txBox="1">
            <a:spLocks/>
          </p:cNvSpPr>
          <p:nvPr/>
        </p:nvSpPr>
        <p:spPr>
          <a:xfrm>
            <a:off x="6069866" y="1194528"/>
            <a:ext cx="5832000" cy="4916463"/>
          </a:xfrm>
          <a:prstGeom prst="rect">
            <a:avLst/>
          </a:prstGeom>
          <a:solidFill>
            <a:srgbClr val="DAEBFE"/>
          </a:solidFill>
          <a:ln>
            <a:solidFill>
              <a:schemeClr val="tx1"/>
            </a:solidFill>
          </a:ln>
        </p:spPr>
        <p:txBody>
          <a:bodyPr vert="horz" lIns="91440" tIns="45720" rIns="91440" bIns="45720" rtlCol="0">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defTabSz="914400">
              <a:spcBef>
                <a:spcPct val="20000"/>
              </a:spcBef>
              <a:defRPr/>
            </a:pPr>
            <a:r>
              <a:rPr lang="en-GB" b="1" dirty="0">
                <a:solidFill>
                  <a:prstClr val="black"/>
                </a:solidFill>
                <a:latin typeface="Trebuchet MS" panose="020B0603020202020204" pitchFamily="34" charset="0"/>
              </a:rPr>
              <a:t>Knowledge Organiser Recall</a:t>
            </a:r>
          </a:p>
          <a:p>
            <a:pPr lvl="0" defTabSz="914400">
              <a:spcBef>
                <a:spcPct val="20000"/>
              </a:spcBef>
              <a:defRPr/>
            </a:pPr>
            <a:endParaRPr lang="en-GB" dirty="0">
              <a:solidFill>
                <a:prstClr val="black"/>
              </a:solidFill>
              <a:latin typeface="Trebuchet MS" panose="020B0603020202020204" pitchFamily="34" charset="0"/>
            </a:endParaRPr>
          </a:p>
          <a:p>
            <a:pPr marL="342900" lvl="0" indent="-342900" defTabSz="914400">
              <a:spcBef>
                <a:spcPct val="20000"/>
              </a:spcBef>
              <a:buAutoNum type="arabicPeriod"/>
              <a:defRPr/>
            </a:pPr>
            <a:r>
              <a:rPr lang="en-GB" dirty="0">
                <a:solidFill>
                  <a:prstClr val="black"/>
                </a:solidFill>
                <a:latin typeface="Trebuchet MS" panose="020B0603020202020204" pitchFamily="34" charset="0"/>
              </a:rPr>
              <a:t>What is glucose? </a:t>
            </a:r>
          </a:p>
          <a:p>
            <a:pPr marL="342900" lvl="0" indent="-342900" defTabSz="914400">
              <a:spcBef>
                <a:spcPct val="20000"/>
              </a:spcBef>
              <a:buAutoNum type="arabicPeriod"/>
              <a:defRPr/>
            </a:pPr>
            <a:endParaRPr lang="en-GB" dirty="0">
              <a:solidFill>
                <a:prstClr val="black"/>
              </a:solidFill>
              <a:latin typeface="Trebuchet MS" panose="020B0603020202020204" pitchFamily="34" charset="0"/>
            </a:endParaRPr>
          </a:p>
          <a:p>
            <a:pPr marL="342900" lvl="0" indent="-342900" defTabSz="914400">
              <a:spcBef>
                <a:spcPct val="20000"/>
              </a:spcBef>
              <a:buAutoNum type="arabicPeriod"/>
              <a:defRPr/>
            </a:pPr>
            <a:endParaRPr lang="en-GB" dirty="0">
              <a:solidFill>
                <a:prstClr val="black"/>
              </a:solidFill>
              <a:latin typeface="Trebuchet MS" panose="020B0603020202020204" pitchFamily="34" charset="0"/>
            </a:endParaRPr>
          </a:p>
          <a:p>
            <a:pPr marL="342900" lvl="0" indent="-342900" defTabSz="914400">
              <a:spcBef>
                <a:spcPct val="20000"/>
              </a:spcBef>
              <a:buAutoNum type="arabicPeriod"/>
              <a:defRPr/>
            </a:pPr>
            <a:r>
              <a:rPr lang="en-GB" dirty="0">
                <a:solidFill>
                  <a:prstClr val="black"/>
                </a:solidFill>
                <a:latin typeface="Trebuchet MS" panose="020B0603020202020204" pitchFamily="34" charset="0"/>
              </a:rPr>
              <a:t>Where do you find mitochondria? </a:t>
            </a:r>
          </a:p>
          <a:p>
            <a:pPr marL="342900" lvl="0" indent="-342900" defTabSz="914400">
              <a:spcBef>
                <a:spcPct val="20000"/>
              </a:spcBef>
              <a:buAutoNum type="arabicPeriod"/>
              <a:defRPr/>
            </a:pPr>
            <a:endParaRPr lang="en-GB" dirty="0">
              <a:solidFill>
                <a:prstClr val="black"/>
              </a:solidFill>
              <a:latin typeface="Trebuchet MS" panose="020B0603020202020204" pitchFamily="34" charset="0"/>
            </a:endParaRPr>
          </a:p>
          <a:p>
            <a:pPr marL="342900" lvl="0" indent="-342900" defTabSz="914400">
              <a:spcBef>
                <a:spcPct val="20000"/>
              </a:spcBef>
              <a:buAutoNum type="arabicPeriod"/>
              <a:defRPr/>
            </a:pPr>
            <a:endParaRPr lang="en-GB" dirty="0">
              <a:solidFill>
                <a:prstClr val="black"/>
              </a:solidFill>
              <a:latin typeface="Trebuchet MS" panose="020B0603020202020204" pitchFamily="34" charset="0"/>
            </a:endParaRPr>
          </a:p>
          <a:p>
            <a:pPr marL="342900" lvl="0" indent="-342900" defTabSz="914400">
              <a:spcBef>
                <a:spcPct val="20000"/>
              </a:spcBef>
              <a:buAutoNum type="arabicPeriod"/>
              <a:defRPr/>
            </a:pPr>
            <a:r>
              <a:rPr lang="en-GB" dirty="0">
                <a:solidFill>
                  <a:prstClr val="black"/>
                </a:solidFill>
                <a:latin typeface="Trebuchet MS" panose="020B0603020202020204" pitchFamily="34" charset="0"/>
              </a:rPr>
              <a:t>What happens inside the mitochondria? </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p:txBody>
      </p:sp>
      <p:sp>
        <p:nvSpPr>
          <p:cNvPr id="17" name="Content Placeholder 2"/>
          <p:cNvSpPr>
            <a:spLocks noGrp="1"/>
          </p:cNvSpPr>
          <p:nvPr/>
        </p:nvSpPr>
        <p:spPr>
          <a:xfrm>
            <a:off x="284704" y="1194527"/>
            <a:ext cx="5660657" cy="4915433"/>
          </a:xfrm>
          <a:prstGeom prst="rect">
            <a:avLst/>
          </a:prstGeom>
          <a:solidFill>
            <a:srgbClr val="DAEBFE"/>
          </a:solidFill>
          <a:ln>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800" b="1" dirty="0">
                <a:latin typeface="Trebuchet MS"/>
                <a:cs typeface="Trebuchet MS"/>
              </a:rPr>
              <a:t>Spiral</a:t>
            </a:r>
          </a:p>
          <a:p>
            <a:pPr marL="0" indent="0">
              <a:buNone/>
            </a:pPr>
            <a:endParaRPr lang="en-GB" sz="1800" dirty="0">
              <a:latin typeface="Trebuchet MS"/>
              <a:cs typeface="Trebuchet MS"/>
            </a:endParaRPr>
          </a:p>
          <a:p>
            <a:pPr>
              <a:buAutoNum type="arabicPeriod"/>
            </a:pPr>
            <a:r>
              <a:rPr lang="en-GB" sz="1800" dirty="0">
                <a:latin typeface="Trebuchet MS"/>
              </a:rPr>
              <a:t>What are the independent, dependent and control variables? </a:t>
            </a:r>
          </a:p>
          <a:p>
            <a:pPr>
              <a:buAutoNum type="arabicPeriod"/>
            </a:pPr>
            <a:endParaRPr lang="en-GB" sz="1800" dirty="0">
              <a:latin typeface="Trebuchet MS"/>
            </a:endParaRPr>
          </a:p>
          <a:p>
            <a:pPr>
              <a:buAutoNum type="arabicPeriod"/>
            </a:pPr>
            <a:endParaRPr lang="en-GB" sz="1800" dirty="0">
              <a:latin typeface="Trebuchet MS"/>
            </a:endParaRPr>
          </a:p>
          <a:p>
            <a:pPr>
              <a:buAutoNum type="arabicPeriod"/>
            </a:pPr>
            <a:r>
              <a:rPr lang="en-GB" sz="1800" dirty="0">
                <a:latin typeface="Trebuchet MS"/>
              </a:rPr>
              <a:t>Why do scientists need control variables when doing experiments? </a:t>
            </a:r>
          </a:p>
          <a:p>
            <a:pPr>
              <a:buAutoNum type="arabicPeriod"/>
            </a:pPr>
            <a:endParaRPr lang="en-GB" sz="1800" dirty="0">
              <a:latin typeface="Trebuchet MS"/>
            </a:endParaRPr>
          </a:p>
          <a:p>
            <a:pPr marL="0" indent="0">
              <a:buNone/>
            </a:pPr>
            <a:endParaRPr lang="en-GB" sz="1800" dirty="0">
              <a:latin typeface="Trebuchet MS"/>
            </a:endParaRPr>
          </a:p>
          <a:p>
            <a:pPr marL="0" indent="0">
              <a:buNone/>
            </a:pPr>
            <a:endParaRPr lang="en-GB" sz="1800" dirty="0">
              <a:latin typeface="Trebuchet MS" panose="020B0603020202020204" pitchFamily="34" charset="0"/>
            </a:endParaRPr>
          </a:p>
        </p:txBody>
      </p:sp>
      <p:pic>
        <p:nvPicPr>
          <p:cNvPr id="18" name="Picture 17"/>
          <p:cNvPicPr>
            <a:picLocks noChangeAspect="1"/>
          </p:cNvPicPr>
          <p:nvPr/>
        </p:nvPicPr>
        <p:blipFill rotWithShape="1">
          <a:blip r:embed="rId3">
            <a:extLst>
              <a:ext uri="{28A0092B-C50C-407E-A947-70E740481C1C}">
                <a14:useLocalDpi xmlns:a14="http://schemas.microsoft.com/office/drawing/2010/main" val="0"/>
              </a:ext>
            </a:extLst>
          </a:blip>
          <a:srcRect b="12095"/>
          <a:stretch/>
        </p:blipFill>
        <p:spPr>
          <a:xfrm>
            <a:off x="284704" y="255856"/>
            <a:ext cx="797436" cy="772983"/>
          </a:xfrm>
          <a:prstGeom prst="rect">
            <a:avLst/>
          </a:prstGeom>
        </p:spPr>
      </p:pic>
      <p:grpSp>
        <p:nvGrpSpPr>
          <p:cNvPr id="23" name="Group 22"/>
          <p:cNvGrpSpPr/>
          <p:nvPr/>
        </p:nvGrpSpPr>
        <p:grpSpPr>
          <a:xfrm>
            <a:off x="10990170" y="255856"/>
            <a:ext cx="962160" cy="962160"/>
            <a:chOff x="5744249" y="2154567"/>
            <a:chExt cx="1314434" cy="1314434"/>
          </a:xfrm>
        </p:grpSpPr>
        <p:pic>
          <p:nvPicPr>
            <p:cNvPr id="24" name="Picture 2" descr="Image result for brain icon">
              <a:hlinkClick r:id="rId4"/>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041048" y="2447025"/>
              <a:ext cx="693943" cy="693943"/>
            </a:xfrm>
            <a:prstGeom prst="rect">
              <a:avLst/>
            </a:prstGeom>
            <a:noFill/>
            <a:extLst>
              <a:ext uri="{909E8E84-426E-40dd-AFC4-6F175D3DCCD1}">
                <a14:hiddenFill xmlns:a14="http://schemas.microsoft.com/office/drawing/2010/main" xmlns="">
                  <a:solidFill>
                    <a:srgbClr val="FFFFFF"/>
                  </a:solidFill>
                </a14:hiddenFill>
              </a:ext>
            </a:extLst>
          </p:spPr>
        </p:pic>
        <p:pic>
          <p:nvPicPr>
            <p:cNvPr id="25" name="Picture 5" descr="Image result for arrows cycle">
              <a:hlinkClick r:id="rId6"/>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5744249" y="2154567"/>
              <a:ext cx="1314434" cy="1314434"/>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val="25354552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96071C-DC2A-49F1-8E7A-C77AE9211BFE}"/>
              </a:ext>
            </a:extLst>
          </p:cNvPr>
          <p:cNvSpPr>
            <a:spLocks noGrp="1"/>
          </p:cNvSpPr>
          <p:nvPr>
            <p:ph sz="quarter" idx="10"/>
          </p:nvPr>
        </p:nvSpPr>
        <p:spPr/>
        <p:txBody>
          <a:bodyPr/>
          <a:lstStyle/>
          <a:p>
            <a:pPr marL="0" indent="0">
              <a:buNone/>
            </a:pPr>
            <a:r>
              <a:rPr lang="en-GB" dirty="0"/>
              <a:t>Well done for completing lesson 1!</a:t>
            </a:r>
          </a:p>
          <a:p>
            <a:pPr marL="0" indent="0">
              <a:buNone/>
            </a:pPr>
            <a:endParaRPr lang="en-GB" dirty="0"/>
          </a:p>
          <a:p>
            <a:pPr marL="0" indent="0">
              <a:buNone/>
            </a:pPr>
            <a:r>
              <a:rPr lang="en-GB" dirty="0"/>
              <a:t>If you have any questions about the content, don’t hesitate to send me an email. </a:t>
            </a:r>
          </a:p>
        </p:txBody>
      </p:sp>
      <p:sp>
        <p:nvSpPr>
          <p:cNvPr id="3" name="Content Placeholder 2">
            <a:extLst>
              <a:ext uri="{FF2B5EF4-FFF2-40B4-BE49-F238E27FC236}">
                <a16:creationId xmlns:a16="http://schemas.microsoft.com/office/drawing/2014/main" id="{F8FC91F1-FA22-41DB-A32C-1C0E04DEE1ED}"/>
              </a:ext>
            </a:extLst>
          </p:cNvPr>
          <p:cNvSpPr>
            <a:spLocks noGrp="1"/>
          </p:cNvSpPr>
          <p:nvPr>
            <p:ph sz="quarter" idx="11"/>
          </p:nvPr>
        </p:nvSpPr>
        <p:spPr/>
        <p:txBody>
          <a:bodyPr/>
          <a:lstStyle/>
          <a:p>
            <a:r>
              <a:rPr lang="en-GB" dirty="0"/>
              <a:t>End of lesson 1</a:t>
            </a:r>
          </a:p>
        </p:txBody>
      </p:sp>
    </p:spTree>
    <p:extLst>
      <p:ext uri="{BB962C8B-B14F-4D97-AF65-F5344CB8AC3E}">
        <p14:creationId xmlns:p14="http://schemas.microsoft.com/office/powerpoint/2010/main" val="17234475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85099" y="6299830"/>
            <a:ext cx="12006901" cy="369332"/>
          </a:xfrm>
          <a:prstGeom prst="rect">
            <a:avLst/>
          </a:prstGeom>
          <a:solidFill>
            <a:schemeClr val="bg1">
              <a:lumMod val="85000"/>
            </a:schemeClr>
          </a:solidFill>
          <a:ln>
            <a:no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defTabSz="914400">
              <a:defRPr/>
            </a:pPr>
            <a:r>
              <a:rPr lang="en-GB" b="1" dirty="0">
                <a:solidFill>
                  <a:prstClr val="black"/>
                </a:solidFill>
                <a:latin typeface="Trebuchet MS" panose="020B0603020202020204" pitchFamily="34" charset="0"/>
              </a:rPr>
              <a:t>Before starting lesson 2, try answering these questions without looking up the answers!</a:t>
            </a:r>
          </a:p>
        </p:txBody>
      </p:sp>
      <p:sp>
        <p:nvSpPr>
          <p:cNvPr id="12" name="Title 1"/>
          <p:cNvSpPr>
            <a:spLocks noGrp="1"/>
          </p:cNvSpPr>
          <p:nvPr/>
        </p:nvSpPr>
        <p:spPr>
          <a:xfrm>
            <a:off x="284703" y="75708"/>
            <a:ext cx="11667627"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kern="1200" baseline="0">
                <a:solidFill>
                  <a:schemeClr val="tx1"/>
                </a:solidFill>
                <a:latin typeface="+mj-lt"/>
                <a:ea typeface="+mj-ea"/>
                <a:cs typeface="+mj-cs"/>
              </a:defRPr>
            </a:lvl1pPr>
          </a:lstStyle>
          <a:p>
            <a:pPr algn="ctr"/>
            <a:r>
              <a:rPr lang="en-GB" sz="2800" b="1" dirty="0">
                <a:latin typeface="Trebuchet MS" panose="020B0603020202020204" pitchFamily="34" charset="0"/>
              </a:rPr>
              <a:t>Lesson 2: The Effect of Exercise</a:t>
            </a:r>
          </a:p>
          <a:p>
            <a:pPr algn="ctr"/>
            <a:r>
              <a:rPr lang="en-GB" sz="2000" dirty="0">
                <a:latin typeface="Trebuchet MS" panose="020B0603020202020204" pitchFamily="34" charset="0"/>
              </a:rPr>
              <a:t>Spaced Retrieval </a:t>
            </a:r>
          </a:p>
        </p:txBody>
      </p:sp>
      <p:sp>
        <p:nvSpPr>
          <p:cNvPr id="13" name="Frame 12"/>
          <p:cNvSpPr/>
          <p:nvPr/>
        </p:nvSpPr>
        <p:spPr>
          <a:xfrm>
            <a:off x="0" y="0"/>
            <a:ext cx="12192000" cy="6858000"/>
          </a:xfrm>
          <a:prstGeom prst="frame">
            <a:avLst>
              <a:gd name="adj1" fmla="val 2696"/>
            </a:avLst>
          </a:prstGeom>
          <a:solidFill>
            <a:schemeClr val="tx2">
              <a:lumMod val="20000"/>
              <a:lumOff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Content Placeholder 2"/>
          <p:cNvSpPr txBox="1">
            <a:spLocks/>
          </p:cNvSpPr>
          <p:nvPr/>
        </p:nvSpPr>
        <p:spPr>
          <a:xfrm>
            <a:off x="6069866" y="1194528"/>
            <a:ext cx="5832000" cy="4916463"/>
          </a:xfrm>
          <a:prstGeom prst="rect">
            <a:avLst/>
          </a:prstGeom>
          <a:solidFill>
            <a:srgbClr val="DAEBFE"/>
          </a:solidFill>
          <a:ln>
            <a:solidFill>
              <a:schemeClr val="tx1"/>
            </a:solidFill>
          </a:ln>
        </p:spPr>
        <p:txBody>
          <a:bodyPr vert="horz" lIns="91440" tIns="45720" rIns="91440" bIns="45720" rtlCol="0">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defTabSz="914400">
              <a:spcBef>
                <a:spcPct val="20000"/>
              </a:spcBef>
              <a:defRPr/>
            </a:pPr>
            <a:r>
              <a:rPr lang="en-GB" b="1" dirty="0">
                <a:solidFill>
                  <a:prstClr val="black"/>
                </a:solidFill>
                <a:latin typeface="Trebuchet MS" panose="020B0603020202020204" pitchFamily="34" charset="0"/>
              </a:rPr>
              <a:t>Knowledge Organiser Recall</a:t>
            </a:r>
          </a:p>
          <a:p>
            <a:pPr lvl="0" defTabSz="914400">
              <a:spcBef>
                <a:spcPct val="20000"/>
              </a:spcBef>
              <a:defRPr/>
            </a:pPr>
            <a:endParaRPr lang="en-GB" dirty="0">
              <a:solidFill>
                <a:prstClr val="black"/>
              </a:solidFill>
              <a:latin typeface="Trebuchet MS" panose="020B0603020202020204" pitchFamily="34" charset="0"/>
            </a:endParaRPr>
          </a:p>
          <a:p>
            <a:pPr marL="342900" lvl="0" indent="-342900" defTabSz="914400">
              <a:spcBef>
                <a:spcPct val="20000"/>
              </a:spcBef>
              <a:buAutoNum type="arabicPeriod"/>
              <a:defRPr/>
            </a:pPr>
            <a:r>
              <a:rPr lang="en-GB" dirty="0">
                <a:solidFill>
                  <a:prstClr val="black"/>
                </a:solidFill>
                <a:latin typeface="Trebuchet MS" panose="020B0603020202020204" pitchFamily="34" charset="0"/>
              </a:rPr>
              <a:t>Why do animals and plants respire? </a:t>
            </a:r>
          </a:p>
          <a:p>
            <a:pPr marL="342900" lvl="0" indent="-342900" defTabSz="914400">
              <a:spcBef>
                <a:spcPct val="20000"/>
              </a:spcBef>
              <a:buAutoNum type="arabicPeriod"/>
              <a:defRPr/>
            </a:pPr>
            <a:endParaRPr lang="en-GB" dirty="0">
              <a:solidFill>
                <a:prstClr val="black"/>
              </a:solidFill>
              <a:latin typeface="Trebuchet MS" panose="020B0603020202020204" pitchFamily="34" charset="0"/>
            </a:endParaRPr>
          </a:p>
          <a:p>
            <a:pPr marL="342900" lvl="0" indent="-342900" defTabSz="914400">
              <a:spcBef>
                <a:spcPct val="20000"/>
              </a:spcBef>
              <a:buAutoNum type="arabicPeriod"/>
              <a:defRPr/>
            </a:pPr>
            <a:endParaRPr lang="en-GB" dirty="0">
              <a:solidFill>
                <a:prstClr val="black"/>
              </a:solidFill>
              <a:latin typeface="Trebuchet MS" panose="020B0603020202020204" pitchFamily="34" charset="0"/>
            </a:endParaRPr>
          </a:p>
          <a:p>
            <a:pPr marL="342900" lvl="0" indent="-342900" defTabSz="914400">
              <a:spcBef>
                <a:spcPct val="20000"/>
              </a:spcBef>
              <a:buAutoNum type="arabicPeriod"/>
              <a:defRPr/>
            </a:pPr>
            <a:r>
              <a:rPr lang="en-GB" dirty="0">
                <a:solidFill>
                  <a:prstClr val="black"/>
                </a:solidFill>
                <a:latin typeface="Trebuchet MS" panose="020B0603020202020204" pitchFamily="34" charset="0"/>
              </a:rPr>
              <a:t>What is the word equation for aerobic respiration? </a:t>
            </a:r>
          </a:p>
          <a:p>
            <a:pPr marL="342900" lvl="0" indent="-342900" defTabSz="914400">
              <a:spcBef>
                <a:spcPct val="20000"/>
              </a:spcBef>
              <a:buAutoNum type="arabicPeriod"/>
              <a:defRPr/>
            </a:pPr>
            <a:endParaRPr lang="en-GB" dirty="0">
              <a:solidFill>
                <a:prstClr val="black"/>
              </a:solidFill>
              <a:latin typeface="Trebuchet MS" panose="020B0603020202020204" pitchFamily="34" charset="0"/>
            </a:endParaRPr>
          </a:p>
          <a:p>
            <a:pPr marL="342900" lvl="0" indent="-342900" defTabSz="914400">
              <a:spcBef>
                <a:spcPct val="20000"/>
              </a:spcBef>
              <a:buAutoNum type="arabicPeriod"/>
              <a:defRPr/>
            </a:pPr>
            <a:endParaRPr lang="en-GB" dirty="0">
              <a:solidFill>
                <a:prstClr val="black"/>
              </a:solidFill>
              <a:latin typeface="Trebuchet MS" panose="020B0603020202020204" pitchFamily="34" charset="0"/>
            </a:endParaRPr>
          </a:p>
          <a:p>
            <a:pPr marL="342900" lvl="0" indent="-342900" defTabSz="914400">
              <a:spcBef>
                <a:spcPct val="20000"/>
              </a:spcBef>
              <a:buAutoNum type="arabicPeriod"/>
              <a:defRPr/>
            </a:pPr>
            <a:r>
              <a:rPr lang="en-GB" dirty="0">
                <a:solidFill>
                  <a:prstClr val="black"/>
                </a:solidFill>
                <a:latin typeface="Trebuchet MS" panose="020B0603020202020204" pitchFamily="34" charset="0"/>
              </a:rPr>
              <a:t>What does ‘aerobic’ mean? </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p:txBody>
      </p:sp>
      <p:sp>
        <p:nvSpPr>
          <p:cNvPr id="17" name="Content Placeholder 2"/>
          <p:cNvSpPr>
            <a:spLocks noGrp="1"/>
          </p:cNvSpPr>
          <p:nvPr/>
        </p:nvSpPr>
        <p:spPr>
          <a:xfrm>
            <a:off x="284704" y="1194527"/>
            <a:ext cx="5660657" cy="4915433"/>
          </a:xfrm>
          <a:prstGeom prst="rect">
            <a:avLst/>
          </a:prstGeom>
          <a:solidFill>
            <a:srgbClr val="DAEBFE"/>
          </a:solidFill>
          <a:ln>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800" b="1" dirty="0">
                <a:latin typeface="Trebuchet MS"/>
                <a:cs typeface="Trebuchet MS"/>
              </a:rPr>
              <a:t>Spiral</a:t>
            </a:r>
          </a:p>
          <a:p>
            <a:pPr marL="0" indent="0">
              <a:buNone/>
            </a:pPr>
            <a:endParaRPr lang="en-GB" sz="1800" dirty="0">
              <a:latin typeface="Trebuchet MS"/>
              <a:cs typeface="Trebuchet MS"/>
            </a:endParaRPr>
          </a:p>
          <a:p>
            <a:pPr>
              <a:buAutoNum type="arabicPeriod"/>
            </a:pPr>
            <a:r>
              <a:rPr lang="en-GB" sz="1800" dirty="0">
                <a:latin typeface="Trebuchet MS"/>
              </a:rPr>
              <a:t>Describe the difference between a hazard, a risk and a precaution. </a:t>
            </a:r>
          </a:p>
          <a:p>
            <a:pPr>
              <a:buAutoNum type="arabicPeriod"/>
            </a:pPr>
            <a:endParaRPr lang="en-GB" sz="1800" dirty="0">
              <a:latin typeface="Trebuchet MS"/>
            </a:endParaRPr>
          </a:p>
          <a:p>
            <a:pPr>
              <a:buAutoNum type="arabicPeriod"/>
            </a:pPr>
            <a:endParaRPr lang="en-GB" sz="1800" dirty="0">
              <a:latin typeface="Trebuchet MS"/>
            </a:endParaRPr>
          </a:p>
          <a:p>
            <a:pPr>
              <a:buAutoNum type="arabicPeriod"/>
            </a:pPr>
            <a:r>
              <a:rPr lang="en-GB" sz="1800" dirty="0">
                <a:latin typeface="Trebuchet MS"/>
              </a:rPr>
              <a:t>A student wants to find out if exercise increases their heart rate. State one hazard, one risk and one precaution for this investigation. </a:t>
            </a:r>
          </a:p>
          <a:p>
            <a:pPr>
              <a:buAutoNum type="arabicPeriod"/>
            </a:pPr>
            <a:endParaRPr lang="en-GB" sz="1800" dirty="0">
              <a:latin typeface="Trebuchet MS"/>
            </a:endParaRPr>
          </a:p>
          <a:p>
            <a:pPr marL="0" indent="0">
              <a:buNone/>
            </a:pPr>
            <a:endParaRPr lang="en-GB" sz="1800" dirty="0">
              <a:latin typeface="Trebuchet MS" panose="020B0603020202020204" pitchFamily="34" charset="0"/>
            </a:endParaRPr>
          </a:p>
        </p:txBody>
      </p:sp>
      <p:pic>
        <p:nvPicPr>
          <p:cNvPr id="18" name="Picture 17"/>
          <p:cNvPicPr>
            <a:picLocks noChangeAspect="1"/>
          </p:cNvPicPr>
          <p:nvPr/>
        </p:nvPicPr>
        <p:blipFill rotWithShape="1">
          <a:blip r:embed="rId3">
            <a:extLst>
              <a:ext uri="{28A0092B-C50C-407E-A947-70E740481C1C}">
                <a14:useLocalDpi xmlns:a14="http://schemas.microsoft.com/office/drawing/2010/main" val="0"/>
              </a:ext>
            </a:extLst>
          </a:blip>
          <a:srcRect b="12095"/>
          <a:stretch/>
        </p:blipFill>
        <p:spPr>
          <a:xfrm>
            <a:off x="284704" y="255856"/>
            <a:ext cx="797436" cy="772983"/>
          </a:xfrm>
          <a:prstGeom prst="rect">
            <a:avLst/>
          </a:prstGeom>
        </p:spPr>
      </p:pic>
      <p:grpSp>
        <p:nvGrpSpPr>
          <p:cNvPr id="23" name="Group 22"/>
          <p:cNvGrpSpPr/>
          <p:nvPr/>
        </p:nvGrpSpPr>
        <p:grpSpPr>
          <a:xfrm>
            <a:off x="10990170" y="255856"/>
            <a:ext cx="962160" cy="962160"/>
            <a:chOff x="5744249" y="2154567"/>
            <a:chExt cx="1314434" cy="1314434"/>
          </a:xfrm>
        </p:grpSpPr>
        <p:pic>
          <p:nvPicPr>
            <p:cNvPr id="24" name="Picture 2" descr="Image result for brain icon">
              <a:hlinkClick r:id="rId4"/>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041048" y="2447025"/>
              <a:ext cx="693943" cy="693943"/>
            </a:xfrm>
            <a:prstGeom prst="rect">
              <a:avLst/>
            </a:prstGeom>
            <a:noFill/>
            <a:extLst>
              <a:ext uri="{909E8E84-426E-40dd-AFC4-6F175D3DCCD1}">
                <a14:hiddenFill xmlns:a14="http://schemas.microsoft.com/office/drawing/2010/main" xmlns="">
                  <a:solidFill>
                    <a:srgbClr val="FFFFFF"/>
                  </a:solidFill>
                </a14:hiddenFill>
              </a:ext>
            </a:extLst>
          </p:spPr>
        </p:pic>
        <p:pic>
          <p:nvPicPr>
            <p:cNvPr id="25" name="Picture 5" descr="Image result for arrows cycle">
              <a:hlinkClick r:id="rId6"/>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5744249" y="2154567"/>
              <a:ext cx="1314434" cy="1314434"/>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val="42311959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85099" y="6299830"/>
            <a:ext cx="12006901" cy="369332"/>
          </a:xfrm>
          <a:prstGeom prst="rect">
            <a:avLst/>
          </a:prstGeom>
          <a:solidFill>
            <a:schemeClr val="bg1">
              <a:lumMod val="85000"/>
            </a:schemeClr>
          </a:solidFill>
          <a:ln>
            <a:no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defTabSz="914400">
              <a:defRPr/>
            </a:pPr>
            <a:r>
              <a:rPr lang="en-GB" b="1" dirty="0">
                <a:solidFill>
                  <a:srgbClr val="00B050"/>
                </a:solidFill>
                <a:latin typeface="Trebuchet MS" panose="020B0603020202020204" pitchFamily="34" charset="0"/>
              </a:rPr>
              <a:t>Mark your work! How many did you get correct?</a:t>
            </a:r>
          </a:p>
        </p:txBody>
      </p:sp>
      <p:sp>
        <p:nvSpPr>
          <p:cNvPr id="12" name="Title 1"/>
          <p:cNvSpPr>
            <a:spLocks noGrp="1"/>
          </p:cNvSpPr>
          <p:nvPr/>
        </p:nvSpPr>
        <p:spPr>
          <a:xfrm>
            <a:off x="284703" y="75708"/>
            <a:ext cx="11667627"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kern="1200" baseline="0">
                <a:solidFill>
                  <a:schemeClr val="tx1"/>
                </a:solidFill>
                <a:latin typeface="+mj-lt"/>
                <a:ea typeface="+mj-ea"/>
                <a:cs typeface="+mj-cs"/>
              </a:defRPr>
            </a:lvl1pPr>
          </a:lstStyle>
          <a:p>
            <a:pPr algn="ctr"/>
            <a:r>
              <a:rPr lang="en-GB" sz="2800" b="1" dirty="0">
                <a:latin typeface="Trebuchet MS" panose="020B0603020202020204" pitchFamily="34" charset="0"/>
              </a:rPr>
              <a:t>Lesson 2: The Effect of Exercise</a:t>
            </a:r>
          </a:p>
          <a:p>
            <a:pPr algn="ctr"/>
            <a:r>
              <a:rPr lang="en-GB" sz="2000" dirty="0">
                <a:latin typeface="Trebuchet MS" panose="020B0603020202020204" pitchFamily="34" charset="0"/>
              </a:rPr>
              <a:t>Spaced Retrieval – </a:t>
            </a:r>
            <a:r>
              <a:rPr lang="en-GB" sz="2000" dirty="0">
                <a:solidFill>
                  <a:srgbClr val="FF0000"/>
                </a:solidFill>
                <a:latin typeface="Trebuchet MS" panose="020B0603020202020204" pitchFamily="34" charset="0"/>
              </a:rPr>
              <a:t>Answers </a:t>
            </a:r>
            <a:endParaRPr lang="en-GB" sz="2000" dirty="0">
              <a:latin typeface="Trebuchet MS" panose="020B0603020202020204" pitchFamily="34" charset="0"/>
            </a:endParaRPr>
          </a:p>
        </p:txBody>
      </p:sp>
      <p:sp>
        <p:nvSpPr>
          <p:cNvPr id="13" name="Frame 12"/>
          <p:cNvSpPr/>
          <p:nvPr/>
        </p:nvSpPr>
        <p:spPr>
          <a:xfrm>
            <a:off x="0" y="0"/>
            <a:ext cx="12192000" cy="6858000"/>
          </a:xfrm>
          <a:prstGeom prst="frame">
            <a:avLst>
              <a:gd name="adj1" fmla="val 2696"/>
            </a:avLst>
          </a:prstGeom>
          <a:solidFill>
            <a:schemeClr val="tx2">
              <a:lumMod val="20000"/>
              <a:lumOff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pic>
        <p:nvPicPr>
          <p:cNvPr id="18" name="Picture 17"/>
          <p:cNvPicPr>
            <a:picLocks noChangeAspect="1"/>
          </p:cNvPicPr>
          <p:nvPr/>
        </p:nvPicPr>
        <p:blipFill rotWithShape="1">
          <a:blip r:embed="rId3">
            <a:extLst>
              <a:ext uri="{28A0092B-C50C-407E-A947-70E740481C1C}">
                <a14:useLocalDpi xmlns:a14="http://schemas.microsoft.com/office/drawing/2010/main" val="0"/>
              </a:ext>
            </a:extLst>
          </a:blip>
          <a:srcRect b="12095"/>
          <a:stretch/>
        </p:blipFill>
        <p:spPr>
          <a:xfrm>
            <a:off x="284704" y="255856"/>
            <a:ext cx="797436" cy="772983"/>
          </a:xfrm>
          <a:prstGeom prst="rect">
            <a:avLst/>
          </a:prstGeom>
        </p:spPr>
      </p:pic>
      <p:grpSp>
        <p:nvGrpSpPr>
          <p:cNvPr id="23" name="Group 22"/>
          <p:cNvGrpSpPr/>
          <p:nvPr/>
        </p:nvGrpSpPr>
        <p:grpSpPr>
          <a:xfrm>
            <a:off x="10990170" y="255856"/>
            <a:ext cx="962160" cy="962160"/>
            <a:chOff x="5744249" y="2154567"/>
            <a:chExt cx="1314434" cy="1314434"/>
          </a:xfrm>
        </p:grpSpPr>
        <p:pic>
          <p:nvPicPr>
            <p:cNvPr id="24" name="Picture 2" descr="Image result for brain icon">
              <a:hlinkClick r:id="rId4"/>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041048" y="2447025"/>
              <a:ext cx="693943" cy="693943"/>
            </a:xfrm>
            <a:prstGeom prst="rect">
              <a:avLst/>
            </a:prstGeom>
            <a:noFill/>
            <a:extLst>
              <a:ext uri="{909E8E84-426E-40dd-AFC4-6F175D3DCCD1}">
                <a14:hiddenFill xmlns:a14="http://schemas.microsoft.com/office/drawing/2010/main" xmlns="">
                  <a:solidFill>
                    <a:srgbClr val="FFFFFF"/>
                  </a:solidFill>
                </a14:hiddenFill>
              </a:ext>
            </a:extLst>
          </p:spPr>
        </p:pic>
        <p:pic>
          <p:nvPicPr>
            <p:cNvPr id="25" name="Picture 5" descr="Image result for arrows cycle">
              <a:hlinkClick r:id="rId6"/>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5744249" y="2154567"/>
              <a:ext cx="1314434" cy="1314434"/>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11" name="Content Placeholder 2">
            <a:extLst>
              <a:ext uri="{FF2B5EF4-FFF2-40B4-BE49-F238E27FC236}">
                <a16:creationId xmlns:a16="http://schemas.microsoft.com/office/drawing/2014/main" id="{2083499E-BAE4-4B6B-B05C-73319BFD8127}"/>
              </a:ext>
            </a:extLst>
          </p:cNvPr>
          <p:cNvSpPr txBox="1">
            <a:spLocks/>
          </p:cNvSpPr>
          <p:nvPr/>
        </p:nvSpPr>
        <p:spPr>
          <a:xfrm>
            <a:off x="6069866" y="1194528"/>
            <a:ext cx="5832000" cy="4916463"/>
          </a:xfrm>
          <a:prstGeom prst="rect">
            <a:avLst/>
          </a:prstGeom>
          <a:solidFill>
            <a:srgbClr val="DAEBFE"/>
          </a:solidFill>
          <a:ln>
            <a:solidFill>
              <a:schemeClr val="tx1"/>
            </a:solidFill>
          </a:ln>
        </p:spPr>
        <p:txBody>
          <a:bodyPr vert="horz" lIns="91440" tIns="45720" rIns="91440" bIns="45720" rtlCol="0">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defTabSz="914400">
              <a:spcBef>
                <a:spcPct val="20000"/>
              </a:spcBef>
              <a:defRPr/>
            </a:pPr>
            <a:r>
              <a:rPr lang="en-GB" b="1" dirty="0">
                <a:solidFill>
                  <a:prstClr val="black"/>
                </a:solidFill>
                <a:latin typeface="Trebuchet MS" panose="020B0603020202020204" pitchFamily="34" charset="0"/>
              </a:rPr>
              <a:t>Knowledge Organiser Recall</a:t>
            </a:r>
          </a:p>
          <a:p>
            <a:pPr lvl="0" defTabSz="914400">
              <a:spcBef>
                <a:spcPct val="20000"/>
              </a:spcBef>
              <a:defRPr/>
            </a:pPr>
            <a:endParaRPr lang="en-GB" dirty="0">
              <a:solidFill>
                <a:prstClr val="black"/>
              </a:solidFill>
              <a:latin typeface="Trebuchet MS" panose="020B0603020202020204" pitchFamily="34" charset="0"/>
            </a:endParaRPr>
          </a:p>
          <a:p>
            <a:pPr marL="342900" lvl="0" indent="-342900" defTabSz="914400">
              <a:spcBef>
                <a:spcPct val="20000"/>
              </a:spcBef>
              <a:buAutoNum type="arabicPeriod"/>
              <a:defRPr/>
            </a:pPr>
            <a:r>
              <a:rPr lang="en-GB" dirty="0">
                <a:solidFill>
                  <a:prstClr val="black"/>
                </a:solidFill>
                <a:latin typeface="Trebuchet MS" panose="020B0603020202020204" pitchFamily="34" charset="0"/>
              </a:rPr>
              <a:t>Why do animals and plants respire? </a:t>
            </a:r>
          </a:p>
          <a:p>
            <a:pPr lvl="0" defTabSz="914400">
              <a:spcBef>
                <a:spcPct val="20000"/>
              </a:spcBef>
              <a:defRPr/>
            </a:pPr>
            <a:r>
              <a:rPr lang="en-GB" dirty="0">
                <a:solidFill>
                  <a:srgbClr val="00B050"/>
                </a:solidFill>
                <a:latin typeface="Trebuchet MS" panose="020B0603020202020204" pitchFamily="34" charset="0"/>
              </a:rPr>
              <a:t>To release energy. </a:t>
            </a:r>
          </a:p>
          <a:p>
            <a:pPr lvl="0" defTabSz="914400">
              <a:spcBef>
                <a:spcPct val="20000"/>
              </a:spcBef>
              <a:defRPr/>
            </a:pPr>
            <a:endParaRPr lang="en-GB" dirty="0">
              <a:solidFill>
                <a:prstClr val="black"/>
              </a:solidFill>
              <a:latin typeface="Trebuchet MS" panose="020B0603020202020204" pitchFamily="34" charset="0"/>
            </a:endParaRPr>
          </a:p>
          <a:p>
            <a:pPr marL="342900" lvl="0" indent="-342900" defTabSz="914400">
              <a:spcBef>
                <a:spcPct val="20000"/>
              </a:spcBef>
              <a:buFont typeface="+mj-lt"/>
              <a:buAutoNum type="arabicPeriod" startAt="2"/>
              <a:defRPr/>
            </a:pPr>
            <a:r>
              <a:rPr lang="en-GB" dirty="0">
                <a:solidFill>
                  <a:prstClr val="black"/>
                </a:solidFill>
                <a:latin typeface="Trebuchet MS" panose="020B0603020202020204" pitchFamily="34" charset="0"/>
              </a:rPr>
              <a:t>What is the word equation for aerobic respiration? </a:t>
            </a:r>
          </a:p>
          <a:p>
            <a:pPr lvl="0" defTabSz="914400">
              <a:spcBef>
                <a:spcPct val="20000"/>
              </a:spcBef>
              <a:defRPr/>
            </a:pPr>
            <a:r>
              <a:rPr lang="en-GB" dirty="0">
                <a:solidFill>
                  <a:srgbClr val="00B050"/>
                </a:solidFill>
                <a:latin typeface="Trebuchet MS" panose="020B0603020202020204" pitchFamily="34" charset="0"/>
              </a:rPr>
              <a:t>Glucose + oxygen </a:t>
            </a:r>
            <a:r>
              <a:rPr lang="en-GB" dirty="0">
                <a:solidFill>
                  <a:srgbClr val="00B050"/>
                </a:solidFill>
                <a:latin typeface="Century Gothic" panose="020B0502020202020204" pitchFamily="34" charset="0"/>
              </a:rPr>
              <a:t>→ </a:t>
            </a:r>
            <a:r>
              <a:rPr lang="en-GB" dirty="0">
                <a:solidFill>
                  <a:srgbClr val="00B050"/>
                </a:solidFill>
                <a:latin typeface="Trebuchet MS" panose="020B0603020202020204" pitchFamily="34" charset="0"/>
              </a:rPr>
              <a:t>carbon dioxide + water (+ energy)</a:t>
            </a:r>
          </a:p>
          <a:p>
            <a:pPr marL="342900" lvl="0" indent="-342900" defTabSz="914400">
              <a:spcBef>
                <a:spcPct val="20000"/>
              </a:spcBef>
              <a:buAutoNum type="arabicPeriod"/>
              <a:defRPr/>
            </a:pPr>
            <a:endParaRPr lang="en-GB" dirty="0">
              <a:solidFill>
                <a:prstClr val="black"/>
              </a:solidFill>
              <a:latin typeface="Trebuchet MS" panose="020B0603020202020204" pitchFamily="34" charset="0"/>
            </a:endParaRPr>
          </a:p>
          <a:p>
            <a:pPr marL="342900" lvl="0" indent="-342900" defTabSz="914400">
              <a:spcBef>
                <a:spcPct val="20000"/>
              </a:spcBef>
              <a:buFont typeface="+mj-lt"/>
              <a:buAutoNum type="arabicPeriod" startAt="3"/>
              <a:defRPr/>
            </a:pPr>
            <a:r>
              <a:rPr lang="en-GB" dirty="0">
                <a:solidFill>
                  <a:prstClr val="black"/>
                </a:solidFill>
                <a:latin typeface="Trebuchet MS" panose="020B0603020202020204" pitchFamily="34" charset="0"/>
              </a:rPr>
              <a:t>What does ‘aerobic’ mean? </a:t>
            </a:r>
          </a:p>
          <a:p>
            <a:pPr lvl="0" defTabSz="914400">
              <a:spcBef>
                <a:spcPct val="20000"/>
              </a:spcBef>
              <a:defRPr/>
            </a:pPr>
            <a:r>
              <a:rPr kumimoji="0" lang="en-GB" sz="1800" i="0" u="none" strike="noStrike" kern="1200" cap="none" spc="0" normalizeH="0" baseline="0" noProof="0" dirty="0">
                <a:ln>
                  <a:noFill/>
                </a:ln>
                <a:solidFill>
                  <a:srgbClr val="00B050"/>
                </a:solidFill>
                <a:effectLst/>
                <a:uLnTx/>
                <a:uFillTx/>
                <a:latin typeface="Trebuchet MS" panose="020B0603020202020204" pitchFamily="34" charset="0"/>
              </a:rPr>
              <a:t>Requiring air, or requiring oxygen. </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p:txBody>
      </p:sp>
      <p:sp>
        <p:nvSpPr>
          <p:cNvPr id="15" name="Content Placeholder 2">
            <a:extLst>
              <a:ext uri="{FF2B5EF4-FFF2-40B4-BE49-F238E27FC236}">
                <a16:creationId xmlns:a16="http://schemas.microsoft.com/office/drawing/2014/main" id="{5AC46B36-44C9-47F7-AB02-8906D3AB7C92}"/>
              </a:ext>
            </a:extLst>
          </p:cNvPr>
          <p:cNvSpPr>
            <a:spLocks noGrp="1"/>
          </p:cNvSpPr>
          <p:nvPr/>
        </p:nvSpPr>
        <p:spPr>
          <a:xfrm>
            <a:off x="284704" y="1194527"/>
            <a:ext cx="5660657" cy="4915433"/>
          </a:xfrm>
          <a:prstGeom prst="rect">
            <a:avLst/>
          </a:prstGeom>
          <a:solidFill>
            <a:srgbClr val="DAEBFE"/>
          </a:solidFill>
          <a:ln>
            <a:solidFill>
              <a:schemeClr val="tx1"/>
            </a:solidFill>
          </a:ln>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800" b="1" dirty="0">
                <a:latin typeface="Trebuchet MS"/>
                <a:cs typeface="Trebuchet MS"/>
              </a:rPr>
              <a:t>Spiral</a:t>
            </a:r>
          </a:p>
          <a:p>
            <a:pPr marL="0" indent="0">
              <a:buNone/>
            </a:pPr>
            <a:endParaRPr lang="en-GB" sz="1800" dirty="0">
              <a:latin typeface="Trebuchet MS"/>
              <a:cs typeface="Trebuchet MS"/>
            </a:endParaRPr>
          </a:p>
          <a:p>
            <a:pPr>
              <a:buAutoNum type="arabicPeriod"/>
            </a:pPr>
            <a:r>
              <a:rPr lang="en-GB" sz="1800" dirty="0">
                <a:latin typeface="Trebuchet MS"/>
              </a:rPr>
              <a:t>Describe the difference between a hazard, a risk and a precaution. </a:t>
            </a:r>
          </a:p>
          <a:p>
            <a:pPr marL="0" indent="0">
              <a:buNone/>
            </a:pPr>
            <a:r>
              <a:rPr lang="en-GB" sz="1800" dirty="0">
                <a:solidFill>
                  <a:srgbClr val="00B050"/>
                </a:solidFill>
                <a:latin typeface="Trebuchet MS"/>
              </a:rPr>
              <a:t>A hazard is something that could be dangerous, the risk is why that thing could be dangerous, and the precaution is what you will do to stay safe. </a:t>
            </a:r>
          </a:p>
          <a:p>
            <a:pPr marL="0" indent="0">
              <a:buNone/>
            </a:pPr>
            <a:endParaRPr lang="en-GB" sz="1800" dirty="0">
              <a:latin typeface="Trebuchet MS"/>
            </a:endParaRPr>
          </a:p>
          <a:p>
            <a:pPr>
              <a:buFont typeface="+mj-lt"/>
              <a:buAutoNum type="arabicPeriod" startAt="2"/>
            </a:pPr>
            <a:r>
              <a:rPr lang="en-GB" sz="1800" dirty="0">
                <a:latin typeface="Trebuchet MS"/>
              </a:rPr>
              <a:t>A student wants to find out if exercise increases their heart rate. State one hazard, one risk and one precaution for this investigation.</a:t>
            </a:r>
          </a:p>
          <a:p>
            <a:pPr marL="0" indent="0">
              <a:buNone/>
            </a:pPr>
            <a:r>
              <a:rPr lang="en-GB" sz="1800" dirty="0">
                <a:solidFill>
                  <a:srgbClr val="00B050"/>
                </a:solidFill>
                <a:latin typeface="Trebuchet MS"/>
              </a:rPr>
              <a:t>Hazards – chairs and obstacles in your way, having asthma, not being very fit… </a:t>
            </a:r>
          </a:p>
          <a:p>
            <a:pPr marL="0" indent="0">
              <a:buNone/>
            </a:pPr>
            <a:r>
              <a:rPr lang="en-GB" sz="1800" dirty="0">
                <a:solidFill>
                  <a:srgbClr val="00B050"/>
                </a:solidFill>
                <a:latin typeface="Trebuchet MS"/>
              </a:rPr>
              <a:t>Risks – tripping over something, getting very out of breath, fainting… </a:t>
            </a:r>
          </a:p>
          <a:p>
            <a:pPr marL="0" indent="0">
              <a:buNone/>
            </a:pPr>
            <a:r>
              <a:rPr lang="en-GB" sz="1800" dirty="0">
                <a:solidFill>
                  <a:srgbClr val="00B050"/>
                </a:solidFill>
                <a:latin typeface="Trebuchet MS"/>
              </a:rPr>
              <a:t>Precautions – tuck chairs and obstacles out of the way, use an inhaler, don’t exercise if you are not very fit… </a:t>
            </a:r>
            <a:endParaRPr lang="en-GB" sz="1800" dirty="0">
              <a:latin typeface="Trebuchet MS"/>
            </a:endParaRPr>
          </a:p>
          <a:p>
            <a:pPr>
              <a:buAutoNum type="arabicPeriod"/>
            </a:pPr>
            <a:endParaRPr lang="en-GB" sz="1800" dirty="0">
              <a:latin typeface="Trebuchet MS"/>
            </a:endParaRPr>
          </a:p>
          <a:p>
            <a:pPr marL="0" indent="0">
              <a:buNone/>
            </a:pPr>
            <a:endParaRPr lang="en-GB" sz="1800" dirty="0">
              <a:latin typeface="Trebuchet MS" panose="020B0603020202020204" pitchFamily="34" charset="0"/>
            </a:endParaRPr>
          </a:p>
        </p:txBody>
      </p:sp>
    </p:spTree>
    <p:extLst>
      <p:ext uri="{BB962C8B-B14F-4D97-AF65-F5344CB8AC3E}">
        <p14:creationId xmlns:p14="http://schemas.microsoft.com/office/powerpoint/2010/main" val="3003021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Lesson 2: The Effect of Exercise</a:t>
            </a:r>
          </a:p>
        </p:txBody>
      </p:sp>
      <p:sp>
        <p:nvSpPr>
          <p:cNvPr id="3" name="Text Placeholder 2"/>
          <p:cNvSpPr>
            <a:spLocks noGrp="1"/>
          </p:cNvSpPr>
          <p:nvPr>
            <p:ph type="body" sz="quarter" idx="10"/>
          </p:nvPr>
        </p:nvSpPr>
        <p:spPr/>
        <p:txBody>
          <a:bodyPr/>
          <a:lstStyle/>
          <a:p>
            <a:r>
              <a:rPr lang="en-GB" sz="1650" dirty="0"/>
              <a:t>State the word equations for aerobic and anaerobic respiration and describe how animals and plants obtain the raw materials needed for respiration. </a:t>
            </a:r>
          </a:p>
          <a:p>
            <a:endParaRPr lang="en-GB" sz="1650" dirty="0"/>
          </a:p>
          <a:p>
            <a:r>
              <a:rPr lang="en-GB" sz="1650" dirty="0"/>
              <a:t>Describe what happens to the rate of respiration during exercise. </a:t>
            </a:r>
          </a:p>
          <a:p>
            <a:endParaRPr lang="en-GB" sz="1650" dirty="0"/>
          </a:p>
          <a:p>
            <a:r>
              <a:rPr lang="en-GB" sz="1650" dirty="0"/>
              <a:t>Explain the differences between aerobic and anaerobic respiration. </a:t>
            </a:r>
          </a:p>
          <a:p>
            <a:endParaRPr lang="en-GB" sz="1650" dirty="0"/>
          </a:p>
          <a:p>
            <a:r>
              <a:rPr lang="en-GB" sz="1650" b="1" dirty="0"/>
              <a:t>TRIPLE: </a:t>
            </a:r>
            <a:r>
              <a:rPr lang="en-GB" sz="1650" dirty="0"/>
              <a:t>Explain how the liver repays oxygen debt. </a:t>
            </a:r>
          </a:p>
        </p:txBody>
      </p:sp>
      <p:sp>
        <p:nvSpPr>
          <p:cNvPr id="4" name="Text Placeholder 3"/>
          <p:cNvSpPr>
            <a:spLocks noGrp="1"/>
          </p:cNvSpPr>
          <p:nvPr>
            <p:ph type="body" sz="quarter" idx="11"/>
          </p:nvPr>
        </p:nvSpPr>
        <p:spPr/>
        <p:txBody>
          <a:bodyPr/>
          <a:lstStyle/>
          <a:p>
            <a:pPr marL="0" indent="0">
              <a:buNone/>
            </a:pPr>
            <a:r>
              <a:rPr lang="en-GB" dirty="0"/>
              <a:t>To understand what respiration is and why it is important. </a:t>
            </a:r>
          </a:p>
        </p:txBody>
      </p:sp>
    </p:spTree>
    <p:extLst>
      <p:ext uri="{BB962C8B-B14F-4D97-AF65-F5344CB8AC3E}">
        <p14:creationId xmlns:p14="http://schemas.microsoft.com/office/powerpoint/2010/main" val="10614468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normAutofit/>
          </a:bodyPr>
          <a:lstStyle/>
          <a:p>
            <a:pPr marL="0" indent="0">
              <a:buNone/>
            </a:pPr>
            <a:r>
              <a:rPr lang="en-US" b="1" dirty="0"/>
              <a:t>If you are using the textbook alongside this, turn to page 136. </a:t>
            </a:r>
            <a:endParaRPr lang="en-GB" dirty="0"/>
          </a:p>
        </p:txBody>
      </p:sp>
      <p:sp>
        <p:nvSpPr>
          <p:cNvPr id="3" name="Content Placeholder 2"/>
          <p:cNvSpPr>
            <a:spLocks noGrp="1"/>
          </p:cNvSpPr>
          <p:nvPr>
            <p:ph sz="quarter" idx="11"/>
          </p:nvPr>
        </p:nvSpPr>
        <p:spPr/>
        <p:txBody>
          <a:bodyPr/>
          <a:lstStyle/>
          <a:p>
            <a:r>
              <a:rPr lang="en-GB" dirty="0"/>
              <a:t>The effect of exercise</a:t>
            </a:r>
          </a:p>
        </p:txBody>
      </p:sp>
    </p:spTree>
    <p:extLst>
      <p:ext uri="{BB962C8B-B14F-4D97-AF65-F5344CB8AC3E}">
        <p14:creationId xmlns:p14="http://schemas.microsoft.com/office/powerpoint/2010/main" val="20940475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2056D91-A70B-4F88-BD22-C2565FD05E12}"/>
              </a:ext>
            </a:extLst>
          </p:cNvPr>
          <p:cNvSpPr>
            <a:spLocks noGrp="1"/>
          </p:cNvSpPr>
          <p:nvPr>
            <p:ph sz="quarter" idx="10"/>
          </p:nvPr>
        </p:nvSpPr>
        <p:spPr/>
        <p:txBody>
          <a:bodyPr>
            <a:noAutofit/>
          </a:bodyPr>
          <a:lstStyle/>
          <a:p>
            <a:pPr marL="0" indent="0">
              <a:buNone/>
            </a:pPr>
            <a:r>
              <a:rPr lang="en-GB" sz="2800" dirty="0"/>
              <a:t>Your muscles need a lot of energy to carry out their function. </a:t>
            </a:r>
          </a:p>
          <a:p>
            <a:pPr marL="0" indent="0">
              <a:buNone/>
            </a:pPr>
            <a:endParaRPr lang="en-GB" sz="2800" dirty="0"/>
          </a:p>
          <a:p>
            <a:pPr marL="0" indent="0">
              <a:buNone/>
            </a:pPr>
            <a:r>
              <a:rPr lang="en-GB" sz="2800" dirty="0"/>
              <a:t>For example, muscles are needed to: </a:t>
            </a:r>
          </a:p>
          <a:p>
            <a:pPr>
              <a:buFontTx/>
              <a:buChar char="-"/>
            </a:pPr>
            <a:r>
              <a:rPr lang="en-GB" sz="2800" dirty="0"/>
              <a:t>Allow you to move </a:t>
            </a:r>
          </a:p>
          <a:p>
            <a:pPr>
              <a:buFontTx/>
              <a:buChar char="-"/>
            </a:pPr>
            <a:r>
              <a:rPr lang="en-GB" sz="2800" dirty="0"/>
              <a:t>Support your body against gravity </a:t>
            </a:r>
          </a:p>
          <a:p>
            <a:pPr>
              <a:buFontTx/>
              <a:buChar char="-"/>
            </a:pPr>
            <a:r>
              <a:rPr lang="en-GB" sz="2800" dirty="0"/>
              <a:t>Pump blood around the body </a:t>
            </a:r>
          </a:p>
          <a:p>
            <a:pPr>
              <a:buFontTx/>
              <a:buChar char="-"/>
            </a:pPr>
            <a:r>
              <a:rPr lang="en-GB" sz="2800" dirty="0"/>
              <a:t>Move food through the digestive system</a:t>
            </a:r>
          </a:p>
        </p:txBody>
      </p:sp>
      <p:sp>
        <p:nvSpPr>
          <p:cNvPr id="3" name="Content Placeholder 2">
            <a:extLst>
              <a:ext uri="{FF2B5EF4-FFF2-40B4-BE49-F238E27FC236}">
                <a16:creationId xmlns:a16="http://schemas.microsoft.com/office/drawing/2014/main" id="{B5AE897C-EFD6-4EC0-9CAD-3D64820AE344}"/>
              </a:ext>
            </a:extLst>
          </p:cNvPr>
          <p:cNvSpPr>
            <a:spLocks noGrp="1"/>
          </p:cNvSpPr>
          <p:nvPr>
            <p:ph sz="quarter" idx="11"/>
          </p:nvPr>
        </p:nvSpPr>
        <p:spPr/>
        <p:txBody>
          <a:bodyPr/>
          <a:lstStyle/>
          <a:p>
            <a:r>
              <a:rPr lang="en-GB" dirty="0"/>
              <a:t>Muscle action</a:t>
            </a:r>
          </a:p>
        </p:txBody>
      </p:sp>
      <p:pic>
        <p:nvPicPr>
          <p:cNvPr id="5" name="Picture 4">
            <a:extLst>
              <a:ext uri="{FF2B5EF4-FFF2-40B4-BE49-F238E27FC236}">
                <a16:creationId xmlns:a16="http://schemas.microsoft.com/office/drawing/2014/main" id="{59FC196C-CE50-4C61-8C7A-61BF4A2204DE}"/>
              </a:ext>
            </a:extLst>
          </p:cNvPr>
          <p:cNvPicPr>
            <a:picLocks noChangeAspect="1"/>
          </p:cNvPicPr>
          <p:nvPr/>
        </p:nvPicPr>
        <p:blipFill>
          <a:blip r:embed="rId2"/>
          <a:stretch>
            <a:fillRect/>
          </a:stretch>
        </p:blipFill>
        <p:spPr>
          <a:xfrm>
            <a:off x="9747311" y="3125337"/>
            <a:ext cx="2180949" cy="2180949"/>
          </a:xfrm>
          <a:prstGeom prst="rect">
            <a:avLst/>
          </a:prstGeom>
        </p:spPr>
      </p:pic>
    </p:spTree>
    <p:extLst>
      <p:ext uri="{BB962C8B-B14F-4D97-AF65-F5344CB8AC3E}">
        <p14:creationId xmlns:p14="http://schemas.microsoft.com/office/powerpoint/2010/main" val="41847926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21A4234-8A97-4679-B250-9F9254D8CD31}"/>
              </a:ext>
            </a:extLst>
          </p:cNvPr>
          <p:cNvSpPr>
            <a:spLocks noGrp="1"/>
          </p:cNvSpPr>
          <p:nvPr>
            <p:ph sz="quarter" idx="10"/>
          </p:nvPr>
        </p:nvSpPr>
        <p:spPr/>
        <p:txBody>
          <a:bodyPr>
            <a:normAutofit fontScale="70000" lnSpcReduction="20000"/>
          </a:bodyPr>
          <a:lstStyle/>
          <a:p>
            <a:pPr marL="0" indent="0">
              <a:buNone/>
            </a:pPr>
            <a:r>
              <a:rPr lang="en-GB" dirty="0"/>
              <a:t>Muscle tissue is made up of </a:t>
            </a:r>
            <a:r>
              <a:rPr lang="en-GB" b="1" dirty="0"/>
              <a:t>protein fibres</a:t>
            </a:r>
            <a:r>
              <a:rPr lang="en-GB" dirty="0"/>
              <a:t>. These </a:t>
            </a:r>
            <a:r>
              <a:rPr lang="en-GB" b="1" dirty="0"/>
              <a:t>contract </a:t>
            </a:r>
            <a:r>
              <a:rPr lang="en-GB" dirty="0"/>
              <a:t>when energy is transferred from respiration. </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r>
              <a:rPr lang="en-GB" dirty="0"/>
              <a:t>Muscle fibres contain lots of </a:t>
            </a:r>
            <a:r>
              <a:rPr lang="en-GB" b="1" dirty="0"/>
              <a:t>mitochondria</a:t>
            </a:r>
            <a:r>
              <a:rPr lang="en-GB" dirty="0"/>
              <a:t> to transfer lots of energy for contraction. </a:t>
            </a:r>
          </a:p>
        </p:txBody>
      </p:sp>
      <p:sp>
        <p:nvSpPr>
          <p:cNvPr id="3" name="Content Placeholder 2">
            <a:extLst>
              <a:ext uri="{FF2B5EF4-FFF2-40B4-BE49-F238E27FC236}">
                <a16:creationId xmlns:a16="http://schemas.microsoft.com/office/drawing/2014/main" id="{FAADA1C6-08F2-4F5D-9268-EDA6EB1D1C4B}"/>
              </a:ext>
            </a:extLst>
          </p:cNvPr>
          <p:cNvSpPr>
            <a:spLocks noGrp="1"/>
          </p:cNvSpPr>
          <p:nvPr>
            <p:ph sz="quarter" idx="11"/>
          </p:nvPr>
        </p:nvSpPr>
        <p:spPr/>
        <p:txBody>
          <a:bodyPr/>
          <a:lstStyle/>
          <a:p>
            <a:r>
              <a:rPr lang="en-GB" dirty="0"/>
              <a:t>Muscle action</a:t>
            </a:r>
          </a:p>
        </p:txBody>
      </p:sp>
      <p:pic>
        <p:nvPicPr>
          <p:cNvPr id="4" name="Picture 3">
            <a:extLst>
              <a:ext uri="{FF2B5EF4-FFF2-40B4-BE49-F238E27FC236}">
                <a16:creationId xmlns:a16="http://schemas.microsoft.com/office/drawing/2014/main" id="{3A6E116F-94AA-472C-81BD-C839344CD644}"/>
              </a:ext>
            </a:extLst>
          </p:cNvPr>
          <p:cNvPicPr>
            <a:picLocks noChangeAspect="1"/>
          </p:cNvPicPr>
          <p:nvPr/>
        </p:nvPicPr>
        <p:blipFill>
          <a:blip r:embed="rId2"/>
          <a:stretch>
            <a:fillRect/>
          </a:stretch>
        </p:blipFill>
        <p:spPr>
          <a:xfrm>
            <a:off x="5186149" y="3319818"/>
            <a:ext cx="2852381" cy="2139286"/>
          </a:xfrm>
          <a:prstGeom prst="rect">
            <a:avLst/>
          </a:prstGeom>
        </p:spPr>
      </p:pic>
    </p:spTree>
    <p:extLst>
      <p:ext uri="{BB962C8B-B14F-4D97-AF65-F5344CB8AC3E}">
        <p14:creationId xmlns:p14="http://schemas.microsoft.com/office/powerpoint/2010/main" val="9322161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D1E8898-9BF5-4817-8B37-B28C238D1D3A}"/>
              </a:ext>
            </a:extLst>
          </p:cNvPr>
          <p:cNvSpPr>
            <a:spLocks noGrp="1"/>
          </p:cNvSpPr>
          <p:nvPr>
            <p:ph sz="quarter" idx="10"/>
          </p:nvPr>
        </p:nvSpPr>
        <p:spPr/>
        <p:txBody>
          <a:bodyPr>
            <a:normAutofit fontScale="85000" lnSpcReduction="20000"/>
          </a:bodyPr>
          <a:lstStyle/>
          <a:p>
            <a:pPr marL="0" indent="0">
              <a:buNone/>
            </a:pPr>
            <a:r>
              <a:rPr lang="en-GB" dirty="0"/>
              <a:t>Even when you are not moving, your muscles use up a lot of oxygen and glucose. </a:t>
            </a:r>
          </a:p>
          <a:p>
            <a:pPr marL="0" indent="0">
              <a:buNone/>
            </a:pPr>
            <a:endParaRPr lang="en-GB" dirty="0"/>
          </a:p>
          <a:p>
            <a:pPr marL="0" indent="0">
              <a:buNone/>
            </a:pPr>
            <a:r>
              <a:rPr lang="en-GB" dirty="0"/>
              <a:t>However, when you start exercising, your muscles contract </a:t>
            </a:r>
            <a:r>
              <a:rPr lang="en-GB" b="1" dirty="0"/>
              <a:t>faster </a:t>
            </a:r>
            <a:r>
              <a:rPr lang="en-GB" dirty="0"/>
              <a:t>and </a:t>
            </a:r>
            <a:r>
              <a:rPr lang="en-GB" b="1" dirty="0"/>
              <a:t>harder</a:t>
            </a:r>
            <a:r>
              <a:rPr lang="en-GB" dirty="0"/>
              <a:t>. As a result, they need </a:t>
            </a:r>
            <a:r>
              <a:rPr lang="en-GB" b="1" dirty="0"/>
              <a:t>even more </a:t>
            </a:r>
            <a:r>
              <a:rPr lang="en-GB" dirty="0"/>
              <a:t>oxygen and glucose for respiration. </a:t>
            </a:r>
          </a:p>
        </p:txBody>
      </p:sp>
      <p:sp>
        <p:nvSpPr>
          <p:cNvPr id="3" name="Content Placeholder 2">
            <a:extLst>
              <a:ext uri="{FF2B5EF4-FFF2-40B4-BE49-F238E27FC236}">
                <a16:creationId xmlns:a16="http://schemas.microsoft.com/office/drawing/2014/main" id="{322F9374-B366-494E-9524-71A9B8301C97}"/>
              </a:ext>
            </a:extLst>
          </p:cNvPr>
          <p:cNvSpPr>
            <a:spLocks noGrp="1"/>
          </p:cNvSpPr>
          <p:nvPr>
            <p:ph sz="quarter" idx="11"/>
          </p:nvPr>
        </p:nvSpPr>
        <p:spPr/>
        <p:txBody>
          <a:bodyPr/>
          <a:lstStyle/>
          <a:p>
            <a:r>
              <a:rPr lang="en-GB" dirty="0"/>
              <a:t>The effect of exercise</a:t>
            </a:r>
          </a:p>
        </p:txBody>
      </p:sp>
    </p:spTree>
    <p:extLst>
      <p:ext uri="{BB962C8B-B14F-4D97-AF65-F5344CB8AC3E}">
        <p14:creationId xmlns:p14="http://schemas.microsoft.com/office/powerpoint/2010/main" val="5346659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E2D430F-1C5F-4814-A088-38F6A581E531}"/>
              </a:ext>
            </a:extLst>
          </p:cNvPr>
          <p:cNvSpPr>
            <a:spLocks noGrp="1"/>
          </p:cNvSpPr>
          <p:nvPr>
            <p:ph sz="quarter" idx="10"/>
          </p:nvPr>
        </p:nvSpPr>
        <p:spPr/>
        <p:txBody>
          <a:bodyPr/>
          <a:lstStyle/>
          <a:p>
            <a:pPr marL="0" indent="0">
              <a:buNone/>
            </a:pPr>
            <a:r>
              <a:rPr lang="en-GB" dirty="0"/>
              <a:t>During exercise the muscles also produce more </a:t>
            </a:r>
            <a:r>
              <a:rPr lang="en-GB" b="1" dirty="0"/>
              <a:t>carbon dioxide</a:t>
            </a:r>
            <a:r>
              <a:rPr lang="en-GB" dirty="0"/>
              <a:t>. This needs to be removed quickly as it can be </a:t>
            </a:r>
            <a:r>
              <a:rPr lang="en-GB" b="1" dirty="0"/>
              <a:t>toxic</a:t>
            </a:r>
            <a:r>
              <a:rPr lang="en-GB" dirty="0"/>
              <a:t> to cells. </a:t>
            </a:r>
          </a:p>
        </p:txBody>
      </p:sp>
      <p:sp>
        <p:nvSpPr>
          <p:cNvPr id="3" name="Content Placeholder 2">
            <a:extLst>
              <a:ext uri="{FF2B5EF4-FFF2-40B4-BE49-F238E27FC236}">
                <a16:creationId xmlns:a16="http://schemas.microsoft.com/office/drawing/2014/main" id="{A55BE737-C7D6-453C-A12C-6D3164C04DB6}"/>
              </a:ext>
            </a:extLst>
          </p:cNvPr>
          <p:cNvSpPr>
            <a:spLocks noGrp="1"/>
          </p:cNvSpPr>
          <p:nvPr>
            <p:ph sz="quarter" idx="11"/>
          </p:nvPr>
        </p:nvSpPr>
        <p:spPr/>
        <p:txBody>
          <a:bodyPr/>
          <a:lstStyle/>
          <a:p>
            <a:r>
              <a:rPr lang="en-GB" dirty="0"/>
              <a:t>The effect of exercise </a:t>
            </a:r>
          </a:p>
        </p:txBody>
      </p:sp>
    </p:spTree>
    <p:extLst>
      <p:ext uri="{BB962C8B-B14F-4D97-AF65-F5344CB8AC3E}">
        <p14:creationId xmlns:p14="http://schemas.microsoft.com/office/powerpoint/2010/main" val="23880503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827C7BE-3ABA-46F2-A502-BBBEF9E11186}"/>
              </a:ext>
            </a:extLst>
          </p:cNvPr>
          <p:cNvSpPr>
            <a:spLocks noGrp="1"/>
          </p:cNvSpPr>
          <p:nvPr>
            <p:ph sz="quarter" idx="10"/>
          </p:nvPr>
        </p:nvSpPr>
        <p:spPr>
          <a:xfrm>
            <a:off x="2820989" y="2060305"/>
            <a:ext cx="6732444" cy="4507920"/>
          </a:xfrm>
        </p:spPr>
        <p:txBody>
          <a:bodyPr>
            <a:normAutofit fontScale="92500" lnSpcReduction="20000"/>
          </a:bodyPr>
          <a:lstStyle/>
          <a:p>
            <a:pPr marL="0" indent="0">
              <a:buNone/>
            </a:pPr>
            <a:r>
              <a:rPr lang="en-GB" dirty="0"/>
              <a:t>So, during exercise: </a:t>
            </a:r>
          </a:p>
          <a:p>
            <a:pPr>
              <a:buFontTx/>
              <a:buChar char="-"/>
            </a:pPr>
            <a:r>
              <a:rPr lang="en-GB" dirty="0"/>
              <a:t>The muscles </a:t>
            </a:r>
            <a:r>
              <a:rPr lang="en-GB" b="1" dirty="0"/>
              <a:t>need more </a:t>
            </a:r>
            <a:r>
              <a:rPr lang="en-GB" dirty="0"/>
              <a:t>oxygen and glucose for respiration </a:t>
            </a:r>
          </a:p>
          <a:p>
            <a:pPr>
              <a:buFontTx/>
              <a:buChar char="-"/>
            </a:pPr>
            <a:r>
              <a:rPr lang="en-GB" dirty="0"/>
              <a:t>The muscles </a:t>
            </a:r>
            <a:r>
              <a:rPr lang="en-GB" b="1" dirty="0"/>
              <a:t>produce more </a:t>
            </a:r>
            <a:r>
              <a:rPr lang="en-GB" dirty="0"/>
              <a:t>carbon dioxide which needs to be removed </a:t>
            </a:r>
          </a:p>
        </p:txBody>
      </p:sp>
      <p:sp>
        <p:nvSpPr>
          <p:cNvPr id="3" name="Content Placeholder 2">
            <a:extLst>
              <a:ext uri="{FF2B5EF4-FFF2-40B4-BE49-F238E27FC236}">
                <a16:creationId xmlns:a16="http://schemas.microsoft.com/office/drawing/2014/main" id="{24FC6B7A-5472-4106-91D6-D1B9A86728AA}"/>
              </a:ext>
            </a:extLst>
          </p:cNvPr>
          <p:cNvSpPr>
            <a:spLocks noGrp="1"/>
          </p:cNvSpPr>
          <p:nvPr>
            <p:ph sz="quarter" idx="11"/>
          </p:nvPr>
        </p:nvSpPr>
        <p:spPr/>
        <p:txBody>
          <a:bodyPr/>
          <a:lstStyle/>
          <a:p>
            <a:r>
              <a:rPr lang="en-GB" dirty="0"/>
              <a:t>The effect of exercise </a:t>
            </a:r>
          </a:p>
        </p:txBody>
      </p:sp>
      <p:pic>
        <p:nvPicPr>
          <p:cNvPr id="4" name="Picture 3">
            <a:extLst>
              <a:ext uri="{FF2B5EF4-FFF2-40B4-BE49-F238E27FC236}">
                <a16:creationId xmlns:a16="http://schemas.microsoft.com/office/drawing/2014/main" id="{A28DF356-B1CB-401B-82CA-E9E7AB82BF83}"/>
              </a:ext>
            </a:extLst>
          </p:cNvPr>
          <p:cNvPicPr>
            <a:picLocks noChangeAspect="1"/>
          </p:cNvPicPr>
          <p:nvPr/>
        </p:nvPicPr>
        <p:blipFill>
          <a:blip r:embed="rId3"/>
          <a:stretch>
            <a:fillRect/>
          </a:stretch>
        </p:blipFill>
        <p:spPr>
          <a:xfrm>
            <a:off x="8674521" y="4367284"/>
            <a:ext cx="3290443" cy="2200941"/>
          </a:xfrm>
          <a:prstGeom prst="rect">
            <a:avLst/>
          </a:prstGeom>
        </p:spPr>
      </p:pic>
    </p:spTree>
    <p:extLst>
      <p:ext uri="{BB962C8B-B14F-4D97-AF65-F5344CB8AC3E}">
        <p14:creationId xmlns:p14="http://schemas.microsoft.com/office/powerpoint/2010/main" val="2401968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85099" y="6299830"/>
            <a:ext cx="12006901" cy="369332"/>
          </a:xfrm>
          <a:prstGeom prst="rect">
            <a:avLst/>
          </a:prstGeom>
          <a:solidFill>
            <a:schemeClr val="bg1">
              <a:lumMod val="85000"/>
            </a:schemeClr>
          </a:solidFill>
          <a:ln>
            <a:no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defTabSz="914400">
              <a:defRPr/>
            </a:pPr>
            <a:r>
              <a:rPr lang="en-GB" b="1" dirty="0">
                <a:solidFill>
                  <a:srgbClr val="00B050"/>
                </a:solidFill>
                <a:latin typeface="Trebuchet MS" panose="020B0603020202020204" pitchFamily="34" charset="0"/>
              </a:rPr>
              <a:t>Mark your work! How many did you get correct?</a:t>
            </a:r>
          </a:p>
        </p:txBody>
      </p:sp>
      <p:sp>
        <p:nvSpPr>
          <p:cNvPr id="12" name="Title 1"/>
          <p:cNvSpPr>
            <a:spLocks noGrp="1"/>
          </p:cNvSpPr>
          <p:nvPr/>
        </p:nvSpPr>
        <p:spPr>
          <a:xfrm>
            <a:off x="284703" y="75708"/>
            <a:ext cx="11667627"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kern="1200" baseline="0">
                <a:solidFill>
                  <a:schemeClr val="tx1"/>
                </a:solidFill>
                <a:latin typeface="+mj-lt"/>
                <a:ea typeface="+mj-ea"/>
                <a:cs typeface="+mj-cs"/>
              </a:defRPr>
            </a:lvl1pPr>
          </a:lstStyle>
          <a:p>
            <a:pPr algn="ctr"/>
            <a:r>
              <a:rPr lang="en-GB" sz="2800" b="1" dirty="0">
                <a:latin typeface="Trebuchet MS" panose="020B0603020202020204" pitchFamily="34" charset="0"/>
              </a:rPr>
              <a:t>Lesson 1: Aerobic Respiration</a:t>
            </a:r>
          </a:p>
          <a:p>
            <a:pPr algn="ctr"/>
            <a:r>
              <a:rPr lang="en-GB" sz="2000" dirty="0">
                <a:latin typeface="Trebuchet MS" panose="020B0603020202020204" pitchFamily="34" charset="0"/>
              </a:rPr>
              <a:t>Spaced Retrieval – </a:t>
            </a:r>
            <a:r>
              <a:rPr lang="en-GB" sz="2000" dirty="0">
                <a:solidFill>
                  <a:srgbClr val="FF0000"/>
                </a:solidFill>
                <a:latin typeface="Trebuchet MS" panose="020B0603020202020204" pitchFamily="34" charset="0"/>
              </a:rPr>
              <a:t>Answers </a:t>
            </a:r>
            <a:endParaRPr lang="en-GB" sz="2000" dirty="0">
              <a:latin typeface="Trebuchet MS" panose="020B0603020202020204" pitchFamily="34" charset="0"/>
            </a:endParaRPr>
          </a:p>
        </p:txBody>
      </p:sp>
      <p:sp>
        <p:nvSpPr>
          <p:cNvPr id="13" name="Frame 12"/>
          <p:cNvSpPr/>
          <p:nvPr/>
        </p:nvSpPr>
        <p:spPr>
          <a:xfrm>
            <a:off x="0" y="0"/>
            <a:ext cx="12192000" cy="6858000"/>
          </a:xfrm>
          <a:prstGeom prst="frame">
            <a:avLst>
              <a:gd name="adj1" fmla="val 2696"/>
            </a:avLst>
          </a:prstGeom>
          <a:solidFill>
            <a:schemeClr val="tx2">
              <a:lumMod val="20000"/>
              <a:lumOff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pic>
        <p:nvPicPr>
          <p:cNvPr id="18" name="Picture 17"/>
          <p:cNvPicPr>
            <a:picLocks noChangeAspect="1"/>
          </p:cNvPicPr>
          <p:nvPr/>
        </p:nvPicPr>
        <p:blipFill rotWithShape="1">
          <a:blip r:embed="rId3">
            <a:extLst>
              <a:ext uri="{28A0092B-C50C-407E-A947-70E740481C1C}">
                <a14:useLocalDpi xmlns:a14="http://schemas.microsoft.com/office/drawing/2010/main" val="0"/>
              </a:ext>
            </a:extLst>
          </a:blip>
          <a:srcRect b="12095"/>
          <a:stretch/>
        </p:blipFill>
        <p:spPr>
          <a:xfrm>
            <a:off x="284704" y="255856"/>
            <a:ext cx="797436" cy="772983"/>
          </a:xfrm>
          <a:prstGeom prst="rect">
            <a:avLst/>
          </a:prstGeom>
        </p:spPr>
      </p:pic>
      <p:grpSp>
        <p:nvGrpSpPr>
          <p:cNvPr id="23" name="Group 22"/>
          <p:cNvGrpSpPr/>
          <p:nvPr/>
        </p:nvGrpSpPr>
        <p:grpSpPr>
          <a:xfrm>
            <a:off x="10990170" y="255856"/>
            <a:ext cx="962160" cy="962160"/>
            <a:chOff x="5744249" y="2154567"/>
            <a:chExt cx="1314434" cy="1314434"/>
          </a:xfrm>
        </p:grpSpPr>
        <p:pic>
          <p:nvPicPr>
            <p:cNvPr id="24" name="Picture 2" descr="Image result for brain icon">
              <a:hlinkClick r:id="rId4"/>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041048" y="2447025"/>
              <a:ext cx="693943" cy="693943"/>
            </a:xfrm>
            <a:prstGeom prst="rect">
              <a:avLst/>
            </a:prstGeom>
            <a:noFill/>
            <a:extLst>
              <a:ext uri="{909E8E84-426E-40dd-AFC4-6F175D3DCCD1}">
                <a14:hiddenFill xmlns:a14="http://schemas.microsoft.com/office/drawing/2010/main" xmlns="">
                  <a:solidFill>
                    <a:srgbClr val="FFFFFF"/>
                  </a:solidFill>
                </a14:hiddenFill>
              </a:ext>
            </a:extLst>
          </p:spPr>
        </p:pic>
        <p:pic>
          <p:nvPicPr>
            <p:cNvPr id="25" name="Picture 5" descr="Image result for arrows cycle">
              <a:hlinkClick r:id="rId6"/>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5744249" y="2154567"/>
              <a:ext cx="1314434" cy="1314434"/>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11" name="Content Placeholder 2">
            <a:extLst>
              <a:ext uri="{FF2B5EF4-FFF2-40B4-BE49-F238E27FC236}">
                <a16:creationId xmlns:a16="http://schemas.microsoft.com/office/drawing/2014/main" id="{715C8719-1D7D-4322-9599-71CBE6460DAE}"/>
              </a:ext>
            </a:extLst>
          </p:cNvPr>
          <p:cNvSpPr txBox="1">
            <a:spLocks/>
          </p:cNvSpPr>
          <p:nvPr/>
        </p:nvSpPr>
        <p:spPr>
          <a:xfrm>
            <a:off x="6069866" y="1194528"/>
            <a:ext cx="5832000" cy="4916463"/>
          </a:xfrm>
          <a:prstGeom prst="rect">
            <a:avLst/>
          </a:prstGeom>
          <a:solidFill>
            <a:srgbClr val="DAEBFE"/>
          </a:solidFill>
          <a:ln>
            <a:solidFill>
              <a:schemeClr val="tx1"/>
            </a:solidFill>
          </a:ln>
        </p:spPr>
        <p:txBody>
          <a:bodyPr vert="horz" lIns="91440" tIns="45720" rIns="91440" bIns="45720" rtlCol="0">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defTabSz="914400">
              <a:spcBef>
                <a:spcPct val="20000"/>
              </a:spcBef>
              <a:defRPr/>
            </a:pPr>
            <a:r>
              <a:rPr lang="en-GB" b="1" dirty="0">
                <a:solidFill>
                  <a:prstClr val="black"/>
                </a:solidFill>
                <a:latin typeface="Trebuchet MS" panose="020B0603020202020204" pitchFamily="34" charset="0"/>
              </a:rPr>
              <a:t>Knowledge Organiser Recall</a:t>
            </a:r>
          </a:p>
          <a:p>
            <a:pPr lvl="0" defTabSz="914400">
              <a:spcBef>
                <a:spcPct val="20000"/>
              </a:spcBef>
              <a:defRPr/>
            </a:pPr>
            <a:endParaRPr lang="en-GB" dirty="0">
              <a:solidFill>
                <a:prstClr val="black"/>
              </a:solidFill>
              <a:latin typeface="Trebuchet MS" panose="020B0603020202020204" pitchFamily="34" charset="0"/>
            </a:endParaRPr>
          </a:p>
          <a:p>
            <a:pPr marL="342900" lvl="0" indent="-342900" defTabSz="914400">
              <a:spcBef>
                <a:spcPct val="20000"/>
              </a:spcBef>
              <a:buAutoNum type="arabicPeriod"/>
              <a:defRPr/>
            </a:pPr>
            <a:r>
              <a:rPr lang="en-GB" dirty="0">
                <a:solidFill>
                  <a:prstClr val="black"/>
                </a:solidFill>
                <a:latin typeface="Trebuchet MS" panose="020B0603020202020204" pitchFamily="34" charset="0"/>
              </a:rPr>
              <a:t>What is glucose? </a:t>
            </a:r>
          </a:p>
          <a:p>
            <a:pPr lvl="0" defTabSz="914400">
              <a:spcBef>
                <a:spcPct val="20000"/>
              </a:spcBef>
              <a:defRPr/>
            </a:pPr>
            <a:r>
              <a:rPr lang="en-GB" dirty="0">
                <a:solidFill>
                  <a:srgbClr val="00B050"/>
                </a:solidFill>
                <a:latin typeface="Trebuchet MS" panose="020B0603020202020204" pitchFamily="34" charset="0"/>
              </a:rPr>
              <a:t>A simple sugar </a:t>
            </a:r>
          </a:p>
          <a:p>
            <a:pPr marL="342900" lvl="0" indent="-342900" defTabSz="914400">
              <a:spcBef>
                <a:spcPct val="20000"/>
              </a:spcBef>
              <a:buAutoNum type="arabicPeriod"/>
              <a:defRPr/>
            </a:pPr>
            <a:endParaRPr lang="en-GB" dirty="0">
              <a:solidFill>
                <a:prstClr val="black"/>
              </a:solidFill>
              <a:latin typeface="Trebuchet MS" panose="020B0603020202020204" pitchFamily="34" charset="0"/>
            </a:endParaRPr>
          </a:p>
          <a:p>
            <a:pPr marL="342900" lvl="0" indent="-342900" defTabSz="914400">
              <a:spcBef>
                <a:spcPct val="20000"/>
              </a:spcBef>
              <a:buFont typeface="+mj-lt"/>
              <a:buAutoNum type="arabicPeriod" startAt="2"/>
              <a:defRPr/>
            </a:pPr>
            <a:r>
              <a:rPr lang="en-GB" dirty="0">
                <a:solidFill>
                  <a:prstClr val="black"/>
                </a:solidFill>
                <a:latin typeface="Trebuchet MS" panose="020B0603020202020204" pitchFamily="34" charset="0"/>
              </a:rPr>
              <a:t>Where do you find mitochondria? </a:t>
            </a:r>
          </a:p>
          <a:p>
            <a:pPr lvl="0" defTabSz="914400">
              <a:spcBef>
                <a:spcPct val="20000"/>
              </a:spcBef>
              <a:defRPr/>
            </a:pPr>
            <a:r>
              <a:rPr lang="en-GB" dirty="0">
                <a:solidFill>
                  <a:srgbClr val="00B050"/>
                </a:solidFill>
                <a:latin typeface="Trebuchet MS" panose="020B0603020202020204" pitchFamily="34" charset="0"/>
              </a:rPr>
              <a:t>Inside plant and animal cells </a:t>
            </a:r>
          </a:p>
          <a:p>
            <a:pPr marL="342900" lvl="0" indent="-342900" defTabSz="914400">
              <a:spcBef>
                <a:spcPct val="20000"/>
              </a:spcBef>
              <a:buAutoNum type="arabicPeriod"/>
              <a:defRPr/>
            </a:pPr>
            <a:endParaRPr lang="en-GB" dirty="0">
              <a:solidFill>
                <a:prstClr val="black"/>
              </a:solidFill>
              <a:latin typeface="Trebuchet MS" panose="020B0603020202020204" pitchFamily="34" charset="0"/>
            </a:endParaRPr>
          </a:p>
          <a:p>
            <a:pPr marL="342900" lvl="0" indent="-342900" defTabSz="914400">
              <a:spcBef>
                <a:spcPct val="20000"/>
              </a:spcBef>
              <a:buFont typeface="+mj-lt"/>
              <a:buAutoNum type="arabicPeriod" startAt="3"/>
              <a:defRPr/>
            </a:pPr>
            <a:r>
              <a:rPr lang="en-GB" dirty="0">
                <a:solidFill>
                  <a:prstClr val="black"/>
                </a:solidFill>
                <a:latin typeface="Trebuchet MS" panose="020B0603020202020204" pitchFamily="34" charset="0"/>
              </a:rPr>
              <a:t>What happens inside the mitochondria? </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GB" dirty="0">
                <a:solidFill>
                  <a:srgbClr val="00B050"/>
                </a:solidFill>
                <a:latin typeface="Trebuchet MS" panose="020B0603020202020204" pitchFamily="34" charset="0"/>
              </a:rPr>
              <a:t>Respiration </a:t>
            </a:r>
            <a:endParaRPr kumimoji="0" lang="en-GB" sz="1800" i="0" u="none" strike="noStrike" kern="1200" cap="none" spc="0" normalizeH="0" baseline="0" noProof="0" dirty="0">
              <a:ln>
                <a:noFill/>
              </a:ln>
              <a:solidFill>
                <a:srgbClr val="00B050"/>
              </a:solidFill>
              <a:effectLst/>
              <a:uLnTx/>
              <a:uFillTx/>
              <a:latin typeface="Trebuchet MS" panose="020B0603020202020204" pitchFamily="34" charset="0"/>
            </a:endParaRPr>
          </a:p>
        </p:txBody>
      </p:sp>
      <p:sp>
        <p:nvSpPr>
          <p:cNvPr id="15" name="Content Placeholder 2">
            <a:extLst>
              <a:ext uri="{FF2B5EF4-FFF2-40B4-BE49-F238E27FC236}">
                <a16:creationId xmlns:a16="http://schemas.microsoft.com/office/drawing/2014/main" id="{709CB19D-81C9-479B-8846-C721BD992822}"/>
              </a:ext>
            </a:extLst>
          </p:cNvPr>
          <p:cNvSpPr>
            <a:spLocks noGrp="1"/>
          </p:cNvSpPr>
          <p:nvPr/>
        </p:nvSpPr>
        <p:spPr>
          <a:xfrm>
            <a:off x="284704" y="1194527"/>
            <a:ext cx="5660657" cy="4915433"/>
          </a:xfrm>
          <a:prstGeom prst="rect">
            <a:avLst/>
          </a:prstGeom>
          <a:solidFill>
            <a:srgbClr val="DAEBFE"/>
          </a:solidFill>
          <a:ln>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800" b="1" dirty="0">
                <a:latin typeface="Trebuchet MS"/>
                <a:cs typeface="Trebuchet MS"/>
              </a:rPr>
              <a:t>Spiral</a:t>
            </a:r>
          </a:p>
          <a:p>
            <a:pPr marL="0" indent="0">
              <a:buNone/>
            </a:pPr>
            <a:endParaRPr lang="en-GB" sz="1800" dirty="0">
              <a:latin typeface="Trebuchet MS"/>
              <a:cs typeface="Trebuchet MS"/>
            </a:endParaRPr>
          </a:p>
          <a:p>
            <a:pPr>
              <a:buAutoNum type="arabicPeriod"/>
            </a:pPr>
            <a:r>
              <a:rPr lang="en-GB" sz="1800" dirty="0">
                <a:latin typeface="Trebuchet MS"/>
              </a:rPr>
              <a:t>What are the independent, dependent and control variables? </a:t>
            </a:r>
          </a:p>
          <a:p>
            <a:pPr marL="0" indent="0">
              <a:buNone/>
            </a:pPr>
            <a:r>
              <a:rPr lang="en-GB" sz="1800" dirty="0">
                <a:solidFill>
                  <a:srgbClr val="00B050"/>
                </a:solidFill>
                <a:latin typeface="Trebuchet MS"/>
              </a:rPr>
              <a:t>Independent – thing you change </a:t>
            </a:r>
          </a:p>
          <a:p>
            <a:pPr marL="0" indent="0">
              <a:buNone/>
            </a:pPr>
            <a:r>
              <a:rPr lang="en-GB" sz="1800" dirty="0">
                <a:solidFill>
                  <a:srgbClr val="00B050"/>
                </a:solidFill>
                <a:latin typeface="Trebuchet MS"/>
              </a:rPr>
              <a:t>Dependent – thing you measure </a:t>
            </a:r>
          </a:p>
          <a:p>
            <a:pPr marL="0" indent="0">
              <a:buNone/>
            </a:pPr>
            <a:r>
              <a:rPr lang="en-GB" sz="1800" dirty="0">
                <a:solidFill>
                  <a:srgbClr val="00B050"/>
                </a:solidFill>
                <a:latin typeface="Trebuchet MS"/>
              </a:rPr>
              <a:t>Control – thing you keep the same </a:t>
            </a:r>
          </a:p>
          <a:p>
            <a:pPr marL="0" indent="0">
              <a:buNone/>
            </a:pPr>
            <a:endParaRPr lang="en-GB" sz="1800" dirty="0">
              <a:latin typeface="Trebuchet MS"/>
            </a:endParaRPr>
          </a:p>
          <a:p>
            <a:pPr>
              <a:buFont typeface="+mj-lt"/>
              <a:buAutoNum type="arabicPeriod" startAt="2"/>
            </a:pPr>
            <a:r>
              <a:rPr lang="en-GB" sz="1800" dirty="0">
                <a:latin typeface="Trebuchet MS"/>
              </a:rPr>
              <a:t>Why do scientists need control variables when doing experiments? </a:t>
            </a:r>
          </a:p>
          <a:p>
            <a:pPr marL="0" indent="0">
              <a:buNone/>
            </a:pPr>
            <a:r>
              <a:rPr lang="en-GB" sz="1800" dirty="0">
                <a:solidFill>
                  <a:srgbClr val="00B050"/>
                </a:solidFill>
                <a:latin typeface="Trebuchet MS"/>
              </a:rPr>
              <a:t>To make sure the test is fair and to ensure that only the independent variable is affecting the results </a:t>
            </a:r>
          </a:p>
          <a:p>
            <a:pPr>
              <a:buAutoNum type="arabicPeriod"/>
            </a:pPr>
            <a:endParaRPr lang="en-GB" sz="1800" dirty="0">
              <a:latin typeface="Trebuchet MS"/>
            </a:endParaRPr>
          </a:p>
          <a:p>
            <a:pPr marL="0" indent="0">
              <a:buNone/>
            </a:pPr>
            <a:endParaRPr lang="en-GB" sz="1800" dirty="0">
              <a:latin typeface="Trebuchet MS"/>
            </a:endParaRPr>
          </a:p>
          <a:p>
            <a:pPr marL="0" indent="0">
              <a:buNone/>
            </a:pPr>
            <a:endParaRPr lang="en-GB" sz="1800" dirty="0">
              <a:latin typeface="Trebuchet MS" panose="020B0603020202020204" pitchFamily="34" charset="0"/>
            </a:endParaRPr>
          </a:p>
        </p:txBody>
      </p:sp>
    </p:spTree>
    <p:extLst>
      <p:ext uri="{BB962C8B-B14F-4D97-AF65-F5344CB8AC3E}">
        <p14:creationId xmlns:p14="http://schemas.microsoft.com/office/powerpoint/2010/main" val="19207857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D371DA8-9ED6-4690-92FA-8D3424D652E2}"/>
              </a:ext>
            </a:extLst>
          </p:cNvPr>
          <p:cNvSpPr>
            <a:spLocks noGrp="1"/>
          </p:cNvSpPr>
          <p:nvPr>
            <p:ph sz="quarter" idx="10"/>
          </p:nvPr>
        </p:nvSpPr>
        <p:spPr/>
        <p:txBody>
          <a:bodyPr>
            <a:normAutofit fontScale="92500" lnSpcReduction="20000"/>
          </a:bodyPr>
          <a:lstStyle/>
          <a:p>
            <a:pPr marL="0" indent="0">
              <a:buNone/>
            </a:pPr>
            <a:r>
              <a:rPr lang="en-GB" dirty="0"/>
              <a:t>Visit this website to learn more about the effect of exercise! </a:t>
            </a:r>
          </a:p>
          <a:p>
            <a:pPr marL="0" indent="0">
              <a:buNone/>
            </a:pPr>
            <a:r>
              <a:rPr lang="en-GB" dirty="0">
                <a:hlinkClick r:id="rId2"/>
              </a:rPr>
              <a:t>https://www.bbc.co.uk/bitesize/guides/zcn6sg8/revision/4</a:t>
            </a:r>
            <a:endParaRPr lang="en-GB" dirty="0"/>
          </a:p>
          <a:p>
            <a:pPr marL="0" indent="0">
              <a:buNone/>
            </a:pPr>
            <a:endParaRPr lang="en-GB" dirty="0"/>
          </a:p>
          <a:p>
            <a:pPr marL="0" indent="0">
              <a:buNone/>
            </a:pPr>
            <a:r>
              <a:rPr lang="en-GB" dirty="0"/>
              <a:t>Use the information on this website to answer the questions on the next slide. </a:t>
            </a:r>
          </a:p>
          <a:p>
            <a:pPr marL="0" indent="0">
              <a:buNone/>
            </a:pPr>
            <a:endParaRPr lang="en-GB" dirty="0"/>
          </a:p>
          <a:p>
            <a:pPr marL="0" indent="0">
              <a:buNone/>
            </a:pPr>
            <a:endParaRPr lang="en-GB" dirty="0"/>
          </a:p>
        </p:txBody>
      </p:sp>
      <p:sp>
        <p:nvSpPr>
          <p:cNvPr id="3" name="Content Placeholder 2">
            <a:extLst>
              <a:ext uri="{FF2B5EF4-FFF2-40B4-BE49-F238E27FC236}">
                <a16:creationId xmlns:a16="http://schemas.microsoft.com/office/drawing/2014/main" id="{94FA2FD3-3F8F-4C0C-B11E-A31E7E688024}"/>
              </a:ext>
            </a:extLst>
          </p:cNvPr>
          <p:cNvSpPr>
            <a:spLocks noGrp="1"/>
          </p:cNvSpPr>
          <p:nvPr>
            <p:ph sz="quarter" idx="11"/>
          </p:nvPr>
        </p:nvSpPr>
        <p:spPr/>
        <p:txBody>
          <a:bodyPr/>
          <a:lstStyle/>
          <a:p>
            <a:r>
              <a:rPr lang="en-GB" dirty="0"/>
              <a:t>The effect of exercise</a:t>
            </a:r>
          </a:p>
        </p:txBody>
      </p:sp>
    </p:spTree>
    <p:extLst>
      <p:ext uri="{BB962C8B-B14F-4D97-AF65-F5344CB8AC3E}">
        <p14:creationId xmlns:p14="http://schemas.microsoft.com/office/powerpoint/2010/main" val="32364006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BAFE64E-4C4E-4C55-9AB2-3D028FEF6731}"/>
              </a:ext>
            </a:extLst>
          </p:cNvPr>
          <p:cNvSpPr>
            <a:spLocks noGrp="1"/>
          </p:cNvSpPr>
          <p:nvPr>
            <p:ph sz="quarter" idx="10"/>
          </p:nvPr>
        </p:nvSpPr>
        <p:spPr/>
        <p:txBody>
          <a:bodyPr>
            <a:noAutofit/>
          </a:bodyPr>
          <a:lstStyle/>
          <a:p>
            <a:pPr marL="0" indent="0">
              <a:buNone/>
            </a:pPr>
            <a:r>
              <a:rPr lang="en-GB" sz="2200" dirty="0"/>
              <a:t>Use the website from the previous slide to answer these questions about the effect of exercise: </a:t>
            </a:r>
          </a:p>
          <a:p>
            <a:pPr marL="742950" indent="-742950">
              <a:buAutoNum type="arabicPeriod"/>
            </a:pPr>
            <a:r>
              <a:rPr lang="en-GB" sz="2200" dirty="0"/>
              <a:t>Why do muscles need more oxygen and glucose when we exercise? </a:t>
            </a:r>
          </a:p>
          <a:p>
            <a:pPr marL="742950" indent="-742950">
              <a:buAutoNum type="arabicPeriod"/>
            </a:pPr>
            <a:r>
              <a:rPr lang="en-GB" sz="2200" dirty="0"/>
              <a:t>What happens to our breathing depth and our breathing rate when we exercise? </a:t>
            </a:r>
          </a:p>
          <a:p>
            <a:pPr marL="742950" indent="-742950">
              <a:buAutoNum type="arabicPeriod"/>
            </a:pPr>
            <a:r>
              <a:rPr lang="en-GB" sz="2200" dirty="0"/>
              <a:t>Why does this happen? </a:t>
            </a:r>
          </a:p>
          <a:p>
            <a:pPr marL="742950" indent="-742950">
              <a:buAutoNum type="arabicPeriod"/>
            </a:pPr>
            <a:r>
              <a:rPr lang="en-GB" sz="2200" dirty="0"/>
              <a:t>What happens to our heart rate when we exercise? </a:t>
            </a:r>
          </a:p>
          <a:p>
            <a:pPr marL="742950" indent="-742950">
              <a:buAutoNum type="arabicPeriod"/>
            </a:pPr>
            <a:r>
              <a:rPr lang="en-GB" sz="2200" dirty="0"/>
              <a:t>Why does this happen?</a:t>
            </a:r>
          </a:p>
          <a:p>
            <a:pPr marL="742950" indent="-742950">
              <a:buAutoNum type="arabicPeriod"/>
            </a:pPr>
            <a:r>
              <a:rPr lang="en-GB" sz="2200" dirty="0"/>
              <a:t>Why do your breathing rate and heart rate decrease again after you have stopped exercising?  </a:t>
            </a:r>
          </a:p>
        </p:txBody>
      </p:sp>
      <p:sp>
        <p:nvSpPr>
          <p:cNvPr id="3" name="Content Placeholder 2">
            <a:extLst>
              <a:ext uri="{FF2B5EF4-FFF2-40B4-BE49-F238E27FC236}">
                <a16:creationId xmlns:a16="http://schemas.microsoft.com/office/drawing/2014/main" id="{58A046F9-DBD3-487E-945D-DC8CCF33CA8B}"/>
              </a:ext>
            </a:extLst>
          </p:cNvPr>
          <p:cNvSpPr>
            <a:spLocks noGrp="1"/>
          </p:cNvSpPr>
          <p:nvPr>
            <p:ph sz="quarter" idx="11"/>
          </p:nvPr>
        </p:nvSpPr>
        <p:spPr/>
        <p:txBody>
          <a:bodyPr/>
          <a:lstStyle/>
          <a:p>
            <a:r>
              <a:rPr lang="en-GB" dirty="0"/>
              <a:t>Questions </a:t>
            </a:r>
          </a:p>
        </p:txBody>
      </p:sp>
    </p:spTree>
    <p:extLst>
      <p:ext uri="{BB962C8B-B14F-4D97-AF65-F5344CB8AC3E}">
        <p14:creationId xmlns:p14="http://schemas.microsoft.com/office/powerpoint/2010/main" val="8961042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BAFE64E-4C4E-4C55-9AB2-3D028FEF6731}"/>
              </a:ext>
            </a:extLst>
          </p:cNvPr>
          <p:cNvSpPr>
            <a:spLocks noGrp="1"/>
          </p:cNvSpPr>
          <p:nvPr>
            <p:ph sz="quarter" idx="10"/>
          </p:nvPr>
        </p:nvSpPr>
        <p:spPr/>
        <p:txBody>
          <a:bodyPr>
            <a:noAutofit/>
          </a:bodyPr>
          <a:lstStyle/>
          <a:p>
            <a:pPr marL="0" indent="0">
              <a:buNone/>
            </a:pPr>
            <a:r>
              <a:rPr lang="en-GB" sz="2300" dirty="0"/>
              <a:t>Mark your work! </a:t>
            </a:r>
          </a:p>
          <a:p>
            <a:pPr marL="742950" indent="-742950">
              <a:buAutoNum type="arabicPeriod"/>
            </a:pPr>
            <a:r>
              <a:rPr lang="en-GB" sz="2300" dirty="0">
                <a:solidFill>
                  <a:srgbClr val="00B050"/>
                </a:solidFill>
              </a:rPr>
              <a:t>They need to respire more to transfer more energy. </a:t>
            </a:r>
          </a:p>
          <a:p>
            <a:pPr marL="742950" indent="-742950">
              <a:buAutoNum type="arabicPeriod"/>
            </a:pPr>
            <a:r>
              <a:rPr lang="en-GB" sz="2300" dirty="0">
                <a:solidFill>
                  <a:srgbClr val="00B050"/>
                </a:solidFill>
              </a:rPr>
              <a:t>They increase. </a:t>
            </a:r>
          </a:p>
          <a:p>
            <a:pPr marL="742950" indent="-742950">
              <a:buAutoNum type="arabicPeriod"/>
            </a:pPr>
            <a:r>
              <a:rPr lang="en-GB" sz="2300" dirty="0">
                <a:solidFill>
                  <a:srgbClr val="00B050"/>
                </a:solidFill>
              </a:rPr>
              <a:t>To get more oxygen into the lungs and remove more carbon dioxide out of the lungs. </a:t>
            </a:r>
          </a:p>
          <a:p>
            <a:pPr marL="742950" indent="-742950">
              <a:buAutoNum type="arabicPeriod"/>
            </a:pPr>
            <a:r>
              <a:rPr lang="en-GB" sz="2300" dirty="0">
                <a:solidFill>
                  <a:srgbClr val="00B050"/>
                </a:solidFill>
              </a:rPr>
              <a:t>It increases. </a:t>
            </a:r>
          </a:p>
          <a:p>
            <a:pPr marL="742950" indent="-742950">
              <a:buAutoNum type="arabicPeriod"/>
            </a:pPr>
            <a:r>
              <a:rPr lang="en-GB" sz="2300" dirty="0">
                <a:solidFill>
                  <a:srgbClr val="00B050"/>
                </a:solidFill>
              </a:rPr>
              <a:t>To increase the rate that oxygen is transported from the blood to the muscles and carbon dioxide is transported from the muscles to the lungs. </a:t>
            </a:r>
          </a:p>
          <a:p>
            <a:pPr marL="742950" indent="-742950">
              <a:buAutoNum type="arabicPeriod"/>
            </a:pPr>
            <a:r>
              <a:rPr lang="en-GB" sz="2300" dirty="0">
                <a:solidFill>
                  <a:srgbClr val="00B050"/>
                </a:solidFill>
              </a:rPr>
              <a:t>The muscles no longer need more oxygen or glucose. </a:t>
            </a:r>
          </a:p>
        </p:txBody>
      </p:sp>
      <p:sp>
        <p:nvSpPr>
          <p:cNvPr id="3" name="Content Placeholder 2">
            <a:extLst>
              <a:ext uri="{FF2B5EF4-FFF2-40B4-BE49-F238E27FC236}">
                <a16:creationId xmlns:a16="http://schemas.microsoft.com/office/drawing/2014/main" id="{58A046F9-DBD3-487E-945D-DC8CCF33CA8B}"/>
              </a:ext>
            </a:extLst>
          </p:cNvPr>
          <p:cNvSpPr>
            <a:spLocks noGrp="1"/>
          </p:cNvSpPr>
          <p:nvPr>
            <p:ph sz="quarter" idx="11"/>
          </p:nvPr>
        </p:nvSpPr>
        <p:spPr/>
        <p:txBody>
          <a:bodyPr/>
          <a:lstStyle/>
          <a:p>
            <a:r>
              <a:rPr lang="en-GB" dirty="0"/>
              <a:t>Questions </a:t>
            </a:r>
          </a:p>
        </p:txBody>
      </p:sp>
    </p:spTree>
    <p:extLst>
      <p:ext uri="{BB962C8B-B14F-4D97-AF65-F5344CB8AC3E}">
        <p14:creationId xmlns:p14="http://schemas.microsoft.com/office/powerpoint/2010/main" val="17903933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EF11A53-09FE-415C-B743-B1202C800981}"/>
              </a:ext>
            </a:extLst>
          </p:cNvPr>
          <p:cNvSpPr>
            <a:spLocks noGrp="1"/>
          </p:cNvSpPr>
          <p:nvPr>
            <p:ph sz="quarter" idx="10"/>
          </p:nvPr>
        </p:nvSpPr>
        <p:spPr>
          <a:xfrm>
            <a:off x="2820988" y="2060305"/>
            <a:ext cx="8866069" cy="4507920"/>
          </a:xfrm>
        </p:spPr>
        <p:txBody>
          <a:bodyPr>
            <a:normAutofit/>
          </a:bodyPr>
          <a:lstStyle/>
          <a:p>
            <a:pPr marL="0" indent="0">
              <a:buNone/>
            </a:pPr>
            <a:r>
              <a:rPr lang="en-GB" sz="2800" b="1" dirty="0"/>
              <a:t>Task: </a:t>
            </a:r>
            <a:r>
              <a:rPr lang="en-GB" sz="2800" dirty="0"/>
              <a:t>Describe what happens to the students heart rate during exercise. Use data in the answer! </a:t>
            </a:r>
            <a:endParaRPr lang="en-GB" sz="2800" b="1" dirty="0"/>
          </a:p>
        </p:txBody>
      </p:sp>
      <p:sp>
        <p:nvSpPr>
          <p:cNvPr id="3" name="Content Placeholder 2">
            <a:extLst>
              <a:ext uri="{FF2B5EF4-FFF2-40B4-BE49-F238E27FC236}">
                <a16:creationId xmlns:a16="http://schemas.microsoft.com/office/drawing/2014/main" id="{52734C16-CB31-42C5-9782-31891533C8E0}"/>
              </a:ext>
            </a:extLst>
          </p:cNvPr>
          <p:cNvSpPr>
            <a:spLocks noGrp="1"/>
          </p:cNvSpPr>
          <p:nvPr>
            <p:ph sz="quarter" idx="11"/>
          </p:nvPr>
        </p:nvSpPr>
        <p:spPr>
          <a:xfrm>
            <a:off x="2820987" y="707890"/>
            <a:ext cx="8254843" cy="1133475"/>
          </a:xfrm>
        </p:spPr>
        <p:txBody>
          <a:bodyPr/>
          <a:lstStyle/>
          <a:p>
            <a:r>
              <a:rPr lang="en-GB" dirty="0"/>
              <a:t>Interpreting data</a:t>
            </a:r>
          </a:p>
        </p:txBody>
      </p:sp>
      <p:pic>
        <p:nvPicPr>
          <p:cNvPr id="9" name="Picture 8">
            <a:extLst>
              <a:ext uri="{FF2B5EF4-FFF2-40B4-BE49-F238E27FC236}">
                <a16:creationId xmlns:a16="http://schemas.microsoft.com/office/drawing/2014/main" id="{437D1F0D-0359-43D0-9288-2A6C56923463}"/>
              </a:ext>
            </a:extLst>
          </p:cNvPr>
          <p:cNvPicPr>
            <a:picLocks noChangeAspect="1"/>
          </p:cNvPicPr>
          <p:nvPr/>
        </p:nvPicPr>
        <p:blipFill>
          <a:blip r:embed="rId3"/>
          <a:stretch>
            <a:fillRect/>
          </a:stretch>
        </p:blipFill>
        <p:spPr>
          <a:xfrm>
            <a:off x="3053446" y="3103435"/>
            <a:ext cx="8401152" cy="3573971"/>
          </a:xfrm>
          <a:prstGeom prst="rect">
            <a:avLst/>
          </a:prstGeom>
        </p:spPr>
      </p:pic>
    </p:spTree>
    <p:extLst>
      <p:ext uri="{BB962C8B-B14F-4D97-AF65-F5344CB8AC3E}">
        <p14:creationId xmlns:p14="http://schemas.microsoft.com/office/powerpoint/2010/main" val="30460155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EF11A53-09FE-415C-B743-B1202C800981}"/>
              </a:ext>
            </a:extLst>
          </p:cNvPr>
          <p:cNvSpPr>
            <a:spLocks noGrp="1"/>
          </p:cNvSpPr>
          <p:nvPr>
            <p:ph sz="quarter" idx="10"/>
          </p:nvPr>
        </p:nvSpPr>
        <p:spPr>
          <a:xfrm>
            <a:off x="2820988" y="2060305"/>
            <a:ext cx="8866069" cy="4507920"/>
          </a:xfrm>
        </p:spPr>
        <p:txBody>
          <a:bodyPr>
            <a:normAutofit/>
          </a:bodyPr>
          <a:lstStyle/>
          <a:p>
            <a:pPr marL="0" indent="0">
              <a:buNone/>
            </a:pPr>
            <a:r>
              <a:rPr lang="en-GB" sz="2800" b="1" dirty="0"/>
              <a:t>Mark your work! </a:t>
            </a:r>
          </a:p>
          <a:p>
            <a:pPr marL="0" indent="0">
              <a:buNone/>
            </a:pPr>
            <a:r>
              <a:rPr lang="en-GB" sz="2800" dirty="0">
                <a:solidFill>
                  <a:srgbClr val="00B050"/>
                </a:solidFill>
              </a:rPr>
              <a:t>At rest, the student’s heart rate is roughly 80 beats per minute. This increases to 105 beats per minute as soon as the student starts exercising. After exercising for 10 minutes, the student’s heart rate increases to 145 beats per minute. When the student stops exercising, their heart rate decreases back down to 80 beats per minute. </a:t>
            </a:r>
          </a:p>
        </p:txBody>
      </p:sp>
      <p:sp>
        <p:nvSpPr>
          <p:cNvPr id="3" name="Content Placeholder 2">
            <a:extLst>
              <a:ext uri="{FF2B5EF4-FFF2-40B4-BE49-F238E27FC236}">
                <a16:creationId xmlns:a16="http://schemas.microsoft.com/office/drawing/2014/main" id="{52734C16-CB31-42C5-9782-31891533C8E0}"/>
              </a:ext>
            </a:extLst>
          </p:cNvPr>
          <p:cNvSpPr>
            <a:spLocks noGrp="1"/>
          </p:cNvSpPr>
          <p:nvPr>
            <p:ph sz="quarter" idx="11"/>
          </p:nvPr>
        </p:nvSpPr>
        <p:spPr>
          <a:xfrm>
            <a:off x="2820987" y="707890"/>
            <a:ext cx="8254843" cy="1133475"/>
          </a:xfrm>
        </p:spPr>
        <p:txBody>
          <a:bodyPr/>
          <a:lstStyle/>
          <a:p>
            <a:r>
              <a:rPr lang="en-GB" dirty="0"/>
              <a:t>Interpreting data</a:t>
            </a:r>
          </a:p>
        </p:txBody>
      </p:sp>
    </p:spTree>
    <p:extLst>
      <p:ext uri="{BB962C8B-B14F-4D97-AF65-F5344CB8AC3E}">
        <p14:creationId xmlns:p14="http://schemas.microsoft.com/office/powerpoint/2010/main" val="15832893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EF11A53-09FE-415C-B743-B1202C800981}"/>
              </a:ext>
            </a:extLst>
          </p:cNvPr>
          <p:cNvSpPr>
            <a:spLocks noGrp="1"/>
          </p:cNvSpPr>
          <p:nvPr>
            <p:ph sz="quarter" idx="10"/>
          </p:nvPr>
        </p:nvSpPr>
        <p:spPr>
          <a:xfrm>
            <a:off x="2820988" y="2060305"/>
            <a:ext cx="8866069" cy="4507920"/>
          </a:xfrm>
        </p:spPr>
        <p:txBody>
          <a:bodyPr>
            <a:normAutofit/>
          </a:bodyPr>
          <a:lstStyle/>
          <a:p>
            <a:pPr marL="0" indent="0">
              <a:buNone/>
            </a:pPr>
            <a:r>
              <a:rPr lang="en-GB" sz="2800" b="1" dirty="0"/>
              <a:t>Task: </a:t>
            </a:r>
            <a:r>
              <a:rPr lang="en-GB" sz="2800" dirty="0"/>
              <a:t>Explain the differences in heart rate and breathing rate between a fit and an unfit person. </a:t>
            </a:r>
          </a:p>
        </p:txBody>
      </p:sp>
      <p:sp>
        <p:nvSpPr>
          <p:cNvPr id="3" name="Content Placeholder 2">
            <a:extLst>
              <a:ext uri="{FF2B5EF4-FFF2-40B4-BE49-F238E27FC236}">
                <a16:creationId xmlns:a16="http://schemas.microsoft.com/office/drawing/2014/main" id="{52734C16-CB31-42C5-9782-31891533C8E0}"/>
              </a:ext>
            </a:extLst>
          </p:cNvPr>
          <p:cNvSpPr>
            <a:spLocks noGrp="1"/>
          </p:cNvSpPr>
          <p:nvPr>
            <p:ph sz="quarter" idx="11"/>
          </p:nvPr>
        </p:nvSpPr>
        <p:spPr>
          <a:xfrm>
            <a:off x="2820987" y="707890"/>
            <a:ext cx="8254843" cy="1133475"/>
          </a:xfrm>
        </p:spPr>
        <p:txBody>
          <a:bodyPr/>
          <a:lstStyle/>
          <a:p>
            <a:r>
              <a:rPr lang="en-GB" dirty="0"/>
              <a:t>Interpreting data</a:t>
            </a:r>
          </a:p>
        </p:txBody>
      </p:sp>
      <p:pic>
        <p:nvPicPr>
          <p:cNvPr id="4" name="Picture 3">
            <a:extLst>
              <a:ext uri="{FF2B5EF4-FFF2-40B4-BE49-F238E27FC236}">
                <a16:creationId xmlns:a16="http://schemas.microsoft.com/office/drawing/2014/main" id="{EE09FFC6-02FA-4888-8E58-6065F5707E18}"/>
              </a:ext>
            </a:extLst>
          </p:cNvPr>
          <p:cNvPicPr>
            <a:picLocks noChangeAspect="1"/>
          </p:cNvPicPr>
          <p:nvPr/>
        </p:nvPicPr>
        <p:blipFill>
          <a:blip r:embed="rId3"/>
          <a:stretch>
            <a:fillRect/>
          </a:stretch>
        </p:blipFill>
        <p:spPr>
          <a:xfrm>
            <a:off x="2747961" y="3272849"/>
            <a:ext cx="8858097" cy="2595687"/>
          </a:xfrm>
          <a:prstGeom prst="rect">
            <a:avLst/>
          </a:prstGeom>
        </p:spPr>
      </p:pic>
    </p:spTree>
    <p:extLst>
      <p:ext uri="{BB962C8B-B14F-4D97-AF65-F5344CB8AC3E}">
        <p14:creationId xmlns:p14="http://schemas.microsoft.com/office/powerpoint/2010/main" val="35237575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EF11A53-09FE-415C-B743-B1202C800981}"/>
              </a:ext>
            </a:extLst>
          </p:cNvPr>
          <p:cNvSpPr>
            <a:spLocks noGrp="1"/>
          </p:cNvSpPr>
          <p:nvPr>
            <p:ph sz="quarter" idx="10"/>
          </p:nvPr>
        </p:nvSpPr>
        <p:spPr>
          <a:xfrm>
            <a:off x="2820988" y="2060305"/>
            <a:ext cx="8866069" cy="4507920"/>
          </a:xfrm>
        </p:spPr>
        <p:txBody>
          <a:bodyPr>
            <a:normAutofit/>
          </a:bodyPr>
          <a:lstStyle/>
          <a:p>
            <a:pPr marL="0" indent="0">
              <a:buNone/>
            </a:pPr>
            <a:r>
              <a:rPr lang="en-GB" sz="2800" b="1" dirty="0"/>
              <a:t>Mark your work! </a:t>
            </a:r>
          </a:p>
          <a:p>
            <a:pPr marL="0" indent="0">
              <a:buNone/>
            </a:pPr>
            <a:r>
              <a:rPr lang="en-GB" sz="2800" dirty="0">
                <a:solidFill>
                  <a:srgbClr val="00B050"/>
                </a:solidFill>
              </a:rPr>
              <a:t>Fit people have a lower resting pulse rate and breathing rate than unfit people. Fit people have a higher resting heart volume than unfit people. Fit people pump more blood out of their heart during each beat than unfit people. </a:t>
            </a:r>
            <a:r>
              <a:rPr lang="en-GB" sz="2800" dirty="0"/>
              <a:t> </a:t>
            </a:r>
          </a:p>
        </p:txBody>
      </p:sp>
      <p:sp>
        <p:nvSpPr>
          <p:cNvPr id="3" name="Content Placeholder 2">
            <a:extLst>
              <a:ext uri="{FF2B5EF4-FFF2-40B4-BE49-F238E27FC236}">
                <a16:creationId xmlns:a16="http://schemas.microsoft.com/office/drawing/2014/main" id="{52734C16-CB31-42C5-9782-31891533C8E0}"/>
              </a:ext>
            </a:extLst>
          </p:cNvPr>
          <p:cNvSpPr>
            <a:spLocks noGrp="1"/>
          </p:cNvSpPr>
          <p:nvPr>
            <p:ph sz="quarter" idx="11"/>
          </p:nvPr>
        </p:nvSpPr>
        <p:spPr>
          <a:xfrm>
            <a:off x="2820987" y="707890"/>
            <a:ext cx="8254843" cy="1133475"/>
          </a:xfrm>
        </p:spPr>
        <p:txBody>
          <a:bodyPr/>
          <a:lstStyle/>
          <a:p>
            <a:r>
              <a:rPr lang="en-GB" dirty="0"/>
              <a:t>Interpreting data</a:t>
            </a:r>
          </a:p>
        </p:txBody>
      </p:sp>
    </p:spTree>
    <p:extLst>
      <p:ext uri="{BB962C8B-B14F-4D97-AF65-F5344CB8AC3E}">
        <p14:creationId xmlns:p14="http://schemas.microsoft.com/office/powerpoint/2010/main" val="38496657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42EDBF2-6110-4603-A6F8-DC9265D79DFE}"/>
              </a:ext>
            </a:extLst>
          </p:cNvPr>
          <p:cNvSpPr>
            <a:spLocks noGrp="1"/>
          </p:cNvSpPr>
          <p:nvPr>
            <p:ph sz="quarter" idx="10"/>
          </p:nvPr>
        </p:nvSpPr>
        <p:spPr/>
        <p:txBody>
          <a:bodyPr>
            <a:normAutofit fontScale="85000" lnSpcReduction="20000"/>
          </a:bodyPr>
          <a:lstStyle/>
          <a:p>
            <a:pPr marL="0" indent="0">
              <a:buNone/>
            </a:pPr>
            <a:r>
              <a:rPr lang="en-GB" b="1" dirty="0"/>
              <a:t>Task: </a:t>
            </a:r>
            <a:r>
              <a:rPr lang="en-GB" dirty="0"/>
              <a:t>Describe an experiment you could use to test the fitness levels of your classmates. Include an equipment list and a method. Explain what you would expect the results to be and why.  </a:t>
            </a:r>
          </a:p>
          <a:p>
            <a:pPr marL="0" indent="0">
              <a:buNone/>
            </a:pPr>
            <a:endParaRPr lang="en-GB" dirty="0"/>
          </a:p>
          <a:p>
            <a:pPr marL="0" indent="0">
              <a:buNone/>
            </a:pPr>
            <a:r>
              <a:rPr lang="en-GB" dirty="0"/>
              <a:t>Email your answer to Miss Ravenscroft for feedback!</a:t>
            </a:r>
          </a:p>
        </p:txBody>
      </p:sp>
      <p:sp>
        <p:nvSpPr>
          <p:cNvPr id="3" name="Content Placeholder 2">
            <a:extLst>
              <a:ext uri="{FF2B5EF4-FFF2-40B4-BE49-F238E27FC236}">
                <a16:creationId xmlns:a16="http://schemas.microsoft.com/office/drawing/2014/main" id="{E595C7D4-F032-4829-A4F6-A387BA5E4DEA}"/>
              </a:ext>
            </a:extLst>
          </p:cNvPr>
          <p:cNvSpPr>
            <a:spLocks noGrp="1"/>
          </p:cNvSpPr>
          <p:nvPr>
            <p:ph sz="quarter" idx="11"/>
          </p:nvPr>
        </p:nvSpPr>
        <p:spPr/>
        <p:txBody>
          <a:bodyPr/>
          <a:lstStyle/>
          <a:p>
            <a:r>
              <a:rPr lang="en-GB" dirty="0"/>
              <a:t>Investigating fitness</a:t>
            </a:r>
          </a:p>
        </p:txBody>
      </p:sp>
    </p:spTree>
    <p:extLst>
      <p:ext uri="{BB962C8B-B14F-4D97-AF65-F5344CB8AC3E}">
        <p14:creationId xmlns:p14="http://schemas.microsoft.com/office/powerpoint/2010/main" val="21899684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96071C-DC2A-49F1-8E7A-C77AE9211BFE}"/>
              </a:ext>
            </a:extLst>
          </p:cNvPr>
          <p:cNvSpPr>
            <a:spLocks noGrp="1"/>
          </p:cNvSpPr>
          <p:nvPr>
            <p:ph sz="quarter" idx="10"/>
          </p:nvPr>
        </p:nvSpPr>
        <p:spPr/>
        <p:txBody>
          <a:bodyPr/>
          <a:lstStyle/>
          <a:p>
            <a:pPr marL="0" indent="0">
              <a:buNone/>
            </a:pPr>
            <a:r>
              <a:rPr lang="en-GB" dirty="0"/>
              <a:t>Well done for completing lesson 2!</a:t>
            </a:r>
          </a:p>
          <a:p>
            <a:pPr marL="0" indent="0">
              <a:buNone/>
            </a:pPr>
            <a:endParaRPr lang="en-GB" dirty="0"/>
          </a:p>
          <a:p>
            <a:pPr marL="0" indent="0">
              <a:buNone/>
            </a:pPr>
            <a:r>
              <a:rPr lang="en-GB" dirty="0"/>
              <a:t>If you have any questions about the content, don’t hesitate to send me an email. </a:t>
            </a:r>
          </a:p>
        </p:txBody>
      </p:sp>
      <p:sp>
        <p:nvSpPr>
          <p:cNvPr id="3" name="Content Placeholder 2">
            <a:extLst>
              <a:ext uri="{FF2B5EF4-FFF2-40B4-BE49-F238E27FC236}">
                <a16:creationId xmlns:a16="http://schemas.microsoft.com/office/drawing/2014/main" id="{F8FC91F1-FA22-41DB-A32C-1C0E04DEE1ED}"/>
              </a:ext>
            </a:extLst>
          </p:cNvPr>
          <p:cNvSpPr>
            <a:spLocks noGrp="1"/>
          </p:cNvSpPr>
          <p:nvPr>
            <p:ph sz="quarter" idx="11"/>
          </p:nvPr>
        </p:nvSpPr>
        <p:spPr/>
        <p:txBody>
          <a:bodyPr/>
          <a:lstStyle/>
          <a:p>
            <a:r>
              <a:rPr lang="en-GB" dirty="0"/>
              <a:t>End of lesson 2</a:t>
            </a:r>
          </a:p>
        </p:txBody>
      </p:sp>
    </p:spTree>
    <p:extLst>
      <p:ext uri="{BB962C8B-B14F-4D97-AF65-F5344CB8AC3E}">
        <p14:creationId xmlns:p14="http://schemas.microsoft.com/office/powerpoint/2010/main" val="27036192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85099" y="6299830"/>
            <a:ext cx="12006901" cy="369332"/>
          </a:xfrm>
          <a:prstGeom prst="rect">
            <a:avLst/>
          </a:prstGeom>
          <a:solidFill>
            <a:schemeClr val="bg1">
              <a:lumMod val="85000"/>
            </a:schemeClr>
          </a:solidFill>
          <a:ln>
            <a:no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defTabSz="914400">
              <a:defRPr/>
            </a:pPr>
            <a:r>
              <a:rPr lang="en-GB" b="1" dirty="0">
                <a:solidFill>
                  <a:prstClr val="black"/>
                </a:solidFill>
                <a:latin typeface="Trebuchet MS" panose="020B0603020202020204" pitchFamily="34" charset="0"/>
              </a:rPr>
              <a:t>Before starting lesson 3, try answering these questions without looking up the answers!</a:t>
            </a:r>
          </a:p>
        </p:txBody>
      </p:sp>
      <p:sp>
        <p:nvSpPr>
          <p:cNvPr id="12" name="Title 1"/>
          <p:cNvSpPr>
            <a:spLocks noGrp="1"/>
          </p:cNvSpPr>
          <p:nvPr/>
        </p:nvSpPr>
        <p:spPr>
          <a:xfrm>
            <a:off x="284703" y="75708"/>
            <a:ext cx="11667627"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kern="1200" baseline="0">
                <a:solidFill>
                  <a:schemeClr val="tx1"/>
                </a:solidFill>
                <a:latin typeface="+mj-lt"/>
                <a:ea typeface="+mj-ea"/>
                <a:cs typeface="+mj-cs"/>
              </a:defRPr>
            </a:lvl1pPr>
          </a:lstStyle>
          <a:p>
            <a:pPr algn="ctr"/>
            <a:r>
              <a:rPr lang="en-GB" sz="2800" b="1" dirty="0">
                <a:latin typeface="Trebuchet MS" panose="020B0603020202020204" pitchFamily="34" charset="0"/>
              </a:rPr>
              <a:t>Lesson 3: Anaerobic Respiration </a:t>
            </a:r>
          </a:p>
          <a:p>
            <a:pPr algn="ctr"/>
            <a:r>
              <a:rPr lang="en-GB" sz="2000" dirty="0">
                <a:latin typeface="Trebuchet MS" panose="020B0603020202020204" pitchFamily="34" charset="0"/>
              </a:rPr>
              <a:t>Spaced Retrieval </a:t>
            </a:r>
          </a:p>
        </p:txBody>
      </p:sp>
      <p:sp>
        <p:nvSpPr>
          <p:cNvPr id="13" name="Frame 12"/>
          <p:cNvSpPr/>
          <p:nvPr/>
        </p:nvSpPr>
        <p:spPr>
          <a:xfrm>
            <a:off x="0" y="0"/>
            <a:ext cx="12192000" cy="6858000"/>
          </a:xfrm>
          <a:prstGeom prst="frame">
            <a:avLst>
              <a:gd name="adj1" fmla="val 2696"/>
            </a:avLst>
          </a:prstGeom>
          <a:solidFill>
            <a:schemeClr val="tx2">
              <a:lumMod val="20000"/>
              <a:lumOff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Content Placeholder 2"/>
          <p:cNvSpPr txBox="1">
            <a:spLocks/>
          </p:cNvSpPr>
          <p:nvPr/>
        </p:nvSpPr>
        <p:spPr>
          <a:xfrm>
            <a:off x="6069866" y="1194528"/>
            <a:ext cx="5832000" cy="4916463"/>
          </a:xfrm>
          <a:prstGeom prst="rect">
            <a:avLst/>
          </a:prstGeom>
          <a:solidFill>
            <a:srgbClr val="DAEBFE"/>
          </a:solidFill>
          <a:ln>
            <a:solidFill>
              <a:schemeClr val="tx1"/>
            </a:solidFill>
          </a:ln>
        </p:spPr>
        <p:txBody>
          <a:bodyPr vert="horz" lIns="91440" tIns="45720" rIns="91440" bIns="45720" rtlCol="0">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defTabSz="914400">
              <a:spcBef>
                <a:spcPct val="20000"/>
              </a:spcBef>
              <a:defRPr/>
            </a:pPr>
            <a:r>
              <a:rPr lang="en-GB" b="1" dirty="0">
                <a:solidFill>
                  <a:prstClr val="black"/>
                </a:solidFill>
                <a:latin typeface="Trebuchet MS" panose="020B0603020202020204" pitchFamily="34" charset="0"/>
              </a:rPr>
              <a:t>Knowledge Organiser Recall</a:t>
            </a:r>
          </a:p>
          <a:p>
            <a:pPr lvl="0" defTabSz="914400">
              <a:spcBef>
                <a:spcPct val="20000"/>
              </a:spcBef>
              <a:defRPr/>
            </a:pPr>
            <a:endParaRPr lang="en-GB" dirty="0">
              <a:solidFill>
                <a:prstClr val="black"/>
              </a:solidFill>
              <a:latin typeface="Trebuchet MS" panose="020B0603020202020204" pitchFamily="34" charset="0"/>
            </a:endParaRPr>
          </a:p>
          <a:p>
            <a:pPr marL="342900" lvl="0" indent="-342900" defTabSz="914400">
              <a:spcBef>
                <a:spcPct val="20000"/>
              </a:spcBef>
              <a:buAutoNum type="arabicPeriod"/>
              <a:defRPr/>
            </a:pPr>
            <a:r>
              <a:rPr lang="en-GB" dirty="0">
                <a:solidFill>
                  <a:prstClr val="black"/>
                </a:solidFill>
                <a:latin typeface="Trebuchet MS" panose="020B0603020202020204" pitchFamily="34" charset="0"/>
              </a:rPr>
              <a:t>What happens to your heart rate when you exercise? </a:t>
            </a:r>
          </a:p>
          <a:p>
            <a:pPr marL="342900" lvl="0" indent="-342900" defTabSz="914400">
              <a:spcBef>
                <a:spcPct val="20000"/>
              </a:spcBef>
              <a:buAutoNum type="arabicPeriod"/>
              <a:defRPr/>
            </a:pPr>
            <a:endParaRPr lang="en-GB" dirty="0">
              <a:solidFill>
                <a:prstClr val="black"/>
              </a:solidFill>
              <a:latin typeface="Trebuchet MS" panose="020B0603020202020204" pitchFamily="34" charset="0"/>
            </a:endParaRPr>
          </a:p>
          <a:p>
            <a:pPr marL="342900" lvl="0" indent="-342900" defTabSz="914400">
              <a:spcBef>
                <a:spcPct val="20000"/>
              </a:spcBef>
              <a:buAutoNum type="arabicPeriod"/>
              <a:defRPr/>
            </a:pPr>
            <a:endParaRPr lang="en-GB" dirty="0">
              <a:solidFill>
                <a:prstClr val="black"/>
              </a:solidFill>
              <a:latin typeface="Trebuchet MS" panose="020B0603020202020204" pitchFamily="34" charset="0"/>
            </a:endParaRPr>
          </a:p>
          <a:p>
            <a:pPr marL="342900" lvl="0" indent="-342900" defTabSz="914400">
              <a:spcBef>
                <a:spcPct val="20000"/>
              </a:spcBef>
              <a:buAutoNum type="arabicPeriod"/>
              <a:defRPr/>
            </a:pPr>
            <a:r>
              <a:rPr lang="en-GB" dirty="0">
                <a:solidFill>
                  <a:prstClr val="black"/>
                </a:solidFill>
                <a:latin typeface="Trebuchet MS" panose="020B0603020202020204" pitchFamily="34" charset="0"/>
              </a:rPr>
              <a:t>What happens to your breathing depth when you exercise? </a:t>
            </a:r>
          </a:p>
          <a:p>
            <a:pPr marL="342900" lvl="0" indent="-342900" defTabSz="914400">
              <a:spcBef>
                <a:spcPct val="20000"/>
              </a:spcBef>
              <a:buAutoNum type="arabicPeriod"/>
              <a:defRPr/>
            </a:pPr>
            <a:endParaRPr lang="en-GB" dirty="0">
              <a:solidFill>
                <a:prstClr val="black"/>
              </a:solidFill>
              <a:latin typeface="Trebuchet MS" panose="020B0603020202020204" pitchFamily="34" charset="0"/>
            </a:endParaRPr>
          </a:p>
          <a:p>
            <a:pPr marL="342900" lvl="0" indent="-342900" defTabSz="914400">
              <a:spcBef>
                <a:spcPct val="20000"/>
              </a:spcBef>
              <a:buAutoNum type="arabicPeriod"/>
              <a:defRPr/>
            </a:pPr>
            <a:endParaRPr lang="en-GB" dirty="0">
              <a:solidFill>
                <a:prstClr val="black"/>
              </a:solidFill>
              <a:latin typeface="Trebuchet MS" panose="020B0603020202020204" pitchFamily="34" charset="0"/>
            </a:endParaRPr>
          </a:p>
          <a:p>
            <a:pPr marL="342900" lvl="0" indent="-342900" defTabSz="914400">
              <a:spcBef>
                <a:spcPct val="20000"/>
              </a:spcBef>
              <a:buAutoNum type="arabicPeriod"/>
              <a:defRPr/>
            </a:pPr>
            <a:r>
              <a:rPr lang="en-GB" dirty="0">
                <a:solidFill>
                  <a:prstClr val="black"/>
                </a:solidFill>
                <a:latin typeface="Trebuchet MS" panose="020B0603020202020204" pitchFamily="34" charset="0"/>
              </a:rPr>
              <a:t>What is the word equation for aerobic respiration? </a:t>
            </a:r>
          </a:p>
          <a:p>
            <a:pPr marL="342900" lvl="0" indent="-342900" defTabSz="914400">
              <a:spcBef>
                <a:spcPct val="20000"/>
              </a:spcBef>
              <a:buAutoNum type="arabicPeriod"/>
              <a:defRPr/>
            </a:pPr>
            <a:endParaRPr lang="en-GB" dirty="0">
              <a:solidFill>
                <a:prstClr val="black"/>
              </a:solidFill>
              <a:latin typeface="Trebuchet MS" panose="020B0603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p:txBody>
      </p:sp>
      <p:sp>
        <p:nvSpPr>
          <p:cNvPr id="17" name="Content Placeholder 2"/>
          <p:cNvSpPr>
            <a:spLocks noGrp="1"/>
          </p:cNvSpPr>
          <p:nvPr/>
        </p:nvSpPr>
        <p:spPr>
          <a:xfrm>
            <a:off x="284704" y="1194527"/>
            <a:ext cx="5660657" cy="4915433"/>
          </a:xfrm>
          <a:prstGeom prst="rect">
            <a:avLst/>
          </a:prstGeom>
          <a:solidFill>
            <a:srgbClr val="DAEBFE"/>
          </a:solidFill>
          <a:ln>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800" b="1" dirty="0">
                <a:latin typeface="Trebuchet MS"/>
                <a:cs typeface="Trebuchet MS"/>
              </a:rPr>
              <a:t>Spiral</a:t>
            </a:r>
          </a:p>
          <a:p>
            <a:pPr marL="0" indent="0">
              <a:buNone/>
            </a:pPr>
            <a:endParaRPr lang="en-GB" sz="1800" dirty="0">
              <a:latin typeface="Trebuchet MS"/>
              <a:cs typeface="Trebuchet MS"/>
            </a:endParaRPr>
          </a:p>
          <a:p>
            <a:pPr>
              <a:buAutoNum type="arabicPeriod"/>
            </a:pPr>
            <a:r>
              <a:rPr lang="en-GB" sz="1800" dirty="0">
                <a:latin typeface="Trebuchet MS"/>
              </a:rPr>
              <a:t>What is an anomaly? </a:t>
            </a:r>
          </a:p>
          <a:p>
            <a:pPr>
              <a:buAutoNum type="arabicPeriod"/>
            </a:pPr>
            <a:endParaRPr lang="en-GB" sz="1800" dirty="0">
              <a:latin typeface="Trebuchet MS"/>
            </a:endParaRPr>
          </a:p>
          <a:p>
            <a:pPr>
              <a:buAutoNum type="arabicPeriod"/>
            </a:pPr>
            <a:endParaRPr lang="en-GB" sz="1800" dirty="0">
              <a:latin typeface="Trebuchet MS"/>
            </a:endParaRPr>
          </a:p>
          <a:p>
            <a:pPr>
              <a:buAutoNum type="arabicPeriod"/>
            </a:pPr>
            <a:r>
              <a:rPr lang="en-GB" sz="1800" dirty="0">
                <a:latin typeface="Trebuchet MS"/>
              </a:rPr>
              <a:t>What should you do if you notice an anomaly in your results? </a:t>
            </a:r>
          </a:p>
          <a:p>
            <a:pPr>
              <a:buAutoNum type="arabicPeriod"/>
            </a:pPr>
            <a:endParaRPr lang="en-GB" sz="1800" dirty="0">
              <a:latin typeface="Trebuchet MS"/>
            </a:endParaRPr>
          </a:p>
          <a:p>
            <a:pPr marL="0" indent="0">
              <a:buNone/>
            </a:pPr>
            <a:endParaRPr lang="en-GB" sz="1800" dirty="0">
              <a:latin typeface="Trebuchet MS" panose="020B0603020202020204" pitchFamily="34" charset="0"/>
            </a:endParaRPr>
          </a:p>
        </p:txBody>
      </p:sp>
      <p:pic>
        <p:nvPicPr>
          <p:cNvPr id="18" name="Picture 17"/>
          <p:cNvPicPr>
            <a:picLocks noChangeAspect="1"/>
          </p:cNvPicPr>
          <p:nvPr/>
        </p:nvPicPr>
        <p:blipFill rotWithShape="1">
          <a:blip r:embed="rId3">
            <a:extLst>
              <a:ext uri="{28A0092B-C50C-407E-A947-70E740481C1C}">
                <a14:useLocalDpi xmlns:a14="http://schemas.microsoft.com/office/drawing/2010/main" val="0"/>
              </a:ext>
            </a:extLst>
          </a:blip>
          <a:srcRect b="12095"/>
          <a:stretch/>
        </p:blipFill>
        <p:spPr>
          <a:xfrm>
            <a:off x="284704" y="255856"/>
            <a:ext cx="797436" cy="772983"/>
          </a:xfrm>
          <a:prstGeom prst="rect">
            <a:avLst/>
          </a:prstGeom>
        </p:spPr>
      </p:pic>
      <p:grpSp>
        <p:nvGrpSpPr>
          <p:cNvPr id="23" name="Group 22"/>
          <p:cNvGrpSpPr/>
          <p:nvPr/>
        </p:nvGrpSpPr>
        <p:grpSpPr>
          <a:xfrm>
            <a:off x="10990170" y="255856"/>
            <a:ext cx="962160" cy="962160"/>
            <a:chOff x="5744249" y="2154567"/>
            <a:chExt cx="1314434" cy="1314434"/>
          </a:xfrm>
        </p:grpSpPr>
        <p:pic>
          <p:nvPicPr>
            <p:cNvPr id="24" name="Picture 2" descr="Image result for brain icon">
              <a:hlinkClick r:id="rId4"/>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041048" y="2447025"/>
              <a:ext cx="693943" cy="693943"/>
            </a:xfrm>
            <a:prstGeom prst="rect">
              <a:avLst/>
            </a:prstGeom>
            <a:noFill/>
            <a:extLst>
              <a:ext uri="{909E8E84-426E-40dd-AFC4-6F175D3DCCD1}">
                <a14:hiddenFill xmlns:a14="http://schemas.microsoft.com/office/drawing/2010/main" xmlns="">
                  <a:solidFill>
                    <a:srgbClr val="FFFFFF"/>
                  </a:solidFill>
                </a14:hiddenFill>
              </a:ext>
            </a:extLst>
          </p:spPr>
        </p:pic>
        <p:pic>
          <p:nvPicPr>
            <p:cNvPr id="25" name="Picture 5" descr="Image result for arrows cycle">
              <a:hlinkClick r:id="rId6"/>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5744249" y="2154567"/>
              <a:ext cx="1314434" cy="1314434"/>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val="367604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Lesson 1: Aerobic Respiration</a:t>
            </a:r>
          </a:p>
        </p:txBody>
      </p:sp>
      <p:sp>
        <p:nvSpPr>
          <p:cNvPr id="3" name="Text Placeholder 2"/>
          <p:cNvSpPr>
            <a:spLocks noGrp="1"/>
          </p:cNvSpPr>
          <p:nvPr>
            <p:ph type="body" sz="quarter" idx="10"/>
          </p:nvPr>
        </p:nvSpPr>
        <p:spPr/>
        <p:txBody>
          <a:bodyPr/>
          <a:lstStyle/>
          <a:p>
            <a:r>
              <a:rPr lang="en-GB" sz="1650" dirty="0"/>
              <a:t>State the word equations for aerobic and anaerobic respiration and describe how animals and plants obtain the raw materials needed for respiration. </a:t>
            </a:r>
          </a:p>
          <a:p>
            <a:endParaRPr lang="en-GB" sz="1650" dirty="0"/>
          </a:p>
          <a:p>
            <a:r>
              <a:rPr lang="en-GB" sz="1650" dirty="0"/>
              <a:t>Describe what happens to the rate of respiration during exercise. </a:t>
            </a:r>
          </a:p>
          <a:p>
            <a:endParaRPr lang="en-GB" sz="1650" dirty="0"/>
          </a:p>
          <a:p>
            <a:r>
              <a:rPr lang="en-GB" sz="1650" dirty="0"/>
              <a:t>Explain the differences between aerobic and anaerobic respiration. </a:t>
            </a:r>
          </a:p>
          <a:p>
            <a:endParaRPr lang="en-GB" sz="1650" dirty="0"/>
          </a:p>
          <a:p>
            <a:r>
              <a:rPr lang="en-GB" sz="1650" b="1" dirty="0"/>
              <a:t>TRIPLE: </a:t>
            </a:r>
            <a:r>
              <a:rPr lang="en-GB" sz="1650" dirty="0"/>
              <a:t>Explain how the liver repays oxygen debt. </a:t>
            </a:r>
          </a:p>
        </p:txBody>
      </p:sp>
      <p:sp>
        <p:nvSpPr>
          <p:cNvPr id="4" name="Text Placeholder 3"/>
          <p:cNvSpPr>
            <a:spLocks noGrp="1"/>
          </p:cNvSpPr>
          <p:nvPr>
            <p:ph type="body" sz="quarter" idx="11"/>
          </p:nvPr>
        </p:nvSpPr>
        <p:spPr/>
        <p:txBody>
          <a:bodyPr/>
          <a:lstStyle/>
          <a:p>
            <a:pPr marL="0" indent="0">
              <a:buNone/>
            </a:pPr>
            <a:r>
              <a:rPr lang="en-GB" dirty="0"/>
              <a:t>To understand what respiration is and why it is important. </a:t>
            </a:r>
          </a:p>
        </p:txBody>
      </p:sp>
    </p:spTree>
    <p:extLst>
      <p:ext uri="{BB962C8B-B14F-4D97-AF65-F5344CB8AC3E}">
        <p14:creationId xmlns:p14="http://schemas.microsoft.com/office/powerpoint/2010/main" val="9136899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85099" y="6299830"/>
            <a:ext cx="12006901" cy="369332"/>
          </a:xfrm>
          <a:prstGeom prst="rect">
            <a:avLst/>
          </a:prstGeom>
          <a:solidFill>
            <a:schemeClr val="bg1">
              <a:lumMod val="85000"/>
            </a:schemeClr>
          </a:solidFill>
          <a:ln>
            <a:no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defTabSz="914400">
              <a:defRPr/>
            </a:pPr>
            <a:r>
              <a:rPr lang="en-GB" b="1" dirty="0">
                <a:solidFill>
                  <a:srgbClr val="00B050"/>
                </a:solidFill>
                <a:latin typeface="Trebuchet MS" panose="020B0603020202020204" pitchFamily="34" charset="0"/>
              </a:rPr>
              <a:t>Mark your work! How many did you get correct?</a:t>
            </a:r>
          </a:p>
        </p:txBody>
      </p:sp>
      <p:sp>
        <p:nvSpPr>
          <p:cNvPr id="12" name="Title 1"/>
          <p:cNvSpPr>
            <a:spLocks noGrp="1"/>
          </p:cNvSpPr>
          <p:nvPr/>
        </p:nvSpPr>
        <p:spPr>
          <a:xfrm>
            <a:off x="284703" y="75708"/>
            <a:ext cx="11667627"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kern="1200" baseline="0">
                <a:solidFill>
                  <a:schemeClr val="tx1"/>
                </a:solidFill>
                <a:latin typeface="+mj-lt"/>
                <a:ea typeface="+mj-ea"/>
                <a:cs typeface="+mj-cs"/>
              </a:defRPr>
            </a:lvl1pPr>
          </a:lstStyle>
          <a:p>
            <a:pPr algn="ctr"/>
            <a:r>
              <a:rPr lang="en-GB" sz="2800" b="1" dirty="0">
                <a:latin typeface="Trebuchet MS" panose="020B0603020202020204" pitchFamily="34" charset="0"/>
              </a:rPr>
              <a:t>Lesson 3: Anaerobic Respiration</a:t>
            </a:r>
          </a:p>
          <a:p>
            <a:pPr algn="ctr"/>
            <a:r>
              <a:rPr lang="en-GB" sz="2000" dirty="0">
                <a:latin typeface="Trebuchet MS" panose="020B0603020202020204" pitchFamily="34" charset="0"/>
              </a:rPr>
              <a:t>Spaced Retrieval – </a:t>
            </a:r>
            <a:r>
              <a:rPr lang="en-GB" sz="2000" dirty="0">
                <a:solidFill>
                  <a:srgbClr val="FF0000"/>
                </a:solidFill>
                <a:latin typeface="Trebuchet MS" panose="020B0603020202020204" pitchFamily="34" charset="0"/>
              </a:rPr>
              <a:t>Answers </a:t>
            </a:r>
            <a:endParaRPr lang="en-GB" sz="2000" dirty="0">
              <a:latin typeface="Trebuchet MS" panose="020B0603020202020204" pitchFamily="34" charset="0"/>
            </a:endParaRPr>
          </a:p>
        </p:txBody>
      </p:sp>
      <p:sp>
        <p:nvSpPr>
          <p:cNvPr id="13" name="Frame 12"/>
          <p:cNvSpPr/>
          <p:nvPr/>
        </p:nvSpPr>
        <p:spPr>
          <a:xfrm>
            <a:off x="0" y="0"/>
            <a:ext cx="12192000" cy="6858000"/>
          </a:xfrm>
          <a:prstGeom prst="frame">
            <a:avLst>
              <a:gd name="adj1" fmla="val 2696"/>
            </a:avLst>
          </a:prstGeom>
          <a:solidFill>
            <a:schemeClr val="tx2">
              <a:lumMod val="20000"/>
              <a:lumOff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pic>
        <p:nvPicPr>
          <p:cNvPr id="18" name="Picture 17"/>
          <p:cNvPicPr>
            <a:picLocks noChangeAspect="1"/>
          </p:cNvPicPr>
          <p:nvPr/>
        </p:nvPicPr>
        <p:blipFill rotWithShape="1">
          <a:blip r:embed="rId3">
            <a:extLst>
              <a:ext uri="{28A0092B-C50C-407E-A947-70E740481C1C}">
                <a14:useLocalDpi xmlns:a14="http://schemas.microsoft.com/office/drawing/2010/main" val="0"/>
              </a:ext>
            </a:extLst>
          </a:blip>
          <a:srcRect b="12095"/>
          <a:stretch/>
        </p:blipFill>
        <p:spPr>
          <a:xfrm>
            <a:off x="284704" y="255856"/>
            <a:ext cx="797436" cy="772983"/>
          </a:xfrm>
          <a:prstGeom prst="rect">
            <a:avLst/>
          </a:prstGeom>
        </p:spPr>
      </p:pic>
      <p:grpSp>
        <p:nvGrpSpPr>
          <p:cNvPr id="23" name="Group 22"/>
          <p:cNvGrpSpPr/>
          <p:nvPr/>
        </p:nvGrpSpPr>
        <p:grpSpPr>
          <a:xfrm>
            <a:off x="10990170" y="255856"/>
            <a:ext cx="962160" cy="962160"/>
            <a:chOff x="5744249" y="2154567"/>
            <a:chExt cx="1314434" cy="1314434"/>
          </a:xfrm>
        </p:grpSpPr>
        <p:pic>
          <p:nvPicPr>
            <p:cNvPr id="24" name="Picture 2" descr="Image result for brain icon">
              <a:hlinkClick r:id="rId4"/>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041048" y="2447025"/>
              <a:ext cx="693943" cy="693943"/>
            </a:xfrm>
            <a:prstGeom prst="rect">
              <a:avLst/>
            </a:prstGeom>
            <a:noFill/>
            <a:extLst>
              <a:ext uri="{909E8E84-426E-40dd-AFC4-6F175D3DCCD1}">
                <a14:hiddenFill xmlns:a14="http://schemas.microsoft.com/office/drawing/2010/main" xmlns="">
                  <a:solidFill>
                    <a:srgbClr val="FFFFFF"/>
                  </a:solidFill>
                </a14:hiddenFill>
              </a:ext>
            </a:extLst>
          </p:spPr>
        </p:pic>
        <p:pic>
          <p:nvPicPr>
            <p:cNvPr id="25" name="Picture 5" descr="Image result for arrows cycle">
              <a:hlinkClick r:id="rId6"/>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5744249" y="2154567"/>
              <a:ext cx="1314434" cy="1314434"/>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16" name="Content Placeholder 2">
            <a:extLst>
              <a:ext uri="{FF2B5EF4-FFF2-40B4-BE49-F238E27FC236}">
                <a16:creationId xmlns:a16="http://schemas.microsoft.com/office/drawing/2014/main" id="{39FEC249-5D8F-4547-BAFF-91CD8E31491D}"/>
              </a:ext>
            </a:extLst>
          </p:cNvPr>
          <p:cNvSpPr txBox="1">
            <a:spLocks/>
          </p:cNvSpPr>
          <p:nvPr/>
        </p:nvSpPr>
        <p:spPr>
          <a:xfrm>
            <a:off x="6069866" y="1194528"/>
            <a:ext cx="5832000" cy="4916463"/>
          </a:xfrm>
          <a:prstGeom prst="rect">
            <a:avLst/>
          </a:prstGeom>
          <a:solidFill>
            <a:srgbClr val="DAEBFE"/>
          </a:solidFill>
          <a:ln>
            <a:solidFill>
              <a:schemeClr val="tx1"/>
            </a:solidFill>
          </a:ln>
        </p:spPr>
        <p:txBody>
          <a:bodyPr vert="horz" lIns="91440" tIns="45720" rIns="91440" bIns="45720" rtlCol="0">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defTabSz="914400">
              <a:spcBef>
                <a:spcPct val="20000"/>
              </a:spcBef>
              <a:defRPr/>
            </a:pPr>
            <a:r>
              <a:rPr lang="en-GB" b="1" dirty="0">
                <a:solidFill>
                  <a:prstClr val="black"/>
                </a:solidFill>
                <a:latin typeface="Trebuchet MS" panose="020B0603020202020204" pitchFamily="34" charset="0"/>
              </a:rPr>
              <a:t>Knowledge Organiser Recall</a:t>
            </a:r>
          </a:p>
          <a:p>
            <a:pPr lvl="0" defTabSz="914400">
              <a:spcBef>
                <a:spcPct val="20000"/>
              </a:spcBef>
              <a:defRPr/>
            </a:pPr>
            <a:endParaRPr lang="en-GB" dirty="0">
              <a:solidFill>
                <a:prstClr val="black"/>
              </a:solidFill>
              <a:latin typeface="Trebuchet MS" panose="020B0603020202020204" pitchFamily="34" charset="0"/>
            </a:endParaRPr>
          </a:p>
          <a:p>
            <a:pPr marL="342900" lvl="0" indent="-342900" defTabSz="914400">
              <a:spcBef>
                <a:spcPct val="20000"/>
              </a:spcBef>
              <a:buAutoNum type="arabicPeriod"/>
              <a:defRPr/>
            </a:pPr>
            <a:r>
              <a:rPr lang="en-GB" dirty="0">
                <a:solidFill>
                  <a:prstClr val="black"/>
                </a:solidFill>
                <a:latin typeface="Trebuchet MS" panose="020B0603020202020204" pitchFamily="34" charset="0"/>
              </a:rPr>
              <a:t>What happens to your heart rate when you exercise? </a:t>
            </a:r>
          </a:p>
          <a:p>
            <a:pPr lvl="0" defTabSz="914400">
              <a:spcBef>
                <a:spcPct val="20000"/>
              </a:spcBef>
              <a:defRPr/>
            </a:pPr>
            <a:r>
              <a:rPr lang="en-GB" dirty="0">
                <a:solidFill>
                  <a:srgbClr val="00B050"/>
                </a:solidFill>
                <a:latin typeface="Trebuchet MS" panose="020B0603020202020204" pitchFamily="34" charset="0"/>
              </a:rPr>
              <a:t>It increases – your heart beats faster. </a:t>
            </a:r>
            <a:endParaRPr lang="en-GB" dirty="0">
              <a:solidFill>
                <a:prstClr val="black"/>
              </a:solidFill>
              <a:latin typeface="Trebuchet MS" panose="020B0603020202020204" pitchFamily="34" charset="0"/>
            </a:endParaRPr>
          </a:p>
          <a:p>
            <a:pPr marL="342900" lvl="0" indent="-342900" defTabSz="914400">
              <a:spcBef>
                <a:spcPct val="20000"/>
              </a:spcBef>
              <a:buAutoNum type="arabicPeriod"/>
              <a:defRPr/>
            </a:pPr>
            <a:endParaRPr lang="en-GB" dirty="0">
              <a:solidFill>
                <a:prstClr val="black"/>
              </a:solidFill>
              <a:latin typeface="Trebuchet MS" panose="020B0603020202020204" pitchFamily="34" charset="0"/>
            </a:endParaRPr>
          </a:p>
          <a:p>
            <a:pPr marL="342900" lvl="0" indent="-342900" defTabSz="914400">
              <a:spcBef>
                <a:spcPct val="20000"/>
              </a:spcBef>
              <a:buFont typeface="+mj-lt"/>
              <a:buAutoNum type="arabicPeriod" startAt="2"/>
              <a:defRPr/>
            </a:pPr>
            <a:r>
              <a:rPr lang="en-GB" dirty="0">
                <a:solidFill>
                  <a:prstClr val="black"/>
                </a:solidFill>
                <a:latin typeface="Trebuchet MS" panose="020B0603020202020204" pitchFamily="34" charset="0"/>
              </a:rPr>
              <a:t>What happens to your breathing depth when you exercise? </a:t>
            </a:r>
          </a:p>
          <a:p>
            <a:pPr lvl="0" defTabSz="914400">
              <a:spcBef>
                <a:spcPct val="20000"/>
              </a:spcBef>
              <a:defRPr/>
            </a:pPr>
            <a:r>
              <a:rPr lang="en-GB" dirty="0">
                <a:solidFill>
                  <a:srgbClr val="00B050"/>
                </a:solidFill>
                <a:latin typeface="Trebuchet MS" panose="020B0603020202020204" pitchFamily="34" charset="0"/>
              </a:rPr>
              <a:t>It increases – you breather more deeply. </a:t>
            </a:r>
          </a:p>
          <a:p>
            <a:pPr lvl="0" defTabSz="914400">
              <a:spcBef>
                <a:spcPct val="20000"/>
              </a:spcBef>
              <a:defRPr/>
            </a:pPr>
            <a:endParaRPr lang="en-GB" dirty="0">
              <a:solidFill>
                <a:prstClr val="black"/>
              </a:solidFill>
              <a:latin typeface="Trebuchet MS" panose="020B0603020202020204" pitchFamily="34" charset="0"/>
            </a:endParaRPr>
          </a:p>
          <a:p>
            <a:pPr marL="342900" lvl="0" indent="-342900" defTabSz="914400">
              <a:spcBef>
                <a:spcPct val="20000"/>
              </a:spcBef>
              <a:buFont typeface="+mj-lt"/>
              <a:buAutoNum type="arabicPeriod" startAt="3"/>
              <a:defRPr/>
            </a:pPr>
            <a:r>
              <a:rPr lang="en-GB" dirty="0">
                <a:solidFill>
                  <a:prstClr val="black"/>
                </a:solidFill>
                <a:latin typeface="Trebuchet MS" panose="020B0603020202020204" pitchFamily="34" charset="0"/>
              </a:rPr>
              <a:t>What is the word equation for aerobic respiration?</a:t>
            </a:r>
          </a:p>
          <a:p>
            <a:pPr lvl="0" defTabSz="914400">
              <a:spcBef>
                <a:spcPct val="20000"/>
              </a:spcBef>
              <a:defRPr/>
            </a:pPr>
            <a:r>
              <a:rPr lang="en-GB" dirty="0">
                <a:solidFill>
                  <a:srgbClr val="00B050"/>
                </a:solidFill>
                <a:latin typeface="Trebuchet MS" panose="020B0603020202020204" pitchFamily="34" charset="0"/>
              </a:rPr>
              <a:t>Glucose + oxygen </a:t>
            </a:r>
            <a:r>
              <a:rPr lang="en-GB" dirty="0">
                <a:solidFill>
                  <a:srgbClr val="00B050"/>
                </a:solidFill>
                <a:latin typeface="Century Gothic" panose="020B0502020202020204" pitchFamily="34" charset="0"/>
              </a:rPr>
              <a:t>→ </a:t>
            </a:r>
            <a:r>
              <a:rPr lang="en-GB" dirty="0">
                <a:solidFill>
                  <a:srgbClr val="00B050"/>
                </a:solidFill>
                <a:latin typeface="Trebuchet MS" panose="020B0603020202020204" pitchFamily="34" charset="0"/>
              </a:rPr>
              <a:t>carbon dioxide + water (+ energy) </a:t>
            </a:r>
            <a:r>
              <a:rPr lang="en-GB" dirty="0">
                <a:solidFill>
                  <a:prstClr val="black"/>
                </a:solidFill>
                <a:latin typeface="Trebuchet MS" panose="020B0603020202020204" pitchFamily="34" charset="0"/>
              </a:rPr>
              <a:t> </a:t>
            </a:r>
          </a:p>
          <a:p>
            <a:pPr marL="342900" lvl="0" indent="-342900" defTabSz="914400">
              <a:spcBef>
                <a:spcPct val="20000"/>
              </a:spcBef>
              <a:buAutoNum type="arabicPeriod"/>
              <a:defRPr/>
            </a:pPr>
            <a:endParaRPr lang="en-GB" dirty="0">
              <a:solidFill>
                <a:prstClr val="black"/>
              </a:solidFill>
              <a:latin typeface="Trebuchet MS" panose="020B0603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p:txBody>
      </p:sp>
      <p:sp>
        <p:nvSpPr>
          <p:cNvPr id="17" name="Content Placeholder 2">
            <a:extLst>
              <a:ext uri="{FF2B5EF4-FFF2-40B4-BE49-F238E27FC236}">
                <a16:creationId xmlns:a16="http://schemas.microsoft.com/office/drawing/2014/main" id="{81FF64F2-409A-4C41-A68F-A33EC682D58F}"/>
              </a:ext>
            </a:extLst>
          </p:cNvPr>
          <p:cNvSpPr>
            <a:spLocks noGrp="1"/>
          </p:cNvSpPr>
          <p:nvPr/>
        </p:nvSpPr>
        <p:spPr>
          <a:xfrm>
            <a:off x="284704" y="1194527"/>
            <a:ext cx="5660657" cy="4915433"/>
          </a:xfrm>
          <a:prstGeom prst="rect">
            <a:avLst/>
          </a:prstGeom>
          <a:solidFill>
            <a:srgbClr val="DAEBFE"/>
          </a:solidFill>
          <a:ln>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800" b="1" dirty="0">
                <a:latin typeface="Trebuchet MS"/>
                <a:cs typeface="Trebuchet MS"/>
              </a:rPr>
              <a:t>Spiral</a:t>
            </a:r>
          </a:p>
          <a:p>
            <a:pPr marL="0" indent="0">
              <a:buNone/>
            </a:pPr>
            <a:endParaRPr lang="en-GB" sz="1800" dirty="0">
              <a:latin typeface="Trebuchet MS"/>
              <a:cs typeface="Trebuchet MS"/>
            </a:endParaRPr>
          </a:p>
          <a:p>
            <a:pPr>
              <a:buAutoNum type="arabicPeriod"/>
            </a:pPr>
            <a:r>
              <a:rPr lang="en-GB" sz="1800" dirty="0">
                <a:latin typeface="Trebuchet MS"/>
              </a:rPr>
              <a:t>What is an anomaly? </a:t>
            </a:r>
          </a:p>
          <a:p>
            <a:pPr marL="0" indent="0">
              <a:buNone/>
            </a:pPr>
            <a:r>
              <a:rPr lang="en-GB" sz="1800" dirty="0">
                <a:solidFill>
                  <a:srgbClr val="00B050"/>
                </a:solidFill>
                <a:latin typeface="Trebuchet MS"/>
              </a:rPr>
              <a:t>A result that does not fit the expected pattern. </a:t>
            </a:r>
          </a:p>
          <a:p>
            <a:pPr>
              <a:buAutoNum type="arabicPeriod"/>
            </a:pPr>
            <a:endParaRPr lang="en-GB" sz="1800" dirty="0">
              <a:latin typeface="Trebuchet MS"/>
            </a:endParaRPr>
          </a:p>
          <a:p>
            <a:pPr>
              <a:buAutoNum type="arabicPeriod"/>
            </a:pPr>
            <a:endParaRPr lang="en-GB" sz="1800" dirty="0">
              <a:latin typeface="Trebuchet MS"/>
            </a:endParaRPr>
          </a:p>
          <a:p>
            <a:pPr>
              <a:buFont typeface="+mj-lt"/>
              <a:buAutoNum type="arabicPeriod" startAt="2"/>
            </a:pPr>
            <a:r>
              <a:rPr lang="en-GB" sz="1800" dirty="0">
                <a:latin typeface="Trebuchet MS"/>
              </a:rPr>
              <a:t>What should you do if you notice an anomaly in your results? </a:t>
            </a:r>
          </a:p>
          <a:p>
            <a:pPr marL="0" indent="0">
              <a:buNone/>
            </a:pPr>
            <a:r>
              <a:rPr lang="en-GB" sz="1800" dirty="0">
                <a:solidFill>
                  <a:srgbClr val="00B050"/>
                </a:solidFill>
                <a:latin typeface="Trebuchet MS"/>
              </a:rPr>
              <a:t>Remove it from the results and DO not include it when calculating the mean. </a:t>
            </a:r>
          </a:p>
          <a:p>
            <a:pPr>
              <a:buAutoNum type="arabicPeriod"/>
            </a:pPr>
            <a:endParaRPr lang="en-GB" sz="1800" dirty="0">
              <a:latin typeface="Trebuchet MS"/>
            </a:endParaRPr>
          </a:p>
          <a:p>
            <a:pPr marL="0" indent="0">
              <a:buNone/>
            </a:pPr>
            <a:endParaRPr lang="en-GB" sz="1800" dirty="0">
              <a:latin typeface="Trebuchet MS" panose="020B0603020202020204" pitchFamily="34" charset="0"/>
            </a:endParaRPr>
          </a:p>
        </p:txBody>
      </p:sp>
    </p:spTree>
    <p:extLst>
      <p:ext uri="{BB962C8B-B14F-4D97-AF65-F5344CB8AC3E}">
        <p14:creationId xmlns:p14="http://schemas.microsoft.com/office/powerpoint/2010/main" val="5054068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Lesson 3: Anaerobic Respiration</a:t>
            </a:r>
          </a:p>
        </p:txBody>
      </p:sp>
      <p:sp>
        <p:nvSpPr>
          <p:cNvPr id="3" name="Text Placeholder 2"/>
          <p:cNvSpPr>
            <a:spLocks noGrp="1"/>
          </p:cNvSpPr>
          <p:nvPr>
            <p:ph type="body" sz="quarter" idx="10"/>
          </p:nvPr>
        </p:nvSpPr>
        <p:spPr/>
        <p:txBody>
          <a:bodyPr/>
          <a:lstStyle/>
          <a:p>
            <a:r>
              <a:rPr lang="en-GB" sz="1650" dirty="0"/>
              <a:t>State the word equations for aerobic and anaerobic respiration and describe how animals and plants obtain the raw materials needed for respiration. </a:t>
            </a:r>
          </a:p>
          <a:p>
            <a:endParaRPr lang="en-GB" sz="1650" dirty="0"/>
          </a:p>
          <a:p>
            <a:r>
              <a:rPr lang="en-GB" sz="1650" dirty="0"/>
              <a:t>Describe what happens to the rate of respiration during exercise. </a:t>
            </a:r>
          </a:p>
          <a:p>
            <a:endParaRPr lang="en-GB" sz="1650" dirty="0"/>
          </a:p>
          <a:p>
            <a:r>
              <a:rPr lang="en-GB" sz="1650" dirty="0"/>
              <a:t>Explain the differences between aerobic and anaerobic respiration. </a:t>
            </a:r>
          </a:p>
          <a:p>
            <a:endParaRPr lang="en-GB" sz="1650" dirty="0"/>
          </a:p>
          <a:p>
            <a:r>
              <a:rPr lang="en-GB" sz="1650" b="1" dirty="0"/>
              <a:t>TRIPLE: </a:t>
            </a:r>
            <a:r>
              <a:rPr lang="en-GB" sz="1650" dirty="0"/>
              <a:t>Explain how the liver repays oxygen debt. </a:t>
            </a:r>
          </a:p>
        </p:txBody>
      </p:sp>
      <p:sp>
        <p:nvSpPr>
          <p:cNvPr id="4" name="Text Placeholder 3"/>
          <p:cNvSpPr>
            <a:spLocks noGrp="1"/>
          </p:cNvSpPr>
          <p:nvPr>
            <p:ph type="body" sz="quarter" idx="11"/>
          </p:nvPr>
        </p:nvSpPr>
        <p:spPr/>
        <p:txBody>
          <a:bodyPr/>
          <a:lstStyle/>
          <a:p>
            <a:pPr marL="0" indent="0">
              <a:buNone/>
            </a:pPr>
            <a:r>
              <a:rPr lang="en-GB" dirty="0"/>
              <a:t>To understand what respiration is and why it is important. </a:t>
            </a:r>
          </a:p>
        </p:txBody>
      </p:sp>
    </p:spTree>
    <p:extLst>
      <p:ext uri="{BB962C8B-B14F-4D97-AF65-F5344CB8AC3E}">
        <p14:creationId xmlns:p14="http://schemas.microsoft.com/office/powerpoint/2010/main" val="5224036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normAutofit/>
          </a:bodyPr>
          <a:lstStyle/>
          <a:p>
            <a:pPr marL="0" indent="0">
              <a:buNone/>
            </a:pPr>
            <a:r>
              <a:rPr lang="en-US" b="1" dirty="0"/>
              <a:t>If you are using the textbook alongside this, turn to page 138. </a:t>
            </a:r>
            <a:endParaRPr lang="en-GB" dirty="0"/>
          </a:p>
        </p:txBody>
      </p:sp>
      <p:sp>
        <p:nvSpPr>
          <p:cNvPr id="3" name="Content Placeholder 2"/>
          <p:cNvSpPr>
            <a:spLocks noGrp="1"/>
          </p:cNvSpPr>
          <p:nvPr>
            <p:ph sz="quarter" idx="11"/>
          </p:nvPr>
        </p:nvSpPr>
        <p:spPr/>
        <p:txBody>
          <a:bodyPr/>
          <a:lstStyle/>
          <a:p>
            <a:r>
              <a:rPr lang="en-GB" dirty="0"/>
              <a:t>Anaerobic respiration</a:t>
            </a:r>
          </a:p>
        </p:txBody>
      </p:sp>
    </p:spTree>
    <p:extLst>
      <p:ext uri="{BB962C8B-B14F-4D97-AF65-F5344CB8AC3E}">
        <p14:creationId xmlns:p14="http://schemas.microsoft.com/office/powerpoint/2010/main" val="29359494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0A20772-AF40-4CFA-864D-6180FAD6B339}"/>
              </a:ext>
            </a:extLst>
          </p:cNvPr>
          <p:cNvSpPr>
            <a:spLocks noGrp="1"/>
          </p:cNvSpPr>
          <p:nvPr>
            <p:ph sz="quarter" idx="10"/>
          </p:nvPr>
        </p:nvSpPr>
        <p:spPr/>
        <p:txBody>
          <a:bodyPr>
            <a:normAutofit/>
          </a:bodyPr>
          <a:lstStyle/>
          <a:p>
            <a:pPr marL="0" indent="0">
              <a:buNone/>
            </a:pPr>
            <a:r>
              <a:rPr lang="en-GB" sz="3500" dirty="0"/>
              <a:t>Remember! Aerobic respiration requires oxygen. When you exercise, your heart pumps harder to deliver more oxygen to your muscles for aerobic respiration. </a:t>
            </a:r>
          </a:p>
        </p:txBody>
      </p:sp>
      <p:sp>
        <p:nvSpPr>
          <p:cNvPr id="3" name="Content Placeholder 2">
            <a:extLst>
              <a:ext uri="{FF2B5EF4-FFF2-40B4-BE49-F238E27FC236}">
                <a16:creationId xmlns:a16="http://schemas.microsoft.com/office/drawing/2014/main" id="{01ADD048-9792-49DD-9D43-74B82F9370E2}"/>
              </a:ext>
            </a:extLst>
          </p:cNvPr>
          <p:cNvSpPr>
            <a:spLocks noGrp="1"/>
          </p:cNvSpPr>
          <p:nvPr>
            <p:ph sz="quarter" idx="11"/>
          </p:nvPr>
        </p:nvSpPr>
        <p:spPr/>
        <p:txBody>
          <a:bodyPr/>
          <a:lstStyle/>
          <a:p>
            <a:r>
              <a:rPr lang="en-GB" dirty="0"/>
              <a:t>Recall!</a:t>
            </a:r>
          </a:p>
        </p:txBody>
      </p:sp>
      <p:pic>
        <p:nvPicPr>
          <p:cNvPr id="5" name="Picture 4">
            <a:extLst>
              <a:ext uri="{FF2B5EF4-FFF2-40B4-BE49-F238E27FC236}">
                <a16:creationId xmlns:a16="http://schemas.microsoft.com/office/drawing/2014/main" id="{5C9CCE7F-6F6F-4A2D-9CAA-158ACA23E52A}"/>
              </a:ext>
            </a:extLst>
          </p:cNvPr>
          <p:cNvPicPr>
            <a:picLocks noChangeAspect="1"/>
          </p:cNvPicPr>
          <p:nvPr/>
        </p:nvPicPr>
        <p:blipFill>
          <a:blip r:embed="rId2"/>
          <a:stretch>
            <a:fillRect/>
          </a:stretch>
        </p:blipFill>
        <p:spPr>
          <a:xfrm>
            <a:off x="8491607" y="4483235"/>
            <a:ext cx="2584223" cy="2037113"/>
          </a:xfrm>
          <a:prstGeom prst="rect">
            <a:avLst/>
          </a:prstGeom>
        </p:spPr>
      </p:pic>
    </p:spTree>
    <p:extLst>
      <p:ext uri="{BB962C8B-B14F-4D97-AF65-F5344CB8AC3E}">
        <p14:creationId xmlns:p14="http://schemas.microsoft.com/office/powerpoint/2010/main" val="38638401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93BBFB0-A4E8-4A12-8C7F-04115AB6CE80}"/>
              </a:ext>
            </a:extLst>
          </p:cNvPr>
          <p:cNvSpPr>
            <a:spLocks noGrp="1"/>
          </p:cNvSpPr>
          <p:nvPr>
            <p:ph sz="quarter" idx="10"/>
          </p:nvPr>
        </p:nvSpPr>
        <p:spPr/>
        <p:txBody>
          <a:bodyPr>
            <a:normAutofit/>
          </a:bodyPr>
          <a:lstStyle/>
          <a:p>
            <a:pPr marL="0" indent="0">
              <a:buNone/>
            </a:pPr>
            <a:r>
              <a:rPr lang="en-GB" sz="3500" dirty="0"/>
              <a:t>However, sometimes the blood cannot supply enough oxygen to the muscles fast enough. </a:t>
            </a:r>
          </a:p>
          <a:p>
            <a:pPr marL="0" indent="0">
              <a:buNone/>
            </a:pPr>
            <a:endParaRPr lang="en-GB" sz="3500" dirty="0"/>
          </a:p>
          <a:p>
            <a:pPr marL="0" indent="0">
              <a:buNone/>
            </a:pPr>
            <a:r>
              <a:rPr lang="en-GB" sz="3500" dirty="0"/>
              <a:t>When this happens, </a:t>
            </a:r>
            <a:r>
              <a:rPr lang="en-GB" sz="3500" b="1" dirty="0"/>
              <a:t>anaerobic respiration </a:t>
            </a:r>
            <a:r>
              <a:rPr lang="en-GB" sz="3500" dirty="0"/>
              <a:t>has to take place. This happens </a:t>
            </a:r>
            <a:r>
              <a:rPr lang="en-GB" sz="3500" b="1" dirty="0"/>
              <a:t>without</a:t>
            </a:r>
            <a:r>
              <a:rPr lang="en-GB" sz="3500" dirty="0"/>
              <a:t> oxygen. </a:t>
            </a:r>
          </a:p>
        </p:txBody>
      </p:sp>
      <p:sp>
        <p:nvSpPr>
          <p:cNvPr id="3" name="Content Placeholder 2">
            <a:extLst>
              <a:ext uri="{FF2B5EF4-FFF2-40B4-BE49-F238E27FC236}">
                <a16:creationId xmlns:a16="http://schemas.microsoft.com/office/drawing/2014/main" id="{51AD12AE-0027-4B5B-BB2D-686A3C0889E3}"/>
              </a:ext>
            </a:extLst>
          </p:cNvPr>
          <p:cNvSpPr>
            <a:spLocks noGrp="1"/>
          </p:cNvSpPr>
          <p:nvPr>
            <p:ph sz="quarter" idx="11"/>
          </p:nvPr>
        </p:nvSpPr>
        <p:spPr/>
        <p:txBody>
          <a:bodyPr/>
          <a:lstStyle/>
          <a:p>
            <a:r>
              <a:rPr lang="en-GB" dirty="0"/>
              <a:t>Anaerobic respiration</a:t>
            </a:r>
          </a:p>
        </p:txBody>
      </p:sp>
    </p:spTree>
    <p:extLst>
      <p:ext uri="{BB962C8B-B14F-4D97-AF65-F5344CB8AC3E}">
        <p14:creationId xmlns:p14="http://schemas.microsoft.com/office/powerpoint/2010/main" val="12841474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6E351E6-D5E1-401F-918C-A7E3EE82C353}"/>
              </a:ext>
            </a:extLst>
          </p:cNvPr>
          <p:cNvSpPr>
            <a:spLocks noGrp="1"/>
          </p:cNvSpPr>
          <p:nvPr>
            <p:ph sz="quarter" idx="10"/>
          </p:nvPr>
        </p:nvSpPr>
        <p:spPr/>
        <p:txBody>
          <a:bodyPr>
            <a:normAutofit/>
          </a:bodyPr>
          <a:lstStyle/>
          <a:p>
            <a:pPr marL="0" indent="0">
              <a:buNone/>
            </a:pPr>
            <a:r>
              <a:rPr lang="en-GB" sz="2400" dirty="0"/>
              <a:t>Anaerobic respiration is a chemical reaction. During the reaction, </a:t>
            </a:r>
            <a:r>
              <a:rPr lang="en-GB" sz="2400" b="1" dirty="0"/>
              <a:t>glucose </a:t>
            </a:r>
            <a:r>
              <a:rPr lang="en-GB" sz="2400" dirty="0"/>
              <a:t>is broken down partially (not fully) into </a:t>
            </a:r>
            <a:r>
              <a:rPr lang="en-GB" sz="2400" b="1" dirty="0"/>
              <a:t>lactic acid</a:t>
            </a:r>
            <a:r>
              <a:rPr lang="en-GB" sz="2400" dirty="0"/>
              <a:t>. This releases a </a:t>
            </a:r>
            <a:r>
              <a:rPr lang="en-GB" sz="2400" b="1" dirty="0"/>
              <a:t>small amount </a:t>
            </a:r>
            <a:r>
              <a:rPr lang="en-GB" sz="2400" dirty="0"/>
              <a:t>of energy. </a:t>
            </a:r>
          </a:p>
          <a:p>
            <a:pPr marL="0" indent="0">
              <a:buNone/>
            </a:pPr>
            <a:endParaRPr lang="en-GB" sz="2400" dirty="0"/>
          </a:p>
          <a:p>
            <a:pPr marL="0" indent="0">
              <a:buNone/>
            </a:pPr>
            <a:r>
              <a:rPr lang="en-GB" sz="2400" dirty="0"/>
              <a:t>The word and symbol equations for anaerobic respiration are shown below: </a:t>
            </a:r>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
        <p:nvSpPr>
          <p:cNvPr id="3" name="Content Placeholder 2">
            <a:extLst>
              <a:ext uri="{FF2B5EF4-FFF2-40B4-BE49-F238E27FC236}">
                <a16:creationId xmlns:a16="http://schemas.microsoft.com/office/drawing/2014/main" id="{1AABB568-541B-4D50-AF1A-E339BF5E1057}"/>
              </a:ext>
            </a:extLst>
          </p:cNvPr>
          <p:cNvSpPr>
            <a:spLocks noGrp="1"/>
          </p:cNvSpPr>
          <p:nvPr>
            <p:ph sz="quarter" idx="11"/>
          </p:nvPr>
        </p:nvSpPr>
        <p:spPr/>
        <p:txBody>
          <a:bodyPr/>
          <a:lstStyle/>
          <a:p>
            <a:r>
              <a:rPr lang="en-GB" dirty="0"/>
              <a:t>Anaerobic respiration</a:t>
            </a:r>
          </a:p>
        </p:txBody>
      </p:sp>
      <p:pic>
        <p:nvPicPr>
          <p:cNvPr id="5" name="Picture 4">
            <a:extLst>
              <a:ext uri="{FF2B5EF4-FFF2-40B4-BE49-F238E27FC236}">
                <a16:creationId xmlns:a16="http://schemas.microsoft.com/office/drawing/2014/main" id="{90E104C1-E3BC-4C46-AEDB-C951BA87A6C7}"/>
              </a:ext>
            </a:extLst>
          </p:cNvPr>
          <p:cNvPicPr>
            <a:picLocks noChangeAspect="1"/>
          </p:cNvPicPr>
          <p:nvPr/>
        </p:nvPicPr>
        <p:blipFill>
          <a:blip r:embed="rId2"/>
          <a:stretch>
            <a:fillRect/>
          </a:stretch>
        </p:blipFill>
        <p:spPr>
          <a:xfrm>
            <a:off x="3472125" y="5036024"/>
            <a:ext cx="7051100" cy="1532201"/>
          </a:xfrm>
          <a:prstGeom prst="rect">
            <a:avLst/>
          </a:prstGeom>
        </p:spPr>
      </p:pic>
    </p:spTree>
    <p:extLst>
      <p:ext uri="{BB962C8B-B14F-4D97-AF65-F5344CB8AC3E}">
        <p14:creationId xmlns:p14="http://schemas.microsoft.com/office/powerpoint/2010/main" val="33769891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A3F6EBC-A2E5-4974-A490-ECE79555F4EE}"/>
              </a:ext>
            </a:extLst>
          </p:cNvPr>
          <p:cNvSpPr>
            <a:spLocks noGrp="1"/>
          </p:cNvSpPr>
          <p:nvPr>
            <p:ph sz="quarter" idx="10"/>
          </p:nvPr>
        </p:nvSpPr>
        <p:spPr/>
        <p:txBody>
          <a:bodyPr>
            <a:normAutofit lnSpcReduction="10000"/>
          </a:bodyPr>
          <a:lstStyle/>
          <a:p>
            <a:pPr marL="0" indent="0">
              <a:buNone/>
            </a:pPr>
            <a:r>
              <a:rPr lang="en-GB" dirty="0"/>
              <a:t>Watch this video to learn more about anaerobic respiration! </a:t>
            </a:r>
          </a:p>
          <a:p>
            <a:pPr marL="0" indent="0">
              <a:buNone/>
            </a:pPr>
            <a:r>
              <a:rPr lang="en-GB" dirty="0">
                <a:hlinkClick r:id="rId2"/>
              </a:rPr>
              <a:t>https://www.youtube.com/watch?v=HZtXLhm7ISA</a:t>
            </a:r>
            <a:endParaRPr lang="en-GB" dirty="0"/>
          </a:p>
          <a:p>
            <a:pPr marL="0" indent="0">
              <a:buNone/>
            </a:pPr>
            <a:r>
              <a:rPr lang="en-GB" dirty="0"/>
              <a:t>(Only watch up to 2 minutes 30 seconds!) </a:t>
            </a:r>
          </a:p>
          <a:p>
            <a:pPr marL="0" indent="0">
              <a:buNone/>
            </a:pPr>
            <a:endParaRPr lang="en-GB" dirty="0"/>
          </a:p>
        </p:txBody>
      </p:sp>
      <p:sp>
        <p:nvSpPr>
          <p:cNvPr id="3" name="Content Placeholder 2">
            <a:extLst>
              <a:ext uri="{FF2B5EF4-FFF2-40B4-BE49-F238E27FC236}">
                <a16:creationId xmlns:a16="http://schemas.microsoft.com/office/drawing/2014/main" id="{42252C11-43FD-4B1C-855C-1738D924DB45}"/>
              </a:ext>
            </a:extLst>
          </p:cNvPr>
          <p:cNvSpPr>
            <a:spLocks noGrp="1"/>
          </p:cNvSpPr>
          <p:nvPr>
            <p:ph sz="quarter" idx="11"/>
          </p:nvPr>
        </p:nvSpPr>
        <p:spPr/>
        <p:txBody>
          <a:bodyPr/>
          <a:lstStyle/>
          <a:p>
            <a:r>
              <a:rPr lang="en-GB" dirty="0"/>
              <a:t>Anaerobic respiration</a:t>
            </a:r>
          </a:p>
        </p:txBody>
      </p:sp>
    </p:spTree>
    <p:extLst>
      <p:ext uri="{BB962C8B-B14F-4D97-AF65-F5344CB8AC3E}">
        <p14:creationId xmlns:p14="http://schemas.microsoft.com/office/powerpoint/2010/main" val="1022970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B4EC7A7-3F0F-43C0-853F-B878646AE4E6}"/>
              </a:ext>
            </a:extLst>
          </p:cNvPr>
          <p:cNvSpPr>
            <a:spLocks noGrp="1"/>
          </p:cNvSpPr>
          <p:nvPr>
            <p:ph sz="quarter" idx="10"/>
          </p:nvPr>
        </p:nvSpPr>
        <p:spPr>
          <a:xfrm>
            <a:off x="2820988" y="2060305"/>
            <a:ext cx="8254843" cy="4476973"/>
          </a:xfrm>
        </p:spPr>
        <p:txBody>
          <a:bodyPr>
            <a:normAutofit fontScale="47500" lnSpcReduction="20000"/>
          </a:bodyPr>
          <a:lstStyle/>
          <a:p>
            <a:pPr marL="0" indent="0">
              <a:buNone/>
            </a:pPr>
            <a:r>
              <a:rPr lang="en-GB" sz="5100" dirty="0"/>
              <a:t>Use the information from the video to answer these questions about anaerobic respiration: </a:t>
            </a:r>
          </a:p>
          <a:p>
            <a:pPr marL="742950" indent="-742950">
              <a:buAutoNum type="arabicPeriod"/>
            </a:pPr>
            <a:r>
              <a:rPr lang="en-GB" sz="5100" dirty="0"/>
              <a:t>Why do animals sometimes have to respire anaerobically? </a:t>
            </a:r>
          </a:p>
          <a:p>
            <a:pPr marL="742950" indent="-742950">
              <a:buAutoNum type="arabicPeriod"/>
            </a:pPr>
            <a:r>
              <a:rPr lang="en-GB" sz="5100" dirty="0"/>
              <a:t>What does ‘anaerobic’ mean? </a:t>
            </a:r>
          </a:p>
          <a:p>
            <a:pPr marL="742950" indent="-742950">
              <a:buAutoNum type="arabicPeriod"/>
            </a:pPr>
            <a:r>
              <a:rPr lang="en-GB" sz="5100" dirty="0"/>
              <a:t>What is the word equation for anaerobic respiration? </a:t>
            </a:r>
          </a:p>
          <a:p>
            <a:pPr marL="742950" indent="-742950">
              <a:buAutoNum type="arabicPeriod"/>
            </a:pPr>
            <a:r>
              <a:rPr lang="en-GB" sz="5100" dirty="0"/>
              <a:t>Which type of respiration releases more energy? </a:t>
            </a:r>
          </a:p>
          <a:p>
            <a:pPr marL="742950" indent="-742950">
              <a:buAutoNum type="arabicPeriod"/>
            </a:pPr>
            <a:r>
              <a:rPr lang="en-GB" sz="5100" dirty="0"/>
              <a:t>What is the problem with lactic acid? </a:t>
            </a:r>
          </a:p>
          <a:p>
            <a:pPr marL="742950" indent="-742950">
              <a:buAutoNum type="arabicPeriod"/>
            </a:pPr>
            <a:r>
              <a:rPr lang="en-GB" sz="5100" dirty="0"/>
              <a:t>How do you get rid of lactic acid? </a:t>
            </a:r>
          </a:p>
          <a:p>
            <a:pPr marL="742950" indent="-742950">
              <a:buAutoNum type="arabicPeriod"/>
            </a:pPr>
            <a:r>
              <a:rPr lang="en-GB" sz="5100" dirty="0"/>
              <a:t>Why do you breathe deeply even after you stop exercising?</a:t>
            </a:r>
          </a:p>
          <a:p>
            <a:pPr marL="0" indent="0">
              <a:buNone/>
            </a:pPr>
            <a:endParaRPr lang="en-GB" dirty="0"/>
          </a:p>
          <a:p>
            <a:pPr marL="0" indent="0">
              <a:buNone/>
            </a:pPr>
            <a:endParaRPr lang="en-GB" dirty="0"/>
          </a:p>
        </p:txBody>
      </p:sp>
      <p:sp>
        <p:nvSpPr>
          <p:cNvPr id="3" name="Content Placeholder 2">
            <a:extLst>
              <a:ext uri="{FF2B5EF4-FFF2-40B4-BE49-F238E27FC236}">
                <a16:creationId xmlns:a16="http://schemas.microsoft.com/office/drawing/2014/main" id="{C06E068D-BAEC-4B6A-B1DF-8E75FF43DD33}"/>
              </a:ext>
            </a:extLst>
          </p:cNvPr>
          <p:cNvSpPr>
            <a:spLocks noGrp="1"/>
          </p:cNvSpPr>
          <p:nvPr>
            <p:ph sz="quarter" idx="11"/>
          </p:nvPr>
        </p:nvSpPr>
        <p:spPr/>
        <p:txBody>
          <a:bodyPr/>
          <a:lstStyle/>
          <a:p>
            <a:r>
              <a:rPr lang="en-GB" dirty="0"/>
              <a:t>Questions </a:t>
            </a:r>
          </a:p>
        </p:txBody>
      </p:sp>
    </p:spTree>
    <p:extLst>
      <p:ext uri="{BB962C8B-B14F-4D97-AF65-F5344CB8AC3E}">
        <p14:creationId xmlns:p14="http://schemas.microsoft.com/office/powerpoint/2010/main" val="13486661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B4EC7A7-3F0F-43C0-853F-B878646AE4E6}"/>
              </a:ext>
            </a:extLst>
          </p:cNvPr>
          <p:cNvSpPr>
            <a:spLocks noGrp="1"/>
          </p:cNvSpPr>
          <p:nvPr>
            <p:ph sz="quarter" idx="10"/>
          </p:nvPr>
        </p:nvSpPr>
        <p:spPr>
          <a:xfrm>
            <a:off x="2820988" y="2060305"/>
            <a:ext cx="8254843" cy="4476973"/>
          </a:xfrm>
        </p:spPr>
        <p:txBody>
          <a:bodyPr>
            <a:normAutofit fontScale="32500" lnSpcReduction="20000"/>
          </a:bodyPr>
          <a:lstStyle/>
          <a:p>
            <a:pPr marL="0" indent="0">
              <a:buNone/>
            </a:pPr>
            <a:r>
              <a:rPr lang="en-GB" sz="6800" dirty="0"/>
              <a:t>Mark your work!</a:t>
            </a:r>
          </a:p>
          <a:p>
            <a:pPr marL="742950" indent="-742950">
              <a:buAutoNum type="arabicPeriod"/>
            </a:pPr>
            <a:r>
              <a:rPr lang="en-GB" sz="6800" dirty="0">
                <a:solidFill>
                  <a:srgbClr val="00B050"/>
                </a:solidFill>
              </a:rPr>
              <a:t>Their muscles are not getting enough oxygen for aerobic respiration (such as during intense exercise). </a:t>
            </a:r>
          </a:p>
          <a:p>
            <a:pPr marL="742950" indent="-742950">
              <a:buAutoNum type="arabicPeriod"/>
            </a:pPr>
            <a:r>
              <a:rPr lang="en-GB" sz="6800" dirty="0">
                <a:solidFill>
                  <a:srgbClr val="00B050"/>
                </a:solidFill>
              </a:rPr>
              <a:t>Without air, or without oxygen. </a:t>
            </a:r>
          </a:p>
          <a:p>
            <a:pPr marL="742950" indent="-742950">
              <a:buAutoNum type="arabicPeriod"/>
            </a:pPr>
            <a:r>
              <a:rPr lang="en-GB" sz="6800" dirty="0">
                <a:solidFill>
                  <a:srgbClr val="00B050"/>
                </a:solidFill>
              </a:rPr>
              <a:t>Glucose → lactic acid (+ energy) </a:t>
            </a:r>
          </a:p>
          <a:p>
            <a:pPr marL="742950" indent="-742950">
              <a:buAutoNum type="arabicPeriod"/>
            </a:pPr>
            <a:r>
              <a:rPr lang="en-GB" sz="6800" dirty="0">
                <a:solidFill>
                  <a:srgbClr val="00B050"/>
                </a:solidFill>
              </a:rPr>
              <a:t>Aerobic releases more energy because the glucose is broken down fully. </a:t>
            </a:r>
          </a:p>
          <a:p>
            <a:pPr marL="742950" indent="-742950">
              <a:buAutoNum type="arabicPeriod"/>
            </a:pPr>
            <a:r>
              <a:rPr lang="en-GB" sz="6800" dirty="0">
                <a:solidFill>
                  <a:srgbClr val="00B050"/>
                </a:solidFill>
              </a:rPr>
              <a:t>Lactic acid is poisonous to cells and causes muscle cramp. </a:t>
            </a:r>
          </a:p>
          <a:p>
            <a:pPr marL="742950" indent="-742950">
              <a:buAutoNum type="arabicPeriod"/>
            </a:pPr>
            <a:r>
              <a:rPr lang="en-GB" sz="6800" dirty="0">
                <a:solidFill>
                  <a:srgbClr val="00B050"/>
                </a:solidFill>
              </a:rPr>
              <a:t>Lactic acid is broken down using oxygen. The amount of oxygen needed to break it all down is called the oxygen debt. </a:t>
            </a:r>
          </a:p>
          <a:p>
            <a:pPr marL="742950" indent="-742950">
              <a:buAutoNum type="arabicPeriod"/>
            </a:pPr>
            <a:r>
              <a:rPr lang="en-GB" sz="6800" dirty="0">
                <a:solidFill>
                  <a:srgbClr val="00B050"/>
                </a:solidFill>
              </a:rPr>
              <a:t>To get more oxygen to your muscles to break down all of the poisonous lactic acid. </a:t>
            </a:r>
          </a:p>
          <a:p>
            <a:pPr marL="0" indent="0">
              <a:buNone/>
            </a:pPr>
            <a:endParaRPr lang="en-GB" dirty="0"/>
          </a:p>
          <a:p>
            <a:pPr marL="0" indent="0">
              <a:buNone/>
            </a:pPr>
            <a:endParaRPr lang="en-GB" dirty="0"/>
          </a:p>
        </p:txBody>
      </p:sp>
      <p:sp>
        <p:nvSpPr>
          <p:cNvPr id="3" name="Content Placeholder 2">
            <a:extLst>
              <a:ext uri="{FF2B5EF4-FFF2-40B4-BE49-F238E27FC236}">
                <a16:creationId xmlns:a16="http://schemas.microsoft.com/office/drawing/2014/main" id="{C06E068D-BAEC-4B6A-B1DF-8E75FF43DD33}"/>
              </a:ext>
            </a:extLst>
          </p:cNvPr>
          <p:cNvSpPr>
            <a:spLocks noGrp="1"/>
          </p:cNvSpPr>
          <p:nvPr>
            <p:ph sz="quarter" idx="11"/>
          </p:nvPr>
        </p:nvSpPr>
        <p:spPr/>
        <p:txBody>
          <a:bodyPr/>
          <a:lstStyle/>
          <a:p>
            <a:r>
              <a:rPr lang="en-GB" dirty="0"/>
              <a:t>Questions </a:t>
            </a:r>
          </a:p>
        </p:txBody>
      </p:sp>
    </p:spTree>
    <p:extLst>
      <p:ext uri="{BB962C8B-B14F-4D97-AF65-F5344CB8AC3E}">
        <p14:creationId xmlns:p14="http://schemas.microsoft.com/office/powerpoint/2010/main" val="32784242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D8DDCA-AC4F-406F-B4A7-C7DAE71E0D1B}"/>
              </a:ext>
            </a:extLst>
          </p:cNvPr>
          <p:cNvSpPr>
            <a:spLocks noGrp="1"/>
          </p:cNvSpPr>
          <p:nvPr>
            <p:ph sz="quarter" idx="11"/>
          </p:nvPr>
        </p:nvSpPr>
        <p:spPr/>
        <p:txBody>
          <a:bodyPr/>
          <a:lstStyle/>
          <a:p>
            <a:r>
              <a:rPr lang="en-GB" dirty="0"/>
              <a:t>Oxygen debt </a:t>
            </a:r>
          </a:p>
        </p:txBody>
      </p:sp>
      <p:sp>
        <p:nvSpPr>
          <p:cNvPr id="4" name="Rectangle 3">
            <a:extLst>
              <a:ext uri="{FF2B5EF4-FFF2-40B4-BE49-F238E27FC236}">
                <a16:creationId xmlns:a16="http://schemas.microsoft.com/office/drawing/2014/main" id="{F211B8F5-8B9E-49C8-9FB4-C5B66ADE4BC4}"/>
              </a:ext>
            </a:extLst>
          </p:cNvPr>
          <p:cNvSpPr/>
          <p:nvPr/>
        </p:nvSpPr>
        <p:spPr>
          <a:xfrm>
            <a:off x="2820987" y="2228671"/>
            <a:ext cx="8254843" cy="4401205"/>
          </a:xfrm>
          <a:prstGeom prst="rect">
            <a:avLst/>
          </a:prstGeom>
        </p:spPr>
        <p:txBody>
          <a:bodyPr wrap="square">
            <a:spAutoFit/>
          </a:bodyPr>
          <a:lstStyle/>
          <a:p>
            <a:r>
              <a:rPr lang="en-GB" sz="3500" b="1" dirty="0">
                <a:latin typeface="Century Gothic" panose="020B0502020202020204" pitchFamily="34" charset="0"/>
              </a:rPr>
              <a:t>Lactic acid </a:t>
            </a:r>
            <a:r>
              <a:rPr lang="en-GB" sz="3500" dirty="0">
                <a:latin typeface="Century Gothic" panose="020B0502020202020204" pitchFamily="34" charset="0"/>
              </a:rPr>
              <a:t>is poisonous to cells. </a:t>
            </a:r>
          </a:p>
          <a:p>
            <a:endParaRPr lang="en-GB" sz="3500" dirty="0">
              <a:latin typeface="Century Gothic" panose="020B0502020202020204" pitchFamily="34" charset="0"/>
            </a:endParaRPr>
          </a:p>
          <a:p>
            <a:endParaRPr lang="en-GB" sz="3500" dirty="0">
              <a:latin typeface="Century Gothic" panose="020B0502020202020204" pitchFamily="34" charset="0"/>
            </a:endParaRPr>
          </a:p>
          <a:p>
            <a:endParaRPr lang="en-GB" sz="3500" dirty="0">
              <a:latin typeface="Century Gothic" panose="020B0502020202020204" pitchFamily="34" charset="0"/>
            </a:endParaRPr>
          </a:p>
          <a:p>
            <a:r>
              <a:rPr lang="en-GB" sz="3500" dirty="0">
                <a:latin typeface="Century Gothic" panose="020B0502020202020204" pitchFamily="34" charset="0"/>
              </a:rPr>
              <a:t>Lactic acid has to be broken down </a:t>
            </a:r>
            <a:r>
              <a:rPr lang="en-GB" sz="3500" b="1" dirty="0">
                <a:latin typeface="Century Gothic" panose="020B0502020202020204" pitchFamily="34" charset="0"/>
              </a:rPr>
              <a:t>using oxygen</a:t>
            </a:r>
            <a:r>
              <a:rPr lang="en-GB" sz="3500" dirty="0">
                <a:latin typeface="Century Gothic" panose="020B0502020202020204" pitchFamily="34" charset="0"/>
              </a:rPr>
              <a:t>. The amount of oxygen needed to break down all of the lactic acid is called the </a:t>
            </a:r>
            <a:r>
              <a:rPr lang="en-GB" sz="3500" b="1" dirty="0">
                <a:latin typeface="Century Gothic" panose="020B0502020202020204" pitchFamily="34" charset="0"/>
              </a:rPr>
              <a:t>oxygen debt</a:t>
            </a:r>
            <a:r>
              <a:rPr lang="en-GB" sz="3500" dirty="0">
                <a:latin typeface="Century Gothic" panose="020B0502020202020204" pitchFamily="34" charset="0"/>
              </a:rPr>
              <a:t>.  </a:t>
            </a:r>
          </a:p>
        </p:txBody>
      </p:sp>
      <p:pic>
        <p:nvPicPr>
          <p:cNvPr id="2" name="Picture 1">
            <a:extLst>
              <a:ext uri="{FF2B5EF4-FFF2-40B4-BE49-F238E27FC236}">
                <a16:creationId xmlns:a16="http://schemas.microsoft.com/office/drawing/2014/main" id="{A70E9810-6A11-4FE8-930E-639A3B0C11C3}"/>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8000" l="10000" r="90000">
                        <a14:foregroundMark x1="50000" y1="88000" x2="48333" y2="98000"/>
                      </a14:backgroundRemoval>
                    </a14:imgEffect>
                  </a14:imgLayer>
                </a14:imgProps>
              </a:ext>
            </a:extLst>
          </a:blip>
          <a:stretch>
            <a:fillRect/>
          </a:stretch>
        </p:blipFill>
        <p:spPr>
          <a:xfrm>
            <a:off x="9518176" y="1913016"/>
            <a:ext cx="2251028" cy="2251028"/>
          </a:xfrm>
          <a:prstGeom prst="rect">
            <a:avLst/>
          </a:prstGeom>
        </p:spPr>
      </p:pic>
    </p:spTree>
    <p:extLst>
      <p:ext uri="{BB962C8B-B14F-4D97-AF65-F5344CB8AC3E}">
        <p14:creationId xmlns:p14="http://schemas.microsoft.com/office/powerpoint/2010/main" val="3818200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normAutofit/>
          </a:bodyPr>
          <a:lstStyle/>
          <a:p>
            <a:pPr marL="0" indent="0">
              <a:buNone/>
            </a:pPr>
            <a:r>
              <a:rPr lang="en-US" b="1" dirty="0"/>
              <a:t>If you are using the textbook alongside this, turn to page 134. </a:t>
            </a:r>
            <a:endParaRPr lang="en-GB" dirty="0"/>
          </a:p>
        </p:txBody>
      </p:sp>
      <p:sp>
        <p:nvSpPr>
          <p:cNvPr id="3" name="Content Placeholder 2"/>
          <p:cNvSpPr>
            <a:spLocks noGrp="1"/>
          </p:cNvSpPr>
          <p:nvPr>
            <p:ph sz="quarter" idx="11"/>
          </p:nvPr>
        </p:nvSpPr>
        <p:spPr/>
        <p:txBody>
          <a:bodyPr/>
          <a:lstStyle/>
          <a:p>
            <a:r>
              <a:rPr lang="en-GB" dirty="0"/>
              <a:t>Aerobic respiration</a:t>
            </a:r>
          </a:p>
        </p:txBody>
      </p:sp>
    </p:spTree>
    <p:extLst>
      <p:ext uri="{BB962C8B-B14F-4D97-AF65-F5344CB8AC3E}">
        <p14:creationId xmlns:p14="http://schemas.microsoft.com/office/powerpoint/2010/main" val="41586094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D8DDCA-AC4F-406F-B4A7-C7DAE71E0D1B}"/>
              </a:ext>
            </a:extLst>
          </p:cNvPr>
          <p:cNvSpPr>
            <a:spLocks noGrp="1"/>
          </p:cNvSpPr>
          <p:nvPr>
            <p:ph sz="quarter" idx="11"/>
          </p:nvPr>
        </p:nvSpPr>
        <p:spPr/>
        <p:txBody>
          <a:bodyPr/>
          <a:lstStyle/>
          <a:p>
            <a:r>
              <a:rPr lang="en-GB" dirty="0"/>
              <a:t>Oxygen debt </a:t>
            </a:r>
          </a:p>
        </p:txBody>
      </p:sp>
      <p:sp>
        <p:nvSpPr>
          <p:cNvPr id="4" name="Rectangle 3">
            <a:extLst>
              <a:ext uri="{FF2B5EF4-FFF2-40B4-BE49-F238E27FC236}">
                <a16:creationId xmlns:a16="http://schemas.microsoft.com/office/drawing/2014/main" id="{F211B8F5-8B9E-49C8-9FB4-C5B66ADE4BC4}"/>
              </a:ext>
            </a:extLst>
          </p:cNvPr>
          <p:cNvSpPr/>
          <p:nvPr/>
        </p:nvSpPr>
        <p:spPr>
          <a:xfrm>
            <a:off x="2820987" y="2078546"/>
            <a:ext cx="6200183" cy="4524315"/>
          </a:xfrm>
          <a:prstGeom prst="rect">
            <a:avLst/>
          </a:prstGeom>
        </p:spPr>
        <p:txBody>
          <a:bodyPr wrap="square">
            <a:spAutoFit/>
          </a:bodyPr>
          <a:lstStyle/>
          <a:p>
            <a:r>
              <a:rPr lang="en-GB" sz="3200" dirty="0">
                <a:latin typeface="Century Gothic" panose="020B0502020202020204" pitchFamily="34" charset="0"/>
              </a:rPr>
              <a:t>To </a:t>
            </a:r>
            <a:r>
              <a:rPr lang="en-GB" sz="3200" b="1" dirty="0">
                <a:latin typeface="Century Gothic" panose="020B0502020202020204" pitchFamily="34" charset="0"/>
              </a:rPr>
              <a:t>‘pay off’ </a:t>
            </a:r>
            <a:r>
              <a:rPr lang="en-GB" sz="3200" dirty="0">
                <a:latin typeface="Century Gothic" panose="020B0502020202020204" pitchFamily="34" charset="0"/>
              </a:rPr>
              <a:t>your oxygen debt, you need to continue supplying </a:t>
            </a:r>
            <a:r>
              <a:rPr lang="en-GB" sz="3200" b="1" dirty="0">
                <a:latin typeface="Century Gothic" panose="020B0502020202020204" pitchFamily="34" charset="0"/>
              </a:rPr>
              <a:t>oxygen</a:t>
            </a:r>
            <a:r>
              <a:rPr lang="en-GB" sz="3200" dirty="0">
                <a:latin typeface="Century Gothic" panose="020B0502020202020204" pitchFamily="34" charset="0"/>
              </a:rPr>
              <a:t> to your muscles. This is why, even after you stop exercising, you may still puff and pant for a while to get more oxygen into your blood to be delivered to your muscles.  </a:t>
            </a:r>
          </a:p>
        </p:txBody>
      </p:sp>
      <p:pic>
        <p:nvPicPr>
          <p:cNvPr id="2" name="Picture 1">
            <a:extLst>
              <a:ext uri="{FF2B5EF4-FFF2-40B4-BE49-F238E27FC236}">
                <a16:creationId xmlns:a16="http://schemas.microsoft.com/office/drawing/2014/main" id="{176BD20E-25B2-4554-9D14-11BEE4A7592C}"/>
              </a:ext>
            </a:extLst>
          </p:cNvPr>
          <p:cNvPicPr>
            <a:picLocks noChangeAspect="1"/>
          </p:cNvPicPr>
          <p:nvPr/>
        </p:nvPicPr>
        <p:blipFill>
          <a:blip r:embed="rId3"/>
          <a:stretch>
            <a:fillRect/>
          </a:stretch>
        </p:blipFill>
        <p:spPr>
          <a:xfrm>
            <a:off x="9261751" y="4186497"/>
            <a:ext cx="2690134" cy="2332272"/>
          </a:xfrm>
          <a:prstGeom prst="rect">
            <a:avLst/>
          </a:prstGeom>
        </p:spPr>
      </p:pic>
      <p:pic>
        <p:nvPicPr>
          <p:cNvPr id="5" name="Picture 4">
            <a:extLst>
              <a:ext uri="{FF2B5EF4-FFF2-40B4-BE49-F238E27FC236}">
                <a16:creationId xmlns:a16="http://schemas.microsoft.com/office/drawing/2014/main" id="{E6A9E048-255C-4C14-BAE7-E5F90707CD28}"/>
              </a:ext>
            </a:extLst>
          </p:cNvPr>
          <p:cNvPicPr>
            <a:picLocks noChangeAspect="1"/>
          </p:cNvPicPr>
          <p:nvPr/>
        </p:nvPicPr>
        <p:blipFill>
          <a:blip r:embed="rId4"/>
          <a:stretch>
            <a:fillRect/>
          </a:stretch>
        </p:blipFill>
        <p:spPr>
          <a:xfrm>
            <a:off x="9480116" y="1634159"/>
            <a:ext cx="2366142" cy="2366142"/>
          </a:xfrm>
          <a:prstGeom prst="rect">
            <a:avLst/>
          </a:prstGeom>
        </p:spPr>
      </p:pic>
    </p:spTree>
    <p:extLst>
      <p:ext uri="{BB962C8B-B14F-4D97-AF65-F5344CB8AC3E}">
        <p14:creationId xmlns:p14="http://schemas.microsoft.com/office/powerpoint/2010/main" val="113614853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67AF833-7F9D-43DE-8485-5BBC50A91409}"/>
              </a:ext>
            </a:extLst>
          </p:cNvPr>
          <p:cNvSpPr>
            <a:spLocks noGrp="1"/>
          </p:cNvSpPr>
          <p:nvPr>
            <p:ph sz="quarter" idx="10"/>
          </p:nvPr>
        </p:nvSpPr>
        <p:spPr/>
        <p:txBody>
          <a:bodyPr/>
          <a:lstStyle/>
          <a:p>
            <a:pPr marL="0" indent="0">
              <a:buNone/>
            </a:pPr>
            <a:r>
              <a:rPr lang="en-GB" sz="2800" b="1" dirty="0"/>
              <a:t>Task: </a:t>
            </a:r>
            <a:r>
              <a:rPr lang="en-GB" sz="2800" dirty="0"/>
              <a:t>Which person is better at repaying their oxygen debt? How do you know this? </a:t>
            </a:r>
          </a:p>
          <a:p>
            <a:pPr marL="0" indent="0">
              <a:buNone/>
            </a:pPr>
            <a:endParaRPr lang="en-GB" dirty="0"/>
          </a:p>
        </p:txBody>
      </p:sp>
      <p:sp>
        <p:nvSpPr>
          <p:cNvPr id="3" name="Content Placeholder 2">
            <a:extLst>
              <a:ext uri="{FF2B5EF4-FFF2-40B4-BE49-F238E27FC236}">
                <a16:creationId xmlns:a16="http://schemas.microsoft.com/office/drawing/2014/main" id="{69D4CF9F-29AF-4EF2-993A-884C91242071}"/>
              </a:ext>
            </a:extLst>
          </p:cNvPr>
          <p:cNvSpPr>
            <a:spLocks noGrp="1"/>
          </p:cNvSpPr>
          <p:nvPr>
            <p:ph sz="quarter" idx="11"/>
          </p:nvPr>
        </p:nvSpPr>
        <p:spPr/>
        <p:txBody>
          <a:bodyPr/>
          <a:lstStyle/>
          <a:p>
            <a:r>
              <a:rPr lang="en-GB" dirty="0"/>
              <a:t>Interpreting data</a:t>
            </a:r>
          </a:p>
        </p:txBody>
      </p:sp>
      <p:pic>
        <p:nvPicPr>
          <p:cNvPr id="4" name="Picture 3">
            <a:extLst>
              <a:ext uri="{FF2B5EF4-FFF2-40B4-BE49-F238E27FC236}">
                <a16:creationId xmlns:a16="http://schemas.microsoft.com/office/drawing/2014/main" id="{FA979252-9799-4669-947C-9F5BC8A7EB37}"/>
              </a:ext>
            </a:extLst>
          </p:cNvPr>
          <p:cNvPicPr>
            <a:picLocks noChangeAspect="1"/>
          </p:cNvPicPr>
          <p:nvPr/>
        </p:nvPicPr>
        <p:blipFill rotWithShape="1">
          <a:blip r:embed="rId2"/>
          <a:srcRect l="15696"/>
          <a:stretch/>
        </p:blipFill>
        <p:spPr>
          <a:xfrm>
            <a:off x="2755312" y="3141607"/>
            <a:ext cx="8386193" cy="3308541"/>
          </a:xfrm>
          <a:prstGeom prst="rect">
            <a:avLst/>
          </a:prstGeom>
        </p:spPr>
      </p:pic>
    </p:spTree>
    <p:extLst>
      <p:ext uri="{BB962C8B-B14F-4D97-AF65-F5344CB8AC3E}">
        <p14:creationId xmlns:p14="http://schemas.microsoft.com/office/powerpoint/2010/main" val="37578978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67AF833-7F9D-43DE-8485-5BBC50A91409}"/>
              </a:ext>
            </a:extLst>
          </p:cNvPr>
          <p:cNvSpPr>
            <a:spLocks noGrp="1"/>
          </p:cNvSpPr>
          <p:nvPr>
            <p:ph sz="quarter" idx="10"/>
          </p:nvPr>
        </p:nvSpPr>
        <p:spPr/>
        <p:txBody>
          <a:bodyPr/>
          <a:lstStyle/>
          <a:p>
            <a:pPr marL="0" indent="0">
              <a:buNone/>
            </a:pPr>
            <a:r>
              <a:rPr lang="en-GB" sz="2800" b="1" dirty="0"/>
              <a:t>Mark your work! </a:t>
            </a:r>
          </a:p>
          <a:p>
            <a:pPr marL="0" indent="0">
              <a:buNone/>
            </a:pPr>
            <a:r>
              <a:rPr lang="en-GB" sz="2800" dirty="0">
                <a:solidFill>
                  <a:srgbClr val="00B050"/>
                </a:solidFill>
              </a:rPr>
              <a:t>The fit person because it takes less time for their breathing rate to return to normal after stopping exercising. </a:t>
            </a:r>
            <a:endParaRPr lang="en-GB" dirty="0">
              <a:solidFill>
                <a:srgbClr val="00B050"/>
              </a:solidFill>
            </a:endParaRPr>
          </a:p>
        </p:txBody>
      </p:sp>
      <p:sp>
        <p:nvSpPr>
          <p:cNvPr id="3" name="Content Placeholder 2">
            <a:extLst>
              <a:ext uri="{FF2B5EF4-FFF2-40B4-BE49-F238E27FC236}">
                <a16:creationId xmlns:a16="http://schemas.microsoft.com/office/drawing/2014/main" id="{69D4CF9F-29AF-4EF2-993A-884C91242071}"/>
              </a:ext>
            </a:extLst>
          </p:cNvPr>
          <p:cNvSpPr>
            <a:spLocks noGrp="1"/>
          </p:cNvSpPr>
          <p:nvPr>
            <p:ph sz="quarter" idx="11"/>
          </p:nvPr>
        </p:nvSpPr>
        <p:spPr/>
        <p:txBody>
          <a:bodyPr/>
          <a:lstStyle/>
          <a:p>
            <a:r>
              <a:rPr lang="en-GB" dirty="0"/>
              <a:t>Interpreting data</a:t>
            </a:r>
          </a:p>
        </p:txBody>
      </p:sp>
      <p:pic>
        <p:nvPicPr>
          <p:cNvPr id="4" name="Picture 3">
            <a:extLst>
              <a:ext uri="{FF2B5EF4-FFF2-40B4-BE49-F238E27FC236}">
                <a16:creationId xmlns:a16="http://schemas.microsoft.com/office/drawing/2014/main" id="{FA979252-9799-4669-947C-9F5BC8A7EB37}"/>
              </a:ext>
            </a:extLst>
          </p:cNvPr>
          <p:cNvPicPr>
            <a:picLocks noChangeAspect="1"/>
          </p:cNvPicPr>
          <p:nvPr/>
        </p:nvPicPr>
        <p:blipFill rotWithShape="1">
          <a:blip r:embed="rId2"/>
          <a:srcRect l="15696"/>
          <a:stretch/>
        </p:blipFill>
        <p:spPr>
          <a:xfrm>
            <a:off x="3612107" y="4059138"/>
            <a:ext cx="6672604" cy="2632492"/>
          </a:xfrm>
          <a:prstGeom prst="rect">
            <a:avLst/>
          </a:prstGeom>
        </p:spPr>
      </p:pic>
    </p:spTree>
    <p:extLst>
      <p:ext uri="{BB962C8B-B14F-4D97-AF65-F5344CB8AC3E}">
        <p14:creationId xmlns:p14="http://schemas.microsoft.com/office/powerpoint/2010/main" val="39659614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6969F57-4844-4E0F-9DCA-056D28CBC8DB}"/>
              </a:ext>
            </a:extLst>
          </p:cNvPr>
          <p:cNvSpPr>
            <a:spLocks noGrp="1"/>
          </p:cNvSpPr>
          <p:nvPr>
            <p:ph sz="quarter" idx="10"/>
          </p:nvPr>
        </p:nvSpPr>
        <p:spPr>
          <a:xfrm>
            <a:off x="2820989" y="2060305"/>
            <a:ext cx="8254842" cy="4507920"/>
          </a:xfrm>
        </p:spPr>
        <p:txBody>
          <a:bodyPr>
            <a:normAutofit/>
          </a:bodyPr>
          <a:lstStyle/>
          <a:p>
            <a:pPr marL="0" indent="0">
              <a:buNone/>
            </a:pPr>
            <a:r>
              <a:rPr lang="en-GB" dirty="0"/>
              <a:t>Sometimes plants and microorganisms (such as yeast) have to respire without oxygen too. </a:t>
            </a:r>
          </a:p>
          <a:p>
            <a:pPr marL="0" indent="0">
              <a:buNone/>
            </a:pPr>
            <a:endParaRPr lang="en-GB" dirty="0"/>
          </a:p>
          <a:p>
            <a:pPr marL="0" indent="0">
              <a:buNone/>
            </a:pPr>
            <a:r>
              <a:rPr lang="en-GB" dirty="0"/>
              <a:t>This is called </a:t>
            </a:r>
            <a:r>
              <a:rPr lang="en-GB" b="1" dirty="0"/>
              <a:t>fermentation. </a:t>
            </a:r>
          </a:p>
        </p:txBody>
      </p:sp>
      <p:sp>
        <p:nvSpPr>
          <p:cNvPr id="3" name="Content Placeholder 2">
            <a:extLst>
              <a:ext uri="{FF2B5EF4-FFF2-40B4-BE49-F238E27FC236}">
                <a16:creationId xmlns:a16="http://schemas.microsoft.com/office/drawing/2014/main" id="{9C144527-9DEA-4817-BE61-BF7BFB95081D}"/>
              </a:ext>
            </a:extLst>
          </p:cNvPr>
          <p:cNvSpPr>
            <a:spLocks noGrp="1"/>
          </p:cNvSpPr>
          <p:nvPr>
            <p:ph sz="quarter" idx="11"/>
          </p:nvPr>
        </p:nvSpPr>
        <p:spPr/>
        <p:txBody>
          <a:bodyPr/>
          <a:lstStyle/>
          <a:p>
            <a:r>
              <a:rPr lang="en-GB" dirty="0"/>
              <a:t>Fermentation </a:t>
            </a:r>
          </a:p>
        </p:txBody>
      </p:sp>
      <p:pic>
        <p:nvPicPr>
          <p:cNvPr id="6" name="Picture 5">
            <a:extLst>
              <a:ext uri="{FF2B5EF4-FFF2-40B4-BE49-F238E27FC236}">
                <a16:creationId xmlns:a16="http://schemas.microsoft.com/office/drawing/2014/main" id="{F66CB0AB-2285-44C0-BDAA-C3F110EE0804}"/>
              </a:ext>
            </a:extLst>
          </p:cNvPr>
          <p:cNvPicPr>
            <a:picLocks noChangeAspect="1"/>
          </p:cNvPicPr>
          <p:nvPr/>
        </p:nvPicPr>
        <p:blipFill>
          <a:blip r:embed="rId3"/>
          <a:stretch>
            <a:fillRect/>
          </a:stretch>
        </p:blipFill>
        <p:spPr>
          <a:xfrm>
            <a:off x="9799092" y="4314265"/>
            <a:ext cx="1902512" cy="1048579"/>
          </a:xfrm>
          <a:prstGeom prst="rect">
            <a:avLst/>
          </a:prstGeom>
        </p:spPr>
      </p:pic>
    </p:spTree>
    <p:extLst>
      <p:ext uri="{BB962C8B-B14F-4D97-AF65-F5344CB8AC3E}">
        <p14:creationId xmlns:p14="http://schemas.microsoft.com/office/powerpoint/2010/main" val="392195375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E1751F2-5519-4BD7-B5B3-0ECE02210565}"/>
              </a:ext>
            </a:extLst>
          </p:cNvPr>
          <p:cNvSpPr>
            <a:spLocks noGrp="1"/>
          </p:cNvSpPr>
          <p:nvPr>
            <p:ph sz="quarter" idx="10"/>
          </p:nvPr>
        </p:nvSpPr>
        <p:spPr/>
        <p:txBody>
          <a:bodyPr/>
          <a:lstStyle/>
          <a:p>
            <a:pPr marL="0" indent="0">
              <a:buNone/>
            </a:pPr>
            <a:r>
              <a:rPr lang="en-GB" dirty="0"/>
              <a:t>Watch this video to learn more about fermentation! </a:t>
            </a:r>
          </a:p>
          <a:p>
            <a:pPr marL="0" indent="0">
              <a:buNone/>
            </a:pPr>
            <a:r>
              <a:rPr lang="en-GB" dirty="0">
                <a:hlinkClick r:id="rId2"/>
              </a:rPr>
              <a:t>https://www.youtube.com/watch?v=HZtXLhm7ISA</a:t>
            </a:r>
            <a:endParaRPr lang="en-GB" dirty="0"/>
          </a:p>
          <a:p>
            <a:pPr marL="0" indent="0">
              <a:buNone/>
            </a:pPr>
            <a:r>
              <a:rPr lang="en-GB" dirty="0"/>
              <a:t>(Only watch from 2 minutes 30 seconds onwards!) </a:t>
            </a:r>
          </a:p>
          <a:p>
            <a:pPr marL="0" indent="0">
              <a:buNone/>
            </a:pPr>
            <a:endParaRPr lang="en-GB" dirty="0"/>
          </a:p>
        </p:txBody>
      </p:sp>
      <p:sp>
        <p:nvSpPr>
          <p:cNvPr id="3" name="Content Placeholder 2">
            <a:extLst>
              <a:ext uri="{FF2B5EF4-FFF2-40B4-BE49-F238E27FC236}">
                <a16:creationId xmlns:a16="http://schemas.microsoft.com/office/drawing/2014/main" id="{0454F314-2BED-4AB1-831F-040C01C09EBD}"/>
              </a:ext>
            </a:extLst>
          </p:cNvPr>
          <p:cNvSpPr>
            <a:spLocks noGrp="1"/>
          </p:cNvSpPr>
          <p:nvPr>
            <p:ph sz="quarter" idx="11"/>
          </p:nvPr>
        </p:nvSpPr>
        <p:spPr/>
        <p:txBody>
          <a:bodyPr/>
          <a:lstStyle/>
          <a:p>
            <a:r>
              <a:rPr lang="en-GB" dirty="0"/>
              <a:t>Fermentation </a:t>
            </a:r>
          </a:p>
        </p:txBody>
      </p:sp>
    </p:spTree>
    <p:extLst>
      <p:ext uri="{BB962C8B-B14F-4D97-AF65-F5344CB8AC3E}">
        <p14:creationId xmlns:p14="http://schemas.microsoft.com/office/powerpoint/2010/main" val="22679051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D1BA347-686F-4D28-916E-59B3D2B7C198}"/>
              </a:ext>
            </a:extLst>
          </p:cNvPr>
          <p:cNvSpPr>
            <a:spLocks noGrp="1"/>
          </p:cNvSpPr>
          <p:nvPr>
            <p:ph sz="quarter" idx="10"/>
          </p:nvPr>
        </p:nvSpPr>
        <p:spPr/>
        <p:txBody>
          <a:bodyPr>
            <a:normAutofit fontScale="85000" lnSpcReduction="20000"/>
          </a:bodyPr>
          <a:lstStyle/>
          <a:p>
            <a:pPr marL="0" indent="0">
              <a:buNone/>
            </a:pPr>
            <a:r>
              <a:rPr lang="en-GB" sz="4400" dirty="0"/>
              <a:t>Use the information from the video to answer these questions about fermentation: </a:t>
            </a:r>
          </a:p>
          <a:p>
            <a:pPr marL="742950" indent="-742950">
              <a:buAutoNum type="arabicPeriod"/>
            </a:pPr>
            <a:r>
              <a:rPr lang="en-GB" sz="4400" dirty="0"/>
              <a:t>What is the word equation for fermentation? </a:t>
            </a:r>
          </a:p>
          <a:p>
            <a:pPr marL="742950" indent="-742950">
              <a:buAutoNum type="arabicPeriod"/>
            </a:pPr>
            <a:r>
              <a:rPr lang="en-GB" sz="4400" dirty="0"/>
              <a:t>How is fermentation used by humans in the alcohol industry? </a:t>
            </a:r>
          </a:p>
          <a:p>
            <a:pPr marL="742950" indent="-742950">
              <a:buAutoNum type="arabicPeriod"/>
            </a:pPr>
            <a:r>
              <a:rPr lang="en-GB" sz="4400" dirty="0"/>
              <a:t>How is fermentation used by humans in the baking industry? </a:t>
            </a:r>
          </a:p>
          <a:p>
            <a:pPr marL="742950" indent="-742950">
              <a:buAutoNum type="arabicPeriod"/>
            </a:pPr>
            <a:endParaRPr lang="en-GB" sz="4400" dirty="0"/>
          </a:p>
          <a:p>
            <a:pPr marL="742950" indent="-742950">
              <a:buAutoNum type="arabicPeriod"/>
            </a:pPr>
            <a:endParaRPr lang="en-GB" sz="4400" dirty="0"/>
          </a:p>
          <a:p>
            <a:pPr marL="0" indent="0">
              <a:buNone/>
            </a:pPr>
            <a:endParaRPr lang="en-GB" dirty="0"/>
          </a:p>
        </p:txBody>
      </p:sp>
      <p:sp>
        <p:nvSpPr>
          <p:cNvPr id="3" name="Content Placeholder 2">
            <a:extLst>
              <a:ext uri="{FF2B5EF4-FFF2-40B4-BE49-F238E27FC236}">
                <a16:creationId xmlns:a16="http://schemas.microsoft.com/office/drawing/2014/main" id="{70250FAA-5DE9-4889-ABD2-F0A7981099B4}"/>
              </a:ext>
            </a:extLst>
          </p:cNvPr>
          <p:cNvSpPr>
            <a:spLocks noGrp="1"/>
          </p:cNvSpPr>
          <p:nvPr>
            <p:ph sz="quarter" idx="11"/>
          </p:nvPr>
        </p:nvSpPr>
        <p:spPr/>
        <p:txBody>
          <a:bodyPr/>
          <a:lstStyle/>
          <a:p>
            <a:r>
              <a:rPr lang="en-GB" dirty="0"/>
              <a:t>Questions </a:t>
            </a:r>
          </a:p>
        </p:txBody>
      </p:sp>
    </p:spTree>
    <p:extLst>
      <p:ext uri="{BB962C8B-B14F-4D97-AF65-F5344CB8AC3E}">
        <p14:creationId xmlns:p14="http://schemas.microsoft.com/office/powerpoint/2010/main" val="143536910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D1BA347-686F-4D28-916E-59B3D2B7C198}"/>
              </a:ext>
            </a:extLst>
          </p:cNvPr>
          <p:cNvSpPr>
            <a:spLocks noGrp="1"/>
          </p:cNvSpPr>
          <p:nvPr>
            <p:ph sz="quarter" idx="10"/>
          </p:nvPr>
        </p:nvSpPr>
        <p:spPr/>
        <p:txBody>
          <a:bodyPr>
            <a:normAutofit fontScale="62500" lnSpcReduction="20000"/>
          </a:bodyPr>
          <a:lstStyle/>
          <a:p>
            <a:pPr marL="0" indent="0">
              <a:buNone/>
            </a:pPr>
            <a:r>
              <a:rPr lang="en-GB" sz="4800" dirty="0"/>
              <a:t>Mark your work!</a:t>
            </a:r>
          </a:p>
          <a:p>
            <a:pPr marL="742950" indent="-742950">
              <a:buAutoNum type="arabicPeriod"/>
            </a:pPr>
            <a:r>
              <a:rPr lang="en-GB" sz="4800" dirty="0">
                <a:solidFill>
                  <a:srgbClr val="00B050"/>
                </a:solidFill>
              </a:rPr>
              <a:t>Glucose → ethanol + carbon dioxide (+ energy) </a:t>
            </a:r>
          </a:p>
          <a:p>
            <a:pPr marL="742950" indent="-742950">
              <a:buAutoNum type="arabicPeriod"/>
            </a:pPr>
            <a:r>
              <a:rPr lang="en-GB" sz="4800" dirty="0">
                <a:solidFill>
                  <a:srgbClr val="00B050"/>
                </a:solidFill>
              </a:rPr>
              <a:t>Ethanol is another word for alcohol. Ethanol produced in fermentation can be added to drinks to make them alcoholic. </a:t>
            </a:r>
          </a:p>
          <a:p>
            <a:pPr marL="742950" indent="-742950">
              <a:buAutoNum type="arabicPeriod"/>
            </a:pPr>
            <a:r>
              <a:rPr lang="en-GB" sz="4800" dirty="0">
                <a:solidFill>
                  <a:srgbClr val="00B050"/>
                </a:solidFill>
              </a:rPr>
              <a:t>Carbon dioxide produced in fermentation can be used to make bread rise. This is why yeast is needed to make bread. </a:t>
            </a:r>
          </a:p>
          <a:p>
            <a:pPr marL="742950" indent="-742950">
              <a:buAutoNum type="arabicPeriod"/>
            </a:pPr>
            <a:endParaRPr lang="en-GB" sz="4400" dirty="0"/>
          </a:p>
          <a:p>
            <a:pPr marL="742950" indent="-742950">
              <a:buAutoNum type="arabicPeriod"/>
            </a:pPr>
            <a:endParaRPr lang="en-GB" sz="4400" dirty="0"/>
          </a:p>
          <a:p>
            <a:pPr marL="0" indent="0">
              <a:buNone/>
            </a:pPr>
            <a:endParaRPr lang="en-GB" dirty="0"/>
          </a:p>
        </p:txBody>
      </p:sp>
      <p:sp>
        <p:nvSpPr>
          <p:cNvPr id="3" name="Content Placeholder 2">
            <a:extLst>
              <a:ext uri="{FF2B5EF4-FFF2-40B4-BE49-F238E27FC236}">
                <a16:creationId xmlns:a16="http://schemas.microsoft.com/office/drawing/2014/main" id="{70250FAA-5DE9-4889-ABD2-F0A7981099B4}"/>
              </a:ext>
            </a:extLst>
          </p:cNvPr>
          <p:cNvSpPr>
            <a:spLocks noGrp="1"/>
          </p:cNvSpPr>
          <p:nvPr>
            <p:ph sz="quarter" idx="11"/>
          </p:nvPr>
        </p:nvSpPr>
        <p:spPr/>
        <p:txBody>
          <a:bodyPr/>
          <a:lstStyle/>
          <a:p>
            <a:r>
              <a:rPr lang="en-GB" dirty="0"/>
              <a:t>Questions </a:t>
            </a:r>
          </a:p>
        </p:txBody>
      </p:sp>
    </p:spTree>
    <p:extLst>
      <p:ext uri="{BB962C8B-B14F-4D97-AF65-F5344CB8AC3E}">
        <p14:creationId xmlns:p14="http://schemas.microsoft.com/office/powerpoint/2010/main" val="14685681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BF5680D-EA53-499F-AEC9-031D14B8E561}"/>
              </a:ext>
            </a:extLst>
          </p:cNvPr>
          <p:cNvSpPr>
            <a:spLocks noGrp="1"/>
          </p:cNvSpPr>
          <p:nvPr>
            <p:ph sz="quarter" idx="10"/>
          </p:nvPr>
        </p:nvSpPr>
        <p:spPr/>
        <p:txBody>
          <a:bodyPr>
            <a:normAutofit/>
          </a:bodyPr>
          <a:lstStyle/>
          <a:p>
            <a:pPr marL="0" indent="0">
              <a:buNone/>
            </a:pPr>
            <a:r>
              <a:rPr lang="en-GB" sz="2200" b="1" dirty="0"/>
              <a:t>Task: </a:t>
            </a:r>
            <a:r>
              <a:rPr lang="en-GB" sz="2200" dirty="0"/>
              <a:t>Copy and complete the table by putting ticks in the boxes that apply to each type of respiration: </a:t>
            </a:r>
          </a:p>
        </p:txBody>
      </p:sp>
      <p:sp>
        <p:nvSpPr>
          <p:cNvPr id="3" name="Content Placeholder 2">
            <a:extLst>
              <a:ext uri="{FF2B5EF4-FFF2-40B4-BE49-F238E27FC236}">
                <a16:creationId xmlns:a16="http://schemas.microsoft.com/office/drawing/2014/main" id="{D4B4EE7F-2136-4EFD-87CA-F9876EC9E337}"/>
              </a:ext>
            </a:extLst>
          </p:cNvPr>
          <p:cNvSpPr>
            <a:spLocks noGrp="1"/>
          </p:cNvSpPr>
          <p:nvPr>
            <p:ph sz="quarter" idx="11"/>
          </p:nvPr>
        </p:nvSpPr>
        <p:spPr/>
        <p:txBody>
          <a:bodyPr/>
          <a:lstStyle/>
          <a:p>
            <a:r>
              <a:rPr lang="en-GB" dirty="0"/>
              <a:t>Summary </a:t>
            </a:r>
          </a:p>
        </p:txBody>
      </p:sp>
      <p:graphicFrame>
        <p:nvGraphicFramePr>
          <p:cNvPr id="6" name="Table 6">
            <a:extLst>
              <a:ext uri="{FF2B5EF4-FFF2-40B4-BE49-F238E27FC236}">
                <a16:creationId xmlns:a16="http://schemas.microsoft.com/office/drawing/2014/main" id="{BA62B495-9E40-4189-9C5B-769C71ADAFFE}"/>
              </a:ext>
            </a:extLst>
          </p:cNvPr>
          <p:cNvGraphicFramePr>
            <a:graphicFrameLocks noGrp="1"/>
          </p:cNvGraphicFramePr>
          <p:nvPr>
            <p:extLst>
              <p:ext uri="{D42A27DB-BD31-4B8C-83A1-F6EECF244321}">
                <p14:modId xmlns:p14="http://schemas.microsoft.com/office/powerpoint/2010/main" val="2295689563"/>
              </p:ext>
            </p:extLst>
          </p:nvPr>
        </p:nvGraphicFramePr>
        <p:xfrm>
          <a:off x="2820988" y="2843717"/>
          <a:ext cx="8970679" cy="3870960"/>
        </p:xfrm>
        <a:graphic>
          <a:graphicData uri="http://schemas.openxmlformats.org/drawingml/2006/table">
            <a:tbl>
              <a:tblPr firstRow="1" bandRow="1">
                <a:tableStyleId>{5C22544A-7EE6-4342-B048-85BDC9FD1C3A}</a:tableStyleId>
              </a:tblPr>
              <a:tblGrid>
                <a:gridCol w="4043836">
                  <a:extLst>
                    <a:ext uri="{9D8B030D-6E8A-4147-A177-3AD203B41FA5}">
                      <a16:colId xmlns:a16="http://schemas.microsoft.com/office/drawing/2014/main" val="918303903"/>
                    </a:ext>
                  </a:extLst>
                </a:gridCol>
                <a:gridCol w="1392072">
                  <a:extLst>
                    <a:ext uri="{9D8B030D-6E8A-4147-A177-3AD203B41FA5}">
                      <a16:colId xmlns:a16="http://schemas.microsoft.com/office/drawing/2014/main" val="4113815686"/>
                    </a:ext>
                  </a:extLst>
                </a:gridCol>
                <a:gridCol w="1637731">
                  <a:extLst>
                    <a:ext uri="{9D8B030D-6E8A-4147-A177-3AD203B41FA5}">
                      <a16:colId xmlns:a16="http://schemas.microsoft.com/office/drawing/2014/main" val="1801855148"/>
                    </a:ext>
                  </a:extLst>
                </a:gridCol>
                <a:gridCol w="1897040">
                  <a:extLst>
                    <a:ext uri="{9D8B030D-6E8A-4147-A177-3AD203B41FA5}">
                      <a16:colId xmlns:a16="http://schemas.microsoft.com/office/drawing/2014/main" val="2837512523"/>
                    </a:ext>
                  </a:extLst>
                </a:gridCol>
              </a:tblGrid>
              <a:tr h="370840">
                <a:tc>
                  <a:txBody>
                    <a:bodyPr/>
                    <a:lstStyle/>
                    <a:p>
                      <a:endParaRPr lang="en-GB" sz="2000" dirty="0">
                        <a:latin typeface="Century Gothic" panose="020B0502020202020204" pitchFamily="34" charset="0"/>
                      </a:endParaRPr>
                    </a:p>
                  </a:txBody>
                  <a:tcPr/>
                </a:tc>
                <a:tc>
                  <a:txBody>
                    <a:bodyPr/>
                    <a:lstStyle/>
                    <a:p>
                      <a:pPr algn="ctr"/>
                      <a:r>
                        <a:rPr lang="en-GB" sz="2000" dirty="0">
                          <a:latin typeface="Century Gothic" panose="020B0502020202020204" pitchFamily="34" charset="0"/>
                        </a:rPr>
                        <a:t>Aerobic</a:t>
                      </a:r>
                    </a:p>
                  </a:txBody>
                  <a:tcPr/>
                </a:tc>
                <a:tc>
                  <a:txBody>
                    <a:bodyPr/>
                    <a:lstStyle/>
                    <a:p>
                      <a:pPr algn="ctr"/>
                      <a:r>
                        <a:rPr lang="en-GB" sz="2000" dirty="0">
                          <a:latin typeface="Century Gothic" panose="020B0502020202020204" pitchFamily="34" charset="0"/>
                        </a:rPr>
                        <a:t>Anaerobic</a:t>
                      </a:r>
                    </a:p>
                  </a:txBody>
                  <a:tcPr/>
                </a:tc>
                <a:tc>
                  <a:txBody>
                    <a:bodyPr/>
                    <a:lstStyle/>
                    <a:p>
                      <a:pPr algn="ctr"/>
                      <a:r>
                        <a:rPr lang="en-GB" sz="2000" dirty="0">
                          <a:latin typeface="Century Gothic" panose="020B0502020202020204" pitchFamily="34" charset="0"/>
                        </a:rPr>
                        <a:t>Fermentation</a:t>
                      </a:r>
                    </a:p>
                  </a:txBody>
                  <a:tcPr/>
                </a:tc>
                <a:extLst>
                  <a:ext uri="{0D108BD9-81ED-4DB2-BD59-A6C34878D82A}">
                    <a16:rowId xmlns:a16="http://schemas.microsoft.com/office/drawing/2014/main" val="3858691435"/>
                  </a:ext>
                </a:extLst>
              </a:tr>
              <a:tr h="370840">
                <a:tc>
                  <a:txBody>
                    <a:bodyPr/>
                    <a:lstStyle/>
                    <a:p>
                      <a:r>
                        <a:rPr lang="en-GB" sz="2000" dirty="0">
                          <a:latin typeface="Century Gothic" panose="020B0502020202020204" pitchFamily="34" charset="0"/>
                        </a:rPr>
                        <a:t>Happens in animals</a:t>
                      </a:r>
                    </a:p>
                  </a:txBody>
                  <a:tcPr/>
                </a:tc>
                <a:tc>
                  <a:txBody>
                    <a:bodyPr/>
                    <a:lstStyle/>
                    <a:p>
                      <a:pPr algn="ctr"/>
                      <a:endParaRPr lang="en-GB" sz="2000" dirty="0">
                        <a:latin typeface="Century Gothic" panose="020B0502020202020204" pitchFamily="34" charset="0"/>
                      </a:endParaRPr>
                    </a:p>
                  </a:txBody>
                  <a:tcPr/>
                </a:tc>
                <a:tc>
                  <a:txBody>
                    <a:bodyPr/>
                    <a:lstStyle/>
                    <a:p>
                      <a:pPr algn="ctr"/>
                      <a:endParaRPr lang="en-GB" sz="2000">
                        <a:latin typeface="Century Gothic" panose="020B0502020202020204" pitchFamily="34" charset="0"/>
                      </a:endParaRPr>
                    </a:p>
                  </a:txBody>
                  <a:tcPr/>
                </a:tc>
                <a:tc>
                  <a:txBody>
                    <a:bodyPr/>
                    <a:lstStyle/>
                    <a:p>
                      <a:pPr algn="ctr"/>
                      <a:endParaRPr lang="en-GB" sz="2000">
                        <a:latin typeface="Century Gothic" panose="020B0502020202020204" pitchFamily="34" charset="0"/>
                      </a:endParaRPr>
                    </a:p>
                  </a:txBody>
                  <a:tcPr/>
                </a:tc>
                <a:extLst>
                  <a:ext uri="{0D108BD9-81ED-4DB2-BD59-A6C34878D82A}">
                    <a16:rowId xmlns:a16="http://schemas.microsoft.com/office/drawing/2014/main" val="3433482248"/>
                  </a:ext>
                </a:extLst>
              </a:tr>
              <a:tr h="370840">
                <a:tc>
                  <a:txBody>
                    <a:bodyPr/>
                    <a:lstStyle/>
                    <a:p>
                      <a:r>
                        <a:rPr lang="en-GB" sz="2000" dirty="0">
                          <a:latin typeface="Century Gothic" panose="020B0502020202020204" pitchFamily="34" charset="0"/>
                        </a:rPr>
                        <a:t>Happens in plants</a:t>
                      </a:r>
                    </a:p>
                  </a:txBody>
                  <a:tcPr/>
                </a:tc>
                <a:tc>
                  <a:txBody>
                    <a:bodyPr/>
                    <a:lstStyle/>
                    <a:p>
                      <a:pPr algn="ctr"/>
                      <a:endParaRPr lang="en-GB" sz="2000" dirty="0">
                        <a:latin typeface="Century Gothic" panose="020B0502020202020204" pitchFamily="34" charset="0"/>
                      </a:endParaRPr>
                    </a:p>
                  </a:txBody>
                  <a:tcPr/>
                </a:tc>
                <a:tc>
                  <a:txBody>
                    <a:bodyPr/>
                    <a:lstStyle/>
                    <a:p>
                      <a:pPr algn="ctr"/>
                      <a:endParaRPr lang="en-GB" sz="2000" dirty="0">
                        <a:latin typeface="Century Gothic" panose="020B0502020202020204" pitchFamily="34" charset="0"/>
                      </a:endParaRPr>
                    </a:p>
                  </a:txBody>
                  <a:tcPr/>
                </a:tc>
                <a:tc>
                  <a:txBody>
                    <a:bodyPr/>
                    <a:lstStyle/>
                    <a:p>
                      <a:pPr algn="ctr"/>
                      <a:endParaRPr lang="en-GB" sz="2000">
                        <a:latin typeface="Century Gothic" panose="020B0502020202020204" pitchFamily="34" charset="0"/>
                      </a:endParaRPr>
                    </a:p>
                  </a:txBody>
                  <a:tcPr/>
                </a:tc>
                <a:extLst>
                  <a:ext uri="{0D108BD9-81ED-4DB2-BD59-A6C34878D82A}">
                    <a16:rowId xmlns:a16="http://schemas.microsoft.com/office/drawing/2014/main" val="675621606"/>
                  </a:ext>
                </a:extLst>
              </a:tr>
              <a:tr h="370840">
                <a:tc>
                  <a:txBody>
                    <a:bodyPr/>
                    <a:lstStyle/>
                    <a:p>
                      <a:r>
                        <a:rPr lang="en-GB" sz="2000" dirty="0">
                          <a:latin typeface="Century Gothic" panose="020B0502020202020204" pitchFamily="34" charset="0"/>
                        </a:rPr>
                        <a:t>Happens in microorganisms</a:t>
                      </a:r>
                    </a:p>
                  </a:txBody>
                  <a:tcPr/>
                </a:tc>
                <a:tc>
                  <a:txBody>
                    <a:bodyPr/>
                    <a:lstStyle/>
                    <a:p>
                      <a:pPr algn="ctr"/>
                      <a:endParaRPr lang="en-GB" sz="2000" dirty="0">
                        <a:latin typeface="Century Gothic" panose="020B0502020202020204" pitchFamily="34" charset="0"/>
                      </a:endParaRPr>
                    </a:p>
                  </a:txBody>
                  <a:tcPr/>
                </a:tc>
                <a:tc>
                  <a:txBody>
                    <a:bodyPr/>
                    <a:lstStyle/>
                    <a:p>
                      <a:pPr algn="ctr"/>
                      <a:endParaRPr lang="en-GB" sz="2000" dirty="0">
                        <a:latin typeface="Century Gothic" panose="020B0502020202020204" pitchFamily="34" charset="0"/>
                      </a:endParaRPr>
                    </a:p>
                  </a:txBody>
                  <a:tcPr/>
                </a:tc>
                <a:tc>
                  <a:txBody>
                    <a:bodyPr/>
                    <a:lstStyle/>
                    <a:p>
                      <a:pPr algn="ctr"/>
                      <a:endParaRPr lang="en-GB" sz="2000">
                        <a:latin typeface="Century Gothic" panose="020B0502020202020204" pitchFamily="34" charset="0"/>
                      </a:endParaRPr>
                    </a:p>
                  </a:txBody>
                  <a:tcPr/>
                </a:tc>
                <a:extLst>
                  <a:ext uri="{0D108BD9-81ED-4DB2-BD59-A6C34878D82A}">
                    <a16:rowId xmlns:a16="http://schemas.microsoft.com/office/drawing/2014/main" val="892449334"/>
                  </a:ext>
                </a:extLst>
              </a:tr>
              <a:tr h="370840">
                <a:tc>
                  <a:txBody>
                    <a:bodyPr/>
                    <a:lstStyle/>
                    <a:p>
                      <a:r>
                        <a:rPr lang="en-GB" sz="2000" dirty="0">
                          <a:latin typeface="Century Gothic" panose="020B0502020202020204" pitchFamily="34" charset="0"/>
                        </a:rPr>
                        <a:t>Happens all the time </a:t>
                      </a:r>
                    </a:p>
                  </a:txBody>
                  <a:tcPr/>
                </a:tc>
                <a:tc>
                  <a:txBody>
                    <a:bodyPr/>
                    <a:lstStyle/>
                    <a:p>
                      <a:pPr algn="ctr"/>
                      <a:endParaRPr lang="en-GB" sz="2000">
                        <a:latin typeface="Century Gothic" panose="020B0502020202020204" pitchFamily="34" charset="0"/>
                      </a:endParaRPr>
                    </a:p>
                  </a:txBody>
                  <a:tcPr/>
                </a:tc>
                <a:tc>
                  <a:txBody>
                    <a:bodyPr/>
                    <a:lstStyle/>
                    <a:p>
                      <a:pPr algn="ctr"/>
                      <a:endParaRPr lang="en-GB" sz="2000" dirty="0">
                        <a:latin typeface="Century Gothic" panose="020B0502020202020204" pitchFamily="34" charset="0"/>
                      </a:endParaRPr>
                    </a:p>
                  </a:txBody>
                  <a:tcPr/>
                </a:tc>
                <a:tc>
                  <a:txBody>
                    <a:bodyPr/>
                    <a:lstStyle/>
                    <a:p>
                      <a:pPr algn="ctr"/>
                      <a:endParaRPr lang="en-GB" sz="2000" dirty="0">
                        <a:latin typeface="Century Gothic" panose="020B0502020202020204" pitchFamily="34" charset="0"/>
                      </a:endParaRPr>
                    </a:p>
                  </a:txBody>
                  <a:tcPr/>
                </a:tc>
                <a:extLst>
                  <a:ext uri="{0D108BD9-81ED-4DB2-BD59-A6C34878D82A}">
                    <a16:rowId xmlns:a16="http://schemas.microsoft.com/office/drawing/2014/main" val="999707730"/>
                  </a:ext>
                </a:extLst>
              </a:tr>
              <a:tr h="370840">
                <a:tc>
                  <a:txBody>
                    <a:bodyPr/>
                    <a:lstStyle/>
                    <a:p>
                      <a:r>
                        <a:rPr lang="en-GB" sz="2000" dirty="0">
                          <a:latin typeface="Century Gothic" panose="020B0502020202020204" pitchFamily="34" charset="0"/>
                        </a:rPr>
                        <a:t>Requires oxygen </a:t>
                      </a:r>
                    </a:p>
                  </a:txBody>
                  <a:tcPr/>
                </a:tc>
                <a:tc>
                  <a:txBody>
                    <a:bodyPr/>
                    <a:lstStyle/>
                    <a:p>
                      <a:pPr algn="ctr"/>
                      <a:endParaRPr lang="en-GB" sz="2000" dirty="0">
                        <a:latin typeface="Century Gothic" panose="020B0502020202020204" pitchFamily="34" charset="0"/>
                      </a:endParaRPr>
                    </a:p>
                  </a:txBody>
                  <a:tcPr/>
                </a:tc>
                <a:tc>
                  <a:txBody>
                    <a:bodyPr/>
                    <a:lstStyle/>
                    <a:p>
                      <a:pPr algn="ctr"/>
                      <a:endParaRPr lang="en-GB" sz="2000" dirty="0">
                        <a:latin typeface="Century Gothic" panose="020B0502020202020204" pitchFamily="34" charset="0"/>
                      </a:endParaRPr>
                    </a:p>
                  </a:txBody>
                  <a:tcPr/>
                </a:tc>
                <a:tc>
                  <a:txBody>
                    <a:bodyPr/>
                    <a:lstStyle/>
                    <a:p>
                      <a:pPr algn="ctr"/>
                      <a:endParaRPr lang="en-GB" sz="2000" dirty="0">
                        <a:latin typeface="Century Gothic" panose="020B0502020202020204" pitchFamily="34" charset="0"/>
                      </a:endParaRPr>
                    </a:p>
                  </a:txBody>
                  <a:tcPr/>
                </a:tc>
                <a:extLst>
                  <a:ext uri="{0D108BD9-81ED-4DB2-BD59-A6C34878D82A}">
                    <a16:rowId xmlns:a16="http://schemas.microsoft.com/office/drawing/2014/main" val="1514700528"/>
                  </a:ext>
                </a:extLst>
              </a:tr>
              <a:tr h="370840">
                <a:tc>
                  <a:txBody>
                    <a:bodyPr/>
                    <a:lstStyle/>
                    <a:p>
                      <a:r>
                        <a:rPr lang="en-GB" sz="2000" dirty="0">
                          <a:latin typeface="Century Gothic" panose="020B0502020202020204" pitchFamily="34" charset="0"/>
                        </a:rPr>
                        <a:t>Produces poisonous lactic acid </a:t>
                      </a:r>
                    </a:p>
                  </a:txBody>
                  <a:tcPr/>
                </a:tc>
                <a:tc>
                  <a:txBody>
                    <a:bodyPr/>
                    <a:lstStyle/>
                    <a:p>
                      <a:pPr algn="ctr"/>
                      <a:endParaRPr lang="en-GB" sz="2000" dirty="0">
                        <a:latin typeface="Century Gothic" panose="020B0502020202020204" pitchFamily="34" charset="0"/>
                      </a:endParaRPr>
                    </a:p>
                  </a:txBody>
                  <a:tcPr/>
                </a:tc>
                <a:tc>
                  <a:txBody>
                    <a:bodyPr/>
                    <a:lstStyle/>
                    <a:p>
                      <a:pPr algn="ctr"/>
                      <a:endParaRPr lang="en-GB" sz="2000" dirty="0">
                        <a:latin typeface="Century Gothic" panose="020B0502020202020204" pitchFamily="34" charset="0"/>
                      </a:endParaRPr>
                    </a:p>
                  </a:txBody>
                  <a:tcPr/>
                </a:tc>
                <a:tc>
                  <a:txBody>
                    <a:bodyPr/>
                    <a:lstStyle/>
                    <a:p>
                      <a:pPr algn="ctr"/>
                      <a:endParaRPr lang="en-GB" sz="2000" dirty="0">
                        <a:latin typeface="Century Gothic" panose="020B0502020202020204" pitchFamily="34" charset="0"/>
                      </a:endParaRPr>
                    </a:p>
                  </a:txBody>
                  <a:tcPr/>
                </a:tc>
                <a:extLst>
                  <a:ext uri="{0D108BD9-81ED-4DB2-BD59-A6C34878D82A}">
                    <a16:rowId xmlns:a16="http://schemas.microsoft.com/office/drawing/2014/main" val="2533504874"/>
                  </a:ext>
                </a:extLst>
              </a:tr>
              <a:tr h="370840">
                <a:tc>
                  <a:txBody>
                    <a:bodyPr/>
                    <a:lstStyle/>
                    <a:p>
                      <a:r>
                        <a:rPr lang="en-GB" sz="2000" dirty="0">
                          <a:latin typeface="Century Gothic" panose="020B0502020202020204" pitchFamily="34" charset="0"/>
                        </a:rPr>
                        <a:t>Used in the baking and alcohol industry </a:t>
                      </a:r>
                    </a:p>
                  </a:txBody>
                  <a:tcPr/>
                </a:tc>
                <a:tc>
                  <a:txBody>
                    <a:bodyPr/>
                    <a:lstStyle/>
                    <a:p>
                      <a:pPr algn="ctr"/>
                      <a:endParaRPr lang="en-GB" sz="2000">
                        <a:latin typeface="Century Gothic" panose="020B0502020202020204" pitchFamily="34" charset="0"/>
                      </a:endParaRPr>
                    </a:p>
                  </a:txBody>
                  <a:tcPr/>
                </a:tc>
                <a:tc>
                  <a:txBody>
                    <a:bodyPr/>
                    <a:lstStyle/>
                    <a:p>
                      <a:pPr algn="ctr"/>
                      <a:endParaRPr lang="en-GB" sz="2000" dirty="0">
                        <a:latin typeface="Century Gothic" panose="020B0502020202020204" pitchFamily="34" charset="0"/>
                      </a:endParaRPr>
                    </a:p>
                  </a:txBody>
                  <a:tcPr/>
                </a:tc>
                <a:tc>
                  <a:txBody>
                    <a:bodyPr/>
                    <a:lstStyle/>
                    <a:p>
                      <a:pPr algn="ctr"/>
                      <a:endParaRPr lang="en-GB" sz="2000" dirty="0">
                        <a:latin typeface="Century Gothic" panose="020B0502020202020204" pitchFamily="34" charset="0"/>
                      </a:endParaRPr>
                    </a:p>
                  </a:txBody>
                  <a:tcPr/>
                </a:tc>
                <a:extLst>
                  <a:ext uri="{0D108BD9-81ED-4DB2-BD59-A6C34878D82A}">
                    <a16:rowId xmlns:a16="http://schemas.microsoft.com/office/drawing/2014/main" val="4134239211"/>
                  </a:ext>
                </a:extLst>
              </a:tr>
              <a:tr h="370840">
                <a:tc>
                  <a:txBody>
                    <a:bodyPr/>
                    <a:lstStyle/>
                    <a:p>
                      <a:r>
                        <a:rPr lang="en-GB" sz="2000" dirty="0">
                          <a:latin typeface="Century Gothic" panose="020B0502020202020204" pitchFamily="34" charset="0"/>
                        </a:rPr>
                        <a:t>Transfers the most energy</a:t>
                      </a:r>
                    </a:p>
                  </a:txBody>
                  <a:tcPr/>
                </a:tc>
                <a:tc>
                  <a:txBody>
                    <a:bodyPr/>
                    <a:lstStyle/>
                    <a:p>
                      <a:pPr algn="ctr"/>
                      <a:endParaRPr lang="en-GB" sz="2000">
                        <a:latin typeface="Century Gothic" panose="020B0502020202020204" pitchFamily="34" charset="0"/>
                      </a:endParaRPr>
                    </a:p>
                  </a:txBody>
                  <a:tcPr/>
                </a:tc>
                <a:tc>
                  <a:txBody>
                    <a:bodyPr/>
                    <a:lstStyle/>
                    <a:p>
                      <a:pPr algn="ctr"/>
                      <a:endParaRPr lang="en-GB" sz="2000">
                        <a:latin typeface="Century Gothic" panose="020B0502020202020204" pitchFamily="34" charset="0"/>
                      </a:endParaRPr>
                    </a:p>
                  </a:txBody>
                  <a:tcPr/>
                </a:tc>
                <a:tc>
                  <a:txBody>
                    <a:bodyPr/>
                    <a:lstStyle/>
                    <a:p>
                      <a:pPr algn="ctr"/>
                      <a:endParaRPr lang="en-GB" sz="2000" dirty="0">
                        <a:latin typeface="Century Gothic" panose="020B0502020202020204" pitchFamily="34" charset="0"/>
                      </a:endParaRPr>
                    </a:p>
                  </a:txBody>
                  <a:tcPr/>
                </a:tc>
                <a:extLst>
                  <a:ext uri="{0D108BD9-81ED-4DB2-BD59-A6C34878D82A}">
                    <a16:rowId xmlns:a16="http://schemas.microsoft.com/office/drawing/2014/main" val="843518297"/>
                  </a:ext>
                </a:extLst>
              </a:tr>
            </a:tbl>
          </a:graphicData>
        </a:graphic>
      </p:graphicFrame>
    </p:spTree>
    <p:extLst>
      <p:ext uri="{BB962C8B-B14F-4D97-AF65-F5344CB8AC3E}">
        <p14:creationId xmlns:p14="http://schemas.microsoft.com/office/powerpoint/2010/main" val="5345385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BF5680D-EA53-499F-AEC9-031D14B8E561}"/>
              </a:ext>
            </a:extLst>
          </p:cNvPr>
          <p:cNvSpPr>
            <a:spLocks noGrp="1"/>
          </p:cNvSpPr>
          <p:nvPr>
            <p:ph sz="quarter" idx="10"/>
          </p:nvPr>
        </p:nvSpPr>
        <p:spPr/>
        <p:txBody>
          <a:bodyPr>
            <a:normAutofit/>
          </a:bodyPr>
          <a:lstStyle/>
          <a:p>
            <a:pPr marL="0" indent="0">
              <a:buNone/>
            </a:pPr>
            <a:r>
              <a:rPr lang="en-GB" sz="2800" b="1" dirty="0"/>
              <a:t>Mark your work!</a:t>
            </a:r>
            <a:endParaRPr lang="en-GB" sz="2800" dirty="0"/>
          </a:p>
        </p:txBody>
      </p:sp>
      <p:sp>
        <p:nvSpPr>
          <p:cNvPr id="3" name="Content Placeholder 2">
            <a:extLst>
              <a:ext uri="{FF2B5EF4-FFF2-40B4-BE49-F238E27FC236}">
                <a16:creationId xmlns:a16="http://schemas.microsoft.com/office/drawing/2014/main" id="{D4B4EE7F-2136-4EFD-87CA-F9876EC9E337}"/>
              </a:ext>
            </a:extLst>
          </p:cNvPr>
          <p:cNvSpPr>
            <a:spLocks noGrp="1"/>
          </p:cNvSpPr>
          <p:nvPr>
            <p:ph sz="quarter" idx="11"/>
          </p:nvPr>
        </p:nvSpPr>
        <p:spPr/>
        <p:txBody>
          <a:bodyPr/>
          <a:lstStyle/>
          <a:p>
            <a:r>
              <a:rPr lang="en-GB" dirty="0"/>
              <a:t>Summary </a:t>
            </a:r>
          </a:p>
        </p:txBody>
      </p:sp>
      <p:graphicFrame>
        <p:nvGraphicFramePr>
          <p:cNvPr id="6" name="Table 6">
            <a:extLst>
              <a:ext uri="{FF2B5EF4-FFF2-40B4-BE49-F238E27FC236}">
                <a16:creationId xmlns:a16="http://schemas.microsoft.com/office/drawing/2014/main" id="{BA62B495-9E40-4189-9C5B-769C71ADAFFE}"/>
              </a:ext>
            </a:extLst>
          </p:cNvPr>
          <p:cNvGraphicFramePr>
            <a:graphicFrameLocks noGrp="1"/>
          </p:cNvGraphicFramePr>
          <p:nvPr>
            <p:extLst>
              <p:ext uri="{D42A27DB-BD31-4B8C-83A1-F6EECF244321}">
                <p14:modId xmlns:p14="http://schemas.microsoft.com/office/powerpoint/2010/main" val="771727419"/>
              </p:ext>
            </p:extLst>
          </p:nvPr>
        </p:nvGraphicFramePr>
        <p:xfrm>
          <a:off x="2820988" y="2843717"/>
          <a:ext cx="8970679" cy="3870960"/>
        </p:xfrm>
        <a:graphic>
          <a:graphicData uri="http://schemas.openxmlformats.org/drawingml/2006/table">
            <a:tbl>
              <a:tblPr firstRow="1" bandRow="1">
                <a:tableStyleId>{5C22544A-7EE6-4342-B048-85BDC9FD1C3A}</a:tableStyleId>
              </a:tblPr>
              <a:tblGrid>
                <a:gridCol w="4043836">
                  <a:extLst>
                    <a:ext uri="{9D8B030D-6E8A-4147-A177-3AD203B41FA5}">
                      <a16:colId xmlns:a16="http://schemas.microsoft.com/office/drawing/2014/main" val="918303903"/>
                    </a:ext>
                  </a:extLst>
                </a:gridCol>
                <a:gridCol w="1392072">
                  <a:extLst>
                    <a:ext uri="{9D8B030D-6E8A-4147-A177-3AD203B41FA5}">
                      <a16:colId xmlns:a16="http://schemas.microsoft.com/office/drawing/2014/main" val="4113815686"/>
                    </a:ext>
                  </a:extLst>
                </a:gridCol>
                <a:gridCol w="1637731">
                  <a:extLst>
                    <a:ext uri="{9D8B030D-6E8A-4147-A177-3AD203B41FA5}">
                      <a16:colId xmlns:a16="http://schemas.microsoft.com/office/drawing/2014/main" val="1801855148"/>
                    </a:ext>
                  </a:extLst>
                </a:gridCol>
                <a:gridCol w="1897040">
                  <a:extLst>
                    <a:ext uri="{9D8B030D-6E8A-4147-A177-3AD203B41FA5}">
                      <a16:colId xmlns:a16="http://schemas.microsoft.com/office/drawing/2014/main" val="2837512523"/>
                    </a:ext>
                  </a:extLst>
                </a:gridCol>
              </a:tblGrid>
              <a:tr h="370840">
                <a:tc>
                  <a:txBody>
                    <a:bodyPr/>
                    <a:lstStyle/>
                    <a:p>
                      <a:endParaRPr lang="en-GB" sz="2000" dirty="0">
                        <a:latin typeface="Century Gothic" panose="020B0502020202020204" pitchFamily="34" charset="0"/>
                      </a:endParaRPr>
                    </a:p>
                  </a:txBody>
                  <a:tcPr/>
                </a:tc>
                <a:tc>
                  <a:txBody>
                    <a:bodyPr/>
                    <a:lstStyle/>
                    <a:p>
                      <a:pPr algn="ctr"/>
                      <a:r>
                        <a:rPr lang="en-GB" sz="2000" dirty="0">
                          <a:latin typeface="Century Gothic" panose="020B0502020202020204" pitchFamily="34" charset="0"/>
                        </a:rPr>
                        <a:t>Aerobic</a:t>
                      </a:r>
                    </a:p>
                  </a:txBody>
                  <a:tcPr/>
                </a:tc>
                <a:tc>
                  <a:txBody>
                    <a:bodyPr/>
                    <a:lstStyle/>
                    <a:p>
                      <a:pPr algn="ctr"/>
                      <a:r>
                        <a:rPr lang="en-GB" sz="2000" dirty="0">
                          <a:latin typeface="Century Gothic" panose="020B0502020202020204" pitchFamily="34" charset="0"/>
                        </a:rPr>
                        <a:t>Anaerobic</a:t>
                      </a:r>
                    </a:p>
                  </a:txBody>
                  <a:tcPr/>
                </a:tc>
                <a:tc>
                  <a:txBody>
                    <a:bodyPr/>
                    <a:lstStyle/>
                    <a:p>
                      <a:pPr algn="ctr"/>
                      <a:r>
                        <a:rPr lang="en-GB" sz="2000" dirty="0">
                          <a:latin typeface="Century Gothic" panose="020B0502020202020204" pitchFamily="34" charset="0"/>
                        </a:rPr>
                        <a:t>Fermentation</a:t>
                      </a:r>
                    </a:p>
                  </a:txBody>
                  <a:tcPr/>
                </a:tc>
                <a:extLst>
                  <a:ext uri="{0D108BD9-81ED-4DB2-BD59-A6C34878D82A}">
                    <a16:rowId xmlns:a16="http://schemas.microsoft.com/office/drawing/2014/main" val="3858691435"/>
                  </a:ext>
                </a:extLst>
              </a:tr>
              <a:tr h="370840">
                <a:tc>
                  <a:txBody>
                    <a:bodyPr/>
                    <a:lstStyle/>
                    <a:p>
                      <a:r>
                        <a:rPr lang="en-GB" sz="2000" dirty="0">
                          <a:latin typeface="Century Gothic" panose="020B0502020202020204" pitchFamily="34" charset="0"/>
                        </a:rPr>
                        <a:t>Happens in animals</a:t>
                      </a:r>
                    </a:p>
                  </a:txBody>
                  <a:tcPr/>
                </a:tc>
                <a:tc>
                  <a:txBody>
                    <a:bodyPr/>
                    <a:lstStyle/>
                    <a:p>
                      <a:pPr algn="ctr"/>
                      <a:r>
                        <a:rPr lang="en-GB" sz="2000" dirty="0">
                          <a:solidFill>
                            <a:srgbClr val="00B050"/>
                          </a:solidFill>
                          <a:latin typeface="Century Gothic" panose="020B0502020202020204" pitchFamily="34" charset="0"/>
                        </a:rPr>
                        <a:t>Yes</a:t>
                      </a:r>
                    </a:p>
                  </a:txBody>
                  <a:tcPr/>
                </a:tc>
                <a:tc>
                  <a:txBody>
                    <a:bodyPr/>
                    <a:lstStyle/>
                    <a:p>
                      <a:pPr algn="ctr"/>
                      <a:r>
                        <a:rPr lang="en-GB" sz="2000" dirty="0">
                          <a:solidFill>
                            <a:srgbClr val="00B050"/>
                          </a:solidFill>
                          <a:latin typeface="Century Gothic" panose="020B0502020202020204" pitchFamily="34" charset="0"/>
                        </a:rPr>
                        <a:t>Yes</a:t>
                      </a:r>
                    </a:p>
                  </a:txBody>
                  <a:tcPr/>
                </a:tc>
                <a:tc>
                  <a:txBody>
                    <a:bodyPr/>
                    <a:lstStyle/>
                    <a:p>
                      <a:pPr algn="ctr"/>
                      <a:r>
                        <a:rPr lang="en-GB" sz="2000" dirty="0">
                          <a:solidFill>
                            <a:srgbClr val="FF0000"/>
                          </a:solidFill>
                          <a:latin typeface="Century Gothic" panose="020B0502020202020204" pitchFamily="34" charset="0"/>
                        </a:rPr>
                        <a:t>No</a:t>
                      </a:r>
                    </a:p>
                  </a:txBody>
                  <a:tcPr/>
                </a:tc>
                <a:extLst>
                  <a:ext uri="{0D108BD9-81ED-4DB2-BD59-A6C34878D82A}">
                    <a16:rowId xmlns:a16="http://schemas.microsoft.com/office/drawing/2014/main" val="3433482248"/>
                  </a:ext>
                </a:extLst>
              </a:tr>
              <a:tr h="370840">
                <a:tc>
                  <a:txBody>
                    <a:bodyPr/>
                    <a:lstStyle/>
                    <a:p>
                      <a:r>
                        <a:rPr lang="en-GB" sz="2000" dirty="0">
                          <a:latin typeface="Century Gothic" panose="020B0502020202020204" pitchFamily="34" charset="0"/>
                        </a:rPr>
                        <a:t>Happens in plants</a:t>
                      </a:r>
                    </a:p>
                  </a:txBody>
                  <a:tcPr/>
                </a:tc>
                <a:tc>
                  <a:txBody>
                    <a:bodyPr/>
                    <a:lstStyle/>
                    <a:p>
                      <a:pPr algn="ctr"/>
                      <a:r>
                        <a:rPr lang="en-GB" sz="2000" dirty="0">
                          <a:solidFill>
                            <a:srgbClr val="00B050"/>
                          </a:solidFill>
                          <a:latin typeface="Century Gothic" panose="020B0502020202020204" pitchFamily="34" charset="0"/>
                        </a:rPr>
                        <a:t>Yes</a:t>
                      </a:r>
                    </a:p>
                  </a:txBody>
                  <a:tcPr/>
                </a:tc>
                <a:tc>
                  <a:txBody>
                    <a:bodyPr/>
                    <a:lstStyle/>
                    <a:p>
                      <a:pPr algn="ctr"/>
                      <a:r>
                        <a:rPr lang="en-GB" sz="2000" dirty="0">
                          <a:solidFill>
                            <a:srgbClr val="FF0000"/>
                          </a:solidFill>
                          <a:latin typeface="Century Gothic" panose="020B0502020202020204" pitchFamily="34" charset="0"/>
                        </a:rPr>
                        <a:t>No</a:t>
                      </a:r>
                    </a:p>
                  </a:txBody>
                  <a:tcPr/>
                </a:tc>
                <a:tc>
                  <a:txBody>
                    <a:bodyPr/>
                    <a:lstStyle/>
                    <a:p>
                      <a:pPr algn="ctr"/>
                      <a:r>
                        <a:rPr lang="en-GB" sz="2000" dirty="0">
                          <a:solidFill>
                            <a:srgbClr val="00B050"/>
                          </a:solidFill>
                          <a:latin typeface="Century Gothic" panose="020B0502020202020204" pitchFamily="34" charset="0"/>
                        </a:rPr>
                        <a:t>Yes</a:t>
                      </a:r>
                    </a:p>
                  </a:txBody>
                  <a:tcPr/>
                </a:tc>
                <a:extLst>
                  <a:ext uri="{0D108BD9-81ED-4DB2-BD59-A6C34878D82A}">
                    <a16:rowId xmlns:a16="http://schemas.microsoft.com/office/drawing/2014/main" val="675621606"/>
                  </a:ext>
                </a:extLst>
              </a:tr>
              <a:tr h="370840">
                <a:tc>
                  <a:txBody>
                    <a:bodyPr/>
                    <a:lstStyle/>
                    <a:p>
                      <a:r>
                        <a:rPr lang="en-GB" sz="2000" dirty="0">
                          <a:latin typeface="Century Gothic" panose="020B0502020202020204" pitchFamily="34" charset="0"/>
                        </a:rPr>
                        <a:t>Happens in microorganisms</a:t>
                      </a:r>
                    </a:p>
                  </a:txBody>
                  <a:tcPr/>
                </a:tc>
                <a:tc>
                  <a:txBody>
                    <a:bodyPr/>
                    <a:lstStyle/>
                    <a:p>
                      <a:pPr algn="ctr"/>
                      <a:r>
                        <a:rPr lang="en-GB" sz="2000" dirty="0">
                          <a:solidFill>
                            <a:srgbClr val="00B050"/>
                          </a:solidFill>
                          <a:latin typeface="Century Gothic" panose="020B0502020202020204" pitchFamily="34" charset="0"/>
                        </a:rPr>
                        <a:t>Yes</a:t>
                      </a:r>
                    </a:p>
                  </a:txBody>
                  <a:tcPr/>
                </a:tc>
                <a:tc>
                  <a:txBody>
                    <a:bodyPr/>
                    <a:lstStyle/>
                    <a:p>
                      <a:pPr algn="ctr"/>
                      <a:r>
                        <a:rPr lang="en-GB" sz="2000" dirty="0">
                          <a:solidFill>
                            <a:srgbClr val="FF0000"/>
                          </a:solidFill>
                          <a:latin typeface="Century Gothic" panose="020B0502020202020204" pitchFamily="34" charset="0"/>
                        </a:rPr>
                        <a:t>No</a:t>
                      </a:r>
                    </a:p>
                  </a:txBody>
                  <a:tcPr/>
                </a:tc>
                <a:tc>
                  <a:txBody>
                    <a:bodyPr/>
                    <a:lstStyle/>
                    <a:p>
                      <a:pPr algn="ctr"/>
                      <a:r>
                        <a:rPr lang="en-GB" sz="2000" dirty="0">
                          <a:solidFill>
                            <a:srgbClr val="00B050"/>
                          </a:solidFill>
                          <a:latin typeface="Century Gothic" panose="020B0502020202020204" pitchFamily="34" charset="0"/>
                        </a:rPr>
                        <a:t>Yes</a:t>
                      </a:r>
                    </a:p>
                  </a:txBody>
                  <a:tcPr/>
                </a:tc>
                <a:extLst>
                  <a:ext uri="{0D108BD9-81ED-4DB2-BD59-A6C34878D82A}">
                    <a16:rowId xmlns:a16="http://schemas.microsoft.com/office/drawing/2014/main" val="892449334"/>
                  </a:ext>
                </a:extLst>
              </a:tr>
              <a:tr h="370840">
                <a:tc>
                  <a:txBody>
                    <a:bodyPr/>
                    <a:lstStyle/>
                    <a:p>
                      <a:r>
                        <a:rPr lang="en-GB" sz="2000" dirty="0">
                          <a:latin typeface="Century Gothic" panose="020B0502020202020204" pitchFamily="34" charset="0"/>
                        </a:rPr>
                        <a:t>Happens all the time </a:t>
                      </a:r>
                    </a:p>
                  </a:txBody>
                  <a:tcPr/>
                </a:tc>
                <a:tc>
                  <a:txBody>
                    <a:bodyPr/>
                    <a:lstStyle/>
                    <a:p>
                      <a:pPr algn="ctr"/>
                      <a:r>
                        <a:rPr lang="en-GB" sz="2000" dirty="0">
                          <a:solidFill>
                            <a:srgbClr val="FF0000"/>
                          </a:solidFill>
                          <a:latin typeface="Century Gothic" panose="020B0502020202020204" pitchFamily="34" charset="0"/>
                        </a:rPr>
                        <a:t>No</a:t>
                      </a:r>
                    </a:p>
                  </a:txBody>
                  <a:tcPr/>
                </a:tc>
                <a:tc>
                  <a:txBody>
                    <a:bodyPr/>
                    <a:lstStyle/>
                    <a:p>
                      <a:pPr algn="ctr"/>
                      <a:r>
                        <a:rPr lang="en-GB" sz="2000" dirty="0">
                          <a:solidFill>
                            <a:srgbClr val="FF0000"/>
                          </a:solidFill>
                          <a:latin typeface="Century Gothic" panose="020B0502020202020204" pitchFamily="34" charset="0"/>
                        </a:rPr>
                        <a:t>No</a:t>
                      </a:r>
                    </a:p>
                  </a:txBody>
                  <a:tcPr/>
                </a:tc>
                <a:tc>
                  <a:txBody>
                    <a:bodyPr/>
                    <a:lstStyle/>
                    <a:p>
                      <a:pPr algn="ctr"/>
                      <a:r>
                        <a:rPr lang="en-GB" sz="2000" dirty="0">
                          <a:solidFill>
                            <a:srgbClr val="FF0000"/>
                          </a:solidFill>
                          <a:latin typeface="Century Gothic" panose="020B0502020202020204" pitchFamily="34" charset="0"/>
                        </a:rPr>
                        <a:t>No</a:t>
                      </a:r>
                    </a:p>
                  </a:txBody>
                  <a:tcPr/>
                </a:tc>
                <a:extLst>
                  <a:ext uri="{0D108BD9-81ED-4DB2-BD59-A6C34878D82A}">
                    <a16:rowId xmlns:a16="http://schemas.microsoft.com/office/drawing/2014/main" val="999707730"/>
                  </a:ext>
                </a:extLst>
              </a:tr>
              <a:tr h="370840">
                <a:tc>
                  <a:txBody>
                    <a:bodyPr/>
                    <a:lstStyle/>
                    <a:p>
                      <a:r>
                        <a:rPr lang="en-GB" sz="2000" dirty="0">
                          <a:latin typeface="Century Gothic" panose="020B0502020202020204" pitchFamily="34" charset="0"/>
                        </a:rPr>
                        <a:t>Requires oxygen </a:t>
                      </a:r>
                    </a:p>
                  </a:txBody>
                  <a:tcPr/>
                </a:tc>
                <a:tc>
                  <a:txBody>
                    <a:bodyPr/>
                    <a:lstStyle/>
                    <a:p>
                      <a:pPr algn="ctr"/>
                      <a:r>
                        <a:rPr lang="en-GB" sz="2000" dirty="0">
                          <a:solidFill>
                            <a:srgbClr val="00B050"/>
                          </a:solidFill>
                          <a:latin typeface="Century Gothic" panose="020B0502020202020204" pitchFamily="34" charset="0"/>
                        </a:rPr>
                        <a:t>Yes</a:t>
                      </a:r>
                    </a:p>
                  </a:txBody>
                  <a:tcPr/>
                </a:tc>
                <a:tc>
                  <a:txBody>
                    <a:bodyPr/>
                    <a:lstStyle/>
                    <a:p>
                      <a:pPr algn="ctr"/>
                      <a:r>
                        <a:rPr lang="en-GB" sz="2000" dirty="0">
                          <a:solidFill>
                            <a:srgbClr val="FF0000"/>
                          </a:solidFill>
                          <a:latin typeface="Century Gothic" panose="020B0502020202020204" pitchFamily="34" charset="0"/>
                        </a:rPr>
                        <a:t>No</a:t>
                      </a:r>
                    </a:p>
                  </a:txBody>
                  <a:tcPr/>
                </a:tc>
                <a:tc>
                  <a:txBody>
                    <a:bodyPr/>
                    <a:lstStyle/>
                    <a:p>
                      <a:pPr algn="ctr"/>
                      <a:r>
                        <a:rPr lang="en-GB" sz="2000" dirty="0">
                          <a:solidFill>
                            <a:srgbClr val="FF0000"/>
                          </a:solidFill>
                          <a:latin typeface="Century Gothic" panose="020B0502020202020204" pitchFamily="34" charset="0"/>
                        </a:rPr>
                        <a:t>No</a:t>
                      </a:r>
                    </a:p>
                  </a:txBody>
                  <a:tcPr/>
                </a:tc>
                <a:extLst>
                  <a:ext uri="{0D108BD9-81ED-4DB2-BD59-A6C34878D82A}">
                    <a16:rowId xmlns:a16="http://schemas.microsoft.com/office/drawing/2014/main" val="1514700528"/>
                  </a:ext>
                </a:extLst>
              </a:tr>
              <a:tr h="370840">
                <a:tc>
                  <a:txBody>
                    <a:bodyPr/>
                    <a:lstStyle/>
                    <a:p>
                      <a:r>
                        <a:rPr lang="en-GB" sz="2000" dirty="0">
                          <a:latin typeface="Century Gothic" panose="020B0502020202020204" pitchFamily="34" charset="0"/>
                        </a:rPr>
                        <a:t>Produces poisonous lactic acid </a:t>
                      </a:r>
                    </a:p>
                  </a:txBody>
                  <a:tcPr/>
                </a:tc>
                <a:tc>
                  <a:txBody>
                    <a:bodyPr/>
                    <a:lstStyle/>
                    <a:p>
                      <a:pPr algn="ctr"/>
                      <a:r>
                        <a:rPr lang="en-GB" sz="2000" dirty="0">
                          <a:solidFill>
                            <a:srgbClr val="FF0000"/>
                          </a:solidFill>
                          <a:latin typeface="Century Gothic" panose="020B0502020202020204" pitchFamily="34" charset="0"/>
                        </a:rPr>
                        <a:t>No</a:t>
                      </a:r>
                    </a:p>
                  </a:txBody>
                  <a:tcPr/>
                </a:tc>
                <a:tc>
                  <a:txBody>
                    <a:bodyPr/>
                    <a:lstStyle/>
                    <a:p>
                      <a:pPr algn="ctr"/>
                      <a:r>
                        <a:rPr lang="en-GB" sz="2000" dirty="0">
                          <a:solidFill>
                            <a:srgbClr val="00B050"/>
                          </a:solidFill>
                          <a:latin typeface="Century Gothic" panose="020B0502020202020204" pitchFamily="34" charset="0"/>
                        </a:rPr>
                        <a:t>Yes</a:t>
                      </a:r>
                    </a:p>
                  </a:txBody>
                  <a:tcPr/>
                </a:tc>
                <a:tc>
                  <a:txBody>
                    <a:bodyPr/>
                    <a:lstStyle/>
                    <a:p>
                      <a:pPr algn="ctr"/>
                      <a:r>
                        <a:rPr lang="en-GB" sz="2000" dirty="0">
                          <a:solidFill>
                            <a:srgbClr val="FF0000"/>
                          </a:solidFill>
                          <a:latin typeface="Century Gothic" panose="020B0502020202020204" pitchFamily="34" charset="0"/>
                        </a:rPr>
                        <a:t>No</a:t>
                      </a:r>
                    </a:p>
                  </a:txBody>
                  <a:tcPr/>
                </a:tc>
                <a:extLst>
                  <a:ext uri="{0D108BD9-81ED-4DB2-BD59-A6C34878D82A}">
                    <a16:rowId xmlns:a16="http://schemas.microsoft.com/office/drawing/2014/main" val="2533504874"/>
                  </a:ext>
                </a:extLst>
              </a:tr>
              <a:tr h="370840">
                <a:tc>
                  <a:txBody>
                    <a:bodyPr/>
                    <a:lstStyle/>
                    <a:p>
                      <a:r>
                        <a:rPr lang="en-GB" sz="2000" dirty="0">
                          <a:latin typeface="Century Gothic" panose="020B0502020202020204" pitchFamily="34" charset="0"/>
                        </a:rPr>
                        <a:t>Used in the baking and alcohol industry </a:t>
                      </a:r>
                    </a:p>
                  </a:txBody>
                  <a:tcPr/>
                </a:tc>
                <a:tc>
                  <a:txBody>
                    <a:bodyPr/>
                    <a:lstStyle/>
                    <a:p>
                      <a:pPr algn="ctr"/>
                      <a:r>
                        <a:rPr lang="en-GB" sz="2000" dirty="0">
                          <a:solidFill>
                            <a:srgbClr val="FF0000"/>
                          </a:solidFill>
                          <a:latin typeface="Century Gothic" panose="020B0502020202020204" pitchFamily="34" charset="0"/>
                        </a:rPr>
                        <a:t>No</a:t>
                      </a:r>
                    </a:p>
                  </a:txBody>
                  <a:tcPr/>
                </a:tc>
                <a:tc>
                  <a:txBody>
                    <a:bodyPr/>
                    <a:lstStyle/>
                    <a:p>
                      <a:pPr algn="ctr"/>
                      <a:r>
                        <a:rPr lang="en-GB" sz="2000" dirty="0">
                          <a:solidFill>
                            <a:srgbClr val="FF0000"/>
                          </a:solidFill>
                          <a:latin typeface="Century Gothic" panose="020B0502020202020204" pitchFamily="34" charset="0"/>
                        </a:rPr>
                        <a:t>No</a:t>
                      </a:r>
                    </a:p>
                  </a:txBody>
                  <a:tcPr/>
                </a:tc>
                <a:tc>
                  <a:txBody>
                    <a:bodyPr/>
                    <a:lstStyle/>
                    <a:p>
                      <a:pPr algn="ctr"/>
                      <a:r>
                        <a:rPr lang="en-GB" sz="2000" dirty="0">
                          <a:solidFill>
                            <a:srgbClr val="00B050"/>
                          </a:solidFill>
                          <a:latin typeface="Century Gothic" panose="020B0502020202020204" pitchFamily="34" charset="0"/>
                        </a:rPr>
                        <a:t>Yes</a:t>
                      </a:r>
                    </a:p>
                  </a:txBody>
                  <a:tcPr/>
                </a:tc>
                <a:extLst>
                  <a:ext uri="{0D108BD9-81ED-4DB2-BD59-A6C34878D82A}">
                    <a16:rowId xmlns:a16="http://schemas.microsoft.com/office/drawing/2014/main" val="4134239211"/>
                  </a:ext>
                </a:extLst>
              </a:tr>
              <a:tr h="370840">
                <a:tc>
                  <a:txBody>
                    <a:bodyPr/>
                    <a:lstStyle/>
                    <a:p>
                      <a:r>
                        <a:rPr lang="en-GB" sz="2000" dirty="0">
                          <a:latin typeface="Century Gothic" panose="020B0502020202020204" pitchFamily="34" charset="0"/>
                        </a:rPr>
                        <a:t>Transfers the most energy</a:t>
                      </a:r>
                    </a:p>
                  </a:txBody>
                  <a:tcPr/>
                </a:tc>
                <a:tc>
                  <a:txBody>
                    <a:bodyPr/>
                    <a:lstStyle/>
                    <a:p>
                      <a:pPr algn="ctr"/>
                      <a:r>
                        <a:rPr lang="en-GB" sz="2000" dirty="0">
                          <a:solidFill>
                            <a:srgbClr val="00B050"/>
                          </a:solidFill>
                          <a:latin typeface="Century Gothic" panose="020B0502020202020204" pitchFamily="34" charset="0"/>
                        </a:rPr>
                        <a:t>Yes</a:t>
                      </a:r>
                    </a:p>
                  </a:txBody>
                  <a:tcPr/>
                </a:tc>
                <a:tc>
                  <a:txBody>
                    <a:bodyPr/>
                    <a:lstStyle/>
                    <a:p>
                      <a:pPr algn="ctr"/>
                      <a:r>
                        <a:rPr lang="en-GB" sz="2000" dirty="0">
                          <a:solidFill>
                            <a:srgbClr val="FF0000"/>
                          </a:solidFill>
                          <a:latin typeface="Century Gothic" panose="020B0502020202020204" pitchFamily="34" charset="0"/>
                        </a:rPr>
                        <a:t>No</a:t>
                      </a:r>
                    </a:p>
                  </a:txBody>
                  <a:tcPr/>
                </a:tc>
                <a:tc>
                  <a:txBody>
                    <a:bodyPr/>
                    <a:lstStyle/>
                    <a:p>
                      <a:pPr algn="ctr"/>
                      <a:r>
                        <a:rPr lang="en-GB" sz="2000" dirty="0">
                          <a:solidFill>
                            <a:srgbClr val="FF0000"/>
                          </a:solidFill>
                          <a:latin typeface="Century Gothic" panose="020B0502020202020204" pitchFamily="34" charset="0"/>
                        </a:rPr>
                        <a:t>No</a:t>
                      </a:r>
                    </a:p>
                  </a:txBody>
                  <a:tcPr/>
                </a:tc>
                <a:extLst>
                  <a:ext uri="{0D108BD9-81ED-4DB2-BD59-A6C34878D82A}">
                    <a16:rowId xmlns:a16="http://schemas.microsoft.com/office/drawing/2014/main" val="843518297"/>
                  </a:ext>
                </a:extLst>
              </a:tr>
            </a:tbl>
          </a:graphicData>
        </a:graphic>
      </p:graphicFrame>
    </p:spTree>
    <p:extLst>
      <p:ext uri="{BB962C8B-B14F-4D97-AF65-F5344CB8AC3E}">
        <p14:creationId xmlns:p14="http://schemas.microsoft.com/office/powerpoint/2010/main" val="42269306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96071C-DC2A-49F1-8E7A-C77AE9211BFE}"/>
              </a:ext>
            </a:extLst>
          </p:cNvPr>
          <p:cNvSpPr>
            <a:spLocks noGrp="1"/>
          </p:cNvSpPr>
          <p:nvPr>
            <p:ph sz="quarter" idx="10"/>
          </p:nvPr>
        </p:nvSpPr>
        <p:spPr/>
        <p:txBody>
          <a:bodyPr/>
          <a:lstStyle/>
          <a:p>
            <a:pPr marL="0" indent="0">
              <a:buNone/>
            </a:pPr>
            <a:r>
              <a:rPr lang="en-GB" dirty="0"/>
              <a:t>Well done for completing lesson 3!</a:t>
            </a:r>
          </a:p>
          <a:p>
            <a:pPr marL="0" indent="0">
              <a:buNone/>
            </a:pPr>
            <a:endParaRPr lang="en-GB" dirty="0"/>
          </a:p>
          <a:p>
            <a:pPr marL="0" indent="0">
              <a:buNone/>
            </a:pPr>
            <a:r>
              <a:rPr lang="en-GB" dirty="0"/>
              <a:t>If you have any questions about the content, don’t hesitate to send me an email. </a:t>
            </a:r>
          </a:p>
        </p:txBody>
      </p:sp>
      <p:sp>
        <p:nvSpPr>
          <p:cNvPr id="3" name="Content Placeholder 2">
            <a:extLst>
              <a:ext uri="{FF2B5EF4-FFF2-40B4-BE49-F238E27FC236}">
                <a16:creationId xmlns:a16="http://schemas.microsoft.com/office/drawing/2014/main" id="{F8FC91F1-FA22-41DB-A32C-1C0E04DEE1ED}"/>
              </a:ext>
            </a:extLst>
          </p:cNvPr>
          <p:cNvSpPr>
            <a:spLocks noGrp="1"/>
          </p:cNvSpPr>
          <p:nvPr>
            <p:ph sz="quarter" idx="11"/>
          </p:nvPr>
        </p:nvSpPr>
        <p:spPr/>
        <p:txBody>
          <a:bodyPr/>
          <a:lstStyle/>
          <a:p>
            <a:r>
              <a:rPr lang="en-GB" dirty="0"/>
              <a:t>End of lesson 3</a:t>
            </a:r>
          </a:p>
        </p:txBody>
      </p:sp>
    </p:spTree>
    <p:extLst>
      <p:ext uri="{BB962C8B-B14F-4D97-AF65-F5344CB8AC3E}">
        <p14:creationId xmlns:p14="http://schemas.microsoft.com/office/powerpoint/2010/main" val="328857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C80D7ED-183E-4909-B15F-F20AF067FDCC}"/>
              </a:ext>
            </a:extLst>
          </p:cNvPr>
          <p:cNvSpPr>
            <a:spLocks noGrp="1"/>
          </p:cNvSpPr>
          <p:nvPr>
            <p:ph sz="quarter" idx="10"/>
          </p:nvPr>
        </p:nvSpPr>
        <p:spPr>
          <a:xfrm>
            <a:off x="2820988" y="2060305"/>
            <a:ext cx="8254843" cy="1297618"/>
          </a:xfrm>
        </p:spPr>
        <p:txBody>
          <a:bodyPr>
            <a:normAutofit fontScale="85000" lnSpcReduction="20000"/>
          </a:bodyPr>
          <a:lstStyle/>
          <a:p>
            <a:pPr marL="0" indent="0">
              <a:buNone/>
            </a:pPr>
            <a:r>
              <a:rPr lang="en-GB" sz="3600" dirty="0"/>
              <a:t>One of the most important enzyme-controlled processes in living things is </a:t>
            </a:r>
            <a:r>
              <a:rPr lang="en-GB" sz="3600" b="1" dirty="0"/>
              <a:t>aerobic respiration</a:t>
            </a:r>
            <a:r>
              <a:rPr lang="en-GB" sz="3600" dirty="0"/>
              <a:t>. </a:t>
            </a:r>
          </a:p>
          <a:p>
            <a:pPr marL="0" indent="0">
              <a:buNone/>
            </a:pPr>
            <a:endParaRPr lang="en-GB" dirty="0"/>
          </a:p>
        </p:txBody>
      </p:sp>
      <p:sp>
        <p:nvSpPr>
          <p:cNvPr id="3" name="Content Placeholder 2">
            <a:extLst>
              <a:ext uri="{FF2B5EF4-FFF2-40B4-BE49-F238E27FC236}">
                <a16:creationId xmlns:a16="http://schemas.microsoft.com/office/drawing/2014/main" id="{5CEA543D-0548-4E7A-93E9-FB468201DD01}"/>
              </a:ext>
            </a:extLst>
          </p:cNvPr>
          <p:cNvSpPr>
            <a:spLocks noGrp="1"/>
          </p:cNvSpPr>
          <p:nvPr>
            <p:ph sz="quarter" idx="11"/>
          </p:nvPr>
        </p:nvSpPr>
        <p:spPr/>
        <p:txBody>
          <a:bodyPr/>
          <a:lstStyle/>
          <a:p>
            <a:r>
              <a:rPr lang="en-GB" dirty="0"/>
              <a:t>Aerobic respiration</a:t>
            </a:r>
          </a:p>
        </p:txBody>
      </p:sp>
      <p:sp>
        <p:nvSpPr>
          <p:cNvPr id="5" name="Rectangle 4">
            <a:extLst>
              <a:ext uri="{FF2B5EF4-FFF2-40B4-BE49-F238E27FC236}">
                <a16:creationId xmlns:a16="http://schemas.microsoft.com/office/drawing/2014/main" id="{5E33C764-2D43-4968-9A7B-824F3B305AAF}"/>
              </a:ext>
            </a:extLst>
          </p:cNvPr>
          <p:cNvSpPr/>
          <p:nvPr/>
        </p:nvSpPr>
        <p:spPr>
          <a:xfrm>
            <a:off x="2820987" y="3596762"/>
            <a:ext cx="7076047" cy="2954655"/>
          </a:xfrm>
          <a:prstGeom prst="rect">
            <a:avLst/>
          </a:prstGeom>
        </p:spPr>
        <p:txBody>
          <a:bodyPr wrap="square">
            <a:spAutoFit/>
          </a:bodyPr>
          <a:lstStyle/>
          <a:p>
            <a:r>
              <a:rPr lang="en-GB" sz="3100" dirty="0">
                <a:latin typeface="Century Gothic" panose="020B0502020202020204" pitchFamily="34" charset="0"/>
              </a:rPr>
              <a:t>It takes place </a:t>
            </a:r>
            <a:r>
              <a:rPr lang="en-GB" sz="3100" b="1" dirty="0">
                <a:latin typeface="Century Gothic" panose="020B0502020202020204" pitchFamily="34" charset="0"/>
              </a:rPr>
              <a:t>all of the time </a:t>
            </a:r>
            <a:r>
              <a:rPr lang="en-GB" sz="3100" dirty="0">
                <a:latin typeface="Century Gothic" panose="020B0502020202020204" pitchFamily="34" charset="0"/>
              </a:rPr>
              <a:t>in plant and animal cells. </a:t>
            </a:r>
          </a:p>
          <a:p>
            <a:r>
              <a:rPr lang="en-GB" sz="3100" dirty="0">
                <a:latin typeface="Century Gothic" panose="020B0502020202020204" pitchFamily="34" charset="0"/>
              </a:rPr>
              <a:t>Your digestive system, lungs and circulation all work to provide your cells with the </a:t>
            </a:r>
            <a:r>
              <a:rPr lang="en-GB" sz="3100" b="1" dirty="0">
                <a:latin typeface="Century Gothic" panose="020B0502020202020204" pitchFamily="34" charset="0"/>
              </a:rPr>
              <a:t>glucose</a:t>
            </a:r>
            <a:r>
              <a:rPr lang="en-GB" sz="3100" dirty="0">
                <a:latin typeface="Century Gothic" panose="020B0502020202020204" pitchFamily="34" charset="0"/>
              </a:rPr>
              <a:t> and </a:t>
            </a:r>
            <a:r>
              <a:rPr lang="en-GB" sz="3100" b="1" dirty="0">
                <a:latin typeface="Century Gothic" panose="020B0502020202020204" pitchFamily="34" charset="0"/>
              </a:rPr>
              <a:t>oxygen</a:t>
            </a:r>
            <a:r>
              <a:rPr lang="en-GB" sz="3100" dirty="0">
                <a:latin typeface="Century Gothic" panose="020B0502020202020204" pitchFamily="34" charset="0"/>
              </a:rPr>
              <a:t> they need for respiration.</a:t>
            </a:r>
          </a:p>
        </p:txBody>
      </p:sp>
      <p:pic>
        <p:nvPicPr>
          <p:cNvPr id="1026" name="Picture 2">
            <a:extLst>
              <a:ext uri="{FF2B5EF4-FFF2-40B4-BE49-F238E27FC236}">
                <a16:creationId xmlns:a16="http://schemas.microsoft.com/office/drawing/2014/main" id="{CF535A90-40FC-4E3F-BDEE-19B7990CD62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5805"/>
          <a:stretch/>
        </p:blipFill>
        <p:spPr bwMode="auto">
          <a:xfrm>
            <a:off x="10276764" y="4605471"/>
            <a:ext cx="1567217" cy="194594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a:extLst>
              <a:ext uri="{FF2B5EF4-FFF2-40B4-BE49-F238E27FC236}">
                <a16:creationId xmlns:a16="http://schemas.microsoft.com/office/drawing/2014/main" id="{4F7681F9-226E-4666-9CAB-7B5BF3952AB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5" r="52727"/>
          <a:stretch/>
        </p:blipFill>
        <p:spPr bwMode="auto">
          <a:xfrm>
            <a:off x="10276764" y="2291962"/>
            <a:ext cx="1678675" cy="1945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53217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85099" y="6299830"/>
            <a:ext cx="12006901" cy="369332"/>
          </a:xfrm>
          <a:prstGeom prst="rect">
            <a:avLst/>
          </a:prstGeom>
          <a:solidFill>
            <a:schemeClr val="bg1">
              <a:lumMod val="85000"/>
            </a:schemeClr>
          </a:solidFill>
          <a:ln>
            <a:no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defTabSz="914400">
              <a:defRPr/>
            </a:pPr>
            <a:r>
              <a:rPr lang="en-GB" b="1" dirty="0">
                <a:solidFill>
                  <a:prstClr val="black"/>
                </a:solidFill>
                <a:latin typeface="Trebuchet MS" panose="020B0603020202020204" pitchFamily="34" charset="0"/>
              </a:rPr>
              <a:t>Before starting lesson 4, try answering these questions without looking up the answers!</a:t>
            </a:r>
          </a:p>
        </p:txBody>
      </p:sp>
      <p:sp>
        <p:nvSpPr>
          <p:cNvPr id="12" name="Title 1"/>
          <p:cNvSpPr>
            <a:spLocks noGrp="1"/>
          </p:cNvSpPr>
          <p:nvPr/>
        </p:nvSpPr>
        <p:spPr>
          <a:xfrm>
            <a:off x="284703" y="75708"/>
            <a:ext cx="11667627"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kern="1200" baseline="0">
                <a:solidFill>
                  <a:schemeClr val="tx1"/>
                </a:solidFill>
                <a:latin typeface="+mj-lt"/>
                <a:ea typeface="+mj-ea"/>
                <a:cs typeface="+mj-cs"/>
              </a:defRPr>
            </a:lvl1pPr>
          </a:lstStyle>
          <a:p>
            <a:pPr algn="ctr"/>
            <a:r>
              <a:rPr lang="en-GB" sz="2800" b="1" dirty="0">
                <a:latin typeface="Trebuchet MS" panose="020B0603020202020204" pitchFamily="34" charset="0"/>
              </a:rPr>
              <a:t>Lesson 4: Metabolism and the Liver</a:t>
            </a:r>
          </a:p>
          <a:p>
            <a:pPr algn="ctr"/>
            <a:r>
              <a:rPr lang="en-GB" sz="2000" dirty="0">
                <a:latin typeface="Trebuchet MS" panose="020B0603020202020204" pitchFamily="34" charset="0"/>
              </a:rPr>
              <a:t>Spaced Retrieval </a:t>
            </a:r>
          </a:p>
        </p:txBody>
      </p:sp>
      <p:sp>
        <p:nvSpPr>
          <p:cNvPr id="13" name="Frame 12"/>
          <p:cNvSpPr/>
          <p:nvPr/>
        </p:nvSpPr>
        <p:spPr>
          <a:xfrm>
            <a:off x="0" y="0"/>
            <a:ext cx="12192000" cy="6858000"/>
          </a:xfrm>
          <a:prstGeom prst="frame">
            <a:avLst>
              <a:gd name="adj1" fmla="val 2696"/>
            </a:avLst>
          </a:prstGeom>
          <a:solidFill>
            <a:schemeClr val="tx2">
              <a:lumMod val="20000"/>
              <a:lumOff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5" name="Content Placeholder 2"/>
          <p:cNvSpPr txBox="1">
            <a:spLocks/>
          </p:cNvSpPr>
          <p:nvPr/>
        </p:nvSpPr>
        <p:spPr>
          <a:xfrm>
            <a:off x="6069866" y="1194528"/>
            <a:ext cx="5832000" cy="4916463"/>
          </a:xfrm>
          <a:prstGeom prst="rect">
            <a:avLst/>
          </a:prstGeom>
          <a:solidFill>
            <a:srgbClr val="DAEBFE"/>
          </a:solidFill>
          <a:ln>
            <a:solidFill>
              <a:schemeClr val="tx1"/>
            </a:solidFill>
          </a:ln>
        </p:spPr>
        <p:txBody>
          <a:bodyPr vert="horz" lIns="91440" tIns="45720" rIns="91440" bIns="45720" rtlCol="0">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defTabSz="914400">
              <a:spcBef>
                <a:spcPct val="20000"/>
              </a:spcBef>
              <a:defRPr/>
            </a:pPr>
            <a:r>
              <a:rPr lang="en-GB" b="1" dirty="0">
                <a:solidFill>
                  <a:prstClr val="black"/>
                </a:solidFill>
                <a:latin typeface="Trebuchet MS" panose="020B0603020202020204" pitchFamily="34" charset="0"/>
              </a:rPr>
              <a:t>Knowledge Organiser Recall</a:t>
            </a:r>
          </a:p>
          <a:p>
            <a:pPr lvl="0" defTabSz="914400">
              <a:spcBef>
                <a:spcPct val="20000"/>
              </a:spcBef>
              <a:defRPr/>
            </a:pPr>
            <a:endParaRPr lang="en-GB" dirty="0">
              <a:solidFill>
                <a:prstClr val="black"/>
              </a:solidFill>
              <a:latin typeface="Trebuchet MS" panose="020B0603020202020204" pitchFamily="34" charset="0"/>
            </a:endParaRPr>
          </a:p>
          <a:p>
            <a:pPr marL="342900" lvl="0" indent="-342900" defTabSz="914400">
              <a:spcBef>
                <a:spcPct val="20000"/>
              </a:spcBef>
              <a:buAutoNum type="arabicPeriod"/>
              <a:defRPr/>
            </a:pPr>
            <a:r>
              <a:rPr lang="en-GB" dirty="0">
                <a:solidFill>
                  <a:prstClr val="black"/>
                </a:solidFill>
                <a:latin typeface="Trebuchet MS" panose="020B0603020202020204" pitchFamily="34" charset="0"/>
              </a:rPr>
              <a:t>What is the word equation for anaerobic respiration? </a:t>
            </a:r>
          </a:p>
          <a:p>
            <a:pPr marL="342900" lvl="0" indent="-342900" defTabSz="914400">
              <a:spcBef>
                <a:spcPct val="20000"/>
              </a:spcBef>
              <a:buAutoNum type="arabicPeriod"/>
              <a:defRPr/>
            </a:pPr>
            <a:endParaRPr lang="en-GB" dirty="0">
              <a:solidFill>
                <a:prstClr val="black"/>
              </a:solidFill>
              <a:latin typeface="Trebuchet MS" panose="020B0603020202020204" pitchFamily="34" charset="0"/>
            </a:endParaRPr>
          </a:p>
          <a:p>
            <a:pPr marL="342900" lvl="0" indent="-342900" defTabSz="914400">
              <a:spcBef>
                <a:spcPct val="20000"/>
              </a:spcBef>
              <a:buAutoNum type="arabicPeriod"/>
              <a:defRPr/>
            </a:pPr>
            <a:endParaRPr lang="en-GB" dirty="0">
              <a:solidFill>
                <a:prstClr val="black"/>
              </a:solidFill>
              <a:latin typeface="Trebuchet MS" panose="020B0603020202020204" pitchFamily="34" charset="0"/>
            </a:endParaRPr>
          </a:p>
          <a:p>
            <a:pPr marL="342900" lvl="0" indent="-342900" defTabSz="914400">
              <a:spcBef>
                <a:spcPct val="20000"/>
              </a:spcBef>
              <a:buAutoNum type="arabicPeriod"/>
              <a:defRPr/>
            </a:pPr>
            <a:r>
              <a:rPr lang="en-GB" dirty="0">
                <a:solidFill>
                  <a:prstClr val="black"/>
                </a:solidFill>
                <a:latin typeface="Trebuchet MS" panose="020B0603020202020204" pitchFamily="34" charset="0"/>
              </a:rPr>
              <a:t>Give three differences between aerobic and anaerobic respiration. </a:t>
            </a:r>
          </a:p>
          <a:p>
            <a:pPr marL="342900" lvl="0" indent="-342900" defTabSz="914400">
              <a:spcBef>
                <a:spcPct val="20000"/>
              </a:spcBef>
              <a:buAutoNum type="arabicPeriod"/>
              <a:defRPr/>
            </a:pPr>
            <a:endParaRPr lang="en-GB" dirty="0">
              <a:solidFill>
                <a:prstClr val="black"/>
              </a:solidFill>
              <a:latin typeface="Trebuchet MS" panose="020B0603020202020204" pitchFamily="34" charset="0"/>
            </a:endParaRPr>
          </a:p>
          <a:p>
            <a:pPr marL="342900" lvl="0" indent="-342900" defTabSz="914400">
              <a:spcBef>
                <a:spcPct val="20000"/>
              </a:spcBef>
              <a:buAutoNum type="arabicPeriod"/>
              <a:defRPr/>
            </a:pPr>
            <a:endParaRPr lang="en-GB" dirty="0">
              <a:solidFill>
                <a:prstClr val="black"/>
              </a:solidFill>
              <a:latin typeface="Trebuchet MS" panose="020B0603020202020204" pitchFamily="34" charset="0"/>
            </a:endParaRPr>
          </a:p>
          <a:p>
            <a:pPr marL="342900" lvl="0" indent="-342900" defTabSz="914400">
              <a:spcBef>
                <a:spcPct val="20000"/>
              </a:spcBef>
              <a:buAutoNum type="arabicPeriod"/>
              <a:defRPr/>
            </a:pPr>
            <a:r>
              <a:rPr lang="en-GB" dirty="0">
                <a:solidFill>
                  <a:prstClr val="black"/>
                </a:solidFill>
                <a:latin typeface="Trebuchet MS" panose="020B0603020202020204" pitchFamily="34" charset="0"/>
              </a:rPr>
              <a:t>Why is fermentation used in the baking industry? </a:t>
            </a:r>
          </a:p>
          <a:p>
            <a:pPr marL="342900" lvl="0" indent="-342900" defTabSz="914400">
              <a:spcBef>
                <a:spcPct val="20000"/>
              </a:spcBef>
              <a:buAutoNum type="arabicPeriod"/>
              <a:defRPr/>
            </a:pPr>
            <a:endParaRPr lang="en-GB" dirty="0">
              <a:solidFill>
                <a:prstClr val="black"/>
              </a:solidFill>
              <a:latin typeface="Trebuchet MS" panose="020B0603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p:txBody>
      </p:sp>
      <p:sp>
        <p:nvSpPr>
          <p:cNvPr id="17" name="Content Placeholder 2"/>
          <p:cNvSpPr>
            <a:spLocks noGrp="1"/>
          </p:cNvSpPr>
          <p:nvPr/>
        </p:nvSpPr>
        <p:spPr>
          <a:xfrm>
            <a:off x="284704" y="1194527"/>
            <a:ext cx="5660657" cy="4915433"/>
          </a:xfrm>
          <a:prstGeom prst="rect">
            <a:avLst/>
          </a:prstGeom>
          <a:solidFill>
            <a:srgbClr val="DAEBFE"/>
          </a:solidFill>
          <a:ln>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800" b="1" dirty="0">
                <a:latin typeface="Trebuchet MS"/>
                <a:cs typeface="Trebuchet MS"/>
              </a:rPr>
              <a:t>Spiral</a:t>
            </a:r>
          </a:p>
          <a:p>
            <a:pPr marL="0" indent="0">
              <a:buNone/>
            </a:pPr>
            <a:endParaRPr lang="en-GB" sz="1800" dirty="0">
              <a:latin typeface="Trebuchet MS"/>
              <a:cs typeface="Trebuchet MS"/>
            </a:endParaRPr>
          </a:p>
          <a:p>
            <a:pPr>
              <a:buAutoNum type="arabicPeriod"/>
            </a:pPr>
            <a:r>
              <a:rPr lang="en-GB" sz="1800" dirty="0">
                <a:latin typeface="Trebuchet MS"/>
              </a:rPr>
              <a:t>How do you convert cm into km? </a:t>
            </a:r>
          </a:p>
          <a:p>
            <a:pPr>
              <a:buAutoNum type="arabicPeriod"/>
            </a:pPr>
            <a:endParaRPr lang="en-GB" sz="1800" dirty="0">
              <a:latin typeface="Trebuchet MS"/>
            </a:endParaRPr>
          </a:p>
          <a:p>
            <a:pPr marL="0" indent="0">
              <a:buNone/>
            </a:pPr>
            <a:endParaRPr lang="en-GB" sz="1800" dirty="0">
              <a:latin typeface="Trebuchet MS"/>
            </a:endParaRPr>
          </a:p>
          <a:p>
            <a:pPr>
              <a:buFont typeface="+mj-lt"/>
              <a:buAutoNum type="arabicPeriod" startAt="2"/>
            </a:pPr>
            <a:r>
              <a:rPr lang="en-GB" sz="1800" dirty="0">
                <a:latin typeface="Trebuchet MS"/>
              </a:rPr>
              <a:t>Convert the following into km: </a:t>
            </a:r>
          </a:p>
          <a:p>
            <a:pPr lvl="1">
              <a:buAutoNum type="arabicPeriod"/>
            </a:pPr>
            <a:r>
              <a:rPr lang="en-GB" sz="1800" dirty="0">
                <a:latin typeface="Trebuchet MS"/>
              </a:rPr>
              <a:t>300cm</a:t>
            </a:r>
          </a:p>
          <a:p>
            <a:pPr lvl="1">
              <a:buAutoNum type="arabicPeriod"/>
            </a:pPr>
            <a:r>
              <a:rPr lang="en-GB" sz="1800" dirty="0">
                <a:latin typeface="Trebuchet MS"/>
              </a:rPr>
              <a:t>250000cm </a:t>
            </a:r>
          </a:p>
          <a:p>
            <a:pPr lvl="1">
              <a:buAutoNum type="arabicPeriod"/>
            </a:pPr>
            <a:r>
              <a:rPr lang="en-GB" sz="1800" dirty="0">
                <a:latin typeface="Trebuchet MS"/>
              </a:rPr>
              <a:t>128.89cm </a:t>
            </a:r>
          </a:p>
          <a:p>
            <a:pPr>
              <a:buAutoNum type="arabicPeriod" startAt="2"/>
            </a:pPr>
            <a:endParaRPr lang="en-GB" sz="1800" dirty="0">
              <a:latin typeface="Trebuchet MS"/>
            </a:endParaRPr>
          </a:p>
          <a:p>
            <a:pPr marL="0" indent="0">
              <a:buNone/>
            </a:pPr>
            <a:endParaRPr lang="en-GB" sz="1800" dirty="0">
              <a:latin typeface="Trebuchet MS" panose="020B0603020202020204" pitchFamily="34" charset="0"/>
            </a:endParaRPr>
          </a:p>
        </p:txBody>
      </p:sp>
      <p:pic>
        <p:nvPicPr>
          <p:cNvPr id="18" name="Picture 17"/>
          <p:cNvPicPr>
            <a:picLocks noChangeAspect="1"/>
          </p:cNvPicPr>
          <p:nvPr/>
        </p:nvPicPr>
        <p:blipFill rotWithShape="1">
          <a:blip r:embed="rId3">
            <a:extLst>
              <a:ext uri="{28A0092B-C50C-407E-A947-70E740481C1C}">
                <a14:useLocalDpi xmlns:a14="http://schemas.microsoft.com/office/drawing/2010/main" val="0"/>
              </a:ext>
            </a:extLst>
          </a:blip>
          <a:srcRect b="12095"/>
          <a:stretch/>
        </p:blipFill>
        <p:spPr>
          <a:xfrm>
            <a:off x="284704" y="255856"/>
            <a:ext cx="797436" cy="772983"/>
          </a:xfrm>
          <a:prstGeom prst="rect">
            <a:avLst/>
          </a:prstGeom>
        </p:spPr>
      </p:pic>
      <p:grpSp>
        <p:nvGrpSpPr>
          <p:cNvPr id="23" name="Group 22"/>
          <p:cNvGrpSpPr/>
          <p:nvPr/>
        </p:nvGrpSpPr>
        <p:grpSpPr>
          <a:xfrm>
            <a:off x="10990170" y="255856"/>
            <a:ext cx="962160" cy="962160"/>
            <a:chOff x="5744249" y="2154567"/>
            <a:chExt cx="1314434" cy="1314434"/>
          </a:xfrm>
        </p:grpSpPr>
        <p:pic>
          <p:nvPicPr>
            <p:cNvPr id="24" name="Picture 2" descr="Image result for brain icon">
              <a:hlinkClick r:id="rId4"/>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041048" y="2447025"/>
              <a:ext cx="693943" cy="693943"/>
            </a:xfrm>
            <a:prstGeom prst="rect">
              <a:avLst/>
            </a:prstGeom>
            <a:noFill/>
            <a:extLst>
              <a:ext uri="{909E8E84-426E-40dd-AFC4-6F175D3DCCD1}">
                <a14:hiddenFill xmlns:a14="http://schemas.microsoft.com/office/drawing/2010/main" xmlns="">
                  <a:solidFill>
                    <a:srgbClr val="FFFFFF"/>
                  </a:solidFill>
                </a14:hiddenFill>
              </a:ext>
            </a:extLst>
          </p:spPr>
        </p:pic>
        <p:pic>
          <p:nvPicPr>
            <p:cNvPr id="25" name="Picture 5" descr="Image result for arrows cycle">
              <a:hlinkClick r:id="rId6"/>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5744249" y="2154567"/>
              <a:ext cx="1314434" cy="1314434"/>
            </a:xfrm>
            <a:prstGeom prst="rect">
              <a:avLst/>
            </a:prstGeom>
            <a:noFill/>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val="407479165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85099" y="6299830"/>
            <a:ext cx="12006901" cy="369332"/>
          </a:xfrm>
          <a:prstGeom prst="rect">
            <a:avLst/>
          </a:prstGeom>
          <a:solidFill>
            <a:schemeClr val="bg1">
              <a:lumMod val="85000"/>
            </a:schemeClr>
          </a:solidFill>
          <a:ln>
            <a:noFill/>
          </a:ln>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ctr" defTabSz="914400">
              <a:defRPr/>
            </a:pPr>
            <a:r>
              <a:rPr lang="en-GB" b="1" dirty="0">
                <a:solidFill>
                  <a:srgbClr val="00B050"/>
                </a:solidFill>
                <a:latin typeface="Trebuchet MS" panose="020B0603020202020204" pitchFamily="34" charset="0"/>
              </a:rPr>
              <a:t>Mark your work! How many did you get correct?</a:t>
            </a:r>
          </a:p>
        </p:txBody>
      </p:sp>
      <p:sp>
        <p:nvSpPr>
          <p:cNvPr id="12" name="Title 1"/>
          <p:cNvSpPr>
            <a:spLocks noGrp="1"/>
          </p:cNvSpPr>
          <p:nvPr/>
        </p:nvSpPr>
        <p:spPr>
          <a:xfrm>
            <a:off x="284703" y="75708"/>
            <a:ext cx="11667627" cy="11430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kern="1200" baseline="0">
                <a:solidFill>
                  <a:schemeClr val="tx1"/>
                </a:solidFill>
                <a:latin typeface="+mj-lt"/>
                <a:ea typeface="+mj-ea"/>
                <a:cs typeface="+mj-cs"/>
              </a:defRPr>
            </a:lvl1pPr>
          </a:lstStyle>
          <a:p>
            <a:pPr algn="ctr"/>
            <a:r>
              <a:rPr lang="en-GB" sz="2800" b="1" dirty="0">
                <a:latin typeface="Trebuchet MS" panose="020B0603020202020204" pitchFamily="34" charset="0"/>
              </a:rPr>
              <a:t>Lesson 4: Metabolism and the Liver</a:t>
            </a:r>
          </a:p>
          <a:p>
            <a:pPr algn="ctr"/>
            <a:r>
              <a:rPr lang="en-GB" sz="2000" dirty="0">
                <a:latin typeface="Trebuchet MS" panose="020B0603020202020204" pitchFamily="34" charset="0"/>
              </a:rPr>
              <a:t>Spaced Retrieval – </a:t>
            </a:r>
            <a:r>
              <a:rPr lang="en-GB" sz="2000" dirty="0">
                <a:solidFill>
                  <a:srgbClr val="FF0000"/>
                </a:solidFill>
                <a:latin typeface="Trebuchet MS" panose="020B0603020202020204" pitchFamily="34" charset="0"/>
              </a:rPr>
              <a:t>Answers </a:t>
            </a:r>
            <a:endParaRPr lang="en-GB" sz="2000" dirty="0">
              <a:latin typeface="Trebuchet MS" panose="020B0603020202020204" pitchFamily="34" charset="0"/>
            </a:endParaRPr>
          </a:p>
        </p:txBody>
      </p:sp>
      <p:sp>
        <p:nvSpPr>
          <p:cNvPr id="13" name="Frame 12"/>
          <p:cNvSpPr/>
          <p:nvPr/>
        </p:nvSpPr>
        <p:spPr>
          <a:xfrm>
            <a:off x="0" y="0"/>
            <a:ext cx="12192000" cy="6858000"/>
          </a:xfrm>
          <a:prstGeom prst="frame">
            <a:avLst>
              <a:gd name="adj1" fmla="val 2696"/>
            </a:avLst>
          </a:prstGeom>
          <a:solidFill>
            <a:schemeClr val="tx2">
              <a:lumMod val="20000"/>
              <a:lumOff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pic>
        <p:nvPicPr>
          <p:cNvPr id="18" name="Picture 17"/>
          <p:cNvPicPr>
            <a:picLocks noChangeAspect="1"/>
          </p:cNvPicPr>
          <p:nvPr/>
        </p:nvPicPr>
        <p:blipFill rotWithShape="1">
          <a:blip r:embed="rId3">
            <a:extLst>
              <a:ext uri="{28A0092B-C50C-407E-A947-70E740481C1C}">
                <a14:useLocalDpi xmlns:a14="http://schemas.microsoft.com/office/drawing/2010/main" val="0"/>
              </a:ext>
            </a:extLst>
          </a:blip>
          <a:srcRect b="12095"/>
          <a:stretch/>
        </p:blipFill>
        <p:spPr>
          <a:xfrm>
            <a:off x="284704" y="255856"/>
            <a:ext cx="797436" cy="772983"/>
          </a:xfrm>
          <a:prstGeom prst="rect">
            <a:avLst/>
          </a:prstGeom>
        </p:spPr>
      </p:pic>
      <p:grpSp>
        <p:nvGrpSpPr>
          <p:cNvPr id="23" name="Group 22"/>
          <p:cNvGrpSpPr/>
          <p:nvPr/>
        </p:nvGrpSpPr>
        <p:grpSpPr>
          <a:xfrm>
            <a:off x="10990170" y="255856"/>
            <a:ext cx="962160" cy="962160"/>
            <a:chOff x="5744249" y="2154567"/>
            <a:chExt cx="1314434" cy="1314434"/>
          </a:xfrm>
        </p:grpSpPr>
        <p:pic>
          <p:nvPicPr>
            <p:cNvPr id="24" name="Picture 2" descr="Image result for brain icon">
              <a:hlinkClick r:id="rId4"/>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041048" y="2447025"/>
              <a:ext cx="693943" cy="693943"/>
            </a:xfrm>
            <a:prstGeom prst="rect">
              <a:avLst/>
            </a:prstGeom>
            <a:noFill/>
            <a:extLst>
              <a:ext uri="{909E8E84-426E-40dd-AFC4-6F175D3DCCD1}">
                <a14:hiddenFill xmlns:a14="http://schemas.microsoft.com/office/drawing/2010/main" xmlns="">
                  <a:solidFill>
                    <a:srgbClr val="FFFFFF"/>
                  </a:solidFill>
                </a14:hiddenFill>
              </a:ext>
            </a:extLst>
          </p:spPr>
        </p:pic>
        <p:pic>
          <p:nvPicPr>
            <p:cNvPr id="25" name="Picture 5" descr="Image result for arrows cycle">
              <a:hlinkClick r:id="rId6"/>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5744249" y="2154567"/>
              <a:ext cx="1314434" cy="1314434"/>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15" name="Content Placeholder 2">
            <a:extLst>
              <a:ext uri="{FF2B5EF4-FFF2-40B4-BE49-F238E27FC236}">
                <a16:creationId xmlns:a16="http://schemas.microsoft.com/office/drawing/2014/main" id="{3BDB40EF-0746-46C1-BFFF-696DBB191B0D}"/>
              </a:ext>
            </a:extLst>
          </p:cNvPr>
          <p:cNvSpPr txBox="1">
            <a:spLocks/>
          </p:cNvSpPr>
          <p:nvPr/>
        </p:nvSpPr>
        <p:spPr>
          <a:xfrm>
            <a:off x="6069866" y="1194528"/>
            <a:ext cx="5832000" cy="4916463"/>
          </a:xfrm>
          <a:prstGeom prst="rect">
            <a:avLst/>
          </a:prstGeom>
          <a:solidFill>
            <a:srgbClr val="DAEBFE"/>
          </a:solidFill>
          <a:ln>
            <a:solidFill>
              <a:schemeClr val="tx1"/>
            </a:solidFill>
          </a:ln>
        </p:spPr>
        <p:txBody>
          <a:bodyPr vert="horz" lIns="91440" tIns="45720" rIns="91440" bIns="45720" rtlCol="0">
            <a:normAutofit lnSpcReduction="100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defTabSz="914400">
              <a:spcBef>
                <a:spcPct val="20000"/>
              </a:spcBef>
              <a:defRPr/>
            </a:pPr>
            <a:r>
              <a:rPr lang="en-GB" b="1" dirty="0">
                <a:solidFill>
                  <a:prstClr val="black"/>
                </a:solidFill>
                <a:latin typeface="Trebuchet MS" panose="020B0603020202020204" pitchFamily="34" charset="0"/>
              </a:rPr>
              <a:t>Knowledge Organiser Recall</a:t>
            </a:r>
          </a:p>
          <a:p>
            <a:pPr lvl="0" defTabSz="914400">
              <a:spcBef>
                <a:spcPct val="20000"/>
              </a:spcBef>
              <a:defRPr/>
            </a:pPr>
            <a:endParaRPr lang="en-GB" dirty="0">
              <a:solidFill>
                <a:prstClr val="black"/>
              </a:solidFill>
              <a:latin typeface="Trebuchet MS" panose="020B0603020202020204" pitchFamily="34" charset="0"/>
            </a:endParaRPr>
          </a:p>
          <a:p>
            <a:pPr marL="342900" lvl="0" indent="-342900" defTabSz="914400">
              <a:spcBef>
                <a:spcPct val="20000"/>
              </a:spcBef>
              <a:buAutoNum type="arabicPeriod"/>
              <a:defRPr/>
            </a:pPr>
            <a:r>
              <a:rPr lang="en-GB" dirty="0">
                <a:solidFill>
                  <a:prstClr val="black"/>
                </a:solidFill>
                <a:latin typeface="Trebuchet MS" panose="020B0603020202020204" pitchFamily="34" charset="0"/>
              </a:rPr>
              <a:t>What is the word equation for anaerobic respiration? </a:t>
            </a:r>
          </a:p>
          <a:p>
            <a:pPr lvl="0" defTabSz="914400">
              <a:spcBef>
                <a:spcPct val="20000"/>
              </a:spcBef>
              <a:defRPr/>
            </a:pPr>
            <a:r>
              <a:rPr lang="en-GB" dirty="0">
                <a:solidFill>
                  <a:srgbClr val="00B050"/>
                </a:solidFill>
                <a:latin typeface="Trebuchet MS" panose="020B0603020202020204" pitchFamily="34" charset="0"/>
              </a:rPr>
              <a:t>Glucose </a:t>
            </a:r>
            <a:r>
              <a:rPr lang="en-GB" dirty="0">
                <a:solidFill>
                  <a:srgbClr val="00B050"/>
                </a:solidFill>
                <a:latin typeface="Century Gothic" panose="020B0502020202020204" pitchFamily="34" charset="0"/>
              </a:rPr>
              <a:t>→ </a:t>
            </a:r>
            <a:r>
              <a:rPr lang="en-GB" dirty="0">
                <a:solidFill>
                  <a:srgbClr val="00B050"/>
                </a:solidFill>
                <a:latin typeface="Trebuchet MS" panose="020B0603020202020204" pitchFamily="34" charset="0"/>
              </a:rPr>
              <a:t>lactic acid (+ energy) </a:t>
            </a:r>
          </a:p>
          <a:p>
            <a:pPr lvl="0" defTabSz="914400">
              <a:spcBef>
                <a:spcPct val="20000"/>
              </a:spcBef>
              <a:defRPr/>
            </a:pPr>
            <a:endParaRPr lang="en-GB" dirty="0">
              <a:solidFill>
                <a:prstClr val="black"/>
              </a:solidFill>
              <a:latin typeface="Trebuchet MS" panose="020B0603020202020204" pitchFamily="34" charset="0"/>
            </a:endParaRPr>
          </a:p>
          <a:p>
            <a:pPr marL="342900" lvl="0" indent="-342900" defTabSz="914400">
              <a:spcBef>
                <a:spcPct val="20000"/>
              </a:spcBef>
              <a:buFont typeface="+mj-lt"/>
              <a:buAutoNum type="arabicPeriod" startAt="2"/>
              <a:defRPr/>
            </a:pPr>
            <a:r>
              <a:rPr lang="en-GB" dirty="0">
                <a:solidFill>
                  <a:prstClr val="black"/>
                </a:solidFill>
                <a:latin typeface="Trebuchet MS" panose="020B0603020202020204" pitchFamily="34" charset="0"/>
              </a:rPr>
              <a:t>Give three differences between aerobic and anaerobic respiration. </a:t>
            </a:r>
          </a:p>
          <a:p>
            <a:pPr lvl="0" defTabSz="914400">
              <a:spcBef>
                <a:spcPct val="20000"/>
              </a:spcBef>
              <a:defRPr/>
            </a:pPr>
            <a:r>
              <a:rPr lang="en-GB" dirty="0">
                <a:solidFill>
                  <a:srgbClr val="00B050"/>
                </a:solidFill>
                <a:latin typeface="Trebuchet MS" panose="020B0603020202020204" pitchFamily="34" charset="0"/>
              </a:rPr>
              <a:t>Aerobic respiration requires oxygen. Aerobic respiration transfers more energy. Aerobic respiration happens more often. Aerobic respiration does not produce poisonous lactic acid. </a:t>
            </a:r>
          </a:p>
          <a:p>
            <a:pPr lvl="0" defTabSz="914400">
              <a:spcBef>
                <a:spcPct val="20000"/>
              </a:spcBef>
              <a:defRPr/>
            </a:pPr>
            <a:endParaRPr lang="en-GB" dirty="0">
              <a:solidFill>
                <a:prstClr val="black"/>
              </a:solidFill>
              <a:latin typeface="Trebuchet MS" panose="020B0603020202020204" pitchFamily="34" charset="0"/>
            </a:endParaRPr>
          </a:p>
          <a:p>
            <a:pPr marL="342900" lvl="0" indent="-342900" defTabSz="914400">
              <a:spcBef>
                <a:spcPct val="20000"/>
              </a:spcBef>
              <a:buFont typeface="+mj-lt"/>
              <a:buAutoNum type="arabicPeriod" startAt="3"/>
              <a:defRPr/>
            </a:pPr>
            <a:r>
              <a:rPr lang="en-GB" dirty="0">
                <a:solidFill>
                  <a:prstClr val="black"/>
                </a:solidFill>
                <a:latin typeface="Trebuchet MS" panose="020B0603020202020204" pitchFamily="34" charset="0"/>
              </a:rPr>
              <a:t>Why is fermentation used in the baking industry?</a:t>
            </a:r>
          </a:p>
          <a:p>
            <a:pPr lvl="0" defTabSz="914400">
              <a:spcBef>
                <a:spcPct val="20000"/>
              </a:spcBef>
              <a:defRPr/>
            </a:pPr>
            <a:r>
              <a:rPr lang="en-GB" dirty="0">
                <a:solidFill>
                  <a:srgbClr val="00B050"/>
                </a:solidFill>
                <a:latin typeface="Trebuchet MS" panose="020B0603020202020204" pitchFamily="34" charset="0"/>
              </a:rPr>
              <a:t>Carbon dioxide produced in fermentation can be used to make bread rise. </a:t>
            </a:r>
            <a:r>
              <a:rPr lang="en-GB" dirty="0">
                <a:solidFill>
                  <a:prstClr val="black"/>
                </a:solidFill>
                <a:latin typeface="Trebuchet MS" panose="020B0603020202020204" pitchFamily="34" charset="0"/>
              </a:rPr>
              <a:t> </a:t>
            </a:r>
          </a:p>
          <a:p>
            <a:pPr marL="342900" lvl="0" indent="-342900" defTabSz="914400">
              <a:spcBef>
                <a:spcPct val="20000"/>
              </a:spcBef>
              <a:buAutoNum type="arabicPeriod"/>
              <a:defRPr/>
            </a:pPr>
            <a:endParaRPr lang="en-GB" dirty="0">
              <a:solidFill>
                <a:prstClr val="black"/>
              </a:solidFill>
              <a:latin typeface="Trebuchet MS" panose="020B0603020202020204" pitchFamily="34" charset="0"/>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GB" sz="1800" b="1" i="0" u="none" strike="noStrike" kern="1200" cap="none" spc="0" normalizeH="0" baseline="0" noProof="0" dirty="0">
              <a:ln>
                <a:noFill/>
              </a:ln>
              <a:solidFill>
                <a:prstClr val="black"/>
              </a:solidFill>
              <a:effectLst/>
              <a:uLnTx/>
              <a:uFillTx/>
              <a:latin typeface="Trebuchet MS" panose="020B0603020202020204" pitchFamily="34" charset="0"/>
              <a:ea typeface="+mn-ea"/>
              <a:cs typeface="+mn-cs"/>
            </a:endParaRPr>
          </a:p>
        </p:txBody>
      </p:sp>
      <p:sp>
        <p:nvSpPr>
          <p:cNvPr id="20" name="Content Placeholder 2">
            <a:extLst>
              <a:ext uri="{FF2B5EF4-FFF2-40B4-BE49-F238E27FC236}">
                <a16:creationId xmlns:a16="http://schemas.microsoft.com/office/drawing/2014/main" id="{2CA694E1-F0CF-475F-B520-AC75694EA954}"/>
              </a:ext>
            </a:extLst>
          </p:cNvPr>
          <p:cNvSpPr>
            <a:spLocks noGrp="1"/>
          </p:cNvSpPr>
          <p:nvPr/>
        </p:nvSpPr>
        <p:spPr>
          <a:xfrm>
            <a:off x="284704" y="1194527"/>
            <a:ext cx="5660657" cy="4915433"/>
          </a:xfrm>
          <a:prstGeom prst="rect">
            <a:avLst/>
          </a:prstGeom>
          <a:solidFill>
            <a:srgbClr val="DAEBFE"/>
          </a:solidFill>
          <a:ln>
            <a:solidFill>
              <a:schemeClr val="tx1"/>
            </a:solidFill>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1800" b="1" dirty="0">
                <a:latin typeface="Trebuchet MS"/>
                <a:cs typeface="Trebuchet MS"/>
              </a:rPr>
              <a:t>Spiral</a:t>
            </a:r>
          </a:p>
          <a:p>
            <a:pPr marL="0" indent="0">
              <a:buNone/>
            </a:pPr>
            <a:endParaRPr lang="en-GB" sz="1800" dirty="0">
              <a:latin typeface="Trebuchet MS"/>
              <a:cs typeface="Trebuchet MS"/>
            </a:endParaRPr>
          </a:p>
          <a:p>
            <a:pPr>
              <a:buAutoNum type="arabicPeriod"/>
            </a:pPr>
            <a:r>
              <a:rPr lang="en-GB" sz="1800" dirty="0">
                <a:latin typeface="Trebuchet MS"/>
              </a:rPr>
              <a:t>How do you convert cm into km? </a:t>
            </a:r>
          </a:p>
          <a:p>
            <a:pPr marL="0" indent="0">
              <a:buNone/>
            </a:pPr>
            <a:r>
              <a:rPr lang="en-GB" sz="1800" dirty="0">
                <a:solidFill>
                  <a:srgbClr val="00B050"/>
                </a:solidFill>
                <a:latin typeface="Trebuchet MS"/>
              </a:rPr>
              <a:t>Divide by 1000. </a:t>
            </a:r>
          </a:p>
          <a:p>
            <a:pPr>
              <a:buAutoNum type="arabicPeriod"/>
            </a:pPr>
            <a:endParaRPr lang="en-GB" sz="1800" dirty="0">
              <a:latin typeface="Trebuchet MS"/>
            </a:endParaRPr>
          </a:p>
          <a:p>
            <a:pPr marL="0" indent="0">
              <a:buNone/>
            </a:pPr>
            <a:endParaRPr lang="en-GB" sz="1800" dirty="0">
              <a:latin typeface="Trebuchet MS"/>
            </a:endParaRPr>
          </a:p>
          <a:p>
            <a:pPr>
              <a:buFont typeface="+mj-lt"/>
              <a:buAutoNum type="arabicPeriod" startAt="2"/>
            </a:pPr>
            <a:r>
              <a:rPr lang="en-GB" sz="1800" dirty="0">
                <a:latin typeface="Trebuchet MS"/>
              </a:rPr>
              <a:t>Convert the following into km: </a:t>
            </a:r>
          </a:p>
          <a:p>
            <a:pPr lvl="1">
              <a:buAutoNum type="arabicPeriod"/>
            </a:pPr>
            <a:r>
              <a:rPr lang="en-GB" sz="1800" dirty="0">
                <a:latin typeface="Trebuchet MS"/>
              </a:rPr>
              <a:t>300cm = </a:t>
            </a:r>
            <a:r>
              <a:rPr lang="en-GB" sz="1800" dirty="0">
                <a:solidFill>
                  <a:srgbClr val="00B050"/>
                </a:solidFill>
                <a:latin typeface="Trebuchet MS"/>
              </a:rPr>
              <a:t>0.3km </a:t>
            </a:r>
          </a:p>
          <a:p>
            <a:pPr lvl="1">
              <a:buAutoNum type="arabicPeriod"/>
            </a:pPr>
            <a:r>
              <a:rPr lang="en-GB" sz="1800" dirty="0">
                <a:latin typeface="Trebuchet MS"/>
              </a:rPr>
              <a:t>250000cm = </a:t>
            </a:r>
            <a:r>
              <a:rPr lang="en-GB" sz="1800" dirty="0">
                <a:solidFill>
                  <a:srgbClr val="00B050"/>
                </a:solidFill>
                <a:latin typeface="Trebuchet MS"/>
              </a:rPr>
              <a:t>250km </a:t>
            </a:r>
          </a:p>
          <a:p>
            <a:pPr lvl="1">
              <a:buAutoNum type="arabicPeriod"/>
            </a:pPr>
            <a:r>
              <a:rPr lang="en-GB" sz="1800" dirty="0">
                <a:latin typeface="Trebuchet MS"/>
              </a:rPr>
              <a:t>128.89cm = </a:t>
            </a:r>
            <a:r>
              <a:rPr lang="en-GB" sz="1800" dirty="0">
                <a:solidFill>
                  <a:srgbClr val="00B050"/>
                </a:solidFill>
                <a:latin typeface="Trebuchet MS"/>
              </a:rPr>
              <a:t>0.12889km</a:t>
            </a:r>
          </a:p>
          <a:p>
            <a:pPr>
              <a:buAutoNum type="arabicPeriod" startAt="2"/>
            </a:pPr>
            <a:endParaRPr lang="en-GB" sz="1800" dirty="0">
              <a:latin typeface="Trebuchet MS"/>
            </a:endParaRPr>
          </a:p>
          <a:p>
            <a:pPr marL="0" indent="0">
              <a:buNone/>
            </a:pPr>
            <a:endParaRPr lang="en-GB" sz="1800" dirty="0">
              <a:latin typeface="Trebuchet MS" panose="020B0603020202020204" pitchFamily="34" charset="0"/>
            </a:endParaRPr>
          </a:p>
        </p:txBody>
      </p:sp>
    </p:spTree>
    <p:extLst>
      <p:ext uri="{BB962C8B-B14F-4D97-AF65-F5344CB8AC3E}">
        <p14:creationId xmlns:p14="http://schemas.microsoft.com/office/powerpoint/2010/main" val="102689536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Lesson 4: Metabolism and the Liver</a:t>
            </a:r>
          </a:p>
        </p:txBody>
      </p:sp>
      <p:sp>
        <p:nvSpPr>
          <p:cNvPr id="3" name="Text Placeholder 2"/>
          <p:cNvSpPr>
            <a:spLocks noGrp="1"/>
          </p:cNvSpPr>
          <p:nvPr>
            <p:ph type="body" sz="quarter" idx="10"/>
          </p:nvPr>
        </p:nvSpPr>
        <p:spPr/>
        <p:txBody>
          <a:bodyPr/>
          <a:lstStyle/>
          <a:p>
            <a:r>
              <a:rPr lang="en-GB" sz="1650" dirty="0"/>
              <a:t>State the word equations for aerobic and anaerobic respiration and describe how animals and plants obtain the raw materials needed for respiration. </a:t>
            </a:r>
          </a:p>
          <a:p>
            <a:endParaRPr lang="en-GB" sz="1650" dirty="0"/>
          </a:p>
          <a:p>
            <a:r>
              <a:rPr lang="en-GB" sz="1650" dirty="0"/>
              <a:t>Describe what happens to the rate of respiration during exercise. </a:t>
            </a:r>
          </a:p>
          <a:p>
            <a:endParaRPr lang="en-GB" sz="1650" dirty="0"/>
          </a:p>
          <a:p>
            <a:r>
              <a:rPr lang="en-GB" sz="1650" dirty="0"/>
              <a:t>Explain the differences between aerobic and anaerobic respiration. </a:t>
            </a:r>
          </a:p>
          <a:p>
            <a:endParaRPr lang="en-GB" sz="1650" dirty="0"/>
          </a:p>
          <a:p>
            <a:r>
              <a:rPr lang="en-GB" sz="1650" b="1" dirty="0"/>
              <a:t>TRIPLE: </a:t>
            </a:r>
            <a:r>
              <a:rPr lang="en-GB" sz="1650" dirty="0"/>
              <a:t>Explain how the liver repays oxygen debt. </a:t>
            </a:r>
          </a:p>
        </p:txBody>
      </p:sp>
      <p:sp>
        <p:nvSpPr>
          <p:cNvPr id="4" name="Text Placeholder 3"/>
          <p:cNvSpPr>
            <a:spLocks noGrp="1"/>
          </p:cNvSpPr>
          <p:nvPr>
            <p:ph type="body" sz="quarter" idx="11"/>
          </p:nvPr>
        </p:nvSpPr>
        <p:spPr/>
        <p:txBody>
          <a:bodyPr/>
          <a:lstStyle/>
          <a:p>
            <a:pPr marL="0" indent="0">
              <a:buNone/>
            </a:pPr>
            <a:r>
              <a:rPr lang="en-GB" dirty="0"/>
              <a:t>To understand what respiration is and why it is important. </a:t>
            </a:r>
          </a:p>
        </p:txBody>
      </p:sp>
    </p:spTree>
    <p:extLst>
      <p:ext uri="{BB962C8B-B14F-4D97-AF65-F5344CB8AC3E}">
        <p14:creationId xmlns:p14="http://schemas.microsoft.com/office/powerpoint/2010/main" val="206006955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p:txBody>
          <a:bodyPr>
            <a:normAutofit/>
          </a:bodyPr>
          <a:lstStyle/>
          <a:p>
            <a:pPr marL="0" indent="0">
              <a:buNone/>
            </a:pPr>
            <a:r>
              <a:rPr lang="en-US" b="1" dirty="0"/>
              <a:t>If you are using the textbook alongside this, turn to page 140. </a:t>
            </a:r>
            <a:endParaRPr lang="en-GB" dirty="0"/>
          </a:p>
        </p:txBody>
      </p:sp>
      <p:sp>
        <p:nvSpPr>
          <p:cNvPr id="3" name="Content Placeholder 2"/>
          <p:cNvSpPr>
            <a:spLocks noGrp="1"/>
          </p:cNvSpPr>
          <p:nvPr>
            <p:ph sz="quarter" idx="11"/>
          </p:nvPr>
        </p:nvSpPr>
        <p:spPr/>
        <p:txBody>
          <a:bodyPr>
            <a:normAutofit/>
          </a:bodyPr>
          <a:lstStyle/>
          <a:p>
            <a:r>
              <a:rPr lang="en-GB" dirty="0"/>
              <a:t>Metabolism and the liver</a:t>
            </a:r>
          </a:p>
        </p:txBody>
      </p:sp>
    </p:spTree>
    <p:extLst>
      <p:ext uri="{BB962C8B-B14F-4D97-AF65-F5344CB8AC3E}">
        <p14:creationId xmlns:p14="http://schemas.microsoft.com/office/powerpoint/2010/main" val="39855329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4D2B461-B2FB-4241-A1BA-C57D7EC9CC20}"/>
              </a:ext>
            </a:extLst>
          </p:cNvPr>
          <p:cNvSpPr>
            <a:spLocks noGrp="1"/>
          </p:cNvSpPr>
          <p:nvPr>
            <p:ph sz="quarter" idx="10"/>
          </p:nvPr>
        </p:nvSpPr>
        <p:spPr/>
        <p:txBody>
          <a:bodyPr>
            <a:noAutofit/>
          </a:bodyPr>
          <a:lstStyle/>
          <a:p>
            <a:pPr marL="0" indent="0">
              <a:buNone/>
            </a:pPr>
            <a:r>
              <a:rPr lang="en-GB" sz="3000" dirty="0"/>
              <a:t>Metabolism is the </a:t>
            </a:r>
            <a:r>
              <a:rPr lang="en-GB" sz="3000" b="1" dirty="0"/>
              <a:t>sum of all of the chemical reactions </a:t>
            </a:r>
            <a:r>
              <a:rPr lang="en-GB" sz="3000" dirty="0"/>
              <a:t>that take place inside a cell or in the body. </a:t>
            </a:r>
          </a:p>
          <a:p>
            <a:pPr marL="0" indent="0">
              <a:buNone/>
            </a:pPr>
            <a:endParaRPr lang="en-GB" sz="3000" dirty="0"/>
          </a:p>
          <a:p>
            <a:pPr marL="0" indent="0">
              <a:buNone/>
            </a:pPr>
            <a:r>
              <a:rPr lang="en-GB" sz="3000" dirty="0"/>
              <a:t>The </a:t>
            </a:r>
            <a:r>
              <a:rPr lang="en-GB" sz="3000" b="1" dirty="0"/>
              <a:t>energy</a:t>
            </a:r>
            <a:r>
              <a:rPr lang="en-GB" sz="3000" dirty="0"/>
              <a:t> transferred from respiration is used for the process of metabolism. </a:t>
            </a:r>
          </a:p>
          <a:p>
            <a:pPr marL="0" indent="0">
              <a:buNone/>
            </a:pPr>
            <a:endParaRPr lang="en-GB" sz="3000" dirty="0"/>
          </a:p>
          <a:p>
            <a:pPr marL="0" indent="0">
              <a:buNone/>
            </a:pPr>
            <a:r>
              <a:rPr lang="en-GB" sz="3000" dirty="0"/>
              <a:t>Your metabolism is controlled by specific </a:t>
            </a:r>
            <a:r>
              <a:rPr lang="en-GB" sz="3000" b="1" dirty="0"/>
              <a:t>enzymes. </a:t>
            </a:r>
          </a:p>
        </p:txBody>
      </p:sp>
      <p:sp>
        <p:nvSpPr>
          <p:cNvPr id="3" name="Content Placeholder 2">
            <a:extLst>
              <a:ext uri="{FF2B5EF4-FFF2-40B4-BE49-F238E27FC236}">
                <a16:creationId xmlns:a16="http://schemas.microsoft.com/office/drawing/2014/main" id="{159F6C62-8924-4649-AEEF-FA139EA98294}"/>
              </a:ext>
            </a:extLst>
          </p:cNvPr>
          <p:cNvSpPr>
            <a:spLocks noGrp="1"/>
          </p:cNvSpPr>
          <p:nvPr>
            <p:ph sz="quarter" idx="11"/>
          </p:nvPr>
        </p:nvSpPr>
        <p:spPr/>
        <p:txBody>
          <a:bodyPr>
            <a:normAutofit/>
          </a:bodyPr>
          <a:lstStyle/>
          <a:p>
            <a:r>
              <a:rPr lang="en-GB" dirty="0"/>
              <a:t>Metabolism </a:t>
            </a:r>
          </a:p>
        </p:txBody>
      </p:sp>
    </p:spTree>
    <p:extLst>
      <p:ext uri="{BB962C8B-B14F-4D97-AF65-F5344CB8AC3E}">
        <p14:creationId xmlns:p14="http://schemas.microsoft.com/office/powerpoint/2010/main" val="139961611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42A1684-E1D3-4D3E-ACA8-21C1DE7B99DE}"/>
              </a:ext>
            </a:extLst>
          </p:cNvPr>
          <p:cNvSpPr>
            <a:spLocks noGrp="1"/>
          </p:cNvSpPr>
          <p:nvPr>
            <p:ph sz="quarter" idx="10"/>
          </p:nvPr>
        </p:nvSpPr>
        <p:spPr/>
        <p:txBody>
          <a:bodyPr>
            <a:normAutofit/>
          </a:bodyPr>
          <a:lstStyle/>
          <a:p>
            <a:pPr marL="0" indent="0">
              <a:buNone/>
            </a:pPr>
            <a:r>
              <a:rPr lang="en-GB" sz="4000" b="1" dirty="0"/>
              <a:t>Task: </a:t>
            </a:r>
            <a:r>
              <a:rPr lang="en-GB" sz="4000" dirty="0"/>
              <a:t>On your paper, make a mind map of all of the chemical reactions in the body that you can think of. </a:t>
            </a:r>
            <a:endParaRPr lang="en-GB" sz="4000" b="1" dirty="0"/>
          </a:p>
        </p:txBody>
      </p:sp>
      <p:sp>
        <p:nvSpPr>
          <p:cNvPr id="3" name="Content Placeholder 2">
            <a:extLst>
              <a:ext uri="{FF2B5EF4-FFF2-40B4-BE49-F238E27FC236}">
                <a16:creationId xmlns:a16="http://schemas.microsoft.com/office/drawing/2014/main" id="{9C8A9146-ECEA-4CC6-9DAA-2B81B73BE6C1}"/>
              </a:ext>
            </a:extLst>
          </p:cNvPr>
          <p:cNvSpPr>
            <a:spLocks noGrp="1"/>
          </p:cNvSpPr>
          <p:nvPr>
            <p:ph sz="quarter" idx="11"/>
          </p:nvPr>
        </p:nvSpPr>
        <p:spPr/>
        <p:txBody>
          <a:bodyPr/>
          <a:lstStyle/>
          <a:p>
            <a:r>
              <a:rPr lang="en-GB" dirty="0"/>
              <a:t>Metabolism </a:t>
            </a:r>
          </a:p>
        </p:txBody>
      </p:sp>
    </p:spTree>
    <p:extLst>
      <p:ext uri="{BB962C8B-B14F-4D97-AF65-F5344CB8AC3E}">
        <p14:creationId xmlns:p14="http://schemas.microsoft.com/office/powerpoint/2010/main" val="310564260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8623B05-2A07-4B79-ABBA-17B0E56A5B82}"/>
              </a:ext>
            </a:extLst>
          </p:cNvPr>
          <p:cNvSpPr>
            <a:spLocks noGrp="1"/>
          </p:cNvSpPr>
          <p:nvPr>
            <p:ph sz="quarter" idx="10"/>
          </p:nvPr>
        </p:nvSpPr>
        <p:spPr/>
        <p:txBody>
          <a:bodyPr>
            <a:normAutofit fontScale="55000" lnSpcReduction="20000"/>
          </a:bodyPr>
          <a:lstStyle/>
          <a:p>
            <a:pPr marL="0" indent="0">
              <a:buNone/>
            </a:pPr>
            <a:r>
              <a:rPr lang="en-GB" sz="4500" b="1" dirty="0"/>
              <a:t>Did you get any of these?</a:t>
            </a:r>
          </a:p>
          <a:p>
            <a:pPr>
              <a:buFontTx/>
              <a:buChar char="-"/>
            </a:pPr>
            <a:r>
              <a:rPr lang="en-GB" sz="4500" dirty="0">
                <a:solidFill>
                  <a:srgbClr val="00B050"/>
                </a:solidFill>
              </a:rPr>
              <a:t>Respiration </a:t>
            </a:r>
          </a:p>
          <a:p>
            <a:pPr>
              <a:buFontTx/>
              <a:buChar char="-"/>
            </a:pPr>
            <a:r>
              <a:rPr lang="en-GB" sz="4500" dirty="0">
                <a:solidFill>
                  <a:srgbClr val="00B050"/>
                </a:solidFill>
              </a:rPr>
              <a:t>Photosynthesis </a:t>
            </a:r>
          </a:p>
          <a:p>
            <a:pPr>
              <a:buFontTx/>
              <a:buChar char="-"/>
            </a:pPr>
            <a:r>
              <a:rPr lang="en-GB" sz="4500" dirty="0">
                <a:solidFill>
                  <a:srgbClr val="00B050"/>
                </a:solidFill>
              </a:rPr>
              <a:t>Converting glucose into starch, glycogen or cellulose </a:t>
            </a:r>
          </a:p>
          <a:p>
            <a:pPr>
              <a:buFontTx/>
              <a:buChar char="-"/>
            </a:pPr>
            <a:r>
              <a:rPr lang="en-GB" sz="4500" dirty="0">
                <a:solidFill>
                  <a:srgbClr val="00B050"/>
                </a:solidFill>
              </a:rPr>
              <a:t>Building lipid molecules from glycerol and fatty acids </a:t>
            </a:r>
          </a:p>
          <a:p>
            <a:pPr>
              <a:buFontTx/>
              <a:buChar char="-"/>
            </a:pPr>
            <a:r>
              <a:rPr lang="en-GB" sz="4500" dirty="0">
                <a:solidFill>
                  <a:srgbClr val="00B050"/>
                </a:solidFill>
              </a:rPr>
              <a:t>Using glucose and nitrate ions to make amino acids</a:t>
            </a:r>
          </a:p>
          <a:p>
            <a:pPr>
              <a:buFontTx/>
              <a:buChar char="-"/>
            </a:pPr>
            <a:r>
              <a:rPr lang="en-GB" sz="4500" dirty="0">
                <a:solidFill>
                  <a:srgbClr val="00B050"/>
                </a:solidFill>
              </a:rPr>
              <a:t>Using amino acids to make proteins </a:t>
            </a:r>
          </a:p>
          <a:p>
            <a:pPr>
              <a:buFontTx/>
              <a:buChar char="-"/>
            </a:pPr>
            <a:r>
              <a:rPr lang="en-GB" sz="4500" dirty="0">
                <a:solidFill>
                  <a:srgbClr val="00B050"/>
                </a:solidFill>
              </a:rPr>
              <a:t>Breaking down excess proteins to make urea</a:t>
            </a:r>
          </a:p>
          <a:p>
            <a:pPr marL="0" indent="0">
              <a:buNone/>
            </a:pPr>
            <a:r>
              <a:rPr lang="en-GB" sz="4500" b="1" dirty="0"/>
              <a:t>Add them to your min map if you didn’t get them!  </a:t>
            </a:r>
          </a:p>
          <a:p>
            <a:pPr>
              <a:buFontTx/>
              <a:buChar char="-"/>
            </a:pPr>
            <a:endParaRPr lang="en-GB" dirty="0"/>
          </a:p>
        </p:txBody>
      </p:sp>
      <p:sp>
        <p:nvSpPr>
          <p:cNvPr id="3" name="Content Placeholder 2">
            <a:extLst>
              <a:ext uri="{FF2B5EF4-FFF2-40B4-BE49-F238E27FC236}">
                <a16:creationId xmlns:a16="http://schemas.microsoft.com/office/drawing/2014/main" id="{D9043EF5-B7B4-4271-B6A3-33DD4F1AECAF}"/>
              </a:ext>
            </a:extLst>
          </p:cNvPr>
          <p:cNvSpPr>
            <a:spLocks noGrp="1"/>
          </p:cNvSpPr>
          <p:nvPr>
            <p:ph sz="quarter" idx="11"/>
          </p:nvPr>
        </p:nvSpPr>
        <p:spPr/>
        <p:txBody>
          <a:bodyPr/>
          <a:lstStyle/>
          <a:p>
            <a:r>
              <a:rPr lang="en-GB" dirty="0"/>
              <a:t>Metabolism </a:t>
            </a:r>
          </a:p>
        </p:txBody>
      </p:sp>
    </p:spTree>
    <p:extLst>
      <p:ext uri="{BB962C8B-B14F-4D97-AF65-F5344CB8AC3E}">
        <p14:creationId xmlns:p14="http://schemas.microsoft.com/office/powerpoint/2010/main" val="5423371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1028E2E-9A4F-458A-B1F9-B36B043B4ECF}"/>
              </a:ext>
            </a:extLst>
          </p:cNvPr>
          <p:cNvSpPr>
            <a:spLocks noGrp="1"/>
          </p:cNvSpPr>
          <p:nvPr>
            <p:ph sz="quarter" idx="10"/>
          </p:nvPr>
        </p:nvSpPr>
        <p:spPr>
          <a:xfrm>
            <a:off x="2820988" y="2060305"/>
            <a:ext cx="2829185" cy="4507920"/>
          </a:xfrm>
        </p:spPr>
        <p:txBody>
          <a:bodyPr>
            <a:normAutofit lnSpcReduction="10000"/>
          </a:bodyPr>
          <a:lstStyle/>
          <a:p>
            <a:pPr marL="0" indent="0">
              <a:buNone/>
            </a:pPr>
            <a:r>
              <a:rPr lang="en-GB" sz="2800" dirty="0"/>
              <a:t>If you were to list every single chemical reaction happening inside your body right now, you might get something like this!</a:t>
            </a:r>
          </a:p>
        </p:txBody>
      </p:sp>
      <p:sp>
        <p:nvSpPr>
          <p:cNvPr id="3" name="Content Placeholder 2">
            <a:extLst>
              <a:ext uri="{FF2B5EF4-FFF2-40B4-BE49-F238E27FC236}">
                <a16:creationId xmlns:a16="http://schemas.microsoft.com/office/drawing/2014/main" id="{C1624ABD-E66A-4DE0-AF45-61EA0EB7B5E0}"/>
              </a:ext>
            </a:extLst>
          </p:cNvPr>
          <p:cNvSpPr>
            <a:spLocks noGrp="1"/>
          </p:cNvSpPr>
          <p:nvPr>
            <p:ph sz="quarter" idx="11"/>
          </p:nvPr>
        </p:nvSpPr>
        <p:spPr/>
        <p:txBody>
          <a:bodyPr/>
          <a:lstStyle/>
          <a:p>
            <a:r>
              <a:rPr lang="en-GB" dirty="0"/>
              <a:t>Metabolism </a:t>
            </a:r>
          </a:p>
        </p:txBody>
      </p:sp>
      <p:pic>
        <p:nvPicPr>
          <p:cNvPr id="4" name="Picture 3">
            <a:extLst>
              <a:ext uri="{FF2B5EF4-FFF2-40B4-BE49-F238E27FC236}">
                <a16:creationId xmlns:a16="http://schemas.microsoft.com/office/drawing/2014/main" id="{3709A474-0895-463D-B67F-FC9E45F016EF}"/>
              </a:ext>
            </a:extLst>
          </p:cNvPr>
          <p:cNvPicPr>
            <a:picLocks noChangeAspect="1"/>
          </p:cNvPicPr>
          <p:nvPr/>
        </p:nvPicPr>
        <p:blipFill>
          <a:blip r:embed="rId2"/>
          <a:stretch>
            <a:fillRect/>
          </a:stretch>
        </p:blipFill>
        <p:spPr>
          <a:xfrm>
            <a:off x="5950423" y="2162722"/>
            <a:ext cx="5757649" cy="4303085"/>
          </a:xfrm>
          <a:prstGeom prst="rect">
            <a:avLst/>
          </a:prstGeom>
        </p:spPr>
      </p:pic>
    </p:spTree>
    <p:extLst>
      <p:ext uri="{BB962C8B-B14F-4D97-AF65-F5344CB8AC3E}">
        <p14:creationId xmlns:p14="http://schemas.microsoft.com/office/powerpoint/2010/main" val="77664729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ACF99F0-E3A7-491F-AB68-B4602A74C6E5}"/>
              </a:ext>
            </a:extLst>
          </p:cNvPr>
          <p:cNvSpPr>
            <a:spLocks noGrp="1"/>
          </p:cNvSpPr>
          <p:nvPr>
            <p:ph sz="quarter" idx="10"/>
          </p:nvPr>
        </p:nvSpPr>
        <p:spPr/>
        <p:txBody>
          <a:bodyPr>
            <a:normAutofit fontScale="85000" lnSpcReduction="20000"/>
          </a:bodyPr>
          <a:lstStyle/>
          <a:p>
            <a:pPr marL="0" indent="0">
              <a:buNone/>
            </a:pPr>
            <a:r>
              <a:rPr lang="en-GB" sz="3600" dirty="0"/>
              <a:t>Some people associate metabolism just with breaking things down (like food, meaning you lose weight), but metabolic reactions also include those that build things up!</a:t>
            </a:r>
          </a:p>
          <a:p>
            <a:pPr marL="0" indent="0">
              <a:buNone/>
            </a:pPr>
            <a:endParaRPr lang="en-GB" sz="3600" dirty="0"/>
          </a:p>
          <a:p>
            <a:pPr marL="0" indent="0">
              <a:buNone/>
            </a:pPr>
            <a:r>
              <a:rPr lang="en-GB" sz="2800" dirty="0"/>
              <a:t>If you would like to learn more about some of these chemical reactions, you can read the information on this website: </a:t>
            </a:r>
          </a:p>
          <a:p>
            <a:pPr marL="0" indent="0">
              <a:buNone/>
            </a:pPr>
            <a:r>
              <a:rPr lang="en-GB" sz="2800" dirty="0">
                <a:hlinkClick r:id="rId2"/>
              </a:rPr>
              <a:t>https://www.bbc.co.uk/bitesize/guides/zp4mk2p/revision/6</a:t>
            </a:r>
            <a:endParaRPr lang="en-GB" sz="2800" dirty="0"/>
          </a:p>
        </p:txBody>
      </p:sp>
      <p:sp>
        <p:nvSpPr>
          <p:cNvPr id="3" name="Content Placeholder 2">
            <a:extLst>
              <a:ext uri="{FF2B5EF4-FFF2-40B4-BE49-F238E27FC236}">
                <a16:creationId xmlns:a16="http://schemas.microsoft.com/office/drawing/2014/main" id="{01D2979C-A73D-49B6-AF47-51F6DD13213B}"/>
              </a:ext>
            </a:extLst>
          </p:cNvPr>
          <p:cNvSpPr>
            <a:spLocks noGrp="1"/>
          </p:cNvSpPr>
          <p:nvPr>
            <p:ph sz="quarter" idx="11"/>
          </p:nvPr>
        </p:nvSpPr>
        <p:spPr/>
        <p:txBody>
          <a:bodyPr/>
          <a:lstStyle/>
          <a:p>
            <a:r>
              <a:rPr lang="en-GB" dirty="0"/>
              <a:t>Metabolism</a:t>
            </a:r>
          </a:p>
        </p:txBody>
      </p:sp>
    </p:spTree>
    <p:extLst>
      <p:ext uri="{BB962C8B-B14F-4D97-AF65-F5344CB8AC3E}">
        <p14:creationId xmlns:p14="http://schemas.microsoft.com/office/powerpoint/2010/main" val="268486949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0E8EC16-B0EC-445A-8F4E-E74F88E48BD2}"/>
              </a:ext>
            </a:extLst>
          </p:cNvPr>
          <p:cNvSpPr>
            <a:spLocks noGrp="1"/>
          </p:cNvSpPr>
          <p:nvPr>
            <p:ph sz="quarter" idx="10"/>
          </p:nvPr>
        </p:nvSpPr>
        <p:spPr>
          <a:xfrm>
            <a:off x="2820988" y="2060304"/>
            <a:ext cx="8254843" cy="4504269"/>
          </a:xfrm>
        </p:spPr>
        <p:txBody>
          <a:bodyPr>
            <a:normAutofit fontScale="77500" lnSpcReduction="20000"/>
          </a:bodyPr>
          <a:lstStyle/>
          <a:p>
            <a:pPr marL="0" indent="0">
              <a:buNone/>
            </a:pPr>
            <a:r>
              <a:rPr lang="en-GB" dirty="0">
                <a:solidFill>
                  <a:srgbClr val="FF0000"/>
                </a:solidFill>
              </a:rPr>
              <a:t>The remaining slides in this PowerPoint are provided for TRIPLE biology students only (10Sc1).</a:t>
            </a:r>
          </a:p>
          <a:p>
            <a:pPr marL="0" indent="0">
              <a:buNone/>
            </a:pPr>
            <a:endParaRPr lang="en-GB" dirty="0"/>
          </a:p>
          <a:p>
            <a:pPr marL="0" indent="0">
              <a:buNone/>
            </a:pPr>
            <a:r>
              <a:rPr lang="en-GB" dirty="0"/>
              <a:t>If you are not in 10Sc1, have a go at the final task at the end of the presentation. See how much you have learnt about </a:t>
            </a:r>
            <a:r>
              <a:rPr lang="en-GB" dirty="0" err="1"/>
              <a:t>espiration</a:t>
            </a:r>
            <a:r>
              <a:rPr lang="en-GB" dirty="0"/>
              <a:t>! Remember to email me if you have any questions. </a:t>
            </a:r>
          </a:p>
        </p:txBody>
      </p:sp>
      <p:sp>
        <p:nvSpPr>
          <p:cNvPr id="3" name="Content Placeholder 2">
            <a:extLst>
              <a:ext uri="{FF2B5EF4-FFF2-40B4-BE49-F238E27FC236}">
                <a16:creationId xmlns:a16="http://schemas.microsoft.com/office/drawing/2014/main" id="{4FB332B6-AAB6-4255-A0F9-F79F6F6C3C47}"/>
              </a:ext>
            </a:extLst>
          </p:cNvPr>
          <p:cNvSpPr>
            <a:spLocks noGrp="1"/>
          </p:cNvSpPr>
          <p:nvPr>
            <p:ph sz="quarter" idx="11"/>
          </p:nvPr>
        </p:nvSpPr>
        <p:spPr/>
        <p:txBody>
          <a:bodyPr/>
          <a:lstStyle/>
          <a:p>
            <a:r>
              <a:rPr lang="en-GB" dirty="0"/>
              <a:t>TRIPLE ONLY</a:t>
            </a:r>
          </a:p>
        </p:txBody>
      </p:sp>
    </p:spTree>
    <p:extLst>
      <p:ext uri="{BB962C8B-B14F-4D97-AF65-F5344CB8AC3E}">
        <p14:creationId xmlns:p14="http://schemas.microsoft.com/office/powerpoint/2010/main" val="3943035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6E351E6-D5E1-401F-918C-A7E3EE82C353}"/>
              </a:ext>
            </a:extLst>
          </p:cNvPr>
          <p:cNvSpPr>
            <a:spLocks noGrp="1"/>
          </p:cNvSpPr>
          <p:nvPr>
            <p:ph sz="quarter" idx="10"/>
          </p:nvPr>
        </p:nvSpPr>
        <p:spPr/>
        <p:txBody>
          <a:bodyPr>
            <a:normAutofit/>
          </a:bodyPr>
          <a:lstStyle/>
          <a:p>
            <a:pPr marL="0" indent="0">
              <a:buNone/>
            </a:pPr>
            <a:r>
              <a:rPr lang="en-GB" sz="2400" dirty="0"/>
              <a:t>Aerobic respiration is a chemical reaction. During the reaction, </a:t>
            </a:r>
            <a:r>
              <a:rPr lang="en-GB" sz="2400" b="1" dirty="0"/>
              <a:t>glucose </a:t>
            </a:r>
            <a:r>
              <a:rPr lang="en-GB" sz="2400" dirty="0"/>
              <a:t>and </a:t>
            </a:r>
            <a:r>
              <a:rPr lang="en-GB" sz="2400" b="1" dirty="0"/>
              <a:t>oxygen</a:t>
            </a:r>
            <a:r>
              <a:rPr lang="en-GB" sz="2400" dirty="0"/>
              <a:t> are converted into </a:t>
            </a:r>
            <a:r>
              <a:rPr lang="en-GB" sz="2400" b="1" dirty="0"/>
              <a:t>carbon dioxide</a:t>
            </a:r>
            <a:r>
              <a:rPr lang="en-GB" sz="2400" dirty="0"/>
              <a:t> and </a:t>
            </a:r>
            <a:r>
              <a:rPr lang="en-GB" sz="2400" b="1" dirty="0"/>
              <a:t>water</a:t>
            </a:r>
            <a:r>
              <a:rPr lang="en-GB" sz="2400" dirty="0"/>
              <a:t>. This reaction transfers </a:t>
            </a:r>
            <a:r>
              <a:rPr lang="en-GB" sz="2400" b="1" dirty="0"/>
              <a:t>energy</a:t>
            </a:r>
            <a:r>
              <a:rPr lang="en-GB" sz="2400" dirty="0"/>
              <a:t> that your cells can use. </a:t>
            </a:r>
          </a:p>
          <a:p>
            <a:pPr marL="0" indent="0">
              <a:buNone/>
            </a:pPr>
            <a:endParaRPr lang="en-GB" sz="2400" dirty="0"/>
          </a:p>
          <a:p>
            <a:pPr marL="0" indent="0">
              <a:buNone/>
            </a:pPr>
            <a:r>
              <a:rPr lang="en-GB" sz="2400" dirty="0"/>
              <a:t>The word and symbol equations for aerobic respiration are shown below: </a:t>
            </a:r>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
        <p:nvSpPr>
          <p:cNvPr id="3" name="Content Placeholder 2">
            <a:extLst>
              <a:ext uri="{FF2B5EF4-FFF2-40B4-BE49-F238E27FC236}">
                <a16:creationId xmlns:a16="http://schemas.microsoft.com/office/drawing/2014/main" id="{1AABB568-541B-4D50-AF1A-E339BF5E1057}"/>
              </a:ext>
            </a:extLst>
          </p:cNvPr>
          <p:cNvSpPr>
            <a:spLocks noGrp="1"/>
          </p:cNvSpPr>
          <p:nvPr>
            <p:ph sz="quarter" idx="11"/>
          </p:nvPr>
        </p:nvSpPr>
        <p:spPr/>
        <p:txBody>
          <a:bodyPr/>
          <a:lstStyle/>
          <a:p>
            <a:r>
              <a:rPr lang="en-GB" dirty="0"/>
              <a:t>Aerobic respiration</a:t>
            </a:r>
          </a:p>
        </p:txBody>
      </p:sp>
      <p:pic>
        <p:nvPicPr>
          <p:cNvPr id="4" name="Picture 3">
            <a:extLst>
              <a:ext uri="{FF2B5EF4-FFF2-40B4-BE49-F238E27FC236}">
                <a16:creationId xmlns:a16="http://schemas.microsoft.com/office/drawing/2014/main" id="{76D1BC5A-5554-4085-90DF-4A30DBB5F53B}"/>
              </a:ext>
            </a:extLst>
          </p:cNvPr>
          <p:cNvPicPr>
            <a:picLocks noChangeAspect="1"/>
          </p:cNvPicPr>
          <p:nvPr/>
        </p:nvPicPr>
        <p:blipFill>
          <a:blip r:embed="rId2"/>
          <a:stretch>
            <a:fillRect/>
          </a:stretch>
        </p:blipFill>
        <p:spPr>
          <a:xfrm>
            <a:off x="3040604" y="4849640"/>
            <a:ext cx="7815610" cy="1869285"/>
          </a:xfrm>
          <a:prstGeom prst="rect">
            <a:avLst/>
          </a:prstGeom>
        </p:spPr>
      </p:pic>
    </p:spTree>
    <p:extLst>
      <p:ext uri="{BB962C8B-B14F-4D97-AF65-F5344CB8AC3E}">
        <p14:creationId xmlns:p14="http://schemas.microsoft.com/office/powerpoint/2010/main" val="88257293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A16AFC-4D03-4E67-87FE-F08E7A39273D}"/>
              </a:ext>
            </a:extLst>
          </p:cNvPr>
          <p:cNvSpPr>
            <a:spLocks noGrp="1"/>
          </p:cNvSpPr>
          <p:nvPr>
            <p:ph sz="quarter" idx="10"/>
          </p:nvPr>
        </p:nvSpPr>
        <p:spPr/>
        <p:txBody>
          <a:bodyPr>
            <a:normAutofit/>
          </a:bodyPr>
          <a:lstStyle/>
          <a:p>
            <a:pPr marL="0" indent="0">
              <a:buNone/>
            </a:pPr>
            <a:r>
              <a:rPr lang="en-GB" dirty="0"/>
              <a:t>The liver is a very important organ when it comes to metabolism. </a:t>
            </a:r>
            <a:endParaRPr lang="en-US" dirty="0"/>
          </a:p>
          <a:p>
            <a:pPr marL="0" indent="0">
              <a:buNone/>
            </a:pPr>
            <a:endParaRPr lang="en-GB" dirty="0"/>
          </a:p>
        </p:txBody>
      </p:sp>
      <p:sp>
        <p:nvSpPr>
          <p:cNvPr id="3" name="Content Placeholder 2">
            <a:extLst>
              <a:ext uri="{FF2B5EF4-FFF2-40B4-BE49-F238E27FC236}">
                <a16:creationId xmlns:a16="http://schemas.microsoft.com/office/drawing/2014/main" id="{0E0A7AF3-39F5-41FF-876D-05684D4B1505}"/>
              </a:ext>
            </a:extLst>
          </p:cNvPr>
          <p:cNvSpPr>
            <a:spLocks noGrp="1"/>
          </p:cNvSpPr>
          <p:nvPr>
            <p:ph sz="quarter" idx="11"/>
          </p:nvPr>
        </p:nvSpPr>
        <p:spPr/>
        <p:txBody>
          <a:bodyPr>
            <a:normAutofit/>
          </a:bodyPr>
          <a:lstStyle/>
          <a:p>
            <a:r>
              <a:rPr lang="en-GB" dirty="0"/>
              <a:t>The role of the liver </a:t>
            </a:r>
          </a:p>
        </p:txBody>
      </p:sp>
      <p:pic>
        <p:nvPicPr>
          <p:cNvPr id="4" name="Picture 3">
            <a:extLst>
              <a:ext uri="{FF2B5EF4-FFF2-40B4-BE49-F238E27FC236}">
                <a16:creationId xmlns:a16="http://schemas.microsoft.com/office/drawing/2014/main" id="{3220A979-1744-4A40-BC81-417602B0E2F4}"/>
              </a:ext>
            </a:extLst>
          </p:cNvPr>
          <p:cNvPicPr>
            <a:picLocks noChangeAspect="1"/>
          </p:cNvPicPr>
          <p:nvPr/>
        </p:nvPicPr>
        <p:blipFill>
          <a:blip r:embed="rId2"/>
          <a:stretch>
            <a:fillRect/>
          </a:stretch>
        </p:blipFill>
        <p:spPr>
          <a:xfrm>
            <a:off x="6697045" y="3643125"/>
            <a:ext cx="4378786" cy="2925100"/>
          </a:xfrm>
          <a:prstGeom prst="rect">
            <a:avLst/>
          </a:prstGeom>
        </p:spPr>
      </p:pic>
    </p:spTree>
    <p:extLst>
      <p:ext uri="{BB962C8B-B14F-4D97-AF65-F5344CB8AC3E}">
        <p14:creationId xmlns:p14="http://schemas.microsoft.com/office/powerpoint/2010/main" val="116203903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5AF870A-9930-4304-9482-607ABCC29E40}"/>
              </a:ext>
            </a:extLst>
          </p:cNvPr>
          <p:cNvSpPr>
            <a:spLocks noGrp="1"/>
          </p:cNvSpPr>
          <p:nvPr>
            <p:ph sz="quarter" idx="10"/>
          </p:nvPr>
        </p:nvSpPr>
        <p:spPr/>
        <p:txBody>
          <a:bodyPr>
            <a:normAutofit fontScale="77500" lnSpcReduction="20000"/>
          </a:bodyPr>
          <a:lstStyle/>
          <a:p>
            <a:pPr marL="0" indent="0">
              <a:buNone/>
            </a:pPr>
            <a:r>
              <a:rPr lang="en-GB" dirty="0"/>
              <a:t>The liver has three main functions: </a:t>
            </a:r>
          </a:p>
          <a:p>
            <a:pPr marL="742950" indent="-742950">
              <a:buAutoNum type="arabicPeriod"/>
            </a:pPr>
            <a:r>
              <a:rPr lang="en-GB" b="1" dirty="0"/>
              <a:t>Detoxifying</a:t>
            </a:r>
            <a:r>
              <a:rPr lang="en-GB" dirty="0"/>
              <a:t> poisonous substances (such as ethanol from alcoholic drinks) </a:t>
            </a:r>
          </a:p>
          <a:p>
            <a:pPr marL="742950" indent="-742950">
              <a:buAutoNum type="arabicPeriod"/>
            </a:pPr>
            <a:r>
              <a:rPr lang="en-GB" dirty="0"/>
              <a:t>Passing the breakdown products into the blood so they can be </a:t>
            </a:r>
            <a:r>
              <a:rPr lang="en-GB" b="1" dirty="0"/>
              <a:t>excreted</a:t>
            </a:r>
            <a:r>
              <a:rPr lang="en-GB" dirty="0"/>
              <a:t> in the urine </a:t>
            </a:r>
          </a:p>
          <a:p>
            <a:pPr marL="742950" indent="-742950">
              <a:buAutoNum type="arabicPeriod"/>
            </a:pPr>
            <a:r>
              <a:rPr lang="en-GB" b="1" dirty="0"/>
              <a:t>Breaking down </a:t>
            </a:r>
            <a:r>
              <a:rPr lang="en-GB" dirty="0"/>
              <a:t>old, worn out blood cells and storing the iron from them until more blood cells are needed </a:t>
            </a:r>
          </a:p>
          <a:p>
            <a:pPr marL="0" indent="0">
              <a:buNone/>
            </a:pPr>
            <a:endParaRPr lang="en-GB" dirty="0"/>
          </a:p>
        </p:txBody>
      </p:sp>
      <p:sp>
        <p:nvSpPr>
          <p:cNvPr id="3" name="Content Placeholder 2">
            <a:extLst>
              <a:ext uri="{FF2B5EF4-FFF2-40B4-BE49-F238E27FC236}">
                <a16:creationId xmlns:a16="http://schemas.microsoft.com/office/drawing/2014/main" id="{EED891F3-3FF2-4E08-B698-F25FB52C2CC5}"/>
              </a:ext>
            </a:extLst>
          </p:cNvPr>
          <p:cNvSpPr>
            <a:spLocks noGrp="1"/>
          </p:cNvSpPr>
          <p:nvPr>
            <p:ph sz="quarter" idx="11"/>
          </p:nvPr>
        </p:nvSpPr>
        <p:spPr/>
        <p:txBody>
          <a:bodyPr>
            <a:normAutofit/>
          </a:bodyPr>
          <a:lstStyle/>
          <a:p>
            <a:r>
              <a:rPr lang="en-GB" dirty="0"/>
              <a:t>The role of the liver</a:t>
            </a:r>
          </a:p>
        </p:txBody>
      </p:sp>
    </p:spTree>
    <p:extLst>
      <p:ext uri="{BB962C8B-B14F-4D97-AF65-F5344CB8AC3E}">
        <p14:creationId xmlns:p14="http://schemas.microsoft.com/office/powerpoint/2010/main" val="409452740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4A96A4A-4E7D-4B0C-AD9A-D3CB53CBDBAB}"/>
              </a:ext>
            </a:extLst>
          </p:cNvPr>
          <p:cNvSpPr>
            <a:spLocks noGrp="1"/>
          </p:cNvSpPr>
          <p:nvPr>
            <p:ph sz="quarter" idx="10"/>
          </p:nvPr>
        </p:nvSpPr>
        <p:spPr>
          <a:xfrm>
            <a:off x="2820988" y="2060305"/>
            <a:ext cx="8943382" cy="4507920"/>
          </a:xfrm>
        </p:spPr>
        <p:txBody>
          <a:bodyPr>
            <a:normAutofit fontScale="77500" lnSpcReduction="20000"/>
          </a:bodyPr>
          <a:lstStyle/>
          <a:p>
            <a:pPr marL="0" indent="0">
              <a:buNone/>
            </a:pPr>
            <a:r>
              <a:rPr lang="en-GB" dirty="0"/>
              <a:t>One of the poisonous substances that the liver has to detoxify is </a:t>
            </a:r>
            <a:r>
              <a:rPr lang="en-GB" b="1" dirty="0"/>
              <a:t>lactic acid</a:t>
            </a:r>
            <a:r>
              <a:rPr lang="en-GB" dirty="0"/>
              <a:t>, which is produced during anaerobic respiration. </a:t>
            </a:r>
          </a:p>
          <a:p>
            <a:pPr marL="0" indent="0">
              <a:buNone/>
            </a:pPr>
            <a:endParaRPr lang="en-GB" dirty="0"/>
          </a:p>
          <a:p>
            <a:pPr marL="0" indent="0">
              <a:buNone/>
            </a:pPr>
            <a:r>
              <a:rPr lang="en-GB" dirty="0"/>
              <a:t>Lactic acid is broken down using oxygen. The equation is given below: </a:t>
            </a:r>
          </a:p>
          <a:p>
            <a:pPr marL="0" indent="0">
              <a:buNone/>
            </a:pPr>
            <a:endParaRPr lang="en-GB" dirty="0"/>
          </a:p>
          <a:p>
            <a:pPr marL="0" indent="0" algn="ctr">
              <a:buNone/>
            </a:pPr>
            <a:r>
              <a:rPr lang="en-GB" sz="3600" b="1" dirty="0"/>
              <a:t>Lactic acid + oxygen → carbon dioxide + water </a:t>
            </a:r>
          </a:p>
          <a:p>
            <a:pPr marL="0" indent="0">
              <a:buNone/>
            </a:pPr>
            <a:endParaRPr lang="en-GB" dirty="0"/>
          </a:p>
        </p:txBody>
      </p:sp>
      <p:sp>
        <p:nvSpPr>
          <p:cNvPr id="3" name="Content Placeholder 2">
            <a:extLst>
              <a:ext uri="{FF2B5EF4-FFF2-40B4-BE49-F238E27FC236}">
                <a16:creationId xmlns:a16="http://schemas.microsoft.com/office/drawing/2014/main" id="{3084EDFF-61FC-4668-8042-803E5C5F6FDA}"/>
              </a:ext>
            </a:extLst>
          </p:cNvPr>
          <p:cNvSpPr>
            <a:spLocks noGrp="1"/>
          </p:cNvSpPr>
          <p:nvPr>
            <p:ph sz="quarter" idx="11"/>
          </p:nvPr>
        </p:nvSpPr>
        <p:spPr/>
        <p:txBody>
          <a:bodyPr/>
          <a:lstStyle/>
          <a:p>
            <a:r>
              <a:rPr lang="en-GB" dirty="0"/>
              <a:t>Removing lactic acid</a:t>
            </a:r>
          </a:p>
        </p:txBody>
      </p:sp>
    </p:spTree>
    <p:extLst>
      <p:ext uri="{BB962C8B-B14F-4D97-AF65-F5344CB8AC3E}">
        <p14:creationId xmlns:p14="http://schemas.microsoft.com/office/powerpoint/2010/main" val="132017472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61A13E6-8050-4866-B3F7-2682583E88E2}"/>
              </a:ext>
            </a:extLst>
          </p:cNvPr>
          <p:cNvSpPr>
            <a:spLocks noGrp="1"/>
          </p:cNvSpPr>
          <p:nvPr>
            <p:ph sz="quarter" idx="10"/>
          </p:nvPr>
        </p:nvSpPr>
        <p:spPr>
          <a:xfrm>
            <a:off x="2820989" y="2060305"/>
            <a:ext cx="3907358" cy="4507920"/>
          </a:xfrm>
        </p:spPr>
        <p:txBody>
          <a:bodyPr>
            <a:noAutofit/>
          </a:bodyPr>
          <a:lstStyle/>
          <a:p>
            <a:pPr marL="0" indent="0">
              <a:buNone/>
            </a:pPr>
            <a:r>
              <a:rPr lang="en-GB" sz="2900" b="1" dirty="0"/>
              <a:t>Task:</a:t>
            </a:r>
          </a:p>
          <a:p>
            <a:pPr marL="0" indent="0">
              <a:buNone/>
            </a:pPr>
            <a:r>
              <a:rPr lang="en-GB" sz="2900" dirty="0"/>
              <a:t>Use this picture to describe the break down of lactic acid (starting at its production in the muscles to the production of carbon dioxide and water in the liver).  </a:t>
            </a:r>
            <a:endParaRPr lang="en-GB" sz="2900" b="1" dirty="0"/>
          </a:p>
        </p:txBody>
      </p:sp>
      <p:sp>
        <p:nvSpPr>
          <p:cNvPr id="3" name="Content Placeholder 2">
            <a:extLst>
              <a:ext uri="{FF2B5EF4-FFF2-40B4-BE49-F238E27FC236}">
                <a16:creationId xmlns:a16="http://schemas.microsoft.com/office/drawing/2014/main" id="{15DA2110-0BB0-497A-A0FD-68FF4C0B11C7}"/>
              </a:ext>
            </a:extLst>
          </p:cNvPr>
          <p:cNvSpPr>
            <a:spLocks noGrp="1"/>
          </p:cNvSpPr>
          <p:nvPr>
            <p:ph sz="quarter" idx="11"/>
          </p:nvPr>
        </p:nvSpPr>
        <p:spPr/>
        <p:txBody>
          <a:bodyPr/>
          <a:lstStyle/>
          <a:p>
            <a:r>
              <a:rPr lang="en-GB" dirty="0"/>
              <a:t>Removing lactic acid</a:t>
            </a:r>
          </a:p>
        </p:txBody>
      </p:sp>
      <p:pic>
        <p:nvPicPr>
          <p:cNvPr id="4" name="Picture 3">
            <a:extLst>
              <a:ext uri="{FF2B5EF4-FFF2-40B4-BE49-F238E27FC236}">
                <a16:creationId xmlns:a16="http://schemas.microsoft.com/office/drawing/2014/main" id="{60718821-C815-496F-902D-19F22A307FF5}"/>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812" b="97704" l="9875" r="89969">
                        <a14:foregroundMark x1="52508" y1="43006" x2="52821" y2="83925"/>
                        <a14:foregroundMark x1="23354" y1="54489" x2="64107" y2="59499"/>
                        <a14:foregroundMark x1="64107" y1="59499" x2="72414" y2="59290"/>
                        <a14:foregroundMark x1="72414" y1="59290" x2="80564" y2="59499"/>
                        <a14:foregroundMark x1="80564" y1="59499" x2="82132" y2="58038"/>
                        <a14:foregroundMark x1="49843" y1="79332" x2="33386" y2="97704"/>
                        <a14:foregroundMark x1="53605" y1="27975" x2="60815" y2="30480"/>
                      </a14:backgroundRemoval>
                    </a14:imgEffect>
                  </a14:imgLayer>
                </a14:imgProps>
              </a:ext>
            </a:extLst>
          </a:blip>
          <a:stretch>
            <a:fillRect/>
          </a:stretch>
        </p:blipFill>
        <p:spPr>
          <a:xfrm>
            <a:off x="5764511" y="1547887"/>
            <a:ext cx="6686797" cy="5020338"/>
          </a:xfrm>
          <a:prstGeom prst="rect">
            <a:avLst/>
          </a:prstGeom>
        </p:spPr>
      </p:pic>
    </p:spTree>
    <p:extLst>
      <p:ext uri="{BB962C8B-B14F-4D97-AF65-F5344CB8AC3E}">
        <p14:creationId xmlns:p14="http://schemas.microsoft.com/office/powerpoint/2010/main" val="211813573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61A13E6-8050-4866-B3F7-2682583E88E2}"/>
              </a:ext>
            </a:extLst>
          </p:cNvPr>
          <p:cNvSpPr>
            <a:spLocks noGrp="1"/>
          </p:cNvSpPr>
          <p:nvPr>
            <p:ph sz="quarter" idx="10"/>
          </p:nvPr>
        </p:nvSpPr>
        <p:spPr>
          <a:xfrm>
            <a:off x="2820989" y="2060305"/>
            <a:ext cx="8254842" cy="4507920"/>
          </a:xfrm>
        </p:spPr>
        <p:txBody>
          <a:bodyPr>
            <a:noAutofit/>
          </a:bodyPr>
          <a:lstStyle/>
          <a:p>
            <a:pPr marL="0" indent="0">
              <a:buNone/>
            </a:pPr>
            <a:r>
              <a:rPr lang="en-GB" sz="2900" b="1" dirty="0"/>
              <a:t>Mark your work!</a:t>
            </a:r>
          </a:p>
          <a:p>
            <a:pPr marL="0" indent="0">
              <a:buNone/>
            </a:pPr>
            <a:r>
              <a:rPr lang="en-GB" sz="2900" dirty="0">
                <a:solidFill>
                  <a:srgbClr val="00B050"/>
                </a:solidFill>
              </a:rPr>
              <a:t>Lactic acid is produced during anaerobic respiration, when the muscles cannot get enough oxygen. This lactic acid diffuses into the blood stream. It is carried by the blood to the liver. In the liver, the lactic acid is broken down using oxygen. The products of this reaction are carbon dioxide and water, which travel in the blood to the lungs to be exhaled. </a:t>
            </a:r>
            <a:endParaRPr lang="en-GB" sz="2900" b="1" dirty="0">
              <a:solidFill>
                <a:srgbClr val="00B050"/>
              </a:solidFill>
            </a:endParaRPr>
          </a:p>
        </p:txBody>
      </p:sp>
      <p:sp>
        <p:nvSpPr>
          <p:cNvPr id="3" name="Content Placeholder 2">
            <a:extLst>
              <a:ext uri="{FF2B5EF4-FFF2-40B4-BE49-F238E27FC236}">
                <a16:creationId xmlns:a16="http://schemas.microsoft.com/office/drawing/2014/main" id="{15DA2110-0BB0-497A-A0FD-68FF4C0B11C7}"/>
              </a:ext>
            </a:extLst>
          </p:cNvPr>
          <p:cNvSpPr>
            <a:spLocks noGrp="1"/>
          </p:cNvSpPr>
          <p:nvPr>
            <p:ph sz="quarter" idx="11"/>
          </p:nvPr>
        </p:nvSpPr>
        <p:spPr/>
        <p:txBody>
          <a:bodyPr/>
          <a:lstStyle/>
          <a:p>
            <a:r>
              <a:rPr lang="en-GB" dirty="0"/>
              <a:t>Removing lactic acid</a:t>
            </a:r>
          </a:p>
        </p:txBody>
      </p:sp>
    </p:spTree>
    <p:extLst>
      <p:ext uri="{BB962C8B-B14F-4D97-AF65-F5344CB8AC3E}">
        <p14:creationId xmlns:p14="http://schemas.microsoft.com/office/powerpoint/2010/main" val="428461732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AF9455C-1EB0-4566-AF44-0295DD833B74}"/>
              </a:ext>
            </a:extLst>
          </p:cNvPr>
          <p:cNvSpPr>
            <a:spLocks noGrp="1"/>
          </p:cNvSpPr>
          <p:nvPr>
            <p:ph sz="quarter" idx="10"/>
          </p:nvPr>
        </p:nvSpPr>
        <p:spPr/>
        <p:txBody>
          <a:bodyPr>
            <a:normAutofit/>
          </a:bodyPr>
          <a:lstStyle/>
          <a:p>
            <a:pPr marL="0" indent="0">
              <a:buNone/>
            </a:pPr>
            <a:r>
              <a:rPr lang="en-GB" dirty="0"/>
              <a:t>Some people refer to the liver as an ‘organ of respiration’. Explain whether you agree or disagree with this statement. </a:t>
            </a:r>
          </a:p>
          <a:p>
            <a:pPr marL="0" indent="0" algn="r">
              <a:buNone/>
            </a:pPr>
            <a:r>
              <a:rPr lang="en-GB" dirty="0"/>
              <a:t>(6 marks) </a:t>
            </a:r>
          </a:p>
          <a:p>
            <a:pPr marL="742950" indent="-742950">
              <a:buAutoNum type="arabicPeriod"/>
            </a:pPr>
            <a:endParaRPr lang="en-GB" dirty="0"/>
          </a:p>
        </p:txBody>
      </p:sp>
      <p:sp>
        <p:nvSpPr>
          <p:cNvPr id="3" name="Content Placeholder 2">
            <a:extLst>
              <a:ext uri="{FF2B5EF4-FFF2-40B4-BE49-F238E27FC236}">
                <a16:creationId xmlns:a16="http://schemas.microsoft.com/office/drawing/2014/main" id="{3EF993CD-9EFF-452A-937A-760836F225F3}"/>
              </a:ext>
            </a:extLst>
          </p:cNvPr>
          <p:cNvSpPr>
            <a:spLocks noGrp="1"/>
          </p:cNvSpPr>
          <p:nvPr>
            <p:ph sz="quarter" idx="11"/>
          </p:nvPr>
        </p:nvSpPr>
        <p:spPr/>
        <p:txBody>
          <a:bodyPr/>
          <a:lstStyle/>
          <a:p>
            <a:r>
              <a:rPr lang="en-GB" dirty="0"/>
              <a:t>6 mark question</a:t>
            </a:r>
          </a:p>
        </p:txBody>
      </p:sp>
    </p:spTree>
    <p:extLst>
      <p:ext uri="{BB962C8B-B14F-4D97-AF65-F5344CB8AC3E}">
        <p14:creationId xmlns:p14="http://schemas.microsoft.com/office/powerpoint/2010/main" val="247985963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AF9455C-1EB0-4566-AF44-0295DD833B74}"/>
              </a:ext>
            </a:extLst>
          </p:cNvPr>
          <p:cNvSpPr>
            <a:spLocks noGrp="1"/>
          </p:cNvSpPr>
          <p:nvPr>
            <p:ph sz="quarter" idx="10"/>
          </p:nvPr>
        </p:nvSpPr>
        <p:spPr/>
        <p:txBody>
          <a:bodyPr>
            <a:normAutofit fontScale="92500" lnSpcReduction="20000"/>
          </a:bodyPr>
          <a:lstStyle/>
          <a:p>
            <a:pPr marL="0" indent="0">
              <a:buNone/>
            </a:pPr>
            <a:r>
              <a:rPr lang="en-GB" dirty="0"/>
              <a:t>Some people refer to the liver as an ‘organ of respiration’. Explain whether you agree or disagree with this statement. </a:t>
            </a:r>
          </a:p>
          <a:p>
            <a:pPr marL="0" indent="0" algn="r">
              <a:buNone/>
            </a:pPr>
            <a:r>
              <a:rPr lang="en-GB" dirty="0"/>
              <a:t>(6 marks)</a:t>
            </a:r>
          </a:p>
          <a:p>
            <a:pPr marL="0" indent="0" algn="r">
              <a:buNone/>
            </a:pPr>
            <a:endParaRPr lang="en-GB" dirty="0"/>
          </a:p>
          <a:p>
            <a:pPr marL="0" indent="0">
              <a:buNone/>
            </a:pPr>
            <a:r>
              <a:rPr lang="en-GB" dirty="0">
                <a:solidFill>
                  <a:srgbClr val="00B050"/>
                </a:solidFill>
              </a:rPr>
              <a:t>Send your answer to Miss Ravenscroft for feedback!</a:t>
            </a:r>
            <a:r>
              <a:rPr lang="en-GB" dirty="0"/>
              <a:t> </a:t>
            </a:r>
          </a:p>
          <a:p>
            <a:pPr marL="742950" indent="-742950">
              <a:buAutoNum type="arabicPeriod"/>
            </a:pPr>
            <a:endParaRPr lang="en-GB" dirty="0"/>
          </a:p>
        </p:txBody>
      </p:sp>
      <p:sp>
        <p:nvSpPr>
          <p:cNvPr id="3" name="Content Placeholder 2">
            <a:extLst>
              <a:ext uri="{FF2B5EF4-FFF2-40B4-BE49-F238E27FC236}">
                <a16:creationId xmlns:a16="http://schemas.microsoft.com/office/drawing/2014/main" id="{3EF993CD-9EFF-452A-937A-760836F225F3}"/>
              </a:ext>
            </a:extLst>
          </p:cNvPr>
          <p:cNvSpPr>
            <a:spLocks noGrp="1"/>
          </p:cNvSpPr>
          <p:nvPr>
            <p:ph sz="quarter" idx="11"/>
          </p:nvPr>
        </p:nvSpPr>
        <p:spPr/>
        <p:txBody>
          <a:bodyPr/>
          <a:lstStyle/>
          <a:p>
            <a:r>
              <a:rPr lang="en-GB" dirty="0"/>
              <a:t>6 mark question</a:t>
            </a:r>
          </a:p>
        </p:txBody>
      </p:sp>
    </p:spTree>
    <p:extLst>
      <p:ext uri="{BB962C8B-B14F-4D97-AF65-F5344CB8AC3E}">
        <p14:creationId xmlns:p14="http://schemas.microsoft.com/office/powerpoint/2010/main" val="43726617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B96071C-DC2A-49F1-8E7A-C77AE9211BFE}"/>
              </a:ext>
            </a:extLst>
          </p:cNvPr>
          <p:cNvSpPr>
            <a:spLocks noGrp="1"/>
          </p:cNvSpPr>
          <p:nvPr>
            <p:ph sz="quarter" idx="10"/>
          </p:nvPr>
        </p:nvSpPr>
        <p:spPr/>
        <p:txBody>
          <a:bodyPr/>
          <a:lstStyle/>
          <a:p>
            <a:pPr marL="0" indent="0">
              <a:buNone/>
            </a:pPr>
            <a:r>
              <a:rPr lang="en-GB" dirty="0"/>
              <a:t>Well done for completing lesson 4!</a:t>
            </a:r>
          </a:p>
          <a:p>
            <a:pPr marL="0" indent="0">
              <a:buNone/>
            </a:pPr>
            <a:endParaRPr lang="en-GB" dirty="0"/>
          </a:p>
          <a:p>
            <a:pPr marL="0" indent="0">
              <a:buNone/>
            </a:pPr>
            <a:r>
              <a:rPr lang="en-GB" dirty="0"/>
              <a:t>If you have any questions about the content, don’t hesitate to send me an email. </a:t>
            </a:r>
          </a:p>
        </p:txBody>
      </p:sp>
      <p:sp>
        <p:nvSpPr>
          <p:cNvPr id="3" name="Content Placeholder 2">
            <a:extLst>
              <a:ext uri="{FF2B5EF4-FFF2-40B4-BE49-F238E27FC236}">
                <a16:creationId xmlns:a16="http://schemas.microsoft.com/office/drawing/2014/main" id="{F8FC91F1-FA22-41DB-A32C-1C0E04DEE1ED}"/>
              </a:ext>
            </a:extLst>
          </p:cNvPr>
          <p:cNvSpPr>
            <a:spLocks noGrp="1"/>
          </p:cNvSpPr>
          <p:nvPr>
            <p:ph sz="quarter" idx="11"/>
          </p:nvPr>
        </p:nvSpPr>
        <p:spPr/>
        <p:txBody>
          <a:bodyPr/>
          <a:lstStyle/>
          <a:p>
            <a:r>
              <a:rPr lang="en-GB" dirty="0"/>
              <a:t>End of lesson 4</a:t>
            </a:r>
          </a:p>
        </p:txBody>
      </p:sp>
    </p:spTree>
    <p:extLst>
      <p:ext uri="{BB962C8B-B14F-4D97-AF65-F5344CB8AC3E}">
        <p14:creationId xmlns:p14="http://schemas.microsoft.com/office/powerpoint/2010/main" val="194859530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567E7BF-BBFD-43E5-A99C-82F406553A21}"/>
              </a:ext>
            </a:extLst>
          </p:cNvPr>
          <p:cNvSpPr>
            <a:spLocks noGrp="1"/>
          </p:cNvSpPr>
          <p:nvPr>
            <p:ph sz="quarter" idx="10"/>
          </p:nvPr>
        </p:nvSpPr>
        <p:spPr/>
        <p:txBody>
          <a:bodyPr>
            <a:normAutofit fontScale="92500" lnSpcReduction="20000"/>
          </a:bodyPr>
          <a:lstStyle/>
          <a:p>
            <a:pPr marL="0" indent="0">
              <a:buNone/>
            </a:pPr>
            <a:r>
              <a:rPr lang="en-GB" dirty="0"/>
              <a:t>You have now finished the topic! How much have you learnt about respiration? </a:t>
            </a:r>
          </a:p>
          <a:p>
            <a:pPr marL="0" indent="0">
              <a:buNone/>
            </a:pPr>
            <a:endParaRPr lang="en-GB" dirty="0"/>
          </a:p>
          <a:p>
            <a:pPr marL="0" indent="0">
              <a:buNone/>
            </a:pPr>
            <a:r>
              <a:rPr lang="en-GB" dirty="0"/>
              <a:t>Try this BBC Bitesize quiz to find out! </a:t>
            </a:r>
            <a:r>
              <a:rPr lang="en-GB" dirty="0">
                <a:hlinkClick r:id="rId2"/>
              </a:rPr>
              <a:t>https://www.bbc.co.uk/bitesize/guides/zp4mk2p/test</a:t>
            </a:r>
            <a:endParaRPr lang="en-GB" dirty="0"/>
          </a:p>
        </p:txBody>
      </p:sp>
      <p:sp>
        <p:nvSpPr>
          <p:cNvPr id="3" name="Content Placeholder 2">
            <a:extLst>
              <a:ext uri="{FF2B5EF4-FFF2-40B4-BE49-F238E27FC236}">
                <a16:creationId xmlns:a16="http://schemas.microsoft.com/office/drawing/2014/main" id="{44C40C62-831A-41A8-B8E1-E5AA7E8EA528}"/>
              </a:ext>
            </a:extLst>
          </p:cNvPr>
          <p:cNvSpPr>
            <a:spLocks noGrp="1"/>
          </p:cNvSpPr>
          <p:nvPr>
            <p:ph sz="quarter" idx="11"/>
          </p:nvPr>
        </p:nvSpPr>
        <p:spPr/>
        <p:txBody>
          <a:bodyPr/>
          <a:lstStyle/>
          <a:p>
            <a:r>
              <a:rPr lang="en-GB"/>
              <a:t>Final Task!</a:t>
            </a:r>
            <a:endParaRPr lang="en-GB" dirty="0"/>
          </a:p>
        </p:txBody>
      </p:sp>
    </p:spTree>
    <p:extLst>
      <p:ext uri="{BB962C8B-B14F-4D97-AF65-F5344CB8AC3E}">
        <p14:creationId xmlns:p14="http://schemas.microsoft.com/office/powerpoint/2010/main" val="2706307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0AB323-AA9F-4CA4-8EAE-1ACE73ACCCE1}"/>
              </a:ext>
            </a:extLst>
          </p:cNvPr>
          <p:cNvSpPr>
            <a:spLocks noGrp="1"/>
          </p:cNvSpPr>
          <p:nvPr>
            <p:ph sz="quarter" idx="10"/>
          </p:nvPr>
        </p:nvSpPr>
        <p:spPr>
          <a:xfrm>
            <a:off x="2820988" y="2060305"/>
            <a:ext cx="8254843" cy="1624591"/>
          </a:xfrm>
        </p:spPr>
        <p:txBody>
          <a:bodyPr>
            <a:noAutofit/>
          </a:bodyPr>
          <a:lstStyle/>
          <a:p>
            <a:pPr marL="0" indent="0">
              <a:buNone/>
            </a:pPr>
            <a:r>
              <a:rPr lang="en-GB" sz="3000" dirty="0"/>
              <a:t>Aerobic respiration happens inside </a:t>
            </a:r>
            <a:r>
              <a:rPr lang="en-GB" sz="3000" b="1" dirty="0"/>
              <a:t>mitochondria</a:t>
            </a:r>
            <a:r>
              <a:rPr lang="en-GB" sz="3000" dirty="0"/>
              <a:t>. These are structures found inside plant and animal cells. </a:t>
            </a:r>
          </a:p>
          <a:p>
            <a:pPr marL="0" indent="0">
              <a:buNone/>
            </a:pPr>
            <a:endParaRPr lang="en-GB" sz="3000" dirty="0"/>
          </a:p>
          <a:p>
            <a:pPr marL="0" indent="0">
              <a:buNone/>
            </a:pPr>
            <a:endParaRPr lang="en-GB" sz="3000" dirty="0"/>
          </a:p>
          <a:p>
            <a:pPr marL="0" indent="0">
              <a:buNone/>
            </a:pPr>
            <a:endParaRPr lang="en-GB" sz="3000" dirty="0"/>
          </a:p>
        </p:txBody>
      </p:sp>
      <p:sp>
        <p:nvSpPr>
          <p:cNvPr id="3" name="Content Placeholder 2">
            <a:extLst>
              <a:ext uri="{FF2B5EF4-FFF2-40B4-BE49-F238E27FC236}">
                <a16:creationId xmlns:a16="http://schemas.microsoft.com/office/drawing/2014/main" id="{F2577D5F-0DD7-4862-A654-4EBF030BD0D4}"/>
              </a:ext>
            </a:extLst>
          </p:cNvPr>
          <p:cNvSpPr>
            <a:spLocks noGrp="1"/>
          </p:cNvSpPr>
          <p:nvPr>
            <p:ph sz="quarter" idx="11"/>
          </p:nvPr>
        </p:nvSpPr>
        <p:spPr/>
        <p:txBody>
          <a:bodyPr/>
          <a:lstStyle/>
          <a:p>
            <a:r>
              <a:rPr lang="en-GB" dirty="0"/>
              <a:t>Aerobic respiration</a:t>
            </a:r>
          </a:p>
        </p:txBody>
      </p:sp>
      <p:pic>
        <p:nvPicPr>
          <p:cNvPr id="4" name="Picture 3">
            <a:extLst>
              <a:ext uri="{FF2B5EF4-FFF2-40B4-BE49-F238E27FC236}">
                <a16:creationId xmlns:a16="http://schemas.microsoft.com/office/drawing/2014/main" id="{AC9DB34B-BF00-4412-9CEB-5CC6EA0CC822}"/>
              </a:ext>
            </a:extLst>
          </p:cNvPr>
          <p:cNvPicPr>
            <a:picLocks noChangeAspect="1"/>
          </p:cNvPicPr>
          <p:nvPr/>
        </p:nvPicPr>
        <p:blipFill>
          <a:blip r:embed="rId2"/>
          <a:stretch>
            <a:fillRect/>
          </a:stretch>
        </p:blipFill>
        <p:spPr>
          <a:xfrm>
            <a:off x="7066246" y="3894516"/>
            <a:ext cx="4800600" cy="2371725"/>
          </a:xfrm>
          <a:prstGeom prst="rect">
            <a:avLst/>
          </a:prstGeom>
        </p:spPr>
      </p:pic>
      <p:sp>
        <p:nvSpPr>
          <p:cNvPr id="6" name="Rectangle 5">
            <a:extLst>
              <a:ext uri="{FF2B5EF4-FFF2-40B4-BE49-F238E27FC236}">
                <a16:creationId xmlns:a16="http://schemas.microsoft.com/office/drawing/2014/main" id="{7AB33AEF-478A-4E93-9F3C-E8DABFCFD607}"/>
              </a:ext>
            </a:extLst>
          </p:cNvPr>
          <p:cNvSpPr/>
          <p:nvPr/>
        </p:nvSpPr>
        <p:spPr>
          <a:xfrm>
            <a:off x="2820988" y="3787255"/>
            <a:ext cx="3893711" cy="2400657"/>
          </a:xfrm>
          <a:prstGeom prst="rect">
            <a:avLst/>
          </a:prstGeom>
        </p:spPr>
        <p:txBody>
          <a:bodyPr wrap="square">
            <a:spAutoFit/>
          </a:bodyPr>
          <a:lstStyle/>
          <a:p>
            <a:r>
              <a:rPr lang="en-GB" sz="3000" dirty="0">
                <a:latin typeface="Century Gothic" panose="020B0502020202020204" pitchFamily="34" charset="0"/>
              </a:rPr>
              <a:t>Mitochondria contain special </a:t>
            </a:r>
            <a:r>
              <a:rPr lang="en-GB" sz="3000" b="1" dirty="0">
                <a:latin typeface="Century Gothic" panose="020B0502020202020204" pitchFamily="34" charset="0"/>
              </a:rPr>
              <a:t>enzymes</a:t>
            </a:r>
            <a:r>
              <a:rPr lang="en-GB" sz="3000" dirty="0">
                <a:latin typeface="Century Gothic" panose="020B0502020202020204" pitchFamily="34" charset="0"/>
              </a:rPr>
              <a:t> that are needed for aerobic respiration to occur. </a:t>
            </a:r>
          </a:p>
        </p:txBody>
      </p:sp>
    </p:spTree>
    <p:extLst>
      <p:ext uri="{BB962C8B-B14F-4D97-AF65-F5344CB8AC3E}">
        <p14:creationId xmlns:p14="http://schemas.microsoft.com/office/powerpoint/2010/main" val="390964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BC0AB79-BC07-446D-A7AA-6441FEAC388A}"/>
              </a:ext>
            </a:extLst>
          </p:cNvPr>
          <p:cNvSpPr>
            <a:spLocks noGrp="1"/>
          </p:cNvSpPr>
          <p:nvPr>
            <p:ph sz="quarter" idx="10"/>
          </p:nvPr>
        </p:nvSpPr>
        <p:spPr>
          <a:xfrm>
            <a:off x="2820988" y="2060305"/>
            <a:ext cx="8254843" cy="1569999"/>
          </a:xfrm>
        </p:spPr>
        <p:txBody>
          <a:bodyPr>
            <a:normAutofit/>
          </a:bodyPr>
          <a:lstStyle/>
          <a:p>
            <a:pPr marL="0" indent="0">
              <a:buNone/>
            </a:pPr>
            <a:r>
              <a:rPr lang="en-GB" sz="2800" dirty="0"/>
              <a:t>Aerobic respiration is an </a:t>
            </a:r>
            <a:r>
              <a:rPr lang="en-GB" sz="2800" b="1" dirty="0"/>
              <a:t>exothermic reaction</a:t>
            </a:r>
            <a:r>
              <a:rPr lang="en-GB" sz="2800" dirty="0"/>
              <a:t>. </a:t>
            </a:r>
          </a:p>
          <a:p>
            <a:pPr marL="0" indent="0">
              <a:buNone/>
            </a:pPr>
            <a:r>
              <a:rPr lang="en-GB" sz="2800" dirty="0"/>
              <a:t>This is because </a:t>
            </a:r>
            <a:r>
              <a:rPr lang="en-GB" sz="2800" b="1" dirty="0"/>
              <a:t>energy</a:t>
            </a:r>
            <a:r>
              <a:rPr lang="en-GB" sz="2800" dirty="0"/>
              <a:t> is transferred to the environment. </a:t>
            </a:r>
          </a:p>
        </p:txBody>
      </p:sp>
      <p:sp>
        <p:nvSpPr>
          <p:cNvPr id="3" name="Content Placeholder 2">
            <a:extLst>
              <a:ext uri="{FF2B5EF4-FFF2-40B4-BE49-F238E27FC236}">
                <a16:creationId xmlns:a16="http://schemas.microsoft.com/office/drawing/2014/main" id="{1C861FB0-477E-47BE-AEEB-5054E30FF762}"/>
              </a:ext>
            </a:extLst>
          </p:cNvPr>
          <p:cNvSpPr>
            <a:spLocks noGrp="1"/>
          </p:cNvSpPr>
          <p:nvPr>
            <p:ph sz="quarter" idx="11"/>
          </p:nvPr>
        </p:nvSpPr>
        <p:spPr/>
        <p:txBody>
          <a:bodyPr/>
          <a:lstStyle/>
          <a:p>
            <a:r>
              <a:rPr lang="en-GB" dirty="0"/>
              <a:t>Aerobic respiration</a:t>
            </a:r>
          </a:p>
        </p:txBody>
      </p:sp>
      <p:sp>
        <p:nvSpPr>
          <p:cNvPr id="6" name="Rectangle 5">
            <a:extLst>
              <a:ext uri="{FF2B5EF4-FFF2-40B4-BE49-F238E27FC236}">
                <a16:creationId xmlns:a16="http://schemas.microsoft.com/office/drawing/2014/main" id="{7B968F61-9477-401E-86F5-2F1FCA12BA56}"/>
              </a:ext>
            </a:extLst>
          </p:cNvPr>
          <p:cNvSpPr/>
          <p:nvPr/>
        </p:nvSpPr>
        <p:spPr>
          <a:xfrm>
            <a:off x="2820988" y="3630304"/>
            <a:ext cx="4632525" cy="3108543"/>
          </a:xfrm>
          <a:prstGeom prst="rect">
            <a:avLst/>
          </a:prstGeom>
        </p:spPr>
        <p:txBody>
          <a:bodyPr wrap="square">
            <a:spAutoFit/>
          </a:bodyPr>
          <a:lstStyle/>
          <a:p>
            <a:r>
              <a:rPr lang="en-GB" sz="2800" dirty="0">
                <a:latin typeface="Century Gothic" panose="020B0502020202020204" pitchFamily="34" charset="0"/>
              </a:rPr>
              <a:t>Most of the energy transferred during respiration is used for all of the</a:t>
            </a:r>
            <a:r>
              <a:rPr lang="en-GB" sz="2800" b="1" dirty="0">
                <a:latin typeface="Century Gothic" panose="020B0502020202020204" pitchFamily="34" charset="0"/>
              </a:rPr>
              <a:t> reactions </a:t>
            </a:r>
            <a:r>
              <a:rPr lang="en-GB" sz="2800" dirty="0">
                <a:latin typeface="Century Gothic" panose="020B0502020202020204" pitchFamily="34" charset="0"/>
              </a:rPr>
              <a:t>that take place inside the cell. This is why respiration is so important! </a:t>
            </a:r>
          </a:p>
        </p:txBody>
      </p:sp>
      <p:pic>
        <p:nvPicPr>
          <p:cNvPr id="4" name="Picture 3">
            <a:extLst>
              <a:ext uri="{FF2B5EF4-FFF2-40B4-BE49-F238E27FC236}">
                <a16:creationId xmlns:a16="http://schemas.microsoft.com/office/drawing/2014/main" id="{44CB9F58-E4EB-4754-B38D-54B908DCE8AE}"/>
              </a:ext>
            </a:extLst>
          </p:cNvPr>
          <p:cNvPicPr>
            <a:picLocks noChangeAspect="1"/>
          </p:cNvPicPr>
          <p:nvPr/>
        </p:nvPicPr>
        <p:blipFill>
          <a:blip r:embed="rId3"/>
          <a:stretch>
            <a:fillRect/>
          </a:stretch>
        </p:blipFill>
        <p:spPr>
          <a:xfrm>
            <a:off x="8076204" y="3429000"/>
            <a:ext cx="3688165" cy="3113129"/>
          </a:xfrm>
          <a:prstGeom prst="rect">
            <a:avLst/>
          </a:prstGeom>
        </p:spPr>
      </p:pic>
    </p:spTree>
    <p:extLst>
      <p:ext uri="{BB962C8B-B14F-4D97-AF65-F5344CB8AC3E}">
        <p14:creationId xmlns:p14="http://schemas.microsoft.com/office/powerpoint/2010/main" val="3249635772"/>
      </p:ext>
    </p:extLst>
  </p:cSld>
  <p:clrMapOvr>
    <a:masterClrMapping/>
  </p:clrMapOvr>
</p:sld>
</file>

<file path=ppt/theme/theme1.xml><?xml version="1.0" encoding="utf-8"?>
<a:theme xmlns:a="http://schemas.openxmlformats.org/drawingml/2006/main" name="1_Title Slide">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arning Objectives">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C73EE04BAE9943B158BE930601BE44" ma:contentTypeVersion="8" ma:contentTypeDescription="Create a new document." ma:contentTypeScope="" ma:versionID="0e9f8e187aa6ae83d489d0fba1bbba8c">
  <xsd:schema xmlns:xsd="http://www.w3.org/2001/XMLSchema" xmlns:xs="http://www.w3.org/2001/XMLSchema" xmlns:p="http://schemas.microsoft.com/office/2006/metadata/properties" xmlns:ns3="7f7c103c-51fc-4493-99d8-2d1401489b4e" xmlns:ns4="0f91fd38-3f07-4e51-b914-a5cafae790e2" targetNamespace="http://schemas.microsoft.com/office/2006/metadata/properties" ma:root="true" ma:fieldsID="08736ced6e6055bedd29c62568b14ae2" ns3:_="" ns4:_="">
    <xsd:import namespace="7f7c103c-51fc-4493-99d8-2d1401489b4e"/>
    <xsd:import namespace="0f91fd38-3f07-4e51-b914-a5cafae790e2"/>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7c103c-51fc-4493-99d8-2d1401489b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f91fd38-3f07-4e51-b914-a5cafae790e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3AC860B-4DC9-4F39-A071-388B707022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f7c103c-51fc-4493-99d8-2d1401489b4e"/>
    <ds:schemaRef ds:uri="0f91fd38-3f07-4e51-b914-a5cafae790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E298102-BEDF-40E2-BAB1-D1E4550D95E4}">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57C8C9CB-2B4C-4449-9897-F6B3EE466A2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1546</TotalTime>
  <Words>4208</Words>
  <Application>Microsoft Office PowerPoint</Application>
  <PresentationFormat>Widescreen</PresentationFormat>
  <Paragraphs>596</Paragraphs>
  <Slides>78</Slides>
  <Notes>34</Notes>
  <HiddenSlides>0</HiddenSlides>
  <MMClips>0</MMClips>
  <ScaleCrop>false</ScaleCrop>
  <HeadingPairs>
    <vt:vector size="4" baseType="variant">
      <vt:variant>
        <vt:lpstr>Theme</vt:lpstr>
      </vt:variant>
      <vt:variant>
        <vt:i4>2</vt:i4>
      </vt:variant>
      <vt:variant>
        <vt:lpstr>Slide Titles</vt:lpstr>
      </vt:variant>
      <vt:variant>
        <vt:i4>78</vt:i4>
      </vt:variant>
    </vt:vector>
  </HeadingPairs>
  <TitlesOfParts>
    <vt:vector size="80" baseType="lpstr">
      <vt:lpstr>1_Title Slide</vt:lpstr>
      <vt:lpstr>Learning Objectives</vt:lpstr>
      <vt:lpstr>PowerPoint Presentation</vt:lpstr>
      <vt:lpstr>PowerPoint Presentation</vt:lpstr>
      <vt:lpstr>PowerPoint Presentation</vt:lpstr>
      <vt:lpstr>Lesson 1: Aerobic Respiration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Lesson 2: The Effect of Exercise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Lesson 3: Anaerobic Respiration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Lesson 4: Metabolism and the Liver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Organisms and their environment</dc:title>
  <dc:creator>Holly Archer</dc:creator>
  <cp:lastModifiedBy>Jessica Ravenscroft</cp:lastModifiedBy>
  <cp:revision>67</cp:revision>
  <dcterms:created xsi:type="dcterms:W3CDTF">2016-06-11T18:58:23Z</dcterms:created>
  <dcterms:modified xsi:type="dcterms:W3CDTF">2020-04-20T11:24:19Z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0x01010087C73EE04BAE9943B158BE930601BE44</vt:lpwstr>
  </property>
</Properties>
</file>