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11" r:id="rId4"/>
  </p:sldMasterIdLst>
  <p:notesMasterIdLst>
    <p:notesMasterId r:id="rId19"/>
  </p:notesMasterIdLst>
  <p:sldIdLst>
    <p:sldId id="262" r:id="rId5"/>
    <p:sldId id="257" r:id="rId6"/>
    <p:sldId id="258" r:id="rId7"/>
    <p:sldId id="296" r:id="rId8"/>
    <p:sldId id="261" r:id="rId9"/>
    <p:sldId id="260" r:id="rId10"/>
    <p:sldId id="264" r:id="rId11"/>
    <p:sldId id="295" r:id="rId12"/>
    <p:sldId id="298" r:id="rId13"/>
    <p:sldId id="299" r:id="rId14"/>
    <p:sldId id="300" r:id="rId15"/>
    <p:sldId id="301" r:id="rId16"/>
    <p:sldId id="302" r:id="rId17"/>
    <p:sldId id="30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54"/>
    <p:restoredTop sz="89462"/>
  </p:normalViewPr>
  <p:slideViewPr>
    <p:cSldViewPr snapToGrid="0" snapToObjects="1">
      <p:cViewPr varScale="1">
        <p:scale>
          <a:sx n="69" d="100"/>
          <a:sy n="69" d="100"/>
        </p:scale>
        <p:origin x="10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D9E6BC-5123-5D4B-8497-E475A8DD923E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B8E1FC-5877-1C47-BCC0-9B987EBDD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674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B8E1FC-5877-1C47-BCC0-9B987EBDD08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662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B8E1FC-5877-1C47-BCC0-9B987EBDD08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4615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B8E1FC-5877-1C47-BCC0-9B987EBDD08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148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B8E1FC-5877-1C47-BCC0-9B987EBDD08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9606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B8E1FC-5877-1C47-BCC0-9B987EBDD08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6950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B8E1FC-5877-1C47-BCC0-9B987EBDD08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094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ADED-06C6-7641-ADA9-69B74BC4D55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8E7F8307-25D7-6545-96D1-4497E87593ED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910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ADED-06C6-7641-ADA9-69B74BC4D55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F8307-25D7-6545-96D1-4497E87593ED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36015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ADED-06C6-7641-ADA9-69B74BC4D55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F8307-25D7-6545-96D1-4497E87593ED}" type="slidenum">
              <a:rPr lang="en-US" smtClean="0"/>
              <a:t>‹#›</a:t>
            </a:fld>
            <a:endParaRPr lang="en-US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53708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23FB4-DCE2-A349-A36B-8F22663FA9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94205" y="120395"/>
            <a:ext cx="4066747" cy="794004"/>
          </a:xfrm>
        </p:spPr>
        <p:txBody>
          <a:bodyPr>
            <a:normAutofit/>
          </a:bodyPr>
          <a:lstStyle>
            <a:lvl1pPr algn="ctr">
              <a:defRPr sz="3200" baseline="0">
                <a:latin typeface="Merriweather"/>
              </a:defRPr>
            </a:lvl1pPr>
          </a:lstStyle>
          <a:p>
            <a:r>
              <a:rPr lang="en-US"/>
              <a:t>Subject</a:t>
            </a:r>
            <a:br>
              <a:rPr lang="en-US"/>
            </a:br>
            <a:r>
              <a:rPr lang="en-US"/>
              <a:t>Name of unit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AA991E-692F-6441-A34F-F76CB1712B11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85523" y="120396"/>
            <a:ext cx="3138488" cy="3176417"/>
          </a:xfrm>
          <a:prstGeom prst="rect">
            <a:avLst/>
          </a:prstGeom>
          <a:solidFill>
            <a:srgbClr val="FFFFFF">
              <a:alpha val="50196"/>
            </a:srgbClr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>
            <a:normAutofit/>
          </a:bodyPr>
          <a:lstStyle>
            <a:lvl1pPr>
              <a:defRPr sz="1200" baseline="0">
                <a:latin typeface="Merriweather"/>
              </a:defRPr>
            </a:lvl1pPr>
          </a:lstStyle>
          <a:p>
            <a:pPr lvl="0"/>
            <a:r>
              <a:rPr lang="en-US"/>
              <a:t>Keywords (Tier 3 vocabulary)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E3E5D17C-9E66-6343-AB98-9373AF45724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85523" y="3372667"/>
            <a:ext cx="3138488" cy="3176417"/>
          </a:xfrm>
          <a:prstGeom prst="rect">
            <a:avLst/>
          </a:prstGeom>
          <a:solidFill>
            <a:srgbClr val="FFFFFF">
              <a:alpha val="50196"/>
            </a:srgbClr>
          </a:solidFill>
          <a:ln w="38100"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>
            <a:lvl1pPr marL="228600" indent="-228600">
              <a:defRPr lang="en-US" sz="1200" kern="1200" baseline="0" dirty="0">
                <a:solidFill>
                  <a:schemeClr val="tx1"/>
                </a:solidFill>
                <a:latin typeface="Merriweather"/>
                <a:ea typeface="+mn-ea"/>
                <a:cs typeface="+mn-cs"/>
              </a:defRPr>
            </a:lvl1pPr>
          </a:lstStyle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/>
              <a:t>Keywords (tier 2 vocabulary)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7AF93FB3-593F-C44C-BBCB-2B840E9AEF11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8867989" y="120396"/>
            <a:ext cx="3138488" cy="3176417"/>
          </a:xfrm>
          <a:prstGeom prst="rect">
            <a:avLst/>
          </a:prstGeom>
          <a:solidFill>
            <a:srgbClr val="FFFFFF">
              <a:alpha val="50196"/>
            </a:srgbClr>
          </a:solidFill>
          <a:ln w="38100">
            <a:solidFill>
              <a:srgbClr val="92D050"/>
            </a:solidFill>
          </a:ln>
        </p:spPr>
        <p:txBody>
          <a:bodyPr>
            <a:normAutofit/>
          </a:bodyPr>
          <a:lstStyle>
            <a:lvl1pPr>
              <a:defRPr sz="1400" baseline="0">
                <a:latin typeface="Merriweather"/>
              </a:defRPr>
            </a:lvl1pPr>
          </a:lstStyle>
          <a:p>
            <a:pPr lvl="0"/>
            <a:r>
              <a:rPr lang="en-US"/>
              <a:t>Knowledge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9ACAA423-EFEF-E048-BAD2-CDFAF318843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867989" y="3372667"/>
            <a:ext cx="3138488" cy="3176417"/>
          </a:xfrm>
          <a:prstGeom prst="rect">
            <a:avLst/>
          </a:prstGeom>
          <a:solidFill>
            <a:srgbClr val="FFFFFF">
              <a:alpha val="50196"/>
            </a:srgbClr>
          </a:solidFill>
          <a:ln w="38100">
            <a:solidFill>
              <a:srgbClr val="FFC000"/>
            </a:solidFill>
          </a:ln>
        </p:spPr>
        <p:txBody>
          <a:bodyPr>
            <a:normAutofit/>
          </a:bodyPr>
          <a:lstStyle>
            <a:lvl1pPr marL="228600" indent="-228600">
              <a:defRPr lang="en-US" sz="1400" kern="1200" baseline="0" dirty="0">
                <a:solidFill>
                  <a:schemeClr val="tx1"/>
                </a:solidFill>
                <a:latin typeface="Merriweather"/>
                <a:ea typeface="+mn-ea"/>
                <a:cs typeface="+mn-cs"/>
              </a:defRPr>
            </a:lvl1pPr>
          </a:lstStyle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/>
              <a:t>Knowledge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4D26E3F-F304-2B46-9AF4-A507C53F76B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599934" y="1049577"/>
            <a:ext cx="4992132" cy="2112963"/>
          </a:xfrm>
          <a:prstGeom prst="rect">
            <a:avLst/>
          </a:prstGeom>
          <a:solidFill>
            <a:srgbClr val="FFFFFF">
              <a:alpha val="50196"/>
            </a:srgbClr>
          </a:solidFill>
          <a:ln w="38100">
            <a:solidFill>
              <a:schemeClr val="accent2">
                <a:lumMod val="75000"/>
              </a:schemeClr>
            </a:solidFill>
          </a:ln>
        </p:spPr>
        <p:txBody>
          <a:bodyPr anchor="ctr">
            <a:normAutofit/>
          </a:bodyPr>
          <a:lstStyle>
            <a:lvl1pPr algn="ctr">
              <a:defRPr sz="1200">
                <a:latin typeface="Merriweather"/>
              </a:defRPr>
            </a:lvl1pPr>
          </a:lstStyle>
          <a:p>
            <a:r>
              <a:rPr lang="en-US"/>
              <a:t>Diagram</a:t>
            </a:r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9ACAA423-EFEF-E048-BAD2-CDFAF318843A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3678291" y="3387386"/>
            <a:ext cx="4898575" cy="3176417"/>
          </a:xfrm>
          <a:prstGeom prst="rect">
            <a:avLst/>
          </a:prstGeom>
          <a:solidFill>
            <a:srgbClr val="FFFFFF">
              <a:alpha val="50196"/>
            </a:srgbClr>
          </a:solidFill>
          <a:ln w="38100">
            <a:solidFill>
              <a:srgbClr val="FFC000"/>
            </a:solidFill>
          </a:ln>
        </p:spPr>
        <p:txBody>
          <a:bodyPr>
            <a:normAutofit/>
          </a:bodyPr>
          <a:lstStyle>
            <a:lvl1pPr marL="228600" indent="-228600">
              <a:defRPr lang="en-US" sz="1200" kern="1200" baseline="0" dirty="0">
                <a:solidFill>
                  <a:schemeClr val="tx1"/>
                </a:solidFill>
                <a:latin typeface="Merriweather"/>
                <a:ea typeface="+mn-ea"/>
                <a:cs typeface="+mn-cs"/>
              </a:defRPr>
            </a:lvl1pPr>
          </a:lstStyle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/>
              <a:t>Knowledge</a:t>
            </a:r>
          </a:p>
        </p:txBody>
      </p:sp>
    </p:spTree>
    <p:extLst>
      <p:ext uri="{BB962C8B-B14F-4D97-AF65-F5344CB8AC3E}">
        <p14:creationId xmlns:p14="http://schemas.microsoft.com/office/powerpoint/2010/main" val="12120841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09B9ADED-06C6-7641-ADA9-69B74BC4D55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F8307-25D7-6545-96D1-4497E87593ED}" type="slidenum">
              <a:rPr lang="en-US" smtClean="0"/>
              <a:t>‹#›</a:t>
            </a:fld>
            <a:endParaRPr lang="en-US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23846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ADED-06C6-7641-ADA9-69B74BC4D55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F8307-25D7-6545-96D1-4497E87593ED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62639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ADED-06C6-7641-ADA9-69B74BC4D55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F8307-25D7-6545-96D1-4497E87593ED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72564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ADED-06C6-7641-ADA9-69B74BC4D55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F8307-25D7-6545-96D1-4497E87593ED}" type="slidenum">
              <a:rPr lang="en-US" smtClean="0"/>
              <a:t>‹#›</a:t>
            </a:fld>
            <a:endParaRPr lang="en-US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41728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ADED-06C6-7641-ADA9-69B74BC4D55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F8307-25D7-6545-96D1-4497E87593ED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1018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ADED-06C6-7641-ADA9-69B74BC4D55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F8307-25D7-6545-96D1-4497E8759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42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ADED-06C6-7641-ADA9-69B74BC4D55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F8307-25D7-6545-96D1-4497E87593ED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16640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09B9ADED-06C6-7641-ADA9-69B74BC4D55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8E7F8307-25D7-6545-96D1-4497E87593ED}" type="slidenum">
              <a:rPr lang="en-US" smtClean="0"/>
              <a:t>‹#›</a:t>
            </a:fld>
            <a:endParaRPr lang="en-US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7520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9ADED-06C6-7641-ADA9-69B74BC4D55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E7F8307-25D7-6545-96D1-4497E8759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78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2" r:id="rId1"/>
    <p:sldLayoutId id="2147484113" r:id="rId2"/>
    <p:sldLayoutId id="2147484114" r:id="rId3"/>
    <p:sldLayoutId id="2147484115" r:id="rId4"/>
    <p:sldLayoutId id="2147484116" r:id="rId5"/>
    <p:sldLayoutId id="2147484117" r:id="rId6"/>
    <p:sldLayoutId id="2147484118" r:id="rId7"/>
    <p:sldLayoutId id="2147484119" r:id="rId8"/>
    <p:sldLayoutId id="2147484120" r:id="rId9"/>
    <p:sldLayoutId id="2147484121" r:id="rId10"/>
    <p:sldLayoutId id="2147484122" r:id="rId11"/>
    <p:sldLayoutId id="214748412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xAi3J_LlzA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K5C1N9e3vw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l00tsmfk8oQ&amp;list=PLCkAjxP1zN67tTQxacen-m5wKtBviefmm&amp;index=43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completemaths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hyperlink" Target="https://youtu.be/6dWBGfH55R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YZQW_-_P6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3owCzpYkMw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33QG-6kgV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A1DB9-CC45-49F8-8E68-DAC8748511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845" y="1609660"/>
            <a:ext cx="8765342" cy="1646302"/>
          </a:xfrm>
        </p:spPr>
        <p:txBody>
          <a:bodyPr>
            <a:normAutofit fontScale="90000"/>
          </a:bodyPr>
          <a:lstStyle/>
          <a:p>
            <a:r>
              <a:rPr lang="en-GB" dirty="0"/>
              <a:t>Year 7 Maths Summer Term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9EC32A-DC8C-4A31-B845-DD5F761EE0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845" y="3580881"/>
            <a:ext cx="10680024" cy="1911346"/>
          </a:xfrm>
        </p:spPr>
        <p:txBody>
          <a:bodyPr>
            <a:normAutofit/>
          </a:bodyPr>
          <a:lstStyle/>
          <a:p>
            <a:r>
              <a:rPr lang="en-GB" sz="4400" dirty="0"/>
              <a:t>Fortnight beginning 20</a:t>
            </a:r>
            <a:r>
              <a:rPr lang="en-GB" sz="4400" baseline="30000" dirty="0"/>
              <a:t>th</a:t>
            </a:r>
            <a:r>
              <a:rPr lang="en-GB" sz="4400" dirty="0"/>
              <a:t> April 2020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E0E19BB-5F14-084C-B559-F43FAD86D2E4}"/>
              </a:ext>
            </a:extLst>
          </p:cNvPr>
          <p:cNvSpPr/>
          <p:nvPr/>
        </p:nvSpPr>
        <p:spPr>
          <a:xfrm>
            <a:off x="514845" y="4969007"/>
            <a:ext cx="45207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/>
              <a:t>Rounding and Estimation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41911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D295F-4AF2-4545-B064-196D91E8F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1027686"/>
            <a:ext cx="3363974" cy="1338324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/>
          </a:bodyPr>
          <a:lstStyle/>
          <a:p>
            <a:pPr algn="ctr"/>
            <a:r>
              <a:rPr lang="en-GB" sz="2800" dirty="0"/>
              <a:t>Lesson 5 – Rounding whole numbers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AE2EC1-5AC0-4205-8EFB-F35ADEF62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313" y="2366009"/>
            <a:ext cx="11661913" cy="38589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b="1" dirty="0"/>
              <a:t>Task 2)</a:t>
            </a:r>
          </a:p>
          <a:p>
            <a:pPr marL="0" indent="0">
              <a:buNone/>
            </a:pPr>
            <a:r>
              <a:rPr lang="en-GB" sz="1600" dirty="0"/>
              <a:t>Main task – watch the </a:t>
            </a:r>
            <a:r>
              <a:rPr lang="en-GB" sz="1600" dirty="0">
                <a:hlinkClick r:id="rId3"/>
              </a:rPr>
              <a:t>video</a:t>
            </a:r>
            <a:r>
              <a:rPr lang="en-GB" sz="1600" dirty="0"/>
              <a:t> assigned to your classwork and answer these questions. </a:t>
            </a:r>
          </a:p>
          <a:p>
            <a:pPr>
              <a:buFontTx/>
              <a:buChar char="-"/>
            </a:pPr>
            <a:r>
              <a:rPr lang="en-GB" sz="1600" dirty="0"/>
              <a:t>What is the formula for the volume of a cuboid?</a:t>
            </a:r>
          </a:p>
          <a:p>
            <a:pPr>
              <a:buFontTx/>
              <a:buChar char="-"/>
            </a:pPr>
            <a:r>
              <a:rPr lang="en-GB" sz="1600" dirty="0"/>
              <a:t>Why does a cuboid have the name cuboid? </a:t>
            </a:r>
          </a:p>
          <a:p>
            <a:pPr>
              <a:buFontTx/>
              <a:buChar char="-"/>
            </a:pPr>
            <a:endParaRPr lang="en-GB" sz="1600" dirty="0"/>
          </a:p>
          <a:p>
            <a:pPr marL="0" indent="0">
              <a:buNone/>
            </a:pPr>
            <a:r>
              <a:rPr lang="en-GB" sz="1600" dirty="0"/>
              <a:t>Once completed, have a go at the worksheet that has been set for homework. </a:t>
            </a:r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r>
              <a:rPr lang="en-GB" sz="1600" dirty="0"/>
              <a:t>Extension - Draw a cuboid accurately (your choice of dimensions/lengths) and then find the volume.</a:t>
            </a:r>
          </a:p>
          <a:p>
            <a:pPr marL="0" indent="0">
              <a:buNone/>
            </a:pPr>
            <a:r>
              <a:rPr lang="en-GB" sz="1600" dirty="0"/>
              <a:t>Upload your notes and the worksheet answers  to your learning diary.</a:t>
            </a:r>
          </a:p>
          <a:p>
            <a:pPr marL="0" indent="0">
              <a:buNone/>
            </a:pPr>
            <a:endParaRPr lang="en-GB" sz="1600" b="1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588D03B-F401-2841-ACB7-6ED288EB0863}"/>
              </a:ext>
            </a:extLst>
          </p:cNvPr>
          <p:cNvSpPr txBox="1">
            <a:spLocks/>
          </p:cNvSpPr>
          <p:nvPr/>
        </p:nvSpPr>
        <p:spPr>
          <a:xfrm>
            <a:off x="4266597" y="1133387"/>
            <a:ext cx="7529740" cy="12326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600" b="1" dirty="0"/>
              <a:t>Task 1) </a:t>
            </a:r>
            <a:r>
              <a:rPr lang="en-GB" sz="1600" dirty="0"/>
              <a:t>Complete 20 multiplications</a:t>
            </a:r>
            <a:endParaRPr lang="en-GB" sz="1600" b="1" dirty="0"/>
          </a:p>
        </p:txBody>
      </p:sp>
    </p:spTree>
    <p:extLst>
      <p:ext uri="{BB962C8B-B14F-4D97-AF65-F5344CB8AC3E}">
        <p14:creationId xmlns:p14="http://schemas.microsoft.com/office/powerpoint/2010/main" val="2186083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D295F-4AF2-4545-B064-196D91E8F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1027686"/>
            <a:ext cx="3363974" cy="1338324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/>
          </a:bodyPr>
          <a:lstStyle/>
          <a:p>
            <a:pPr algn="ctr"/>
            <a:r>
              <a:rPr lang="en-GB" sz="2800" dirty="0"/>
              <a:t>Lesson 6 – Rounding to significant figures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AE2EC1-5AC0-4205-8EFB-F35ADEF62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313" y="2366009"/>
            <a:ext cx="11661913" cy="38589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b="1" dirty="0"/>
              <a:t>Task 3)</a:t>
            </a:r>
          </a:p>
          <a:p>
            <a:pPr marL="0" indent="0">
              <a:buNone/>
            </a:pPr>
            <a:r>
              <a:rPr lang="en-GB" sz="1600" dirty="0"/>
              <a:t>Watch the </a:t>
            </a:r>
            <a:r>
              <a:rPr lang="en-GB" sz="1600" dirty="0">
                <a:hlinkClick r:id="rId3"/>
              </a:rPr>
              <a:t>video</a:t>
            </a:r>
            <a:r>
              <a:rPr lang="en-GB" sz="1600" dirty="0"/>
              <a:t> assigned to your classwork, make notes on these.</a:t>
            </a:r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r>
              <a:rPr lang="en-GB" sz="1600" dirty="0"/>
              <a:t>Complete the worksheet Lesson 7 Rounding significant figures</a:t>
            </a:r>
          </a:p>
          <a:p>
            <a:pPr marL="0" indent="0">
              <a:buNone/>
            </a:pPr>
            <a:endParaRPr lang="en-GB" sz="1600" b="1" dirty="0"/>
          </a:p>
          <a:p>
            <a:pPr marL="0" indent="0">
              <a:buNone/>
            </a:pPr>
            <a:r>
              <a:rPr lang="en-GB" sz="1600" dirty="0"/>
              <a:t>Extension – Complete the extra worksheet – Extension Only questions 1, 5 and 6</a:t>
            </a:r>
          </a:p>
          <a:p>
            <a:pPr marL="0" indent="0">
              <a:buNone/>
            </a:pPr>
            <a:endParaRPr lang="en-GB" sz="1600" b="1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588D03B-F401-2841-ACB7-6ED288EB0863}"/>
              </a:ext>
            </a:extLst>
          </p:cNvPr>
          <p:cNvSpPr txBox="1">
            <a:spLocks/>
          </p:cNvSpPr>
          <p:nvPr/>
        </p:nvSpPr>
        <p:spPr>
          <a:xfrm>
            <a:off x="4266597" y="1133387"/>
            <a:ext cx="7529740" cy="12326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600" b="1" dirty="0"/>
              <a:t>Task 1) </a:t>
            </a:r>
            <a:r>
              <a:rPr lang="en-GB" sz="1600" dirty="0"/>
              <a:t>Complete 20 multiplications</a:t>
            </a:r>
            <a:endParaRPr lang="en-GB" sz="1600" b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600" b="1" dirty="0"/>
              <a:t>Task 2) </a:t>
            </a:r>
            <a:r>
              <a:rPr lang="en-GB" sz="1600" dirty="0"/>
              <a:t>Write down the rules for rounding to the nearest 10, 100 and 1000</a:t>
            </a:r>
          </a:p>
        </p:txBody>
      </p:sp>
    </p:spTree>
    <p:extLst>
      <p:ext uri="{BB962C8B-B14F-4D97-AF65-F5344CB8AC3E}">
        <p14:creationId xmlns:p14="http://schemas.microsoft.com/office/powerpoint/2010/main" val="2496185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D295F-4AF2-4545-B064-196D91E8F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1027686"/>
            <a:ext cx="3363974" cy="1338324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/>
          </a:bodyPr>
          <a:lstStyle/>
          <a:p>
            <a:pPr algn="ctr"/>
            <a:r>
              <a:rPr lang="en-GB" sz="2800" dirty="0"/>
              <a:t>Lesson 7 – Estimation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AE2EC1-5AC0-4205-8EFB-F35ADEF62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313" y="2366009"/>
            <a:ext cx="11661913" cy="38589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b="1" dirty="0"/>
              <a:t>Task 3)</a:t>
            </a:r>
          </a:p>
          <a:p>
            <a:pPr marL="0" indent="0">
              <a:buNone/>
            </a:pPr>
            <a:r>
              <a:rPr lang="en-GB" sz="1600" dirty="0"/>
              <a:t>Watch the video </a:t>
            </a:r>
            <a:r>
              <a:rPr lang="en-GB" sz="1600" dirty="0">
                <a:hlinkClick r:id="rId3"/>
              </a:rPr>
              <a:t>here</a:t>
            </a:r>
            <a:r>
              <a:rPr lang="en-GB" sz="1600" dirty="0"/>
              <a:t> and make notes on the information given</a:t>
            </a:r>
          </a:p>
          <a:p>
            <a:pPr marL="0" indent="0">
              <a:buNone/>
            </a:pPr>
            <a:r>
              <a:rPr lang="en-GB" sz="1600" dirty="0"/>
              <a:t>Complete the worksheet from Complete Maths  - if you finish this, you can complete the extension sheet</a:t>
            </a:r>
          </a:p>
          <a:p>
            <a:pPr>
              <a:buFontTx/>
              <a:buChar char="-"/>
            </a:pPr>
            <a:endParaRPr lang="en-GB" sz="1600" dirty="0"/>
          </a:p>
          <a:p>
            <a:pPr marL="0" indent="0">
              <a:buNone/>
            </a:pPr>
            <a:r>
              <a:rPr lang="en-GB" sz="1600" dirty="0"/>
              <a:t>Upload your answers to your learning diary.</a:t>
            </a:r>
          </a:p>
          <a:p>
            <a:pPr marL="0" indent="0">
              <a:buNone/>
            </a:pPr>
            <a:endParaRPr lang="en-GB" sz="1600" b="1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588D03B-F401-2841-ACB7-6ED288EB0863}"/>
              </a:ext>
            </a:extLst>
          </p:cNvPr>
          <p:cNvSpPr txBox="1">
            <a:spLocks/>
          </p:cNvSpPr>
          <p:nvPr/>
        </p:nvSpPr>
        <p:spPr>
          <a:xfrm>
            <a:off x="4266597" y="1133387"/>
            <a:ext cx="7529740" cy="12326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600" b="1" dirty="0"/>
              <a:t>Task 1) </a:t>
            </a:r>
            <a:r>
              <a:rPr lang="en-GB" sz="1600" dirty="0"/>
              <a:t>Complete 20 multiplications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600" b="1" dirty="0"/>
              <a:t>Task 2) </a:t>
            </a:r>
            <a:r>
              <a:rPr lang="en-GB" sz="1600" dirty="0"/>
              <a:t>Make notes on section 4 of your knowledge organiser and create your own example</a:t>
            </a:r>
          </a:p>
        </p:txBody>
      </p:sp>
    </p:spTree>
    <p:extLst>
      <p:ext uri="{BB962C8B-B14F-4D97-AF65-F5344CB8AC3E}">
        <p14:creationId xmlns:p14="http://schemas.microsoft.com/office/powerpoint/2010/main" val="39628134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D295F-4AF2-4545-B064-196D91E8F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1027686"/>
            <a:ext cx="3363974" cy="1338324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/>
          </a:bodyPr>
          <a:lstStyle/>
          <a:p>
            <a:pPr algn="ctr"/>
            <a:r>
              <a:rPr lang="en-GB" sz="2800" dirty="0"/>
              <a:t>Lesson 8 – Recap of past 2 weeks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AE2EC1-5AC0-4205-8EFB-F35ADEF62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313" y="2366009"/>
            <a:ext cx="11661913" cy="38589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b="1" dirty="0"/>
              <a:t>Task 3)</a:t>
            </a:r>
          </a:p>
          <a:p>
            <a:pPr marL="0" indent="0">
              <a:buNone/>
            </a:pPr>
            <a:r>
              <a:rPr lang="en-GB" sz="1600" dirty="0"/>
              <a:t>Go through all your notes from the lessons that you have been completing.</a:t>
            </a:r>
          </a:p>
          <a:p>
            <a:pPr marL="0" indent="0">
              <a:buNone/>
            </a:pPr>
            <a:r>
              <a:rPr lang="en-GB" sz="1600" dirty="0"/>
              <a:t>Main task – </a:t>
            </a:r>
          </a:p>
          <a:p>
            <a:pPr>
              <a:buFontTx/>
              <a:buChar char="-"/>
            </a:pPr>
            <a:r>
              <a:rPr lang="en-GB" sz="1600" dirty="0"/>
              <a:t>Complete the quiz that has been made. After you have completed the quiz, if there were any questions you were unsure about start a conversation with me on complete maths (look back to slide 5 if unsure how to do that)</a:t>
            </a:r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1600" b="1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588D03B-F401-2841-ACB7-6ED288EB0863}"/>
              </a:ext>
            </a:extLst>
          </p:cNvPr>
          <p:cNvSpPr txBox="1">
            <a:spLocks/>
          </p:cNvSpPr>
          <p:nvPr/>
        </p:nvSpPr>
        <p:spPr>
          <a:xfrm>
            <a:off x="4266597" y="1133387"/>
            <a:ext cx="7529740" cy="12326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600" b="1" dirty="0"/>
              <a:t>Task 1) </a:t>
            </a:r>
            <a:r>
              <a:rPr lang="en-GB" sz="1600" dirty="0"/>
              <a:t>Complete 20 multiplications</a:t>
            </a:r>
            <a:endParaRPr lang="en-GB" sz="1600" b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600" b="1" dirty="0"/>
              <a:t>Task 2) </a:t>
            </a:r>
            <a:r>
              <a:rPr lang="en-GB" sz="1600" dirty="0"/>
              <a:t>Write down what a significant number is and give an example</a:t>
            </a:r>
          </a:p>
        </p:txBody>
      </p:sp>
    </p:spTree>
    <p:extLst>
      <p:ext uri="{BB962C8B-B14F-4D97-AF65-F5344CB8AC3E}">
        <p14:creationId xmlns:p14="http://schemas.microsoft.com/office/powerpoint/2010/main" val="22167287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4640347" y="441713"/>
            <a:ext cx="3673931" cy="2315909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GB" sz="9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endParaRPr lang="en-GB" sz="9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endParaRPr lang="en-GB" sz="9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endParaRPr lang="en-GB" sz="9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endParaRPr lang="en-GB" sz="9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r>
              <a:rPr lang="en-GB" sz="900" dirty="0">
                <a:solidFill>
                  <a:srgbClr val="FF0000"/>
                </a:solidFill>
                <a:latin typeface="Century Gothic" panose="020B0502020202020204" pitchFamily="34" charset="0"/>
              </a:rPr>
              <a:t>Section 2 – </a:t>
            </a:r>
            <a:r>
              <a:rPr lang="en-GB" sz="9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Read, Cover, Write</a:t>
            </a:r>
          </a:p>
          <a:p>
            <a:endParaRPr lang="en-GB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endParaRPr lang="en-GB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endParaRPr lang="en-GB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endParaRPr lang="en-GB" dirty="0">
              <a:latin typeface="Century Gothic" panose="020B050202020202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900" b="1" kern="1400" dirty="0">
                <a:solidFill>
                  <a:srgbClr val="000000"/>
                </a:solidFill>
                <a:latin typeface="Century Gothic" panose="020B0502020202020204" pitchFamily="34" charset="0"/>
              </a:rPr>
              <a:t>Step 2: </a:t>
            </a:r>
            <a:r>
              <a:rPr lang="en-GB" sz="900" kern="1400" dirty="0">
                <a:solidFill>
                  <a:srgbClr val="000000"/>
                </a:solidFill>
                <a:latin typeface="Century Gothic" panose="020B0502020202020204" pitchFamily="34" charset="0"/>
              </a:rPr>
              <a:t>Answer the following questions:</a:t>
            </a:r>
          </a:p>
          <a:p>
            <a:r>
              <a:rPr lang="en-GB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Write down the value of underlined digit in each of the numbers below</a:t>
            </a:r>
          </a:p>
          <a:p>
            <a:r>
              <a:rPr lang="pt-BR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(a) 5</a:t>
            </a:r>
            <a:r>
              <a:rPr lang="pt-BR" sz="900" u="sng" dirty="0">
                <a:solidFill>
                  <a:schemeClr val="tx1"/>
                </a:solidFill>
                <a:latin typeface="Century Gothic" panose="020B0502020202020204" pitchFamily="34" charset="0"/>
              </a:rPr>
              <a:t>4</a:t>
            </a:r>
            <a:r>
              <a:rPr lang="pt-BR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8 (b) </a:t>
            </a:r>
            <a:r>
              <a:rPr lang="pt-BR" sz="900" u="sng" dirty="0">
                <a:solidFill>
                  <a:schemeClr val="tx1"/>
                </a:solidFill>
                <a:latin typeface="Century Gothic" panose="020B0502020202020204" pitchFamily="34" charset="0"/>
              </a:rPr>
              <a:t>9</a:t>
            </a:r>
            <a:r>
              <a:rPr lang="pt-BR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02 (c) 62</a:t>
            </a:r>
            <a:r>
              <a:rPr lang="pt-BR" sz="900" u="sng" dirty="0">
                <a:solidFill>
                  <a:schemeClr val="tx1"/>
                </a:solidFill>
                <a:latin typeface="Century Gothic" panose="020B0502020202020204" pitchFamily="34" charset="0"/>
              </a:rPr>
              <a:t>3</a:t>
            </a:r>
            <a:r>
              <a:rPr lang="pt-BR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 (d) </a:t>
            </a:r>
            <a:r>
              <a:rPr lang="pt-BR" sz="900" u="sng" dirty="0">
                <a:solidFill>
                  <a:schemeClr val="tx1"/>
                </a:solidFill>
                <a:latin typeface="Century Gothic" panose="020B0502020202020204" pitchFamily="34" charset="0"/>
              </a:rPr>
              <a:t>3</a:t>
            </a:r>
            <a:r>
              <a:rPr lang="pt-BR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841</a:t>
            </a:r>
          </a:p>
          <a:p>
            <a:endParaRPr lang="en-GB" dirty="0">
              <a:latin typeface="Century Gothic" panose="020B0502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02223" y="44711"/>
            <a:ext cx="6654265" cy="794004"/>
          </a:xfrm>
        </p:spPr>
        <p:txBody>
          <a:bodyPr>
            <a:normAutofit/>
          </a:bodyPr>
          <a:lstStyle/>
          <a:p>
            <a:r>
              <a:rPr lang="en-GB" dirty="0"/>
              <a:t>Maths Summer Term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69953" y="75109"/>
            <a:ext cx="2353866" cy="55168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900" dirty="0">
                <a:solidFill>
                  <a:srgbClr val="FF0000"/>
                </a:solidFill>
                <a:latin typeface="Century Gothic" panose="020B0502020202020204" pitchFamily="34" charset="0"/>
              </a:rPr>
              <a:t>Section 1. Keywords – </a:t>
            </a:r>
            <a:r>
              <a:rPr lang="en-GB" sz="9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Make Flashcards</a:t>
            </a:r>
          </a:p>
          <a:p>
            <a:pPr marL="0" indent="0">
              <a:buNone/>
            </a:pPr>
            <a:r>
              <a:rPr lang="en-GB" sz="900" b="1" dirty="0">
                <a:latin typeface="Century Gothic" panose="020B0502020202020204" pitchFamily="34" charset="0"/>
              </a:rPr>
              <a:t>Place Value</a:t>
            </a:r>
            <a:r>
              <a:rPr lang="en-GB" sz="900" dirty="0">
                <a:latin typeface="Century Gothic" panose="020B0502020202020204" pitchFamily="34" charset="0"/>
              </a:rPr>
              <a:t>– </a:t>
            </a:r>
            <a:r>
              <a:rPr lang="en-US" sz="900" dirty="0">
                <a:latin typeface="Century Gothic" panose="020B0502020202020204" pitchFamily="34" charset="0"/>
              </a:rPr>
              <a:t>Place Value The value of where a digit is in the number. Example: In 352, the 5 is in the "tens" place, so its place value is 10 Example: In 17.591, the 9 is in the "hundredths" place, so its place value is 0.01</a:t>
            </a:r>
            <a:endParaRPr lang="en-GB" sz="900" kern="14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900" b="1" dirty="0">
                <a:latin typeface="Century Gothic" panose="020B0502020202020204" pitchFamily="34" charset="0"/>
              </a:rPr>
              <a:t>Significant Figures </a:t>
            </a:r>
            <a:r>
              <a:rPr lang="en-GB" sz="900" dirty="0">
                <a:latin typeface="Century Gothic" panose="020B0502020202020204" pitchFamily="34" charset="0"/>
              </a:rPr>
              <a:t>– </a:t>
            </a:r>
            <a:r>
              <a:rPr lang="en-US" sz="900" dirty="0">
                <a:latin typeface="Century Gothic" panose="020B0502020202020204" pitchFamily="34" charset="0"/>
              </a:rPr>
              <a:t>Another way of rounding numbers is to count only the first few digits that have a value attached to them..</a:t>
            </a:r>
            <a:endParaRPr lang="en-GB" sz="900" kern="14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900" b="1" dirty="0">
                <a:latin typeface="Century Gothic" panose="020B0502020202020204" pitchFamily="34" charset="0"/>
              </a:rPr>
              <a:t>Estimation</a:t>
            </a:r>
            <a:r>
              <a:rPr lang="en-GB" sz="900" dirty="0">
                <a:latin typeface="Century Gothic" panose="020B0502020202020204" pitchFamily="34" charset="0"/>
              </a:rPr>
              <a:t>– </a:t>
            </a:r>
            <a:r>
              <a:rPr lang="en-US" sz="900" dirty="0">
                <a:latin typeface="Century Gothic" panose="020B0502020202020204" pitchFamily="34" charset="0"/>
              </a:rPr>
              <a:t>Finding a value that is close enough to the right answer, usually with some thought or calculation involved. </a:t>
            </a:r>
          </a:p>
          <a:p>
            <a:pPr marL="0" indent="0">
              <a:buNone/>
            </a:pPr>
            <a:r>
              <a:rPr lang="en-US" sz="900" dirty="0">
                <a:latin typeface="Century Gothic" panose="020B0502020202020204" pitchFamily="34" charset="0"/>
              </a:rPr>
              <a:t>The </a:t>
            </a:r>
            <a:r>
              <a:rPr lang="en-US" sz="900" b="1" dirty="0">
                <a:latin typeface="Century Gothic" panose="020B0502020202020204" pitchFamily="34" charset="0"/>
              </a:rPr>
              <a:t>lower limit</a:t>
            </a:r>
            <a:r>
              <a:rPr lang="en-US" sz="900" dirty="0">
                <a:latin typeface="Century Gothic" panose="020B0502020202020204" pitchFamily="34" charset="0"/>
              </a:rPr>
              <a:t> is the smallest value that would round up to the estimated value.</a:t>
            </a:r>
          </a:p>
          <a:p>
            <a:pPr marL="0" indent="0">
              <a:buNone/>
            </a:pPr>
            <a:r>
              <a:rPr lang="en-US" sz="900" dirty="0">
                <a:latin typeface="Century Gothic" panose="020B0502020202020204" pitchFamily="34" charset="0"/>
              </a:rPr>
              <a:t>The </a:t>
            </a:r>
            <a:r>
              <a:rPr lang="en-US" sz="900" b="1" dirty="0">
                <a:latin typeface="Century Gothic" panose="020B0502020202020204" pitchFamily="34" charset="0"/>
              </a:rPr>
              <a:t>upper limit</a:t>
            </a:r>
            <a:r>
              <a:rPr lang="en-US" sz="900" dirty="0">
                <a:latin typeface="Century Gothic" panose="020B0502020202020204" pitchFamily="34" charset="0"/>
              </a:rPr>
              <a:t> is the smallest value that would round up to the </a:t>
            </a:r>
            <a:r>
              <a:rPr lang="en-US" sz="900" b="1" dirty="0">
                <a:latin typeface="Century Gothic" panose="020B0502020202020204" pitchFamily="34" charset="0"/>
              </a:rPr>
              <a:t>next</a:t>
            </a:r>
            <a:r>
              <a:rPr lang="en-US" sz="900" dirty="0">
                <a:latin typeface="Century Gothic" panose="020B0502020202020204" pitchFamily="34" charset="0"/>
              </a:rPr>
              <a:t> estimated value</a:t>
            </a:r>
          </a:p>
          <a:p>
            <a:pPr marL="0" indent="0">
              <a:buNone/>
            </a:pPr>
            <a:r>
              <a:rPr lang="en-US" sz="900" b="1" dirty="0">
                <a:latin typeface="Century Gothic" panose="020B0502020202020204" pitchFamily="34" charset="0"/>
              </a:rPr>
              <a:t>Decimal Places </a:t>
            </a:r>
            <a:r>
              <a:rPr lang="en-US" sz="900" dirty="0">
                <a:latin typeface="Century Gothic" panose="020B0502020202020204" pitchFamily="34" charset="0"/>
              </a:rPr>
              <a:t>– The position of a digit after the decimal point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7599166" y="3030313"/>
            <a:ext cx="2169015" cy="310725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900" dirty="0">
                <a:solidFill>
                  <a:srgbClr val="FF0000"/>
                </a:solidFill>
                <a:latin typeface="Century Gothic" panose="020B0502020202020204" pitchFamily="34" charset="0"/>
              </a:rPr>
              <a:t>Section 5 – </a:t>
            </a:r>
            <a:r>
              <a:rPr lang="en-GB" sz="9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Read, Learn and do another example with other numbers</a:t>
            </a:r>
          </a:p>
          <a:p>
            <a:pPr marL="0" indent="0">
              <a:buNone/>
            </a:pPr>
            <a:endParaRPr lang="en-GB" sz="9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GB" sz="9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GB" sz="9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9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                          </a:t>
            </a:r>
          </a:p>
          <a:p>
            <a:pPr marL="0" indent="0">
              <a:buNone/>
            </a:pPr>
            <a:r>
              <a:rPr lang="en-GB" sz="9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                            </a:t>
            </a:r>
          </a:p>
          <a:p>
            <a:pPr marL="0" indent="0">
              <a:buNone/>
            </a:pPr>
            <a:r>
              <a:rPr lang="en-GB" sz="900" dirty="0">
                <a:latin typeface="Century Gothic" panose="020B0502020202020204" pitchFamily="34" charset="0"/>
              </a:rPr>
              <a:t>Calculate the minimum and maximum area of a shape like this</a:t>
            </a:r>
          </a:p>
          <a:p>
            <a:pPr marL="0" indent="0">
              <a:buNone/>
            </a:pPr>
            <a:r>
              <a:rPr lang="en-GB" sz="900" dirty="0">
                <a:latin typeface="Century Gothic" panose="020B0502020202020204" pitchFamily="34" charset="0"/>
              </a:rPr>
              <a:t>Minimum  = 3.5cm*6.5cm = 22.75cm</a:t>
            </a:r>
          </a:p>
          <a:p>
            <a:pPr marL="0" indent="0">
              <a:buNone/>
            </a:pPr>
            <a:r>
              <a:rPr lang="en-GB" sz="900" dirty="0">
                <a:latin typeface="Century Gothic" panose="020B0502020202020204" pitchFamily="34" charset="0"/>
              </a:rPr>
              <a:t>                      = 11.375cm</a:t>
            </a:r>
            <a:r>
              <a:rPr lang="en-GB" sz="900" baseline="30000" dirty="0">
                <a:latin typeface="Century Gothic" panose="020B0502020202020204" pitchFamily="34" charset="0"/>
              </a:rPr>
              <a:t>2</a:t>
            </a:r>
            <a:endParaRPr lang="en-GB" sz="9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900" dirty="0">
                <a:latin typeface="Century Gothic" panose="020B0502020202020204" pitchFamily="34" charset="0"/>
              </a:rPr>
              <a:t>   Maximum  = 4.5cm*7.5cm = 33.75cm</a:t>
            </a:r>
          </a:p>
          <a:p>
            <a:pPr marL="0" indent="0">
              <a:buNone/>
            </a:pPr>
            <a:r>
              <a:rPr lang="en-GB" sz="900" dirty="0">
                <a:latin typeface="Century Gothic" panose="020B0502020202020204" pitchFamily="34" charset="0"/>
              </a:rPr>
              <a:t>                      = 11.375cm</a:t>
            </a:r>
            <a:r>
              <a:rPr lang="en-GB" sz="900" baseline="30000" dirty="0">
                <a:latin typeface="Century Gothic" panose="020B0502020202020204" pitchFamily="34" charset="0"/>
              </a:rPr>
              <a:t>2</a:t>
            </a:r>
            <a:endParaRPr lang="en-GB" sz="9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900" dirty="0">
                <a:latin typeface="Century Gothic" panose="020B0502020202020204" pitchFamily="34" charset="0"/>
              </a:rPr>
              <a:t>   </a:t>
            </a:r>
          </a:p>
          <a:p>
            <a:pPr marL="0" indent="0">
              <a:buNone/>
            </a:pPr>
            <a:endParaRPr lang="en-GB" sz="900" dirty="0">
              <a:latin typeface="Century Gothic" panose="020B0502020202020204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5"/>
          </p:nvPr>
        </p:nvSpPr>
        <p:spPr>
          <a:xfrm>
            <a:off x="2598926" y="2871047"/>
            <a:ext cx="4898575" cy="31764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900" dirty="0">
                <a:solidFill>
                  <a:srgbClr val="FF0000"/>
                </a:solidFill>
                <a:latin typeface="Century Gothic" panose="020B0502020202020204" pitchFamily="34" charset="0"/>
              </a:rPr>
              <a:t>Section 4 – </a:t>
            </a:r>
            <a:r>
              <a:rPr lang="en-GB" sz="9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Estimating answers to questions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078086" y="3304845"/>
            <a:ext cx="180033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Century Gothic" panose="020B0502020202020204" pitchFamily="34" charset="0"/>
              </a:rPr>
              <a:t>Example: you want to plant a row of flowers. The row is 58.3cm long. The plants should be 6cm apart. How many do you need?</a:t>
            </a:r>
            <a:endParaRPr lang="en-GB" sz="900" u="dbl" dirty="0">
              <a:latin typeface="Century Gothic" panose="020B0502020202020204" pitchFamily="34" charset="0"/>
            </a:endParaRPr>
          </a:p>
        </p:txBody>
      </p:sp>
      <p:sp>
        <p:nvSpPr>
          <p:cNvPr id="23" name="Content Placeholder 22"/>
          <p:cNvSpPr txBox="1">
            <a:spLocks noGrp="1"/>
          </p:cNvSpPr>
          <p:nvPr>
            <p:ph sz="quarter" idx="12"/>
          </p:nvPr>
        </p:nvSpPr>
        <p:spPr>
          <a:xfrm>
            <a:off x="9768181" y="32371"/>
            <a:ext cx="2353866" cy="3903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900" dirty="0">
                <a:solidFill>
                  <a:srgbClr val="FF0000"/>
                </a:solidFill>
                <a:latin typeface="Century Gothic" panose="020B0502020202020204" pitchFamily="34" charset="0"/>
              </a:rPr>
              <a:t>Section 3 – Division rules– </a:t>
            </a:r>
            <a:r>
              <a:rPr lang="en-GB" sz="9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Make Flashcards and LEARN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900" dirty="0">
                <a:solidFill>
                  <a:srgbClr val="231F20"/>
                </a:solidFill>
                <a:latin typeface="Century Gothic" panose="020B0502020202020204" pitchFamily="34" charset="0"/>
              </a:rPr>
              <a:t>When we divide by 10 , every digit moves </a:t>
            </a:r>
            <a:r>
              <a:rPr lang="en-US" altLang="en-US" sz="900" b="1" dirty="0">
                <a:solidFill>
                  <a:srgbClr val="231F20"/>
                </a:solidFill>
                <a:latin typeface="Century Gothic" panose="020B0502020202020204" pitchFamily="34" charset="0"/>
              </a:rPr>
              <a:t>one</a:t>
            </a:r>
            <a:r>
              <a:rPr lang="en-US" altLang="en-US" sz="900" dirty="0">
                <a:solidFill>
                  <a:srgbClr val="231F20"/>
                </a:solidFill>
                <a:latin typeface="Century Gothic" panose="020B0502020202020204" pitchFamily="34" charset="0"/>
              </a:rPr>
              <a:t> place to the right. Thousands become hundreds, hundreds become tens and tens become units.</a:t>
            </a:r>
          </a:p>
          <a:p>
            <a:pPr marL="0" indent="0" algn="ctr">
              <a:buNone/>
            </a:pPr>
            <a:r>
              <a:rPr lang="en-GB" sz="900" dirty="0">
                <a:latin typeface="Century Gothic" panose="020B0502020202020204" pitchFamily="34" charset="0"/>
              </a:rPr>
              <a:t>27.301       2.7301</a:t>
            </a:r>
          </a:p>
          <a:p>
            <a:pPr marL="0" indent="0">
              <a:buNone/>
            </a:pPr>
            <a:r>
              <a:rPr lang="en-US" altLang="en-US" sz="900" dirty="0">
                <a:solidFill>
                  <a:srgbClr val="231F20"/>
                </a:solidFill>
                <a:latin typeface="Century Gothic" panose="020B0502020202020204" pitchFamily="34" charset="0"/>
              </a:rPr>
              <a:t>When we divide by 100         , every digit moves </a:t>
            </a:r>
            <a:r>
              <a:rPr lang="en-US" altLang="en-US" sz="900" b="1" dirty="0">
                <a:solidFill>
                  <a:srgbClr val="231F20"/>
                </a:solidFill>
                <a:latin typeface="Century Gothic" panose="020B0502020202020204" pitchFamily="34" charset="0"/>
              </a:rPr>
              <a:t>two</a:t>
            </a:r>
            <a:r>
              <a:rPr lang="en-US" altLang="en-US" sz="900" dirty="0">
                <a:solidFill>
                  <a:srgbClr val="231F20"/>
                </a:solidFill>
                <a:latin typeface="Century Gothic" panose="020B0502020202020204" pitchFamily="34" charset="0"/>
              </a:rPr>
              <a:t> places to the right. Thousands become tens, hundreds become units, and tens and units become fractions of a unit.</a:t>
            </a:r>
            <a:endParaRPr lang="en-US" altLang="en-US" sz="900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en-GB" sz="900" dirty="0">
                <a:latin typeface="Century Gothic" panose="020B0502020202020204" pitchFamily="34" charset="0"/>
              </a:rPr>
              <a:t>227.1       2.271</a:t>
            </a:r>
          </a:p>
          <a:p>
            <a:pPr marL="0" indent="0">
              <a:buNone/>
            </a:pPr>
            <a:r>
              <a:rPr lang="en-US" altLang="en-US" sz="900" dirty="0">
                <a:solidFill>
                  <a:srgbClr val="231F20"/>
                </a:solidFill>
                <a:latin typeface="Century Gothic" panose="020B0502020202020204" pitchFamily="34" charset="0"/>
              </a:rPr>
              <a:t>When we divide by 1000, every digit moves </a:t>
            </a:r>
            <a:r>
              <a:rPr lang="en-US" altLang="en-US" sz="900" b="1" dirty="0">
                <a:solidFill>
                  <a:srgbClr val="231F20"/>
                </a:solidFill>
                <a:latin typeface="Century Gothic" panose="020B0502020202020204" pitchFamily="34" charset="0"/>
              </a:rPr>
              <a:t>three</a:t>
            </a:r>
            <a:r>
              <a:rPr lang="en-US" altLang="en-US" sz="900" dirty="0">
                <a:solidFill>
                  <a:srgbClr val="231F20"/>
                </a:solidFill>
                <a:latin typeface="Century Gothic" panose="020B0502020202020204" pitchFamily="34" charset="0"/>
              </a:rPr>
              <a:t> places to the right. Thousands become tens, hundreds become units, and tens and units become fractions of a unit.</a:t>
            </a:r>
            <a:endParaRPr lang="en-US" altLang="en-US" sz="900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en-GB" sz="900" dirty="0">
                <a:latin typeface="Century Gothic" panose="020B0502020202020204" pitchFamily="34" charset="0"/>
              </a:rPr>
              <a:t>3629.4       3.6924</a:t>
            </a:r>
          </a:p>
        </p:txBody>
      </p:sp>
      <p:sp>
        <p:nvSpPr>
          <p:cNvPr id="40" name="AutoShape 2" descr="Image result for mathematical pyramid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D4A23487-8C33-47C7-9565-66A1395C9A5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8735" y="645138"/>
            <a:ext cx="1491064" cy="151446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5625B31F-8604-461B-BD79-0F26F2AA91E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9" t="17983"/>
          <a:stretch/>
        </p:blipFill>
        <p:spPr bwMode="auto">
          <a:xfrm>
            <a:off x="7762495" y="3474419"/>
            <a:ext cx="1874191" cy="818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D053119-1BE4-4BC1-B31E-7221E818A843}"/>
              </a:ext>
            </a:extLst>
          </p:cNvPr>
          <p:cNvSpPr txBox="1"/>
          <p:nvPr/>
        </p:nvSpPr>
        <p:spPr>
          <a:xfrm>
            <a:off x="8837358" y="4009774"/>
            <a:ext cx="424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  <a:endParaRPr lang="en-GB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1CEC4DF-6F72-4FB0-BEC8-9D8489CCAFFF}"/>
              </a:ext>
            </a:extLst>
          </p:cNvPr>
          <p:cNvSpPr txBox="1"/>
          <p:nvPr/>
        </p:nvSpPr>
        <p:spPr>
          <a:xfrm>
            <a:off x="8119589" y="3638293"/>
            <a:ext cx="424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</a:t>
            </a:r>
            <a:endParaRPr lang="en-GB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B4ACDCA-4E84-46CE-B5AF-E3D8A060370C}"/>
              </a:ext>
            </a:extLst>
          </p:cNvPr>
          <p:cNvSpPr txBox="1"/>
          <p:nvPr/>
        </p:nvSpPr>
        <p:spPr>
          <a:xfrm>
            <a:off x="8448237" y="5811508"/>
            <a:ext cx="7782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u="sng" dirty="0"/>
              <a:t>4.5*7.5</a:t>
            </a:r>
          </a:p>
          <a:p>
            <a:r>
              <a:rPr lang="en-US" sz="900" dirty="0"/>
              <a:t>   2</a:t>
            </a:r>
            <a:endParaRPr lang="en-GB" sz="9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349437F-0BDB-4CEB-8E24-D764106D606B}"/>
              </a:ext>
            </a:extLst>
          </p:cNvPr>
          <p:cNvSpPr txBox="1"/>
          <p:nvPr/>
        </p:nvSpPr>
        <p:spPr>
          <a:xfrm>
            <a:off x="4021179" y="4798024"/>
            <a:ext cx="1800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Century Gothic" panose="020B0502020202020204" pitchFamily="34" charset="0"/>
              </a:rPr>
              <a:t>Answer : 58.3 is nearly 60, and 60 divided by 6 is 10, </a:t>
            </a:r>
            <a:br>
              <a:rPr lang="en-US" sz="900" dirty="0">
                <a:latin typeface="Century Gothic" panose="020B0502020202020204" pitchFamily="34" charset="0"/>
              </a:rPr>
            </a:br>
            <a:r>
              <a:rPr lang="en-US" sz="900" dirty="0">
                <a:latin typeface="Century Gothic" panose="020B0502020202020204" pitchFamily="34" charset="0"/>
              </a:rPr>
              <a:t>so 10 plants should be enough</a:t>
            </a:r>
            <a:endParaRPr lang="en-GB" sz="900" u="dbl" dirty="0">
              <a:latin typeface="Century Gothic" panose="020B0502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B627E23-BDEB-49EC-84C9-88027F84AC61}"/>
              </a:ext>
            </a:extLst>
          </p:cNvPr>
          <p:cNvSpPr/>
          <p:nvPr/>
        </p:nvSpPr>
        <p:spPr>
          <a:xfrm>
            <a:off x="2688087" y="3211358"/>
            <a:ext cx="1135637" cy="26850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B079862-3FD4-415D-A49B-73A0B7D7ED4F}"/>
              </a:ext>
            </a:extLst>
          </p:cNvPr>
          <p:cNvSpPr txBox="1"/>
          <p:nvPr/>
        </p:nvSpPr>
        <p:spPr>
          <a:xfrm rot="16200000">
            <a:off x="2327897" y="4108569"/>
            <a:ext cx="8878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Century Gothic" panose="020B0502020202020204" pitchFamily="34" charset="0"/>
              </a:rPr>
              <a:t>58.3cm</a:t>
            </a:r>
            <a:endParaRPr lang="en-GB" sz="900" dirty="0">
              <a:latin typeface="Century Gothic" panose="020B050202020202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69D46D1-9C50-40EB-A3BE-B7259467057A}"/>
              </a:ext>
            </a:extLst>
          </p:cNvPr>
          <p:cNvSpPr/>
          <p:nvPr/>
        </p:nvSpPr>
        <p:spPr>
          <a:xfrm>
            <a:off x="2913513" y="3215481"/>
            <a:ext cx="131165" cy="1912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62E85DA5-62A6-41C9-9109-B84E6DB6C630}"/>
              </a:ext>
            </a:extLst>
          </p:cNvPr>
          <p:cNvSpPr/>
          <p:nvPr/>
        </p:nvSpPr>
        <p:spPr>
          <a:xfrm>
            <a:off x="3081415" y="3215481"/>
            <a:ext cx="131165" cy="1912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BA9B279B-F9BC-439E-BB46-B1CA13676A62}"/>
              </a:ext>
            </a:extLst>
          </p:cNvPr>
          <p:cNvSpPr/>
          <p:nvPr/>
        </p:nvSpPr>
        <p:spPr>
          <a:xfrm>
            <a:off x="3251928" y="3215481"/>
            <a:ext cx="131165" cy="1912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874D68B7-39D9-4179-AE70-BBECB74DEAFB}"/>
              </a:ext>
            </a:extLst>
          </p:cNvPr>
          <p:cNvSpPr/>
          <p:nvPr/>
        </p:nvSpPr>
        <p:spPr>
          <a:xfrm>
            <a:off x="3453440" y="3207861"/>
            <a:ext cx="131165" cy="1912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64283BA9-C838-47D8-8956-816F339D5E9B}"/>
              </a:ext>
            </a:extLst>
          </p:cNvPr>
          <p:cNvSpPr/>
          <p:nvPr/>
        </p:nvSpPr>
        <p:spPr>
          <a:xfrm>
            <a:off x="3667250" y="3211358"/>
            <a:ext cx="131165" cy="1912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DC337E23-6830-46A8-A6B8-95AD9FBD8061}"/>
              </a:ext>
            </a:extLst>
          </p:cNvPr>
          <p:cNvSpPr/>
          <p:nvPr/>
        </p:nvSpPr>
        <p:spPr>
          <a:xfrm>
            <a:off x="3667250" y="3426893"/>
            <a:ext cx="131165" cy="1912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19FF4763-7CFD-4CAE-B006-B8B8511AE546}"/>
              </a:ext>
            </a:extLst>
          </p:cNvPr>
          <p:cNvSpPr/>
          <p:nvPr/>
        </p:nvSpPr>
        <p:spPr>
          <a:xfrm>
            <a:off x="3673794" y="3625332"/>
            <a:ext cx="131165" cy="1912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1B71A5BE-2A9A-437E-B2D3-7D525DE9C58D}"/>
              </a:ext>
            </a:extLst>
          </p:cNvPr>
          <p:cNvSpPr/>
          <p:nvPr/>
        </p:nvSpPr>
        <p:spPr>
          <a:xfrm>
            <a:off x="3684481" y="3883487"/>
            <a:ext cx="131165" cy="1912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09E51C2C-0BF9-4BA1-833A-DC7FC4944010}"/>
              </a:ext>
            </a:extLst>
          </p:cNvPr>
          <p:cNvSpPr/>
          <p:nvPr/>
        </p:nvSpPr>
        <p:spPr>
          <a:xfrm>
            <a:off x="3673794" y="4194440"/>
            <a:ext cx="131165" cy="1912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CC552635-A1C7-4531-B51D-9F9C2E5A4A32}"/>
              </a:ext>
            </a:extLst>
          </p:cNvPr>
          <p:cNvSpPr/>
          <p:nvPr/>
        </p:nvSpPr>
        <p:spPr>
          <a:xfrm>
            <a:off x="3673769" y="4452595"/>
            <a:ext cx="131165" cy="1912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E2CC4761-E6C0-4851-A38A-F36130B2D98B}"/>
              </a:ext>
            </a:extLst>
          </p:cNvPr>
          <p:cNvSpPr/>
          <p:nvPr/>
        </p:nvSpPr>
        <p:spPr>
          <a:xfrm>
            <a:off x="3673819" y="4711504"/>
            <a:ext cx="131165" cy="1912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1B3215D7-9D23-4D06-8E10-6472344F56A4}"/>
              </a:ext>
            </a:extLst>
          </p:cNvPr>
          <p:cNvSpPr/>
          <p:nvPr/>
        </p:nvSpPr>
        <p:spPr>
          <a:xfrm>
            <a:off x="3673794" y="5016068"/>
            <a:ext cx="131165" cy="1912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AC90A943-8B68-4DC9-B6FC-2E4D6CEAAC56}"/>
              </a:ext>
            </a:extLst>
          </p:cNvPr>
          <p:cNvSpPr/>
          <p:nvPr/>
        </p:nvSpPr>
        <p:spPr>
          <a:xfrm>
            <a:off x="3673769" y="5352244"/>
            <a:ext cx="131165" cy="1912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2C9B4F63-836A-4C52-A90D-60DE4E69F63E}"/>
              </a:ext>
            </a:extLst>
          </p:cNvPr>
          <p:cNvSpPr/>
          <p:nvPr/>
        </p:nvSpPr>
        <p:spPr>
          <a:xfrm>
            <a:off x="3673770" y="5666776"/>
            <a:ext cx="131165" cy="1912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FA6E856A-7FB3-409C-9AB6-0403702A2291}"/>
              </a:ext>
            </a:extLst>
          </p:cNvPr>
          <p:cNvSpPr/>
          <p:nvPr/>
        </p:nvSpPr>
        <p:spPr>
          <a:xfrm>
            <a:off x="2717652" y="3211358"/>
            <a:ext cx="131165" cy="1912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E95DFA6-CB1C-417E-A634-00E512225B07}"/>
              </a:ext>
            </a:extLst>
          </p:cNvPr>
          <p:cNvCxnSpPr/>
          <p:nvPr/>
        </p:nvCxnSpPr>
        <p:spPr>
          <a:xfrm>
            <a:off x="10852569" y="1289633"/>
            <a:ext cx="1873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E886BECA-4AB4-48D2-A857-2B8A30F86589}"/>
              </a:ext>
            </a:extLst>
          </p:cNvPr>
          <p:cNvCxnSpPr/>
          <p:nvPr/>
        </p:nvCxnSpPr>
        <p:spPr>
          <a:xfrm>
            <a:off x="10852569" y="2510035"/>
            <a:ext cx="1873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8C4E5893-22A2-44EA-A299-7927B0ED8448}"/>
              </a:ext>
            </a:extLst>
          </p:cNvPr>
          <p:cNvCxnSpPr/>
          <p:nvPr/>
        </p:nvCxnSpPr>
        <p:spPr>
          <a:xfrm>
            <a:off x="10852569" y="3769829"/>
            <a:ext cx="1873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1839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D295F-4AF2-4545-B064-196D91E8F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921899"/>
            <a:ext cx="3363974" cy="1607060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 fontScale="90000"/>
          </a:bodyPr>
          <a:lstStyle/>
          <a:p>
            <a:pPr algn="ctr"/>
            <a:r>
              <a:rPr lang="en-GB" sz="2800" dirty="0"/>
              <a:t>Lesson Overviews – how maths lessons will work for now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AE2EC1-5AC0-4205-8EFB-F35ADEF62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2638043"/>
            <a:ext cx="3758715" cy="3415623"/>
          </a:xfrm>
        </p:spPr>
        <p:txBody>
          <a:bodyPr>
            <a:normAutofit/>
          </a:bodyPr>
          <a:lstStyle/>
          <a:p>
            <a:r>
              <a:rPr lang="en-GB" sz="2000" dirty="0"/>
              <a:t>Log into </a:t>
            </a:r>
            <a:r>
              <a:rPr lang="en-GB" sz="2000" dirty="0">
                <a:hlinkClick r:id="rId2"/>
              </a:rPr>
              <a:t>www.completemaths.com</a:t>
            </a:r>
            <a:r>
              <a:rPr lang="en-GB" sz="2000" dirty="0"/>
              <a:t> and complete the multiplication tables.  Click on “Quiz Me”</a:t>
            </a:r>
          </a:p>
          <a:p>
            <a:r>
              <a:rPr lang="en-GB" sz="2000" dirty="0"/>
              <a:t>Complete 20 multiplication questions.</a:t>
            </a:r>
          </a:p>
          <a:p>
            <a:pPr marL="0" indent="0">
              <a:buNone/>
            </a:pPr>
            <a:endParaRPr lang="en-GB" sz="2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0062FF5-F5C4-4331-A6C1-8F8FA67F3D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1664" y="1117295"/>
            <a:ext cx="6991805" cy="4247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774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D295F-4AF2-4545-B064-196D91E8F50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24708" y="442469"/>
            <a:ext cx="3363913" cy="1608137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 fontScale="90000"/>
          </a:bodyPr>
          <a:lstStyle/>
          <a:p>
            <a:pPr algn="ctr"/>
            <a:r>
              <a:rPr lang="en-GB" sz="2800" dirty="0"/>
              <a:t>Lesson Overviews – how maths lessons will work for now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AE2EC1-5AC0-4205-8EFB-F35ADEF62A6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47686" y="2417523"/>
            <a:ext cx="3363913" cy="3416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/>
              <a:t>Click on the lesson shown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“Open” the task set and complete the work on paper.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27A254-827D-4DE7-9107-E49FFA9991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5061" y="217468"/>
            <a:ext cx="4636640" cy="27541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7AF9072-2260-4292-BFEE-EB01328FA5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5061" y="3076909"/>
            <a:ext cx="4580464" cy="2990181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71B88E7-42C3-403C-BB31-273D91161DFF}"/>
              </a:ext>
            </a:extLst>
          </p:cNvPr>
          <p:cNvCxnSpPr>
            <a:cxnSpLocks/>
          </p:cNvCxnSpPr>
          <p:nvPr/>
        </p:nvCxnSpPr>
        <p:spPr>
          <a:xfrm flipV="1">
            <a:off x="3890297" y="1449977"/>
            <a:ext cx="1622229" cy="111034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DF83EAB-37C5-4023-A702-9B144DE714AA}"/>
              </a:ext>
            </a:extLst>
          </p:cNvPr>
          <p:cNvCxnSpPr>
            <a:cxnSpLocks/>
          </p:cNvCxnSpPr>
          <p:nvPr/>
        </p:nvCxnSpPr>
        <p:spPr>
          <a:xfrm flipV="1">
            <a:off x="3589929" y="4297680"/>
            <a:ext cx="2095132" cy="27432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8606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D295F-4AF2-4545-B064-196D91E8F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1027685"/>
            <a:ext cx="3363974" cy="1657221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/>
          </a:bodyPr>
          <a:lstStyle/>
          <a:p>
            <a:pPr algn="ctr"/>
            <a:r>
              <a:rPr lang="en-GB" sz="2800" dirty="0"/>
              <a:t>Lesson Overviews – how maths lessons will work for now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640F78F8-8DFA-B946-AA24-B21DD65DE434}"/>
              </a:ext>
            </a:extLst>
          </p:cNvPr>
          <p:cNvSpPr txBox="1">
            <a:spLocks/>
          </p:cNvSpPr>
          <p:nvPr/>
        </p:nvSpPr>
        <p:spPr>
          <a:xfrm>
            <a:off x="4298269" y="2075306"/>
            <a:ext cx="6227852" cy="296320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Each lesson will follow this structure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b="1" dirty="0"/>
              <a:t>Task 1) </a:t>
            </a:r>
            <a:r>
              <a:rPr lang="en-GB" dirty="0"/>
              <a:t>Complete 20 multiplications</a:t>
            </a:r>
            <a:endParaRPr lang="en-GB" b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b="1" dirty="0"/>
              <a:t>Task 2) </a:t>
            </a:r>
            <a:r>
              <a:rPr lang="en-GB" dirty="0"/>
              <a:t>Knowledge Organiser work or recall task for this lesson</a:t>
            </a:r>
          </a:p>
          <a:p>
            <a:pPr marL="0" indent="0">
              <a:buNone/>
            </a:pPr>
            <a:r>
              <a:rPr lang="en-GB" b="1" dirty="0"/>
              <a:t>Task 3) </a:t>
            </a:r>
            <a:r>
              <a:rPr lang="en-GB" dirty="0"/>
              <a:t>Main task from classwork on complete maths to be uploaded to learning diary 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252530B7-8BBE-E141-84F1-EE5DC97EB6E5}"/>
              </a:ext>
            </a:extLst>
          </p:cNvPr>
          <p:cNvSpPr txBox="1">
            <a:spLocks/>
          </p:cNvSpPr>
          <p:nvPr/>
        </p:nvSpPr>
        <p:spPr>
          <a:xfrm>
            <a:off x="1458577" y="5443359"/>
            <a:ext cx="9274846" cy="77391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A copy of this terms knowledge organiser is at the end of this PowerPoint </a:t>
            </a:r>
          </a:p>
        </p:txBody>
      </p:sp>
    </p:spTree>
    <p:extLst>
      <p:ext uri="{BB962C8B-B14F-4D97-AF65-F5344CB8AC3E}">
        <p14:creationId xmlns:p14="http://schemas.microsoft.com/office/powerpoint/2010/main" val="2168211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D295F-4AF2-4545-B064-196D91E8F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027" y="889918"/>
            <a:ext cx="3363974" cy="1607060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 fontScale="90000"/>
          </a:bodyPr>
          <a:lstStyle/>
          <a:p>
            <a:pPr algn="ctr"/>
            <a:r>
              <a:rPr lang="en-GB" sz="2800"/>
              <a:t>Lesson Overviews – how maths lessons will work for now</a:t>
            </a:r>
            <a:endParaRPr lang="en-GB" sz="2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AE2EC1-5AC0-4205-8EFB-F35ADEF62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10" y="2587628"/>
            <a:ext cx="3363974" cy="341562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000" dirty="0"/>
              <a:t>Once completed, upload the completed task to your learning diary.  Take a photo of the work and upload the file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You can also start a conversation with me if you have any problems.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CC31CD8-0195-469F-930C-75D54935A9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6942" y="779467"/>
            <a:ext cx="3020053" cy="343502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CCAFEE1-1FAF-43EE-ACD7-3F44A064F5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9641" y="1693448"/>
            <a:ext cx="3648849" cy="4171107"/>
          </a:xfrm>
          <a:prstGeom prst="rect">
            <a:avLst/>
          </a:prstGeom>
        </p:spPr>
      </p:pic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2412BDD-8F89-4C16-BB43-779E2E6BEE40}"/>
              </a:ext>
            </a:extLst>
          </p:cNvPr>
          <p:cNvCxnSpPr/>
          <p:nvPr/>
        </p:nvCxnSpPr>
        <p:spPr>
          <a:xfrm>
            <a:off x="2855742" y="5106572"/>
            <a:ext cx="4818607" cy="211016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8F59D79-71BB-4993-9E55-AC30B8D67A5D}"/>
              </a:ext>
            </a:extLst>
          </p:cNvPr>
          <p:cNvCxnSpPr>
            <a:cxnSpLocks/>
          </p:cNvCxnSpPr>
          <p:nvPr/>
        </p:nvCxnSpPr>
        <p:spPr>
          <a:xfrm flipV="1">
            <a:off x="3413592" y="2295160"/>
            <a:ext cx="1512726" cy="1122749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3495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D295F-4AF2-4545-B064-196D91E8F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443" y="891963"/>
            <a:ext cx="3363974" cy="1338324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/>
          </a:bodyPr>
          <a:lstStyle/>
          <a:p>
            <a:pPr algn="ctr"/>
            <a:r>
              <a:rPr lang="en-GB" sz="2800" dirty="0"/>
              <a:t>Lesson 1 – Place Value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AE2EC1-5AC0-4205-8EFB-F35ADEF62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0443" y="2181066"/>
            <a:ext cx="11497095" cy="37766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b="1" dirty="0"/>
              <a:t>Task 3) </a:t>
            </a:r>
          </a:p>
          <a:p>
            <a:pPr marL="0" indent="0">
              <a:buNone/>
            </a:pPr>
            <a:r>
              <a:rPr lang="en-GB" sz="1600" dirty="0"/>
              <a:t>Watch the video on Place value, </a:t>
            </a:r>
            <a:r>
              <a:rPr lang="en-GB" sz="1600" dirty="0">
                <a:hlinkClick r:id="rId2"/>
              </a:rPr>
              <a:t>here</a:t>
            </a:r>
            <a:r>
              <a:rPr lang="en-GB" sz="1600" dirty="0"/>
              <a:t> and make notes on the video. </a:t>
            </a:r>
            <a:endParaRPr lang="en-GB" sz="1600" b="1" dirty="0"/>
          </a:p>
          <a:p>
            <a:pPr marL="0" indent="0">
              <a:buNone/>
            </a:pPr>
            <a:r>
              <a:rPr lang="en-GB" sz="1600" dirty="0"/>
              <a:t>Your task – have a go at finding the place value for each of these numbers underlined. You can type on a word document and upload</a:t>
            </a:r>
          </a:p>
          <a:p>
            <a:pPr marL="342900" indent="-342900">
              <a:buFont typeface="+mj-lt"/>
              <a:buAutoNum type="alphaLcParenR"/>
            </a:pPr>
            <a:r>
              <a:rPr lang="en-GB" sz="1600" dirty="0"/>
              <a:t>5</a:t>
            </a:r>
            <a:r>
              <a:rPr lang="en-GB" sz="1600" u="sng" dirty="0"/>
              <a:t>4</a:t>
            </a:r>
            <a:r>
              <a:rPr lang="en-GB" sz="1600" dirty="0"/>
              <a:t>8</a:t>
            </a:r>
          </a:p>
          <a:p>
            <a:pPr marL="342900" indent="-342900">
              <a:buFont typeface="+mj-lt"/>
              <a:buAutoNum type="alphaLcParenR"/>
            </a:pPr>
            <a:r>
              <a:rPr lang="en-GB" sz="1600" u="sng" dirty="0"/>
              <a:t>2</a:t>
            </a:r>
            <a:r>
              <a:rPr lang="en-GB" sz="1600" dirty="0"/>
              <a:t>797</a:t>
            </a:r>
          </a:p>
          <a:p>
            <a:pPr marL="342900" indent="-342900">
              <a:buFont typeface="+mj-lt"/>
              <a:buAutoNum type="alphaLcParenR"/>
            </a:pPr>
            <a:r>
              <a:rPr lang="en-GB" sz="1600" dirty="0"/>
              <a:t>27</a:t>
            </a:r>
            <a:r>
              <a:rPr lang="en-GB" sz="1600" u="sng" dirty="0"/>
              <a:t>9</a:t>
            </a:r>
            <a:r>
              <a:rPr lang="en-GB" sz="1600" dirty="0"/>
              <a:t>82</a:t>
            </a:r>
          </a:p>
          <a:p>
            <a:pPr marL="342900" indent="-342900">
              <a:buFont typeface="+mj-lt"/>
              <a:buAutoNum type="alphaLcParenR"/>
            </a:pPr>
            <a:r>
              <a:rPr lang="en-GB" sz="1600" dirty="0"/>
              <a:t>3</a:t>
            </a:r>
            <a:r>
              <a:rPr lang="en-GB" sz="1600" u="sng" dirty="0"/>
              <a:t>8</a:t>
            </a:r>
            <a:r>
              <a:rPr lang="en-GB" sz="1600" dirty="0"/>
              <a:t>9436</a:t>
            </a:r>
          </a:p>
          <a:p>
            <a:pPr marL="342900" indent="-342900">
              <a:buFont typeface="+mj-lt"/>
              <a:buAutoNum type="alphaLcParenR"/>
            </a:pPr>
            <a:r>
              <a:rPr lang="en-GB" sz="1600" u="sng" dirty="0"/>
              <a:t>3</a:t>
            </a:r>
            <a:r>
              <a:rPr lang="en-GB" sz="1600" dirty="0"/>
              <a:t>732027</a:t>
            </a:r>
          </a:p>
          <a:p>
            <a:pPr marL="342900" indent="-342900">
              <a:buFont typeface="+mj-lt"/>
              <a:buAutoNum type="alphaLcParenR"/>
            </a:pPr>
            <a:r>
              <a:rPr lang="en-GB" sz="1600" u="sng" dirty="0"/>
              <a:t>3</a:t>
            </a:r>
            <a:r>
              <a:rPr lang="en-GB" sz="1600" dirty="0"/>
              <a:t>73034984</a:t>
            </a:r>
          </a:p>
          <a:p>
            <a:pPr marL="342900" indent="-342900">
              <a:buFont typeface="+mj-lt"/>
              <a:buAutoNum type="alphaLcParenR"/>
            </a:pPr>
            <a:r>
              <a:rPr lang="en-GB" sz="1600" dirty="0"/>
              <a:t>Please upload this task to your learning Journey</a:t>
            </a:r>
          </a:p>
          <a:p>
            <a:pPr marL="0" indent="0">
              <a:buNone/>
            </a:pPr>
            <a:endParaRPr lang="en-GB" sz="1600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CACDDAE4-6DD0-CB44-8ED1-4599C1C3BB9B}"/>
              </a:ext>
            </a:extLst>
          </p:cNvPr>
          <p:cNvSpPr txBox="1">
            <a:spLocks/>
          </p:cNvSpPr>
          <p:nvPr/>
        </p:nvSpPr>
        <p:spPr>
          <a:xfrm>
            <a:off x="3824417" y="891963"/>
            <a:ext cx="7433732" cy="12326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600" b="1" dirty="0"/>
              <a:t>Task 1) </a:t>
            </a:r>
            <a:r>
              <a:rPr lang="en-GB" sz="1600" dirty="0"/>
              <a:t>Complete 20 multiplications</a:t>
            </a:r>
            <a:endParaRPr lang="en-GB" sz="1600" b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600" b="1" dirty="0"/>
              <a:t>Task 2) </a:t>
            </a:r>
            <a:r>
              <a:rPr lang="en-GB" sz="1600" dirty="0"/>
              <a:t>Sketch this diagram from your knowledge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600" dirty="0"/>
              <a:t>organiser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162F855-EE1A-40EB-8C39-D52C04E08C0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6762" y="101168"/>
            <a:ext cx="2691225" cy="2733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176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D295F-4AF2-4545-B064-196D91E8F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1027686"/>
            <a:ext cx="3363974" cy="1338324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/>
          </a:bodyPr>
          <a:lstStyle/>
          <a:p>
            <a:pPr algn="ctr"/>
            <a:r>
              <a:rPr lang="en-GB" sz="2800" dirty="0"/>
              <a:t>Lesson 2 – Large number problems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AE2EC1-5AC0-4205-8EFB-F35ADEF62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2381459"/>
            <a:ext cx="9638452" cy="361416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1600" b="1" dirty="0"/>
              <a:t>Task 3) </a:t>
            </a:r>
          </a:p>
          <a:p>
            <a:pPr marL="0" indent="0">
              <a:buNone/>
            </a:pPr>
            <a:r>
              <a:rPr lang="en-GB" sz="1600" dirty="0"/>
              <a:t>Watch the video on hours, minutes and seconds, </a:t>
            </a:r>
            <a:r>
              <a:rPr lang="en-GB" sz="1600" dirty="0">
                <a:hlinkClick r:id="rId3"/>
              </a:rPr>
              <a:t>here</a:t>
            </a:r>
            <a:r>
              <a:rPr lang="en-GB" sz="1600" dirty="0"/>
              <a:t> and make notes on the video using appropriate diagrams </a:t>
            </a:r>
            <a:endParaRPr lang="en-GB" sz="1600" b="1" dirty="0"/>
          </a:p>
          <a:p>
            <a:pPr marL="0" indent="0">
              <a:buNone/>
            </a:pPr>
            <a:r>
              <a:rPr lang="en-GB" sz="1600" dirty="0"/>
              <a:t>Your task – try and work out the following based upon what you have learnt</a:t>
            </a:r>
          </a:p>
          <a:p>
            <a:pPr marL="342900" indent="-342900">
              <a:buFont typeface="+mj-lt"/>
              <a:buAutoNum type="alphaLcParenR"/>
            </a:pPr>
            <a:r>
              <a:rPr lang="en-GB" sz="1600" dirty="0"/>
              <a:t>Total Number of Hours in a week</a:t>
            </a:r>
          </a:p>
          <a:p>
            <a:pPr marL="342900" indent="-342900">
              <a:buFont typeface="+mj-lt"/>
              <a:buAutoNum type="alphaLcParenR"/>
            </a:pPr>
            <a:r>
              <a:rPr lang="en-GB" sz="1600" dirty="0"/>
              <a:t>Total number of minutes in a week</a:t>
            </a:r>
          </a:p>
          <a:p>
            <a:pPr marL="342900" indent="-342900">
              <a:buFont typeface="+mj-lt"/>
              <a:buAutoNum type="alphaLcParenR"/>
            </a:pPr>
            <a:r>
              <a:rPr lang="en-GB" sz="1600" dirty="0"/>
              <a:t>Total number of hours in a year</a:t>
            </a:r>
          </a:p>
          <a:p>
            <a:pPr marL="342900" indent="-342900">
              <a:buFont typeface="+mj-lt"/>
              <a:buAutoNum type="alphaLcParenR"/>
            </a:pPr>
            <a:r>
              <a:rPr lang="en-GB" sz="1600" dirty="0"/>
              <a:t>Total number of minutes in a year</a:t>
            </a:r>
          </a:p>
          <a:p>
            <a:pPr marL="342900" indent="-342900">
              <a:buFont typeface="+mj-lt"/>
              <a:buAutoNum type="alphaLcParenR"/>
            </a:pPr>
            <a:r>
              <a:rPr lang="en-GB" sz="1600" dirty="0"/>
              <a:t>Total number of minutes in a day</a:t>
            </a:r>
          </a:p>
          <a:p>
            <a:pPr marL="342900" indent="-342900">
              <a:buFont typeface="+mj-lt"/>
              <a:buAutoNum type="alphaLcParenR"/>
            </a:pPr>
            <a:r>
              <a:rPr lang="en-GB" sz="1600" dirty="0"/>
              <a:t>Total number of hours in a decade</a:t>
            </a:r>
          </a:p>
          <a:p>
            <a:pPr marL="342900" indent="-342900">
              <a:buFont typeface="+mj-lt"/>
              <a:buAutoNum type="alphaLcParenR"/>
            </a:pPr>
            <a:r>
              <a:rPr lang="en-GB" sz="1600" dirty="0"/>
              <a:t>Please upload this task to your learning Journey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640F78F8-8DFA-B946-AA24-B21DD65DE434}"/>
              </a:ext>
            </a:extLst>
          </p:cNvPr>
          <p:cNvSpPr txBox="1">
            <a:spLocks/>
          </p:cNvSpPr>
          <p:nvPr/>
        </p:nvSpPr>
        <p:spPr>
          <a:xfrm>
            <a:off x="4297825" y="1133389"/>
            <a:ext cx="7433732" cy="12326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600" b="1" dirty="0"/>
              <a:t>Task 1) </a:t>
            </a:r>
            <a:r>
              <a:rPr lang="en-GB" sz="1600" dirty="0"/>
              <a:t>Complete 20 multiplications</a:t>
            </a:r>
            <a:endParaRPr lang="en-GB" sz="1600" b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600" b="1" dirty="0"/>
              <a:t>Task 2) </a:t>
            </a:r>
            <a:r>
              <a:rPr lang="en-GB" sz="1600" dirty="0"/>
              <a:t>Make flashcards for the keywords used in this topic</a:t>
            </a:r>
          </a:p>
        </p:txBody>
      </p:sp>
    </p:spTree>
    <p:extLst>
      <p:ext uri="{BB962C8B-B14F-4D97-AF65-F5344CB8AC3E}">
        <p14:creationId xmlns:p14="http://schemas.microsoft.com/office/powerpoint/2010/main" val="1004770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D295F-4AF2-4545-B064-196D91E8F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1027686"/>
            <a:ext cx="3363974" cy="1338324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/>
          </a:bodyPr>
          <a:lstStyle/>
          <a:p>
            <a:pPr algn="ctr"/>
            <a:r>
              <a:rPr lang="en-GB" sz="2800" dirty="0"/>
              <a:t>Lesson 3 – Rounding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AE2EC1-5AC0-4205-8EFB-F35ADEF62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2827275"/>
            <a:ext cx="10885923" cy="33294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b="1" dirty="0"/>
              <a:t>Task 3)</a:t>
            </a:r>
          </a:p>
          <a:p>
            <a:pPr marL="0" indent="0">
              <a:buNone/>
            </a:pPr>
            <a:r>
              <a:rPr lang="en-GB" sz="1600" dirty="0"/>
              <a:t>Watch the video </a:t>
            </a:r>
            <a:r>
              <a:rPr lang="en-GB" sz="1600" dirty="0">
                <a:hlinkClick r:id="rId2"/>
              </a:rPr>
              <a:t>here</a:t>
            </a:r>
            <a:r>
              <a:rPr lang="en-GB" sz="1600" dirty="0"/>
              <a:t> and make notes ready to upload to complete maths.</a:t>
            </a:r>
          </a:p>
          <a:p>
            <a:pPr marL="0" indent="0">
              <a:buNone/>
            </a:pPr>
            <a:r>
              <a:rPr lang="en-GB" sz="1600" dirty="0"/>
              <a:t>Once you have done this, complete the worksheet that is on Complete Maths and upload your answers.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588D03B-F401-2841-ACB7-6ED288EB0863}"/>
              </a:ext>
            </a:extLst>
          </p:cNvPr>
          <p:cNvSpPr txBox="1">
            <a:spLocks/>
          </p:cNvSpPr>
          <p:nvPr/>
        </p:nvSpPr>
        <p:spPr>
          <a:xfrm>
            <a:off x="4297825" y="1133389"/>
            <a:ext cx="7529740" cy="12326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600" b="1" dirty="0"/>
              <a:t>Task 1) </a:t>
            </a:r>
            <a:r>
              <a:rPr lang="en-GB" sz="1600" dirty="0"/>
              <a:t>Complete 20 multiplications</a:t>
            </a:r>
            <a:endParaRPr lang="en-GB" sz="1600" b="1" dirty="0"/>
          </a:p>
          <a:p>
            <a:pPr marL="0" indent="0">
              <a:buNone/>
            </a:pPr>
            <a:r>
              <a:rPr lang="en-GB" sz="1600" b="1" dirty="0"/>
              <a:t>Task 2) </a:t>
            </a:r>
            <a:r>
              <a:rPr lang="en-GB" sz="1600" dirty="0"/>
              <a:t>Make flashcards for division rules from your knowledge organiser</a:t>
            </a:r>
          </a:p>
        </p:txBody>
      </p:sp>
    </p:spTree>
    <p:extLst>
      <p:ext uri="{BB962C8B-B14F-4D97-AF65-F5344CB8AC3E}">
        <p14:creationId xmlns:p14="http://schemas.microsoft.com/office/powerpoint/2010/main" val="1777325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D295F-4AF2-4545-B064-196D91E8F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1027686"/>
            <a:ext cx="3363974" cy="1338324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/>
          </a:bodyPr>
          <a:lstStyle/>
          <a:p>
            <a:pPr algn="ctr"/>
            <a:r>
              <a:rPr lang="en-GB" sz="2800" dirty="0"/>
              <a:t>Lesson 4 – Rounding decimal places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AE2EC1-5AC0-4205-8EFB-F35ADEF62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313" y="2366009"/>
            <a:ext cx="11661913" cy="39751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b="1" dirty="0"/>
              <a:t>Task 2) </a:t>
            </a:r>
            <a:r>
              <a:rPr lang="en-GB" sz="1600" dirty="0"/>
              <a:t>Watch and make notes on the video </a:t>
            </a:r>
            <a:r>
              <a:rPr lang="en-GB" sz="1600" dirty="0">
                <a:hlinkClick r:id="rId2"/>
              </a:rPr>
              <a:t>here</a:t>
            </a:r>
            <a:r>
              <a:rPr lang="en-GB" sz="1600" dirty="0"/>
              <a:t> on how to round decimal numbers.</a:t>
            </a:r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r>
              <a:rPr lang="en-GB" sz="1600" b="1" dirty="0"/>
              <a:t>Task 3)</a:t>
            </a:r>
          </a:p>
          <a:p>
            <a:pPr marL="0" indent="0">
              <a:buNone/>
            </a:pPr>
            <a:r>
              <a:rPr lang="en-GB" sz="1600" dirty="0"/>
              <a:t>Open up the document Rounding lesson 4 and complete the questions and upload your answers to Complete Maths</a:t>
            </a:r>
          </a:p>
          <a:p>
            <a:pPr marL="0" indent="0">
              <a:buNone/>
            </a:pPr>
            <a:endParaRPr lang="en-GB" sz="1600" b="1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588D03B-F401-2841-ACB7-6ED288EB0863}"/>
              </a:ext>
            </a:extLst>
          </p:cNvPr>
          <p:cNvSpPr txBox="1">
            <a:spLocks/>
          </p:cNvSpPr>
          <p:nvPr/>
        </p:nvSpPr>
        <p:spPr>
          <a:xfrm>
            <a:off x="4266597" y="1133387"/>
            <a:ext cx="7529740" cy="12326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600" b="1" dirty="0"/>
              <a:t>Task 1) </a:t>
            </a:r>
            <a:r>
              <a:rPr lang="en-GB" sz="1600" dirty="0"/>
              <a:t>Complete 20 multiplications</a:t>
            </a:r>
            <a:endParaRPr lang="en-GB" sz="1600" b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0327704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3FDE1F79A2D3428ED427051C78E515" ma:contentTypeVersion="2" ma:contentTypeDescription="Create a new document." ma:contentTypeScope="" ma:versionID="e7e1f7a42eb097b0cf559d623088954b">
  <xsd:schema xmlns:xsd="http://www.w3.org/2001/XMLSchema" xmlns:xs="http://www.w3.org/2001/XMLSchema" xmlns:p="http://schemas.microsoft.com/office/2006/metadata/properties" xmlns:ns2="fa585a1e-2303-404b-9165-9102b23188cb" targetNamespace="http://schemas.microsoft.com/office/2006/metadata/properties" ma:root="true" ma:fieldsID="64bee8f087a7b915a6e1bac3b67b6b1f" ns2:_="">
    <xsd:import namespace="fa585a1e-2303-404b-9165-9102b23188c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585a1e-2303-404b-9165-9102b23188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28D02F7-EEA2-4C38-B85D-C6087057B3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15A4EDE-94A4-410D-B2E5-CB84801C1F2A}">
  <ds:schemaRefs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fa585a1e-2303-404b-9165-9102b23188cb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9C7905E-71C5-49E2-BF3B-6590823ED5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a585a1e-2303-404b-9165-9102b23188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{2BFBCA94-A3BA-6045-9151-3FDE7ACEB49F}tf10001119</Template>
  <TotalTime>619</TotalTime>
  <Words>1146</Words>
  <Application>Microsoft Office PowerPoint</Application>
  <PresentationFormat>Widescreen</PresentationFormat>
  <Paragraphs>152</Paragraphs>
  <Slides>14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Century Gothic</vt:lpstr>
      <vt:lpstr>Merriweather</vt:lpstr>
      <vt:lpstr>Gallery</vt:lpstr>
      <vt:lpstr>Year 7 Maths Summer Term 1</vt:lpstr>
      <vt:lpstr>Lesson Overviews – how maths lessons will work for now</vt:lpstr>
      <vt:lpstr>Lesson Overviews – how maths lessons will work for now</vt:lpstr>
      <vt:lpstr>Lesson Overviews – how maths lessons will work for now</vt:lpstr>
      <vt:lpstr>Lesson Overviews – how maths lessons will work for now</vt:lpstr>
      <vt:lpstr>Lesson 1 – Place Value</vt:lpstr>
      <vt:lpstr>Lesson 2 – Large number problems</vt:lpstr>
      <vt:lpstr>Lesson 3 – Rounding</vt:lpstr>
      <vt:lpstr>Lesson 4 – Rounding decimal places</vt:lpstr>
      <vt:lpstr>Lesson 5 – Rounding whole numbers</vt:lpstr>
      <vt:lpstr>Lesson 6 – Rounding to significant figures</vt:lpstr>
      <vt:lpstr>Lesson 7 – Estimation</vt:lpstr>
      <vt:lpstr>Lesson 8 – Recap of past 2 weeks</vt:lpstr>
      <vt:lpstr>Maths Summer Term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8 Maths Summer Term 1</dc:title>
  <dc:creator>Becky Carling</dc:creator>
  <cp:lastModifiedBy>Rosemary Dray</cp:lastModifiedBy>
  <cp:revision>13</cp:revision>
  <dcterms:created xsi:type="dcterms:W3CDTF">2020-04-06T10:47:16Z</dcterms:created>
  <dcterms:modified xsi:type="dcterms:W3CDTF">2020-04-16T20:13:52Z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0x010100C53FDE1F79A2D3428ED427051C78E515</vt:lpwstr>
  </property>
</Properties>
</file>