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1" r:id="rId4"/>
  </p:sldMasterIdLst>
  <p:notesMasterIdLst>
    <p:notesMasterId r:id="rId19"/>
  </p:notesMasterIdLst>
  <p:sldIdLst>
    <p:sldId id="262" r:id="rId5"/>
    <p:sldId id="257" r:id="rId6"/>
    <p:sldId id="258" r:id="rId7"/>
    <p:sldId id="296" r:id="rId8"/>
    <p:sldId id="261" r:id="rId9"/>
    <p:sldId id="260" r:id="rId10"/>
    <p:sldId id="264" r:id="rId11"/>
    <p:sldId id="295" r:id="rId12"/>
    <p:sldId id="298" r:id="rId13"/>
    <p:sldId id="299" r:id="rId14"/>
    <p:sldId id="300" r:id="rId15"/>
    <p:sldId id="301" r:id="rId16"/>
    <p:sldId id="302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466D2-3CF4-1B40-8183-43B2168B73E2}" v="151" dt="2020-04-08T17:57:00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89462"/>
  </p:normalViewPr>
  <p:slideViewPr>
    <p:cSldViewPr snapToGrid="0" snapToObjects="1">
      <p:cViewPr varScale="1">
        <p:scale>
          <a:sx n="69" d="100"/>
          <a:sy n="69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E6BC-5123-5D4B-8497-E475A8DD92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8E1FC-5877-1C47-BCC0-9B987EBD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6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1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1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01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70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3FB4-DCE2-A349-A36B-8F22663FA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4205" y="120395"/>
            <a:ext cx="4066747" cy="794004"/>
          </a:xfrm>
        </p:spPr>
        <p:txBody>
          <a:bodyPr>
            <a:normAutofit/>
          </a:bodyPr>
          <a:lstStyle>
            <a:lvl1pPr algn="ctr">
              <a:defRPr sz="3200" baseline="0">
                <a:latin typeface="Merriweather"/>
              </a:defRPr>
            </a:lvl1pPr>
          </a:lstStyle>
          <a:p>
            <a:r>
              <a:rPr lang="en-US"/>
              <a:t>Subject</a:t>
            </a:r>
            <a:br>
              <a:rPr lang="en-US"/>
            </a:br>
            <a:r>
              <a:rPr lang="en-US"/>
              <a:t>Name of unit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A991E-692F-6441-A34F-F76CB1712B1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5523" y="120396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>
            <a:lvl1pPr>
              <a:defRPr sz="1200" baseline="0">
                <a:latin typeface="Merriweather"/>
              </a:defRPr>
            </a:lvl1pPr>
          </a:lstStyle>
          <a:p>
            <a:pPr lvl="0"/>
            <a:r>
              <a:rPr lang="en-US"/>
              <a:t>Keywords (Tier 3 vocabulary)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3E5D17C-9E66-6343-AB98-9373AF4572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5523" y="3372667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>
              <a:defRPr lang="en-US" sz="12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Keywords (tier 2 vocabulary)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AF93FB3-593F-C44C-BBCB-2B840E9AEF1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867989" y="120396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92D050"/>
            </a:solidFill>
          </a:ln>
        </p:spPr>
        <p:txBody>
          <a:bodyPr>
            <a:normAutofit/>
          </a:bodyPr>
          <a:lstStyle>
            <a:lvl1pPr>
              <a:defRPr sz="1400" baseline="0">
                <a:latin typeface="Merriweather"/>
              </a:defRPr>
            </a:lvl1pPr>
          </a:lstStyle>
          <a:p>
            <a:pPr lvl="0"/>
            <a:r>
              <a:rPr lang="en-US"/>
              <a:t>Knowledge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ACAA423-EFEF-E048-BAD2-CDFAF318843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67989" y="3372667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>
            <a:lvl1pPr marL="228600" indent="-228600">
              <a:defRPr lang="en-US" sz="14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Knowledge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4D26E3F-F304-2B46-9AF4-A507C53F76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9934" y="1049577"/>
            <a:ext cx="4992132" cy="2112963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>
            <a:lvl1pPr algn="ctr">
              <a:defRPr sz="1200">
                <a:latin typeface="Merriweather"/>
              </a:defRPr>
            </a:lvl1pPr>
          </a:lstStyle>
          <a:p>
            <a:r>
              <a:rPr lang="en-US"/>
              <a:t>Diagram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ACAA423-EFEF-E048-BAD2-CDFAF318843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678291" y="3387386"/>
            <a:ext cx="4898575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>
            <a:lvl1pPr marL="228600" indent="-228600">
              <a:defRPr lang="en-US" sz="12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212084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84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6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25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17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01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64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5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xAi3J_Llz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aqHBdnK7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content/id/8680/cuboid%20challenge%206399%20C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8.jpe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mpletemath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FAz_hsOOf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1DB9-CC45-49F8-8E68-DAC874851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45" y="1609660"/>
            <a:ext cx="8765342" cy="1646302"/>
          </a:xfrm>
        </p:spPr>
        <p:txBody>
          <a:bodyPr>
            <a:normAutofit fontScale="90000"/>
          </a:bodyPr>
          <a:lstStyle/>
          <a:p>
            <a:r>
              <a:rPr lang="en-GB" dirty="0"/>
              <a:t>Year 8 Maths Summer 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C32A-DC8C-4A31-B845-DD5F761EE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845" y="3580881"/>
            <a:ext cx="10680024" cy="1911346"/>
          </a:xfrm>
        </p:spPr>
        <p:txBody>
          <a:bodyPr>
            <a:normAutofit/>
          </a:bodyPr>
          <a:lstStyle/>
          <a:p>
            <a:r>
              <a:rPr lang="en-GB" sz="4400" dirty="0"/>
              <a:t>Fortnight beginning 20</a:t>
            </a:r>
            <a:r>
              <a:rPr lang="en-GB" sz="4400" baseline="30000" dirty="0"/>
              <a:t>th</a:t>
            </a:r>
            <a:r>
              <a:rPr lang="en-GB" sz="4400" dirty="0"/>
              <a:t> April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0E19BB-5F14-084C-B559-F43FAD86D2E4}"/>
              </a:ext>
            </a:extLst>
          </p:cNvPr>
          <p:cNvSpPr/>
          <p:nvPr/>
        </p:nvSpPr>
        <p:spPr>
          <a:xfrm>
            <a:off x="514845" y="4969007"/>
            <a:ext cx="252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3D Geometry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191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5 – Volume of a cuboid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First - make sure you are familiar with area (Spring 1 – January/February knowledge organiser)</a:t>
            </a:r>
          </a:p>
          <a:p>
            <a:pPr marL="0" indent="0">
              <a:buNone/>
            </a:pPr>
            <a:r>
              <a:rPr lang="en-GB" sz="1600" dirty="0"/>
              <a:t>Main task – watch the </a:t>
            </a:r>
            <a:r>
              <a:rPr lang="en-GB" sz="1600" dirty="0">
                <a:hlinkClick r:id="rId3"/>
              </a:rPr>
              <a:t>video</a:t>
            </a:r>
            <a:r>
              <a:rPr lang="en-GB" sz="1600" dirty="0"/>
              <a:t> assigned to your classwork and answer these questions. </a:t>
            </a:r>
          </a:p>
          <a:p>
            <a:pPr>
              <a:buFontTx/>
              <a:buChar char="-"/>
            </a:pPr>
            <a:r>
              <a:rPr lang="en-GB" sz="1600" dirty="0"/>
              <a:t>What is the formula for the volume of a cuboid?</a:t>
            </a:r>
          </a:p>
          <a:p>
            <a:pPr>
              <a:buFontTx/>
              <a:buChar char="-"/>
            </a:pPr>
            <a:r>
              <a:rPr lang="en-GB" sz="1600" dirty="0"/>
              <a:t>Why does a cuboid have the name cuboid? </a:t>
            </a:r>
          </a:p>
          <a:p>
            <a:pPr>
              <a:buFontTx/>
              <a:buChar char="-"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Once completed, have a go at the worksheet that has been set for homework.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Extension - Draw a cuboid accurately (your choice of dimensions/lengths) and then find the volume.</a:t>
            </a:r>
          </a:p>
          <a:p>
            <a:pPr marL="0" indent="0">
              <a:buNone/>
            </a:pPr>
            <a:r>
              <a:rPr lang="en-GB" sz="1600" dirty="0"/>
              <a:t>Upload your notes and the worksheet answers  to your learning diary.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flashcards for volume from your knowledge organiser. Think about real life examples where you have used volume before.</a:t>
            </a:r>
          </a:p>
        </p:txBody>
      </p:sp>
    </p:spTree>
    <p:extLst>
      <p:ext uri="{BB962C8B-B14F-4D97-AF65-F5344CB8AC3E}">
        <p14:creationId xmlns:p14="http://schemas.microsoft.com/office/powerpoint/2010/main" val="218608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 dirty="0"/>
              <a:t>Lesson 6 – Volume of a cuboid (finding missing length)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EAE2EC1-5AC0-4205-8EFB-F35ADEF62A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4313" y="2366009"/>
                <a:ext cx="11661913" cy="38589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1600" b="1" dirty="0"/>
                  <a:t>Task 3)</a:t>
                </a:r>
              </a:p>
              <a:p>
                <a:pPr marL="0" indent="0">
                  <a:buNone/>
                </a:pPr>
                <a:r>
                  <a:rPr lang="en-GB" sz="1600" dirty="0"/>
                  <a:t>Watch the </a:t>
                </a:r>
                <a:r>
                  <a:rPr lang="en-GB" sz="1600" dirty="0">
                    <a:hlinkClick r:id="rId3"/>
                  </a:rPr>
                  <a:t>video</a:t>
                </a:r>
                <a:r>
                  <a:rPr lang="en-GB" sz="1600" dirty="0"/>
                  <a:t> assigned to your classwork and answer these questions (if you are stuck use google to find the answer)</a:t>
                </a:r>
              </a:p>
              <a:p>
                <a:pPr>
                  <a:buFontTx/>
                  <a:buChar char="-"/>
                </a:pPr>
                <a:r>
                  <a:rPr lang="en-GB" sz="1600" dirty="0"/>
                  <a:t>Why has he changed 2000ml into 2000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sz="16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/>
              </a:p>
              <a:p>
                <a:pPr>
                  <a:buFontTx/>
                  <a:buChar char="-"/>
                </a:pPr>
                <a:r>
                  <a:rPr lang="en-GB" sz="1600" dirty="0"/>
                  <a:t>Make a poster to explain what he has done – include every step </a:t>
                </a:r>
                <a:r>
                  <a:rPr lang="en-GB" sz="1600" b="1" dirty="0"/>
                  <a:t>and why.</a:t>
                </a:r>
              </a:p>
              <a:p>
                <a:pPr>
                  <a:buFontTx/>
                  <a:buChar char="-"/>
                </a:pPr>
                <a:endParaRPr lang="en-GB" sz="1600" b="1" dirty="0"/>
              </a:p>
              <a:p>
                <a:pPr marL="0" indent="0">
                  <a:buNone/>
                </a:pPr>
                <a:r>
                  <a:rPr lang="en-GB" sz="1600" dirty="0"/>
                  <a:t>Extension – if a cuboid has a volume of 90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/>
                  <a:t> and a length of 5, what are the 3 pairs possibilities for the other sides?</a:t>
                </a:r>
              </a:p>
              <a:p>
                <a:pPr marL="0" indent="0">
                  <a:buNone/>
                </a:pPr>
                <a:r>
                  <a:rPr lang="en-GB" sz="1600" dirty="0"/>
                  <a:t>Upload your answer and poster to your learning diary.</a:t>
                </a:r>
              </a:p>
              <a:p>
                <a:pPr marL="0" indent="0">
                  <a:buNone/>
                </a:pPr>
                <a:endParaRPr lang="en-GB" sz="1600" b="1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EAE2EC1-5AC0-4205-8EFB-F35ADEF62A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13" y="2366009"/>
                <a:ext cx="11661913" cy="3858945"/>
              </a:xfrm>
              <a:blipFill>
                <a:blip r:embed="rId4"/>
                <a:stretch>
                  <a:fillRect l="-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Write down how to work out the volume of a cuboid.</a:t>
            </a:r>
          </a:p>
        </p:txBody>
      </p:sp>
    </p:spTree>
    <p:extLst>
      <p:ext uri="{BB962C8B-B14F-4D97-AF65-F5344CB8AC3E}">
        <p14:creationId xmlns:p14="http://schemas.microsoft.com/office/powerpoint/2010/main" val="24961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7 – Volume of shapes made from a cuboid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Write a sentence to describe the relationship between area and volume </a:t>
            </a:r>
          </a:p>
          <a:p>
            <a:pPr marL="0" indent="0">
              <a:buNone/>
            </a:pPr>
            <a:r>
              <a:rPr lang="en-GB" sz="1600" dirty="0"/>
              <a:t>Complete the worksheet </a:t>
            </a:r>
          </a:p>
          <a:p>
            <a:pPr>
              <a:buFontTx/>
              <a:buChar char="-"/>
            </a:pPr>
            <a:r>
              <a:rPr lang="en-GB" sz="1600" dirty="0"/>
              <a:t>Use task 2 to help you</a:t>
            </a:r>
          </a:p>
          <a:p>
            <a:pPr>
              <a:buFontTx/>
              <a:buChar char="-"/>
            </a:pPr>
            <a:r>
              <a:rPr lang="en-GB" sz="1600" dirty="0"/>
              <a:t>(work out the volume of ‘two’ separate shapes)</a:t>
            </a:r>
          </a:p>
          <a:p>
            <a:pPr>
              <a:buFontTx/>
              <a:buChar char="-"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Upload your answers to your learning diary.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Complete section 4 of your knowledge organiser – if struggling with this, go back to Spring 1 knowledge organiser (January/February)</a:t>
            </a:r>
          </a:p>
        </p:txBody>
      </p:sp>
    </p:spTree>
    <p:extLst>
      <p:ext uri="{BB962C8B-B14F-4D97-AF65-F5344CB8AC3E}">
        <p14:creationId xmlns:p14="http://schemas.microsoft.com/office/powerpoint/2010/main" val="396281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8 – Recap of past 2 weeks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Go through all your notes from the lessons that you have been completing.</a:t>
            </a:r>
          </a:p>
          <a:p>
            <a:pPr marL="0" indent="0">
              <a:buNone/>
            </a:pPr>
            <a:r>
              <a:rPr lang="en-GB" sz="1600" dirty="0"/>
              <a:t>Main task – </a:t>
            </a:r>
          </a:p>
          <a:p>
            <a:pPr>
              <a:buFontTx/>
              <a:buChar char="-"/>
            </a:pPr>
            <a:r>
              <a:rPr lang="en-GB" sz="1600" dirty="0"/>
              <a:t>Complete the quiz that has been made. After you have completed the quiz, if there were any questions you were unsure about start a conversation with me on complete maths (look back to slide 5 if unsure how to do that)</a:t>
            </a:r>
          </a:p>
          <a:p>
            <a:pPr>
              <a:buFontTx/>
              <a:buChar char="-"/>
            </a:pPr>
            <a:r>
              <a:rPr lang="en-GB" sz="1600" dirty="0"/>
              <a:t>Go to the </a:t>
            </a:r>
            <a:r>
              <a:rPr lang="en-GB" sz="1600" dirty="0">
                <a:hlinkClick r:id="rId3"/>
              </a:rPr>
              <a:t>webpage</a:t>
            </a:r>
            <a:r>
              <a:rPr lang="en-GB" sz="1600" dirty="0"/>
              <a:t> on your classwork and build a cuboid.  Use any plain paper.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Upload a picture of your finished cuboid to the learning diary.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Write down how to work out the volume of a cuboid.</a:t>
            </a:r>
          </a:p>
        </p:txBody>
      </p:sp>
    </p:spTree>
    <p:extLst>
      <p:ext uri="{BB962C8B-B14F-4D97-AF65-F5344CB8AC3E}">
        <p14:creationId xmlns:p14="http://schemas.microsoft.com/office/powerpoint/2010/main" val="221672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934671" y="841217"/>
            <a:ext cx="3673931" cy="256196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2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Read, Cover, Write</a:t>
            </a: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US" sz="900" dirty="0">
              <a:latin typeface="Century Gothic" panose="020B0502020202020204" pitchFamily="34" charset="0"/>
            </a:endParaRPr>
          </a:p>
          <a:p>
            <a:endParaRPr lang="en-US" sz="900" dirty="0">
              <a:latin typeface="Century Gothic" panose="020B0502020202020204" pitchFamily="34" charset="0"/>
            </a:endParaRPr>
          </a:p>
          <a:p>
            <a:endParaRPr lang="en-US" sz="900" dirty="0">
              <a:latin typeface="Century Gothic" panose="020B0502020202020204" pitchFamily="34" charset="0"/>
            </a:endParaRPr>
          </a:p>
          <a:p>
            <a:endParaRPr lang="en-US" sz="900" dirty="0">
              <a:latin typeface="Century Gothic" panose="020B0502020202020204" pitchFamily="34" charset="0"/>
            </a:endParaRPr>
          </a:p>
          <a:p>
            <a:r>
              <a:rPr lang="en-US" sz="900" dirty="0">
                <a:latin typeface="Century Gothic" panose="020B0502020202020204" pitchFamily="34" charset="0"/>
              </a:rPr>
              <a:t>A </a:t>
            </a:r>
            <a:r>
              <a:rPr lang="en-US" sz="900" b="1" dirty="0">
                <a:latin typeface="Century Gothic" panose="020B0502020202020204" pitchFamily="34" charset="0"/>
              </a:rPr>
              <a:t>plan</a:t>
            </a:r>
            <a:r>
              <a:rPr lang="en-US" sz="900" dirty="0">
                <a:latin typeface="Century Gothic" panose="020B0502020202020204" pitchFamily="34" charset="0"/>
              </a:rPr>
              <a:t> is a </a:t>
            </a:r>
            <a:r>
              <a:rPr lang="en-US" sz="900" b="1" u="sng" dirty="0">
                <a:latin typeface="Century Gothic" panose="020B0502020202020204" pitchFamily="34" charset="0"/>
              </a:rPr>
              <a:t>scale drawing</a:t>
            </a:r>
            <a:r>
              <a:rPr lang="en-US" sz="900" dirty="0">
                <a:latin typeface="Century Gothic" panose="020B0502020202020204" pitchFamily="34" charset="0"/>
              </a:rPr>
              <a:t> showing a 3D shape when it is looked at from above.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An </a:t>
            </a:r>
            <a:r>
              <a:rPr lang="en-US" sz="900" b="1" dirty="0">
                <a:latin typeface="Century Gothic" panose="020B0502020202020204" pitchFamily="34" charset="0"/>
              </a:rPr>
              <a:t>elevation</a:t>
            </a:r>
            <a:r>
              <a:rPr lang="en-US" sz="900" dirty="0">
                <a:latin typeface="Century Gothic" panose="020B0502020202020204" pitchFamily="34" charset="0"/>
              </a:rPr>
              <a:t> is the view of a 3D shape when it is looked at from the side or from the front.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45679" y="47213"/>
            <a:ext cx="4066747" cy="794004"/>
          </a:xfrm>
        </p:spPr>
        <p:txBody>
          <a:bodyPr>
            <a:normAutofit fontScale="90000"/>
          </a:bodyPr>
          <a:lstStyle/>
          <a:p>
            <a:r>
              <a:rPr lang="en-GB" dirty="0"/>
              <a:t>Maths</a:t>
            </a:r>
            <a:br>
              <a:rPr lang="en-GB" dirty="0"/>
            </a:br>
            <a:r>
              <a:rPr lang="en-GB" dirty="0"/>
              <a:t> Summer Term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0709" y="104152"/>
            <a:ext cx="2753310" cy="592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1. Keywords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Make Flashcards</a:t>
            </a: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Plan</a:t>
            </a:r>
            <a:r>
              <a:rPr lang="en-US" sz="900" dirty="0">
                <a:latin typeface="Century Gothic" panose="020B0502020202020204" pitchFamily="34" charset="0"/>
              </a:rPr>
              <a:t> - A plan is a scale drawing showing a 3D shape when it is looked at from above.</a:t>
            </a: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Elevation</a:t>
            </a:r>
            <a:r>
              <a:rPr lang="en-US" sz="900" dirty="0">
                <a:latin typeface="Century Gothic" panose="020B0502020202020204" pitchFamily="34" charset="0"/>
              </a:rPr>
              <a:t> - An elevation is the view of a 3D shape when it is looked at from the side or from the front</a:t>
            </a: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Compound Shapes </a:t>
            </a:r>
            <a:r>
              <a:rPr lang="en-US" sz="900" dirty="0">
                <a:latin typeface="Century Gothic" panose="020B0502020202020204" pitchFamily="34" charset="0"/>
              </a:rPr>
              <a:t>- A compound shape is shape made up of two or more basic shapes.  An example of this is that you can place a thin rectangle horizontally on top of a thin rectangle placed vertically so that you form a </a:t>
            </a:r>
            <a:r>
              <a:rPr lang="en-US" sz="900" i="1" dirty="0">
                <a:latin typeface="Century Gothic" panose="020B0502020202020204" pitchFamily="34" charset="0"/>
              </a:rPr>
              <a:t>T</a:t>
            </a:r>
            <a:r>
              <a:rPr lang="en-US" sz="900" dirty="0">
                <a:latin typeface="Century Gothic" panose="020B0502020202020204" pitchFamily="34" charset="0"/>
              </a:rPr>
              <a:t> shape. </a:t>
            </a: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Volume</a:t>
            </a:r>
            <a:r>
              <a:rPr lang="en-US" sz="900" dirty="0">
                <a:latin typeface="Century Gothic" panose="020B0502020202020204" pitchFamily="34" charset="0"/>
              </a:rPr>
              <a:t> - Volume is a measure of how much space an object takes up. For example two shoe boxes together have twice the volume of a single box, because they take up twice the amount of space. </a:t>
            </a:r>
            <a:endParaRPr lang="en-GB" sz="9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Surface Area </a:t>
            </a:r>
            <a:r>
              <a:rPr lang="en-US" sz="900" dirty="0">
                <a:latin typeface="Century Gothic" panose="020B0502020202020204" pitchFamily="34" charset="0"/>
              </a:rPr>
              <a:t>- The total area of the surface of a three-dimensional object. Example: the surface area of a cube is the area of all 6 faces added together</a:t>
            </a:r>
            <a:endParaRPr lang="en-GB" sz="9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732803" y="2781104"/>
                <a:ext cx="3138488" cy="3176417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sz="9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Section 5 – </a:t>
                </a:r>
                <a:r>
                  <a:rPr lang="en-GB" sz="9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Read, Learn and do another example with other numbers</a:t>
                </a:r>
              </a:p>
              <a:p>
                <a:pPr marL="0" indent="0">
                  <a:buNone/>
                </a:pPr>
                <a:endParaRPr lang="en-GB" sz="9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GB" sz="9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GB" sz="9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GB" sz="9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                          </a:t>
                </a:r>
              </a:p>
              <a:p>
                <a:pPr marL="0" indent="0">
                  <a:buNone/>
                </a:pPr>
                <a:r>
                  <a:rPr lang="en-GB" sz="9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                             </a:t>
                </a:r>
              </a:p>
              <a:p>
                <a:pPr marL="0" indent="0" algn="ctr">
                  <a:buNone/>
                </a:pPr>
                <a:endParaRPr lang="en-GB" sz="900" dirty="0">
                  <a:latin typeface="Century Gothic" panose="020B0502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𝑙𝑤h</m:t>
                          </m:r>
                        </m:num>
                        <m:den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9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r>
                  <a:rPr lang="en-GB" sz="900" dirty="0">
                    <a:latin typeface="Century Gothic" panose="020B0502020202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9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900" dirty="0">
                    <a:latin typeface="Century Gothic" panose="020B0502020202020204" pitchFamily="34" charset="0"/>
                  </a:rPr>
                  <a:t>=length w = width, h=height, </a:t>
                </a:r>
              </a:p>
              <a:p>
                <a:pPr marL="0" indent="0">
                  <a:buNone/>
                </a:pPr>
                <a:r>
                  <a:rPr lang="en-US" sz="900" dirty="0">
                    <a:latin typeface="Century Gothic" panose="020B0502020202020204" pitchFamily="34" charset="0"/>
                    <a:ea typeface="Cambria Math" panose="02040503050406030204" pitchFamily="18" charset="0"/>
                  </a:rPr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6×8×9</m:t>
                          </m:r>
                        </m:num>
                        <m:den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900" dirty="0">
                  <a:latin typeface="Century Gothic" panose="020B0502020202020204" pitchFamily="34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900" dirty="0">
                    <a:latin typeface="Century Gothic" panose="020B0502020202020204" pitchFamily="34" charset="0"/>
                    <a:ea typeface="Cambria Math" panose="02040503050406030204" pitchFamily="18" charset="0"/>
                  </a:rPr>
                  <a:t>=144cm</a:t>
                </a:r>
                <a:r>
                  <a:rPr lang="en-US" sz="900" baseline="30000" dirty="0">
                    <a:latin typeface="Century Gothic" panose="020B0502020202020204" pitchFamily="34" charset="0"/>
                    <a:ea typeface="Cambria Math" panose="02040503050406030204" pitchFamily="18" charset="0"/>
                  </a:rPr>
                  <a:t>3</a:t>
                </a:r>
              </a:p>
              <a:p>
                <a:pPr marL="0" indent="0">
                  <a:buNone/>
                </a:pPr>
                <a:endParaRPr lang="en-US" sz="900" dirty="0">
                  <a:latin typeface="Century Gothic" panose="020B0502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900" dirty="0">
                  <a:latin typeface="Century Gothic" panose="020B0502020202020204" pitchFamily="34" charset="0"/>
                </a:endParaRPr>
              </a:p>
              <a:p>
                <a:pPr marL="0" indent="0">
                  <a:buNone/>
                </a:pPr>
                <a:endParaRPr lang="en-GB" sz="9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732803" y="2781104"/>
                <a:ext cx="3138488" cy="317641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467143" y="3549154"/>
            <a:ext cx="4898575" cy="2399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00">
                <a:solidFill>
                  <a:srgbClr val="FF0000"/>
                </a:solidFill>
                <a:latin typeface="Century Gothic" panose="020B0502020202020204" pitchFamily="34" charset="0"/>
              </a:rPr>
              <a:t>Section 4 – </a:t>
            </a:r>
            <a:r>
              <a:rPr lang="en-GB" sz="900" b="1">
                <a:solidFill>
                  <a:srgbClr val="FF0000"/>
                </a:solidFill>
                <a:latin typeface="Century Gothic" panose="020B0502020202020204" pitchFamily="34" charset="0"/>
              </a:rPr>
              <a:t>Replace the dimensions with other numbers and solve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3492" y="3884868"/>
            <a:ext cx="18003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Example: Calculate the area of this compound shape. </a:t>
            </a:r>
          </a:p>
          <a:p>
            <a:r>
              <a:rPr lang="en-GB" sz="900" dirty="0">
                <a:latin typeface="Century Gothic" panose="020B0502020202020204" pitchFamily="34" charset="0"/>
              </a:rPr>
              <a:t>Solution:</a:t>
            </a:r>
          </a:p>
          <a:p>
            <a:endParaRPr lang="en-GB" sz="900" dirty="0">
              <a:latin typeface="Century Gothic" panose="020B0502020202020204" pitchFamily="34" charset="0"/>
            </a:endParaRPr>
          </a:p>
          <a:p>
            <a:r>
              <a:rPr lang="en-GB" sz="900" dirty="0">
                <a:latin typeface="Century Gothic" panose="020B0502020202020204" pitchFamily="34" charset="0"/>
              </a:rPr>
              <a:t>Shape A: 5cm*9cm = 45cm</a:t>
            </a:r>
            <a:r>
              <a:rPr lang="en-GB" sz="900" baseline="30000" dirty="0">
                <a:latin typeface="Century Gothic" panose="020B0502020202020204" pitchFamily="34" charset="0"/>
              </a:rPr>
              <a:t>2</a:t>
            </a:r>
          </a:p>
          <a:p>
            <a:endParaRPr lang="en-GB" sz="900" baseline="30000" dirty="0">
              <a:latin typeface="Century Gothic" panose="020B0502020202020204" pitchFamily="34" charset="0"/>
            </a:endParaRPr>
          </a:p>
          <a:p>
            <a:r>
              <a:rPr lang="en-GB" sz="900" dirty="0">
                <a:latin typeface="Century Gothic" panose="020B0502020202020204" pitchFamily="34" charset="0"/>
              </a:rPr>
              <a:t>Shape B: 6cm*6cm = 36cm</a:t>
            </a:r>
            <a:r>
              <a:rPr lang="en-GB" sz="900" baseline="30000" dirty="0">
                <a:latin typeface="Century Gothic" panose="020B0502020202020204" pitchFamily="34" charset="0"/>
              </a:rPr>
              <a:t>2</a:t>
            </a:r>
          </a:p>
          <a:p>
            <a:endParaRPr lang="en-GB" sz="900" dirty="0">
              <a:latin typeface="Century Gothic" panose="020B0502020202020204" pitchFamily="34" charset="0"/>
            </a:endParaRPr>
          </a:p>
          <a:p>
            <a:r>
              <a:rPr lang="en-GB" sz="900" dirty="0">
                <a:latin typeface="Century Gothic" panose="020B0502020202020204" pitchFamily="34" charset="0"/>
              </a:rPr>
              <a:t>Total area of compound shape: 45cm+36cm = 81cm</a:t>
            </a:r>
            <a:r>
              <a:rPr lang="en-GB" sz="900" baseline="30000" dirty="0">
                <a:latin typeface="Century Gothic" panose="020B0502020202020204" pitchFamily="34" charset="0"/>
              </a:rPr>
              <a:t>2</a:t>
            </a:r>
          </a:p>
          <a:p>
            <a:endParaRPr lang="en-GB" sz="900" baseline="30000" dirty="0">
              <a:latin typeface="Century Gothic" panose="020B0502020202020204" pitchFamily="34" charset="0"/>
            </a:endParaRPr>
          </a:p>
          <a:p>
            <a:endParaRPr lang="en-GB" sz="9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/>
              <p:cNvSpPr txBox="1">
                <a:spLocks noGrp="1"/>
              </p:cNvSpPr>
              <p:nvPr>
                <p:ph sz="quarter" idx="12"/>
              </p:nvPr>
            </p:nvSpPr>
            <p:spPr>
              <a:xfrm>
                <a:off x="8174992" y="120396"/>
                <a:ext cx="3673930" cy="2399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GB" sz="9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Section 3 – Volume Rules– </a:t>
                </a:r>
                <a:r>
                  <a:rPr lang="en-GB" sz="9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Make Flashcards and LEARN</a:t>
                </a:r>
                <a:endParaRPr lang="en-GB" sz="9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GB" sz="900" dirty="0">
                    <a:latin typeface="Century Gothic" panose="020B0502020202020204" pitchFamily="34" charset="0"/>
                  </a:rPr>
                  <a:t>Volume of a prism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𝑐𝑟𝑜𝑠𝑠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𝑠𝑒𝑐𝑡𝑖𝑜𝑛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GB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h𝑒𝑖𝑔h𝑡</m:t>
                      </m:r>
                    </m:oMath>
                  </m:oMathPara>
                </a14:m>
                <a:endParaRPr lang="en-GB" sz="900" dirty="0">
                  <a:latin typeface="Century Gothic" panose="020B0502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GB" sz="900" dirty="0">
                    <a:latin typeface="Century Gothic" panose="020B0502020202020204" pitchFamily="34" charset="0"/>
                  </a:rPr>
                  <a:t>Volume of a cylinder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en-GB" sz="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900" dirty="0">
                  <a:latin typeface="Century Gothic" panose="020B0502020202020204" pitchFamily="34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GB" sz="900" dirty="0">
                    <a:latin typeface="Century Gothic" panose="020B0502020202020204" pitchFamily="34" charset="0"/>
                    <a:ea typeface="Cambria Math" panose="02040503050406030204" pitchFamily="18" charset="0"/>
                  </a:rPr>
                  <a:t>Volume of a cone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900" dirty="0">
                  <a:latin typeface="Century Gothic" panose="020B0502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900" dirty="0">
                    <a:latin typeface="Century Gothic" panose="020B0502020202020204" pitchFamily="34" charset="0"/>
                  </a:rPr>
                  <a:t>Volume of a pyramid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𝑙𝑤h</m:t>
                          </m:r>
                        </m:num>
                        <m:den>
                          <m:r>
                            <a:rPr lang="en-GB" sz="9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900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3" name="Content Placeholder 2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2"/>
              </p:nvPr>
            </p:nvSpPr>
            <p:spPr>
              <a:xfrm>
                <a:off x="8174992" y="120396"/>
                <a:ext cx="3673930" cy="23997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utoShape 2" descr="Image result for mathematical pyrami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8875526" y="3174187"/>
            <a:ext cx="16621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Volume of a Pyramid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EB3C51-0C8E-4F51-9100-A2562EDD71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00" t="37254" r="77740" b="46875"/>
          <a:stretch/>
        </p:blipFill>
        <p:spPr>
          <a:xfrm>
            <a:off x="9596943" y="3430224"/>
            <a:ext cx="1257719" cy="9769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26BC7C-FF97-4333-BF90-B334A0E1212D}"/>
              </a:ext>
            </a:extLst>
          </p:cNvPr>
          <p:cNvSpPr txBox="1"/>
          <p:nvPr/>
        </p:nvSpPr>
        <p:spPr>
          <a:xfrm>
            <a:off x="9533754" y="4185563"/>
            <a:ext cx="567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Century Gothic" panose="020B0502020202020204" pitchFamily="34" charset="0"/>
              </a:rPr>
              <a:t>6cm</a:t>
            </a:r>
            <a:endParaRPr lang="en-GB" sz="90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091ECA5-589E-4E66-80F5-F283D2E977D1}"/>
              </a:ext>
            </a:extLst>
          </p:cNvPr>
          <p:cNvSpPr txBox="1"/>
          <p:nvPr/>
        </p:nvSpPr>
        <p:spPr>
          <a:xfrm>
            <a:off x="10537703" y="3939275"/>
            <a:ext cx="567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Century Gothic" panose="020B0502020202020204" pitchFamily="34" charset="0"/>
              </a:rPr>
              <a:t>8cm</a:t>
            </a:r>
            <a:endParaRPr lang="en-GB" sz="90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696B3F-1CEE-44F1-824D-A0796F337204}"/>
              </a:ext>
            </a:extLst>
          </p:cNvPr>
          <p:cNvSpPr txBox="1"/>
          <p:nvPr/>
        </p:nvSpPr>
        <p:spPr>
          <a:xfrm>
            <a:off x="9786962" y="3728033"/>
            <a:ext cx="567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Century Gothic" panose="020B0502020202020204" pitchFamily="34" charset="0"/>
              </a:rPr>
              <a:t>9cm</a:t>
            </a:r>
            <a:endParaRPr lang="en-GB" sz="900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83A76D1-B875-4AFA-8FA2-63BB6E46F1E7}"/>
              </a:ext>
            </a:extLst>
          </p:cNvPr>
          <p:cNvSpPr/>
          <p:nvPr/>
        </p:nvSpPr>
        <p:spPr>
          <a:xfrm>
            <a:off x="1585006" y="2603805"/>
            <a:ext cx="75779" cy="417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BC64FCC-85AB-4FEC-99C0-6D1B1E9F4DDA}"/>
              </a:ext>
            </a:extLst>
          </p:cNvPr>
          <p:cNvSpPr/>
          <p:nvPr/>
        </p:nvSpPr>
        <p:spPr>
          <a:xfrm rot="5400000">
            <a:off x="1606500" y="2340656"/>
            <a:ext cx="75779" cy="417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D8ECBAC2-AC3F-498C-A4F9-E44FF4EF85C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7" r="55712" b="16801"/>
          <a:stretch/>
        </p:blipFill>
        <p:spPr>
          <a:xfrm>
            <a:off x="973166" y="4883136"/>
            <a:ext cx="1200079" cy="106687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D804940-B5B7-4390-B5F0-6B2BAB3C6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5594" y="4192161"/>
            <a:ext cx="1537899" cy="1444504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979A047-5A37-4D38-B6A8-CB514BA0567B}"/>
              </a:ext>
            </a:extLst>
          </p:cNvPr>
          <p:cNvCxnSpPr/>
          <p:nvPr/>
        </p:nvCxnSpPr>
        <p:spPr>
          <a:xfrm>
            <a:off x="4891642" y="4847682"/>
            <a:ext cx="132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6DDDF43-8223-48B1-9070-9CD381AC477F}"/>
              </a:ext>
            </a:extLst>
          </p:cNvPr>
          <p:cNvCxnSpPr/>
          <p:nvPr/>
        </p:nvCxnSpPr>
        <p:spPr>
          <a:xfrm>
            <a:off x="5099308" y="4847682"/>
            <a:ext cx="132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B0027F2-7522-4032-99AB-8BFDE2520F99}"/>
              </a:ext>
            </a:extLst>
          </p:cNvPr>
          <p:cNvCxnSpPr/>
          <p:nvPr/>
        </p:nvCxnSpPr>
        <p:spPr>
          <a:xfrm>
            <a:off x="5330420" y="4847682"/>
            <a:ext cx="132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511C9B3-2385-4ACA-A05A-3F5A1CD7292D}"/>
              </a:ext>
            </a:extLst>
          </p:cNvPr>
          <p:cNvSpPr txBox="1"/>
          <p:nvPr/>
        </p:nvSpPr>
        <p:spPr>
          <a:xfrm>
            <a:off x="4812406" y="4346531"/>
            <a:ext cx="37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997A37-B17F-467B-990C-FB30FD5FC301}"/>
              </a:ext>
            </a:extLst>
          </p:cNvPr>
          <p:cNvSpPr txBox="1"/>
          <p:nvPr/>
        </p:nvSpPr>
        <p:spPr>
          <a:xfrm>
            <a:off x="5000813" y="5018171"/>
            <a:ext cx="37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  <a:endParaRPr lang="en-GB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8A7EE46E-65E1-4628-A4B7-99D0074CFC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1432" y="1454709"/>
            <a:ext cx="1092332" cy="87208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85CCD29-F891-43EF-98D4-EC329CF476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2986" y="1342625"/>
            <a:ext cx="790412" cy="54812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CE78649-3B6E-484C-AF30-7C123F264D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52335" y="1338536"/>
            <a:ext cx="486859" cy="52676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C6C82D6-D569-4B0F-B0C3-8C2387A998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26619" y="1430584"/>
            <a:ext cx="629828" cy="434718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22629EF-679B-4986-8B8F-5E52FE6ABB30}"/>
              </a:ext>
            </a:extLst>
          </p:cNvPr>
          <p:cNvSpPr txBox="1"/>
          <p:nvPr/>
        </p:nvSpPr>
        <p:spPr>
          <a:xfrm>
            <a:off x="5379217" y="1863564"/>
            <a:ext cx="477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Plan</a:t>
            </a:r>
            <a:endParaRPr lang="en-GB" sz="900" baseline="30000" dirty="0">
              <a:latin typeface="Century Gothic" panose="020B0502020202020204" pitchFamily="34" charset="0"/>
            </a:endParaRPr>
          </a:p>
          <a:p>
            <a:endParaRPr lang="en-GB" sz="900" baseline="30000" dirty="0">
              <a:latin typeface="Century Gothic" panose="020B0502020202020204" pitchFamily="34" charset="0"/>
            </a:endParaRPr>
          </a:p>
          <a:p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F448FA2-A9F9-426F-9C6F-62AA494584B0}"/>
              </a:ext>
            </a:extLst>
          </p:cNvPr>
          <p:cNvSpPr txBox="1"/>
          <p:nvPr/>
        </p:nvSpPr>
        <p:spPr>
          <a:xfrm>
            <a:off x="6103634" y="1863563"/>
            <a:ext cx="739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30000" dirty="0">
                <a:latin typeface="Century Gothic" panose="020B0502020202020204" pitchFamily="34" charset="0"/>
              </a:rPr>
              <a:t>Side Elevation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4DD8E8A-DA86-4DD1-A584-96771596D204}"/>
              </a:ext>
            </a:extLst>
          </p:cNvPr>
          <p:cNvSpPr txBox="1"/>
          <p:nvPr/>
        </p:nvSpPr>
        <p:spPr>
          <a:xfrm>
            <a:off x="6883535" y="1881884"/>
            <a:ext cx="704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entury Gothic" panose="020B0502020202020204" pitchFamily="34" charset="0"/>
              </a:rPr>
              <a:t>Front Elevation</a:t>
            </a:r>
            <a:endParaRPr lang="en-GB" sz="800" baseline="300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506F012-B2E6-450A-A6DF-A4D02CD8525F}"/>
              </a:ext>
            </a:extLst>
          </p:cNvPr>
          <p:cNvSpPr txBox="1"/>
          <p:nvPr/>
        </p:nvSpPr>
        <p:spPr>
          <a:xfrm>
            <a:off x="4994800" y="2278738"/>
            <a:ext cx="1411610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>
                <a:latin typeface="Century Gothic" panose="020B0502020202020204" pitchFamily="34" charset="0"/>
              </a:rPr>
              <a:t>Side Elevation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9F5D66A-0DEE-4D7B-97D5-F001272E4CD8}"/>
              </a:ext>
            </a:extLst>
          </p:cNvPr>
          <p:cNvSpPr txBox="1"/>
          <p:nvPr/>
        </p:nvSpPr>
        <p:spPr>
          <a:xfrm>
            <a:off x="3885015" y="2333647"/>
            <a:ext cx="1223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Front Elevation</a:t>
            </a:r>
            <a:endParaRPr lang="en-GB" sz="900" baseline="300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7890445-936A-4547-90E8-2F8E9A69F6C1}"/>
              </a:ext>
            </a:extLst>
          </p:cNvPr>
          <p:cNvSpPr txBox="1"/>
          <p:nvPr/>
        </p:nvSpPr>
        <p:spPr>
          <a:xfrm>
            <a:off x="4255594" y="1098230"/>
            <a:ext cx="477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Century Gothic" panose="020B0502020202020204" pitchFamily="34" charset="0"/>
              </a:rPr>
              <a:t>Plan</a:t>
            </a:r>
            <a:endParaRPr lang="en-GB" sz="1050" baseline="30000" dirty="0">
              <a:latin typeface="Century Gothic" panose="020B050202020202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71ECAED-D4D0-4A57-BF3A-EB0F9C4B066C}"/>
              </a:ext>
            </a:extLst>
          </p:cNvPr>
          <p:cNvCxnSpPr/>
          <p:nvPr/>
        </p:nvCxnSpPr>
        <p:spPr>
          <a:xfrm>
            <a:off x="4444113" y="1338536"/>
            <a:ext cx="0" cy="148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E2E1212-F71C-46EC-B60E-034E65413AC9}"/>
              </a:ext>
            </a:extLst>
          </p:cNvPr>
          <p:cNvCxnSpPr/>
          <p:nvPr/>
        </p:nvCxnSpPr>
        <p:spPr>
          <a:xfrm flipH="1" flipV="1">
            <a:off x="4867362" y="2171576"/>
            <a:ext cx="188407" cy="15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5B9FFF5-BA2D-419D-BB19-2D0A298FB7FF}"/>
              </a:ext>
            </a:extLst>
          </p:cNvPr>
          <p:cNvCxnSpPr/>
          <p:nvPr/>
        </p:nvCxnSpPr>
        <p:spPr>
          <a:xfrm flipV="1">
            <a:off x="4022128" y="2181967"/>
            <a:ext cx="132944" cy="197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2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921899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758715" cy="3415623"/>
          </a:xfrm>
        </p:spPr>
        <p:txBody>
          <a:bodyPr>
            <a:normAutofit/>
          </a:bodyPr>
          <a:lstStyle/>
          <a:p>
            <a:r>
              <a:rPr lang="en-GB" sz="2000" dirty="0"/>
              <a:t>Log into </a:t>
            </a:r>
            <a:r>
              <a:rPr lang="en-GB" sz="2000" dirty="0">
                <a:hlinkClick r:id="rId2"/>
              </a:rPr>
              <a:t>www.completemaths.com</a:t>
            </a:r>
            <a:r>
              <a:rPr lang="en-GB" sz="2000" dirty="0"/>
              <a:t> and complete the multiplication tables.  Click on “Quiz Me”</a:t>
            </a:r>
          </a:p>
          <a:p>
            <a:r>
              <a:rPr lang="en-GB" sz="2000" dirty="0"/>
              <a:t>Complete 20 multiplication questions.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062FF5-F5C4-4331-A6C1-8F8FA67F3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664" y="1117295"/>
            <a:ext cx="6991805" cy="424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4708" y="442469"/>
            <a:ext cx="3363913" cy="1608137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7686" y="2417523"/>
            <a:ext cx="33639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Click on the lesson shown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“Open” the task set and complete the work on paper.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27A254-827D-4DE7-9107-E49FFA999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061" y="217468"/>
            <a:ext cx="4636640" cy="2754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AF9072-2260-4292-BFEE-EB01328FA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061" y="3076909"/>
            <a:ext cx="4580464" cy="299018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1B88E7-42C3-403C-BB31-273D91161DFF}"/>
              </a:ext>
            </a:extLst>
          </p:cNvPr>
          <p:cNvCxnSpPr>
            <a:cxnSpLocks/>
          </p:cNvCxnSpPr>
          <p:nvPr/>
        </p:nvCxnSpPr>
        <p:spPr>
          <a:xfrm flipV="1">
            <a:off x="3890297" y="1449977"/>
            <a:ext cx="1622229" cy="111034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F83EAB-37C5-4023-A702-9B144DE714AA}"/>
              </a:ext>
            </a:extLst>
          </p:cNvPr>
          <p:cNvCxnSpPr>
            <a:cxnSpLocks/>
          </p:cNvCxnSpPr>
          <p:nvPr/>
        </p:nvCxnSpPr>
        <p:spPr>
          <a:xfrm flipV="1">
            <a:off x="3589929" y="4297680"/>
            <a:ext cx="2095132" cy="2743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6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5"/>
            <a:ext cx="3363974" cy="1657221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0F78F8-8DFA-B946-AA24-B21DD65DE434}"/>
              </a:ext>
            </a:extLst>
          </p:cNvPr>
          <p:cNvSpPr txBox="1">
            <a:spLocks/>
          </p:cNvSpPr>
          <p:nvPr/>
        </p:nvSpPr>
        <p:spPr>
          <a:xfrm>
            <a:off x="4298269" y="2075306"/>
            <a:ext cx="6227852" cy="29632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Each lesson will follow this structure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Task 1) </a:t>
            </a:r>
            <a:r>
              <a:rPr lang="en-GB" dirty="0"/>
              <a:t>Complete 20 multiplications</a:t>
            </a: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Task 2) </a:t>
            </a:r>
            <a:r>
              <a:rPr lang="en-GB" dirty="0"/>
              <a:t>Knowledge Organiser work or recall task for this lesson</a:t>
            </a:r>
          </a:p>
          <a:p>
            <a:pPr marL="0" indent="0">
              <a:buNone/>
            </a:pPr>
            <a:r>
              <a:rPr lang="en-GB" b="1" dirty="0"/>
              <a:t>Task 3) </a:t>
            </a:r>
            <a:r>
              <a:rPr lang="en-GB" dirty="0"/>
              <a:t>Main task from classwork on complete maths to be uploaded to learning diary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2530B7-8BBE-E141-84F1-EE5DC97EB6E5}"/>
              </a:ext>
            </a:extLst>
          </p:cNvPr>
          <p:cNvSpPr txBox="1">
            <a:spLocks/>
          </p:cNvSpPr>
          <p:nvPr/>
        </p:nvSpPr>
        <p:spPr>
          <a:xfrm>
            <a:off x="1458577" y="5443359"/>
            <a:ext cx="9274846" cy="7739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 copy of this terms knowledge organiser is at the end of this PowerPoint </a:t>
            </a:r>
          </a:p>
        </p:txBody>
      </p:sp>
    </p:spTree>
    <p:extLst>
      <p:ext uri="{BB962C8B-B14F-4D97-AF65-F5344CB8AC3E}">
        <p14:creationId xmlns:p14="http://schemas.microsoft.com/office/powerpoint/2010/main" val="216821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27" y="889918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/>
              <a:t>Lesson Overviews – how maths lessons will work for now</a:t>
            </a:r>
            <a:endParaRPr lang="en-GB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" y="2587628"/>
            <a:ext cx="3363974" cy="34156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Once completed, upload the completed task to your learning diary.  Take a photo of the work and upload the file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You can also start a conversation with me if you have any problems.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C31CD8-0195-469F-930C-75D54935A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942" y="779467"/>
            <a:ext cx="3020053" cy="34350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CAFEE1-1FAF-43EE-ACD7-3F44A064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641" y="1693448"/>
            <a:ext cx="3648849" cy="4171107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412BDD-8F89-4C16-BB43-779E2E6BEE40}"/>
              </a:ext>
            </a:extLst>
          </p:cNvPr>
          <p:cNvCxnSpPr/>
          <p:nvPr/>
        </p:nvCxnSpPr>
        <p:spPr>
          <a:xfrm>
            <a:off x="2855742" y="5106572"/>
            <a:ext cx="4818607" cy="21101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F59D79-71BB-4993-9E55-AC30B8D67A5D}"/>
              </a:ext>
            </a:extLst>
          </p:cNvPr>
          <p:cNvCxnSpPr>
            <a:cxnSpLocks/>
          </p:cNvCxnSpPr>
          <p:nvPr/>
        </p:nvCxnSpPr>
        <p:spPr>
          <a:xfrm flipV="1">
            <a:off x="3413592" y="2295160"/>
            <a:ext cx="1512726" cy="112274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43" y="891963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1 – Draw 3D shapes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43" y="2366206"/>
            <a:ext cx="11497095" cy="3776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Task 3) </a:t>
            </a:r>
          </a:p>
          <a:p>
            <a:pPr marL="0" indent="0">
              <a:buNone/>
            </a:pPr>
            <a:r>
              <a:rPr lang="en-GB" sz="1600" dirty="0"/>
              <a:t>Print the worksheet if possible, if not you can still participate with squared, lined, or plain paper. On the worksheet, there is already 1 cube drawn. 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Your task - have a go at drawing shapes with these volumes.</a:t>
            </a:r>
          </a:p>
          <a:p>
            <a:pPr marL="457200" indent="-457200">
              <a:lnSpc>
                <a:spcPct val="100000"/>
              </a:lnSpc>
              <a:buAutoNum type="alphaLcPeriod"/>
            </a:pPr>
            <a:r>
              <a:rPr lang="en-GB" sz="1600" dirty="0"/>
              <a:t>4 cubes </a:t>
            </a:r>
          </a:p>
          <a:p>
            <a:pPr marL="457200" indent="-457200">
              <a:lnSpc>
                <a:spcPct val="100000"/>
              </a:lnSpc>
              <a:buAutoNum type="alphaLcPeriod"/>
            </a:pPr>
            <a:r>
              <a:rPr lang="en-GB" sz="1600" dirty="0"/>
              <a:t>8 cubes </a:t>
            </a:r>
            <a:endParaRPr lang="en-GB" sz="1600" b="1" dirty="0"/>
          </a:p>
          <a:p>
            <a:pPr marL="457200" indent="-457200">
              <a:lnSpc>
                <a:spcPct val="100000"/>
              </a:lnSpc>
              <a:buAutoNum type="alphaLcPeriod"/>
            </a:pPr>
            <a:r>
              <a:rPr lang="en-GB" sz="1600" dirty="0"/>
              <a:t>12 cubes </a:t>
            </a:r>
          </a:p>
          <a:p>
            <a:pPr marL="457200" indent="-457200">
              <a:lnSpc>
                <a:spcPct val="100000"/>
              </a:lnSpc>
              <a:buAutoNum type="alphaLcPeriod"/>
            </a:pPr>
            <a:r>
              <a:rPr lang="en-GB" sz="1600" dirty="0"/>
              <a:t>16 cubes </a:t>
            </a:r>
          </a:p>
          <a:p>
            <a:pPr marL="0" indent="0">
              <a:buNone/>
            </a:pPr>
            <a:r>
              <a:rPr lang="en-GB" sz="1600" dirty="0"/>
              <a:t>You do not have to draw a symmetrical shape. The most adventurous shapes will receive a positive point.</a:t>
            </a:r>
          </a:p>
          <a:p>
            <a:pPr marL="0" indent="0">
              <a:buNone/>
            </a:pPr>
            <a:r>
              <a:rPr lang="en-GB" sz="1600" dirty="0"/>
              <a:t>Upload the task to your learning diary.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ACDDAE4-6DD0-CB44-8ED1-4599C1C3BB9B}"/>
              </a:ext>
            </a:extLst>
          </p:cNvPr>
          <p:cNvSpPr txBox="1">
            <a:spLocks/>
          </p:cNvSpPr>
          <p:nvPr/>
        </p:nvSpPr>
        <p:spPr>
          <a:xfrm>
            <a:off x="4297825" y="1248764"/>
            <a:ext cx="7433732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Sketch this cube from your knowledge organiser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C844B7-02BA-6E4D-BB6A-6CF59C3013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7" r="55712" b="16801"/>
          <a:stretch/>
        </p:blipFill>
        <p:spPr>
          <a:xfrm>
            <a:off x="10348453" y="1027686"/>
            <a:ext cx="1200079" cy="10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7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2 – Plans and elevations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84907"/>
            <a:ext cx="9638452" cy="3614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 </a:t>
            </a:r>
          </a:p>
          <a:p>
            <a:pPr marL="0" indent="0">
              <a:buNone/>
            </a:pPr>
            <a:r>
              <a:rPr lang="en-GB" sz="1600" dirty="0"/>
              <a:t>Watch the </a:t>
            </a:r>
            <a:r>
              <a:rPr lang="en-GB" sz="1600" dirty="0">
                <a:hlinkClick r:id="rId3"/>
              </a:rPr>
              <a:t>video</a:t>
            </a:r>
            <a:r>
              <a:rPr lang="en-GB" sz="1600" dirty="0"/>
              <a:t> assigned to your classwork and then answer these question.</a:t>
            </a:r>
          </a:p>
          <a:p>
            <a:pPr marL="0" indent="0">
              <a:buNone/>
            </a:pPr>
            <a:r>
              <a:rPr lang="en-GB" sz="1600" dirty="0"/>
              <a:t>- What are the terms we can use for side 1 and side 2? (shape 1)</a:t>
            </a:r>
          </a:p>
          <a:p>
            <a:pPr marL="0" indent="0">
              <a:buNone/>
            </a:pPr>
            <a:r>
              <a:rPr lang="en-GB" sz="1600" dirty="0"/>
              <a:t>- In your own words, what is the difference between a plan and an elevation? (knowledge organiser to help) (shape 1)</a:t>
            </a:r>
          </a:p>
          <a:p>
            <a:pPr marL="0" indent="0">
              <a:buNone/>
            </a:pPr>
            <a:r>
              <a:rPr lang="en-GB" sz="1600" dirty="0"/>
              <a:t>- Explain why you cannot see the depth for the plan view? (shape 2)</a:t>
            </a:r>
          </a:p>
          <a:p>
            <a:pPr marL="0" indent="0">
              <a:buNone/>
            </a:pPr>
            <a:r>
              <a:rPr lang="en-GB" sz="1600" dirty="0"/>
              <a:t>- Why is the plan straight when the elevation is slanted? (shape 3)</a:t>
            </a:r>
          </a:p>
          <a:p>
            <a:pPr marL="0" indent="0">
              <a:buNone/>
            </a:pPr>
            <a:r>
              <a:rPr lang="en-GB" sz="1600" dirty="0"/>
              <a:t>Upload your answers to your learning diary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0F78F8-8DFA-B946-AA24-B21DD65DE434}"/>
              </a:ext>
            </a:extLst>
          </p:cNvPr>
          <p:cNvSpPr txBox="1">
            <a:spLocks/>
          </p:cNvSpPr>
          <p:nvPr/>
        </p:nvSpPr>
        <p:spPr>
          <a:xfrm>
            <a:off x="4297825" y="1133389"/>
            <a:ext cx="7433732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flashcards for plan, elevation, and compound shapes from your knowledge organiser. </a:t>
            </a:r>
          </a:p>
        </p:txBody>
      </p:sp>
    </p:spTree>
    <p:extLst>
      <p:ext uri="{BB962C8B-B14F-4D97-AF65-F5344CB8AC3E}">
        <p14:creationId xmlns:p14="http://schemas.microsoft.com/office/powerpoint/2010/main" val="100477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3 – Plans and elevations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827275"/>
            <a:ext cx="10885923" cy="3329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Complete the worksheet on plain paper by numbering your answers.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Extension – draw the plan view, side elevation, and front elevation for question </a:t>
            </a:r>
            <a:r>
              <a:rPr lang="en-GB" sz="1600" b="1" dirty="0"/>
              <a:t>6.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Upload your answers to your learning diary</a:t>
            </a:r>
          </a:p>
          <a:p>
            <a:pPr marL="0" indent="0">
              <a:buNone/>
            </a:pPr>
            <a:r>
              <a:rPr lang="en-GB" sz="1600" b="1" dirty="0"/>
              <a:t>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97825" y="1133389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Complete section 2 of Knowledge Organiser</a:t>
            </a:r>
          </a:p>
        </p:txBody>
      </p:sp>
    </p:spTree>
    <p:extLst>
      <p:ext uri="{BB962C8B-B14F-4D97-AF65-F5344CB8AC3E}">
        <p14:creationId xmlns:p14="http://schemas.microsoft.com/office/powerpoint/2010/main" val="177732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4 – Plans and elevations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97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Choose a 3-D object that you find interesting. For example,</a:t>
            </a:r>
          </a:p>
          <a:p>
            <a:pPr marL="0" indent="0">
              <a:buNone/>
            </a:pPr>
            <a:r>
              <a:rPr lang="en-GB" sz="1600" dirty="0"/>
              <a:t>• Lunch boxes • Pencil cases  • Clocks • Computers games systems • Household items • Food containers.</a:t>
            </a:r>
          </a:p>
          <a:p>
            <a:pPr marL="0" indent="0">
              <a:buNone/>
            </a:pPr>
            <a:r>
              <a:rPr lang="en-GB" sz="1600" dirty="0"/>
              <a:t>Take a photograph of your item from </a:t>
            </a:r>
            <a:r>
              <a:rPr lang="en-GB" sz="1600" b="1" dirty="0"/>
              <a:t>the front, back, sides and plan view (from above)</a:t>
            </a:r>
            <a:r>
              <a:rPr lang="en-GB" sz="1600" dirty="0"/>
              <a:t> and upload to learning diary</a:t>
            </a:r>
          </a:p>
          <a:p>
            <a:pPr marL="0" indent="0">
              <a:buNone/>
            </a:pPr>
            <a:r>
              <a:rPr lang="en-GB" sz="1600" dirty="0"/>
              <a:t>Your task is </a:t>
            </a:r>
          </a:p>
          <a:p>
            <a:pPr>
              <a:buFontTx/>
              <a:buChar char="-"/>
            </a:pPr>
            <a:r>
              <a:rPr lang="en-GB" sz="1600" dirty="0"/>
              <a:t>Make a poster of all of your photographs. </a:t>
            </a:r>
          </a:p>
          <a:p>
            <a:pPr>
              <a:buFontTx/>
              <a:buChar char="-"/>
            </a:pPr>
            <a:r>
              <a:rPr lang="en-GB" sz="1600" dirty="0"/>
              <a:t>The poster should include all elevations and should be labelled. </a:t>
            </a:r>
          </a:p>
          <a:p>
            <a:pPr>
              <a:buFontTx/>
              <a:buChar char="-"/>
            </a:pPr>
            <a:r>
              <a:rPr lang="en-GB" sz="1600" dirty="0"/>
              <a:t>Give your collage an interesting title.</a:t>
            </a:r>
          </a:p>
          <a:p>
            <a:pPr marL="0" indent="0">
              <a:buNone/>
            </a:pPr>
            <a:r>
              <a:rPr lang="en-GB" sz="1600" dirty="0"/>
              <a:t>Upload your poster to your learning diary  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flashcards for plan, elevation, and compound shapes from your knowledge organiser. </a:t>
            </a:r>
          </a:p>
        </p:txBody>
      </p:sp>
    </p:spTree>
    <p:extLst>
      <p:ext uri="{BB962C8B-B14F-4D97-AF65-F5344CB8AC3E}">
        <p14:creationId xmlns:p14="http://schemas.microsoft.com/office/powerpoint/2010/main" val="18032770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FDE1F79A2D3428ED427051C78E515" ma:contentTypeVersion="2" ma:contentTypeDescription="Create a new document." ma:contentTypeScope="" ma:versionID="e7e1f7a42eb097b0cf559d623088954b">
  <xsd:schema xmlns:xsd="http://www.w3.org/2001/XMLSchema" xmlns:xs="http://www.w3.org/2001/XMLSchema" xmlns:p="http://schemas.microsoft.com/office/2006/metadata/properties" xmlns:ns2="fa585a1e-2303-404b-9165-9102b23188cb" targetNamespace="http://schemas.microsoft.com/office/2006/metadata/properties" ma:root="true" ma:fieldsID="64bee8f087a7b915a6e1bac3b67b6b1f" ns2:_="">
    <xsd:import namespace="fa585a1e-2303-404b-9165-9102b23188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85a1e-2303-404b-9165-9102b23188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8D02F7-EEA2-4C38-B85D-C6087057B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C7905E-71C5-49E2-BF3B-6590823ED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585a1e-2303-404b-9165-9102b2318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5A4EDE-94A4-410D-B2E5-CB84801C1F2A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a585a1e-2303-404b-9165-9102b23188c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{2BFBCA94-A3BA-6045-9151-3FDE7ACEB49F}tf10001119</Template>
  <TotalTime>490</TotalTime>
  <Words>1458</Words>
  <Application>Microsoft Office PowerPoint</Application>
  <PresentationFormat>Widescreen</PresentationFormat>
  <Paragraphs>184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Merriweather</vt:lpstr>
      <vt:lpstr>Gallery</vt:lpstr>
      <vt:lpstr>Year 8 Maths Summer Term 1</vt:lpstr>
      <vt:lpstr>Lesson Overviews – how maths lessons will work for now</vt:lpstr>
      <vt:lpstr>Lesson Overviews – how maths lessons will work for now</vt:lpstr>
      <vt:lpstr>Lesson Overviews – how maths lessons will work for now</vt:lpstr>
      <vt:lpstr>Lesson Overviews – how maths lessons will work for now</vt:lpstr>
      <vt:lpstr>Lesson 1 – Draw 3D shapes</vt:lpstr>
      <vt:lpstr>Lesson 2 – Plans and elevations</vt:lpstr>
      <vt:lpstr>Lesson 3 – Plans and elevations</vt:lpstr>
      <vt:lpstr>Lesson 4 – Plans and elevations</vt:lpstr>
      <vt:lpstr>Lesson 5 – Volume of a cuboid</vt:lpstr>
      <vt:lpstr>Lesson 6 – Volume of a cuboid (finding missing length)</vt:lpstr>
      <vt:lpstr>Lesson 7 – Volume of shapes made from a cuboid </vt:lpstr>
      <vt:lpstr>Lesson 8 – Recap of past 2 weeks</vt:lpstr>
      <vt:lpstr>Maths  Summer Term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Summer Term 1</dc:title>
  <dc:creator>Becky Carling</dc:creator>
  <cp:lastModifiedBy>Rosemary Dray</cp:lastModifiedBy>
  <cp:revision>1</cp:revision>
  <dcterms:created xsi:type="dcterms:W3CDTF">2020-04-06T10:47:16Z</dcterms:created>
  <dcterms:modified xsi:type="dcterms:W3CDTF">2020-04-16T10:00:08Z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0x010100C53FDE1F79A2D3428ED427051C78E515</vt:lpwstr>
  </property>
</Properties>
</file>