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11" r:id="rId4"/>
  </p:sldMasterIdLst>
  <p:notesMasterIdLst>
    <p:notesMasterId r:id="rId19"/>
  </p:notesMasterIdLst>
  <p:sldIdLst>
    <p:sldId id="262" r:id="rId5"/>
    <p:sldId id="257" r:id="rId6"/>
    <p:sldId id="258" r:id="rId7"/>
    <p:sldId id="296" r:id="rId8"/>
    <p:sldId id="261" r:id="rId9"/>
    <p:sldId id="260" r:id="rId10"/>
    <p:sldId id="264" r:id="rId11"/>
    <p:sldId id="295" r:id="rId12"/>
    <p:sldId id="298" r:id="rId13"/>
    <p:sldId id="299" r:id="rId14"/>
    <p:sldId id="300" r:id="rId15"/>
    <p:sldId id="301" r:id="rId16"/>
    <p:sldId id="302" r:id="rId17"/>
    <p:sldId id="29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1466D2-3CF4-1B40-8183-43B2168B73E2}" v="151" dt="2020-04-08T17:57:00.2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54"/>
    <p:restoredTop sz="89462"/>
  </p:normalViewPr>
  <p:slideViewPr>
    <p:cSldViewPr snapToGrid="0" snapToObjects="1">
      <p:cViewPr varScale="1">
        <p:scale>
          <a:sx n="69" d="100"/>
          <a:sy n="69" d="100"/>
        </p:scale>
        <p:origin x="10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D9E6BC-5123-5D4B-8497-E475A8DD923E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B8E1FC-5877-1C47-BCC0-9B987EBDD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674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B8E1FC-5877-1C47-BCC0-9B987EBDD08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662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B8E1FC-5877-1C47-BCC0-9B987EBDD08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461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B8E1FC-5877-1C47-BCC0-9B987EBDD08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148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B8E1FC-5877-1C47-BCC0-9B987EBDD08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9606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B8E1FC-5877-1C47-BCC0-9B987EBDD08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6950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B8E1FC-5877-1C47-BCC0-9B987EBDD08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094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ADED-06C6-7641-ADA9-69B74BC4D55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8E7F8307-25D7-6545-96D1-4497E87593ED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910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ADED-06C6-7641-ADA9-69B74BC4D55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F8307-25D7-6545-96D1-4497E87593ED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6015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ADED-06C6-7641-ADA9-69B74BC4D55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F8307-25D7-6545-96D1-4497E87593ED}" type="slidenum">
              <a:rPr lang="en-US" smtClean="0"/>
              <a:t>‹#›</a:t>
            </a:fld>
            <a:endParaRPr lang="en-US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3708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23FB4-DCE2-A349-A36B-8F22663FA9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94205" y="120395"/>
            <a:ext cx="4066747" cy="794004"/>
          </a:xfrm>
        </p:spPr>
        <p:txBody>
          <a:bodyPr>
            <a:normAutofit/>
          </a:bodyPr>
          <a:lstStyle>
            <a:lvl1pPr algn="ctr">
              <a:defRPr sz="3200" baseline="0">
                <a:latin typeface="Merriweather"/>
              </a:defRPr>
            </a:lvl1pPr>
          </a:lstStyle>
          <a:p>
            <a:r>
              <a:rPr lang="en-US"/>
              <a:t>Subject</a:t>
            </a:r>
            <a:br>
              <a:rPr lang="en-US"/>
            </a:br>
            <a:r>
              <a:rPr lang="en-US"/>
              <a:t>Name of unit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AA991E-692F-6441-A34F-F76CB1712B11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85523" y="120396"/>
            <a:ext cx="3138488" cy="3176417"/>
          </a:xfrm>
          <a:prstGeom prst="rect">
            <a:avLst/>
          </a:prstGeom>
          <a:solidFill>
            <a:srgbClr val="FFFFFF">
              <a:alpha val="50196"/>
            </a:srgbClr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>
            <a:normAutofit/>
          </a:bodyPr>
          <a:lstStyle>
            <a:lvl1pPr>
              <a:defRPr sz="1200" baseline="0">
                <a:latin typeface="Merriweather"/>
              </a:defRPr>
            </a:lvl1pPr>
          </a:lstStyle>
          <a:p>
            <a:pPr lvl="0"/>
            <a:r>
              <a:rPr lang="en-US"/>
              <a:t>Keywords (Tier 3 vocabulary)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E3E5D17C-9E66-6343-AB98-9373AF45724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85523" y="3372667"/>
            <a:ext cx="3138488" cy="3176417"/>
          </a:xfrm>
          <a:prstGeom prst="rect">
            <a:avLst/>
          </a:prstGeom>
          <a:solidFill>
            <a:srgbClr val="FFFFFF">
              <a:alpha val="50196"/>
            </a:srgbClr>
          </a:solidFill>
          <a:ln w="38100"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>
            <a:lvl1pPr marL="228600" indent="-228600">
              <a:defRPr lang="en-US" sz="1200" kern="1200" baseline="0" dirty="0">
                <a:solidFill>
                  <a:schemeClr val="tx1"/>
                </a:solidFill>
                <a:latin typeface="Merriweather"/>
                <a:ea typeface="+mn-ea"/>
                <a:cs typeface="+mn-cs"/>
              </a:defRPr>
            </a:lvl1pPr>
          </a:lstStyle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/>
              <a:t>Keywords (tier 2 vocabulary)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7AF93FB3-593F-C44C-BBCB-2B840E9AEF11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8867989" y="120396"/>
            <a:ext cx="3138488" cy="3176417"/>
          </a:xfrm>
          <a:prstGeom prst="rect">
            <a:avLst/>
          </a:prstGeom>
          <a:solidFill>
            <a:srgbClr val="FFFFFF">
              <a:alpha val="50196"/>
            </a:srgbClr>
          </a:solidFill>
          <a:ln w="38100">
            <a:solidFill>
              <a:srgbClr val="92D050"/>
            </a:solidFill>
          </a:ln>
        </p:spPr>
        <p:txBody>
          <a:bodyPr>
            <a:normAutofit/>
          </a:bodyPr>
          <a:lstStyle>
            <a:lvl1pPr>
              <a:defRPr sz="1400" baseline="0">
                <a:latin typeface="Merriweather"/>
              </a:defRPr>
            </a:lvl1pPr>
          </a:lstStyle>
          <a:p>
            <a:pPr lvl="0"/>
            <a:r>
              <a:rPr lang="en-US"/>
              <a:t>Knowledge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9ACAA423-EFEF-E048-BAD2-CDFAF318843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867989" y="3372667"/>
            <a:ext cx="3138488" cy="3176417"/>
          </a:xfrm>
          <a:prstGeom prst="rect">
            <a:avLst/>
          </a:prstGeom>
          <a:solidFill>
            <a:srgbClr val="FFFFFF">
              <a:alpha val="50196"/>
            </a:srgbClr>
          </a:solidFill>
          <a:ln w="38100">
            <a:solidFill>
              <a:srgbClr val="FFC000"/>
            </a:solidFill>
          </a:ln>
        </p:spPr>
        <p:txBody>
          <a:bodyPr>
            <a:normAutofit/>
          </a:bodyPr>
          <a:lstStyle>
            <a:lvl1pPr marL="228600" indent="-228600">
              <a:defRPr lang="en-US" sz="1400" kern="1200" baseline="0" dirty="0">
                <a:solidFill>
                  <a:schemeClr val="tx1"/>
                </a:solidFill>
                <a:latin typeface="Merriweather"/>
                <a:ea typeface="+mn-ea"/>
                <a:cs typeface="+mn-cs"/>
              </a:defRPr>
            </a:lvl1pPr>
          </a:lstStyle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/>
              <a:t>Knowledge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4D26E3F-F304-2B46-9AF4-A507C53F76B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599934" y="1049577"/>
            <a:ext cx="4992132" cy="2112963"/>
          </a:xfrm>
          <a:prstGeom prst="rect">
            <a:avLst/>
          </a:prstGeom>
          <a:solidFill>
            <a:srgbClr val="FFFFFF">
              <a:alpha val="50196"/>
            </a:srgbClr>
          </a:solidFill>
          <a:ln w="38100">
            <a:solidFill>
              <a:schemeClr val="accent2">
                <a:lumMod val="75000"/>
              </a:schemeClr>
            </a:solidFill>
          </a:ln>
        </p:spPr>
        <p:txBody>
          <a:bodyPr anchor="ctr">
            <a:normAutofit/>
          </a:bodyPr>
          <a:lstStyle>
            <a:lvl1pPr algn="ctr">
              <a:defRPr sz="1200">
                <a:latin typeface="Merriweather"/>
              </a:defRPr>
            </a:lvl1pPr>
          </a:lstStyle>
          <a:p>
            <a:r>
              <a:rPr lang="en-US"/>
              <a:t>Diagram</a:t>
            </a:r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9ACAA423-EFEF-E048-BAD2-CDFAF318843A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3678291" y="3387386"/>
            <a:ext cx="4898575" cy="3176417"/>
          </a:xfrm>
          <a:prstGeom prst="rect">
            <a:avLst/>
          </a:prstGeom>
          <a:solidFill>
            <a:srgbClr val="FFFFFF">
              <a:alpha val="50196"/>
            </a:srgbClr>
          </a:solidFill>
          <a:ln w="38100">
            <a:solidFill>
              <a:srgbClr val="FFC000"/>
            </a:solidFill>
          </a:ln>
        </p:spPr>
        <p:txBody>
          <a:bodyPr>
            <a:normAutofit/>
          </a:bodyPr>
          <a:lstStyle>
            <a:lvl1pPr marL="228600" indent="-228600">
              <a:defRPr lang="en-US" sz="1200" kern="1200" baseline="0" dirty="0">
                <a:solidFill>
                  <a:schemeClr val="tx1"/>
                </a:solidFill>
                <a:latin typeface="Merriweather"/>
                <a:ea typeface="+mn-ea"/>
                <a:cs typeface="+mn-cs"/>
              </a:defRPr>
            </a:lvl1pPr>
          </a:lstStyle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/>
              <a:t>Knowledge</a:t>
            </a:r>
          </a:p>
        </p:txBody>
      </p:sp>
    </p:spTree>
    <p:extLst>
      <p:ext uri="{BB962C8B-B14F-4D97-AF65-F5344CB8AC3E}">
        <p14:creationId xmlns:p14="http://schemas.microsoft.com/office/powerpoint/2010/main" val="12120841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09B9ADED-06C6-7641-ADA9-69B74BC4D55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F8307-25D7-6545-96D1-4497E87593ED}" type="slidenum">
              <a:rPr lang="en-US" smtClean="0"/>
              <a:t>‹#›</a:t>
            </a:fld>
            <a:endParaRPr lang="en-US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23846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ADED-06C6-7641-ADA9-69B74BC4D55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F8307-25D7-6545-96D1-4497E87593ED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62639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ADED-06C6-7641-ADA9-69B74BC4D55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F8307-25D7-6545-96D1-4497E87593ED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72564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ADED-06C6-7641-ADA9-69B74BC4D55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F8307-25D7-6545-96D1-4497E87593ED}" type="slidenum">
              <a:rPr lang="en-US" smtClean="0"/>
              <a:t>‹#›</a:t>
            </a:fld>
            <a:endParaRPr lang="en-US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1728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ADED-06C6-7641-ADA9-69B74BC4D55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F8307-25D7-6545-96D1-4497E87593ED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1018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ADED-06C6-7641-ADA9-69B74BC4D55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F8307-25D7-6545-96D1-4497E8759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42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ADED-06C6-7641-ADA9-69B74BC4D55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F8307-25D7-6545-96D1-4497E87593ED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16640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09B9ADED-06C6-7641-ADA9-69B74BC4D55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8E7F8307-25D7-6545-96D1-4497E87593ED}" type="slidenum">
              <a:rPr lang="en-US" smtClean="0"/>
              <a:t>‹#›</a:t>
            </a:fld>
            <a:endParaRPr lang="en-US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7520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9ADED-06C6-7641-ADA9-69B74BC4D55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E7F8307-25D7-6545-96D1-4497E8759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78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2" r:id="rId1"/>
    <p:sldLayoutId id="2147484113" r:id="rId2"/>
    <p:sldLayoutId id="2147484114" r:id="rId3"/>
    <p:sldLayoutId id="2147484115" r:id="rId4"/>
    <p:sldLayoutId id="2147484116" r:id="rId5"/>
    <p:sldLayoutId id="2147484117" r:id="rId6"/>
    <p:sldLayoutId id="2147484118" r:id="rId7"/>
    <p:sldLayoutId id="2147484119" r:id="rId8"/>
    <p:sldLayoutId id="2147484120" r:id="rId9"/>
    <p:sldLayoutId id="2147484121" r:id="rId10"/>
    <p:sldLayoutId id="2147484122" r:id="rId11"/>
    <p:sldLayoutId id="214748412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xAi3J_LlzA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aqHBdnK7N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nrich.maths.org/content/id/8680/cuboid%20challenge%206399%20C.pn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png"/><Relationship Id="rId5" Type="http://schemas.openxmlformats.org/officeDocument/2006/relationships/image" Target="../media/image8.jpeg"/><Relationship Id="rId10" Type="http://schemas.openxmlformats.org/officeDocument/2006/relationships/image" Target="../media/image17.png"/><Relationship Id="rId4" Type="http://schemas.openxmlformats.org/officeDocument/2006/relationships/image" Target="../media/image12.png"/><Relationship Id="rId9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completemaths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4FAz_hsOOf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A1DB9-CC45-49F8-8E68-DAC8748511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845" y="1609660"/>
            <a:ext cx="8765342" cy="1646302"/>
          </a:xfrm>
        </p:spPr>
        <p:txBody>
          <a:bodyPr>
            <a:normAutofit fontScale="90000"/>
          </a:bodyPr>
          <a:lstStyle/>
          <a:p>
            <a:r>
              <a:rPr lang="en-GB" dirty="0"/>
              <a:t>Year 8 Maths Summer Term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9EC32A-DC8C-4A31-B845-DD5F761EE0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845" y="3580881"/>
            <a:ext cx="10680024" cy="1911346"/>
          </a:xfrm>
        </p:spPr>
        <p:txBody>
          <a:bodyPr>
            <a:normAutofit/>
          </a:bodyPr>
          <a:lstStyle/>
          <a:p>
            <a:r>
              <a:rPr lang="en-GB" sz="4400" dirty="0"/>
              <a:t>Fortnight beginning 20</a:t>
            </a:r>
            <a:r>
              <a:rPr lang="en-GB" sz="4400" baseline="30000" dirty="0"/>
              <a:t>th</a:t>
            </a:r>
            <a:r>
              <a:rPr lang="en-GB" sz="4400" dirty="0"/>
              <a:t> April 2020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E0E19BB-5F14-084C-B559-F43FAD86D2E4}"/>
              </a:ext>
            </a:extLst>
          </p:cNvPr>
          <p:cNvSpPr/>
          <p:nvPr/>
        </p:nvSpPr>
        <p:spPr>
          <a:xfrm>
            <a:off x="514845" y="4969007"/>
            <a:ext cx="25250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3D Geometry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41911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D295F-4AF2-4545-B064-196D91E8F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1027686"/>
            <a:ext cx="3363974" cy="1338324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en-GB" sz="2800" dirty="0"/>
              <a:t>Lesson 5 – Volume of a cuboid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AE2EC1-5AC0-4205-8EFB-F35ADEF62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313" y="2366009"/>
            <a:ext cx="11661913" cy="385894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1600" b="1" dirty="0"/>
              <a:t>Task 3)</a:t>
            </a:r>
          </a:p>
          <a:p>
            <a:pPr marL="0" indent="0">
              <a:buNone/>
            </a:pPr>
            <a:r>
              <a:rPr lang="en-GB" sz="1600" dirty="0"/>
              <a:t>First - make sure you are familiar with area (Spring 1 – January/February knowledge organiser)</a:t>
            </a:r>
          </a:p>
          <a:p>
            <a:pPr marL="0" indent="0">
              <a:buNone/>
            </a:pPr>
            <a:r>
              <a:rPr lang="en-GB" sz="1600" dirty="0"/>
              <a:t>Main task – watch the </a:t>
            </a:r>
            <a:r>
              <a:rPr lang="en-GB" sz="1600" dirty="0">
                <a:hlinkClick r:id="rId3"/>
              </a:rPr>
              <a:t>video</a:t>
            </a:r>
            <a:r>
              <a:rPr lang="en-GB" sz="1600" dirty="0"/>
              <a:t> assigned to your classwork and answer these questions. </a:t>
            </a:r>
          </a:p>
          <a:p>
            <a:pPr>
              <a:buFontTx/>
              <a:buChar char="-"/>
            </a:pPr>
            <a:r>
              <a:rPr lang="en-GB" sz="1600" dirty="0"/>
              <a:t>What is the formula for the volume of a cuboid?</a:t>
            </a:r>
          </a:p>
          <a:p>
            <a:pPr>
              <a:buFontTx/>
              <a:buChar char="-"/>
            </a:pPr>
            <a:r>
              <a:rPr lang="en-GB" sz="1600" dirty="0"/>
              <a:t>Why does a cuboid have the name cuboid? </a:t>
            </a:r>
          </a:p>
          <a:p>
            <a:pPr>
              <a:buFontTx/>
              <a:buChar char="-"/>
            </a:pPr>
            <a:endParaRPr lang="en-GB" sz="1600" dirty="0"/>
          </a:p>
          <a:p>
            <a:pPr marL="0" indent="0">
              <a:buNone/>
            </a:pPr>
            <a:r>
              <a:rPr lang="en-GB" sz="1600" dirty="0"/>
              <a:t>Once completed, have a go at the worksheet that has been set for homework. 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GB" sz="1600" dirty="0"/>
              <a:t>Extension - Draw a cuboid accurately (your choice of dimensions/lengths) and then find the volume.</a:t>
            </a:r>
          </a:p>
          <a:p>
            <a:pPr marL="0" indent="0">
              <a:buNone/>
            </a:pPr>
            <a:r>
              <a:rPr lang="en-GB" sz="1600" dirty="0"/>
              <a:t>Upload your notes and the worksheet answers  to your learning diary.</a:t>
            </a:r>
          </a:p>
          <a:p>
            <a:pPr marL="0" indent="0">
              <a:buNone/>
            </a:pPr>
            <a:endParaRPr lang="en-GB" sz="1600" b="1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588D03B-F401-2841-ACB7-6ED288EB0863}"/>
              </a:ext>
            </a:extLst>
          </p:cNvPr>
          <p:cNvSpPr txBox="1">
            <a:spLocks/>
          </p:cNvSpPr>
          <p:nvPr/>
        </p:nvSpPr>
        <p:spPr>
          <a:xfrm>
            <a:off x="4266597" y="1133387"/>
            <a:ext cx="7529740" cy="12326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600" b="1" dirty="0"/>
              <a:t>Task 1) </a:t>
            </a:r>
            <a:r>
              <a:rPr lang="en-GB" sz="1600" dirty="0"/>
              <a:t>Complete 20 multiplications</a:t>
            </a:r>
            <a:endParaRPr lang="en-GB" sz="1600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600" b="1" dirty="0"/>
              <a:t>Task 2) </a:t>
            </a:r>
            <a:r>
              <a:rPr lang="en-GB" sz="1600" dirty="0"/>
              <a:t>Make flashcards for volume from your knowledge organiser. Think about real life examples where you have used volume before.</a:t>
            </a:r>
          </a:p>
        </p:txBody>
      </p:sp>
    </p:spTree>
    <p:extLst>
      <p:ext uri="{BB962C8B-B14F-4D97-AF65-F5344CB8AC3E}">
        <p14:creationId xmlns:p14="http://schemas.microsoft.com/office/powerpoint/2010/main" val="2186083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D295F-4AF2-4545-B064-196D91E8F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1027686"/>
            <a:ext cx="3363974" cy="1338324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 fontScale="90000"/>
          </a:bodyPr>
          <a:lstStyle/>
          <a:p>
            <a:pPr algn="ctr"/>
            <a:r>
              <a:rPr lang="en-GB" sz="2800" dirty="0"/>
              <a:t>Lesson 6 – Volume of a cuboid (finding missing length)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9EAE2EC1-5AC0-4205-8EFB-F35ADEF62A6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84313" y="2366009"/>
                <a:ext cx="11661913" cy="385894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GB" sz="1600" b="1" dirty="0"/>
                  <a:t>Task 3)</a:t>
                </a:r>
              </a:p>
              <a:p>
                <a:pPr marL="0" indent="0">
                  <a:buNone/>
                </a:pPr>
                <a:r>
                  <a:rPr lang="en-GB" sz="1600" dirty="0"/>
                  <a:t>Watch the </a:t>
                </a:r>
                <a:r>
                  <a:rPr lang="en-GB" sz="1600" dirty="0">
                    <a:hlinkClick r:id="rId3"/>
                  </a:rPr>
                  <a:t>video</a:t>
                </a:r>
                <a:r>
                  <a:rPr lang="en-GB" sz="1600" dirty="0"/>
                  <a:t> assigned to your classwork and answer these questions (if you are stuck use google to find the answer)</a:t>
                </a:r>
              </a:p>
              <a:p>
                <a:pPr>
                  <a:buFontTx/>
                  <a:buChar char="-"/>
                </a:pPr>
                <a:r>
                  <a:rPr lang="en-GB" sz="1600" dirty="0"/>
                  <a:t>Why has he changed 2000ml into 2000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 b="0" i="0" smtClean="0">
                        <a:latin typeface="Cambria Math" panose="02040503050406030204" pitchFamily="18" charset="0"/>
                      </a:rPr>
                      <m:t>c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p>
                        <m:r>
                          <a:rPr lang="en-GB" sz="1600" b="0" i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1600" dirty="0"/>
              </a:p>
              <a:p>
                <a:pPr>
                  <a:buFontTx/>
                  <a:buChar char="-"/>
                </a:pPr>
                <a:r>
                  <a:rPr lang="en-GB" sz="1600" dirty="0"/>
                  <a:t>Make a poster to explain what he has done – include every step </a:t>
                </a:r>
                <a:r>
                  <a:rPr lang="en-GB" sz="1600" b="1" dirty="0"/>
                  <a:t>and why.</a:t>
                </a:r>
              </a:p>
              <a:p>
                <a:pPr>
                  <a:buFontTx/>
                  <a:buChar char="-"/>
                </a:pPr>
                <a:endParaRPr lang="en-GB" sz="1600" b="1" dirty="0"/>
              </a:p>
              <a:p>
                <a:pPr marL="0" indent="0">
                  <a:buNone/>
                </a:pPr>
                <a:r>
                  <a:rPr lang="en-GB" sz="1600" dirty="0"/>
                  <a:t>Extension – if a cuboid has a volume of 90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>
                        <a:latin typeface="Cambria Math" panose="02040503050406030204" pitchFamily="18" charset="0"/>
                      </a:rPr>
                      <m:t>c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p>
                        <m:r>
                          <a:rPr lang="en-GB" sz="160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600" dirty="0"/>
                  <a:t> and a length of 5, what are the 3 pairs possibilities for the other sides?</a:t>
                </a:r>
              </a:p>
              <a:p>
                <a:pPr marL="0" indent="0">
                  <a:buNone/>
                </a:pPr>
                <a:r>
                  <a:rPr lang="en-GB" sz="1600" dirty="0"/>
                  <a:t>Upload your answer and poster to your learning diary.</a:t>
                </a:r>
              </a:p>
              <a:p>
                <a:pPr marL="0" indent="0">
                  <a:buNone/>
                </a:pPr>
                <a:endParaRPr lang="en-GB" sz="1600" b="1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9EAE2EC1-5AC0-4205-8EFB-F35ADEF62A6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4313" y="2366009"/>
                <a:ext cx="11661913" cy="3858945"/>
              </a:xfrm>
              <a:blipFill>
                <a:blip r:embed="rId4"/>
                <a:stretch>
                  <a:fillRect l="-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588D03B-F401-2841-ACB7-6ED288EB0863}"/>
              </a:ext>
            </a:extLst>
          </p:cNvPr>
          <p:cNvSpPr txBox="1">
            <a:spLocks/>
          </p:cNvSpPr>
          <p:nvPr/>
        </p:nvSpPr>
        <p:spPr>
          <a:xfrm>
            <a:off x="4266597" y="1133387"/>
            <a:ext cx="7529740" cy="12326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600" b="1" dirty="0"/>
              <a:t>Task 1) </a:t>
            </a:r>
            <a:r>
              <a:rPr lang="en-GB" sz="1600" dirty="0"/>
              <a:t>Complete 20 multiplications</a:t>
            </a:r>
            <a:endParaRPr lang="en-GB" sz="1600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600" b="1" dirty="0"/>
              <a:t>Task 2) </a:t>
            </a:r>
            <a:r>
              <a:rPr lang="en-GB" sz="1600" dirty="0"/>
              <a:t>Write down how to work out the volume of a cuboid.</a:t>
            </a:r>
          </a:p>
        </p:txBody>
      </p:sp>
    </p:spTree>
    <p:extLst>
      <p:ext uri="{BB962C8B-B14F-4D97-AF65-F5344CB8AC3E}">
        <p14:creationId xmlns:p14="http://schemas.microsoft.com/office/powerpoint/2010/main" val="249618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D295F-4AF2-4545-B064-196D91E8F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1027686"/>
            <a:ext cx="3363974" cy="1338324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en-GB" sz="2800" dirty="0"/>
              <a:t>Lesson 7 – Volume of shapes made from a cuboid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AE2EC1-5AC0-4205-8EFB-F35ADEF62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313" y="2366009"/>
            <a:ext cx="11661913" cy="38589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b="1" dirty="0"/>
              <a:t>Task 3)</a:t>
            </a:r>
          </a:p>
          <a:p>
            <a:pPr marL="0" indent="0">
              <a:buNone/>
            </a:pPr>
            <a:r>
              <a:rPr lang="en-GB" sz="1600" dirty="0"/>
              <a:t>Write a sentence to describe the relationship between area and volume </a:t>
            </a:r>
          </a:p>
          <a:p>
            <a:pPr marL="0" indent="0">
              <a:buNone/>
            </a:pPr>
            <a:r>
              <a:rPr lang="en-GB" sz="1600" dirty="0"/>
              <a:t>Complete the worksheet </a:t>
            </a:r>
          </a:p>
          <a:p>
            <a:pPr>
              <a:buFontTx/>
              <a:buChar char="-"/>
            </a:pPr>
            <a:r>
              <a:rPr lang="en-GB" sz="1600" dirty="0"/>
              <a:t>Use task 2 to help you</a:t>
            </a:r>
          </a:p>
          <a:p>
            <a:pPr>
              <a:buFontTx/>
              <a:buChar char="-"/>
            </a:pPr>
            <a:r>
              <a:rPr lang="en-GB" sz="1600" dirty="0"/>
              <a:t>(work out the volume of ‘two’ separate shapes)</a:t>
            </a:r>
          </a:p>
          <a:p>
            <a:pPr>
              <a:buFontTx/>
              <a:buChar char="-"/>
            </a:pPr>
            <a:endParaRPr lang="en-GB" sz="1600" dirty="0"/>
          </a:p>
          <a:p>
            <a:pPr marL="0" indent="0">
              <a:buNone/>
            </a:pPr>
            <a:r>
              <a:rPr lang="en-GB" sz="1600" dirty="0"/>
              <a:t>Upload your answers to your learning diary.</a:t>
            </a:r>
          </a:p>
          <a:p>
            <a:pPr marL="0" indent="0">
              <a:buNone/>
            </a:pPr>
            <a:endParaRPr lang="en-GB" sz="1600" b="1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588D03B-F401-2841-ACB7-6ED288EB0863}"/>
              </a:ext>
            </a:extLst>
          </p:cNvPr>
          <p:cNvSpPr txBox="1">
            <a:spLocks/>
          </p:cNvSpPr>
          <p:nvPr/>
        </p:nvSpPr>
        <p:spPr>
          <a:xfrm>
            <a:off x="4266597" y="1133387"/>
            <a:ext cx="7529740" cy="12326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600" b="1" dirty="0"/>
              <a:t>Task 1) </a:t>
            </a:r>
            <a:r>
              <a:rPr lang="en-GB" sz="1600" dirty="0"/>
              <a:t>Complete 20 multiplications</a:t>
            </a:r>
            <a:endParaRPr lang="en-GB" sz="1600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600" b="1" dirty="0"/>
              <a:t>Task 2) </a:t>
            </a:r>
            <a:r>
              <a:rPr lang="en-GB" sz="1600" dirty="0"/>
              <a:t>Complete section 4 of your knowledge organiser – if struggling with this, go back to Spring 1 knowledge organiser (January/February)</a:t>
            </a:r>
          </a:p>
        </p:txBody>
      </p:sp>
    </p:spTree>
    <p:extLst>
      <p:ext uri="{BB962C8B-B14F-4D97-AF65-F5344CB8AC3E}">
        <p14:creationId xmlns:p14="http://schemas.microsoft.com/office/powerpoint/2010/main" val="3962813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D295F-4AF2-4545-B064-196D91E8F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1027686"/>
            <a:ext cx="3363974" cy="1338324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en-GB" sz="2800" dirty="0"/>
              <a:t>Lesson 8 – Recap of past 2 weeks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AE2EC1-5AC0-4205-8EFB-F35ADEF62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313" y="2366009"/>
            <a:ext cx="11661913" cy="38589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b="1" dirty="0"/>
              <a:t>Task 3)</a:t>
            </a:r>
          </a:p>
          <a:p>
            <a:pPr marL="0" indent="0">
              <a:buNone/>
            </a:pPr>
            <a:r>
              <a:rPr lang="en-GB" sz="1600" dirty="0"/>
              <a:t>Go through all your notes from the lessons that you have been completing.</a:t>
            </a:r>
          </a:p>
          <a:p>
            <a:pPr marL="0" indent="0">
              <a:buNone/>
            </a:pPr>
            <a:r>
              <a:rPr lang="en-GB" sz="1600" dirty="0"/>
              <a:t>Main task – </a:t>
            </a:r>
          </a:p>
          <a:p>
            <a:pPr>
              <a:buFontTx/>
              <a:buChar char="-"/>
            </a:pPr>
            <a:r>
              <a:rPr lang="en-GB" sz="1600" dirty="0"/>
              <a:t>Complete the quiz that has been made. After you have completed the quiz, if there were any questions you were unsure about start a conversation with me on complete maths (look back to slide 5 if unsure how to do that)</a:t>
            </a:r>
          </a:p>
          <a:p>
            <a:pPr>
              <a:buFontTx/>
              <a:buChar char="-"/>
            </a:pPr>
            <a:r>
              <a:rPr lang="en-GB" sz="1600" dirty="0"/>
              <a:t>Go to the </a:t>
            </a:r>
            <a:r>
              <a:rPr lang="en-GB" sz="1600" dirty="0">
                <a:hlinkClick r:id="rId3"/>
              </a:rPr>
              <a:t>webpage</a:t>
            </a:r>
            <a:r>
              <a:rPr lang="en-GB" sz="1600" dirty="0"/>
              <a:t> on your classwork and build a cuboid.  Use any plain paper.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GB" sz="1600" dirty="0"/>
              <a:t>Upload a picture of your finished cuboid to the learning diary.</a:t>
            </a:r>
          </a:p>
          <a:p>
            <a:pPr marL="0" indent="0">
              <a:buNone/>
            </a:pPr>
            <a:endParaRPr lang="en-GB" sz="1600" b="1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588D03B-F401-2841-ACB7-6ED288EB0863}"/>
              </a:ext>
            </a:extLst>
          </p:cNvPr>
          <p:cNvSpPr txBox="1">
            <a:spLocks/>
          </p:cNvSpPr>
          <p:nvPr/>
        </p:nvSpPr>
        <p:spPr>
          <a:xfrm>
            <a:off x="4266597" y="1133387"/>
            <a:ext cx="7529740" cy="12326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600" b="1" dirty="0"/>
              <a:t>Task 1) </a:t>
            </a:r>
            <a:r>
              <a:rPr lang="en-GB" sz="1600" dirty="0"/>
              <a:t>Complete 20 multiplications</a:t>
            </a:r>
            <a:endParaRPr lang="en-GB" sz="1600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600" b="1" dirty="0"/>
              <a:t>Task 2) </a:t>
            </a:r>
            <a:r>
              <a:rPr lang="en-GB" sz="1600" dirty="0"/>
              <a:t>Write down how to work out the volume of a cuboid.</a:t>
            </a:r>
          </a:p>
        </p:txBody>
      </p:sp>
    </p:spTree>
    <p:extLst>
      <p:ext uri="{BB962C8B-B14F-4D97-AF65-F5344CB8AC3E}">
        <p14:creationId xmlns:p14="http://schemas.microsoft.com/office/powerpoint/2010/main" val="22167287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3934671" y="841217"/>
            <a:ext cx="3673931" cy="2561961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GB" sz="9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endParaRPr lang="en-GB" sz="9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endParaRPr lang="en-GB" sz="9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endParaRPr lang="en-GB" sz="9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endParaRPr lang="en-GB" sz="9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r>
              <a:rPr lang="en-GB" sz="900" dirty="0">
                <a:solidFill>
                  <a:srgbClr val="FF0000"/>
                </a:solidFill>
                <a:latin typeface="Century Gothic" panose="020B0502020202020204" pitchFamily="34" charset="0"/>
              </a:rPr>
              <a:t>Section 2 – </a:t>
            </a:r>
            <a:r>
              <a:rPr lang="en-GB" sz="9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Read, Cover, Write</a:t>
            </a:r>
          </a:p>
          <a:p>
            <a:endParaRPr lang="en-GB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endParaRPr lang="en-GB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endParaRPr lang="en-GB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endParaRPr lang="en-GB" dirty="0">
              <a:latin typeface="Century Gothic" panose="020B0502020202020204" pitchFamily="34" charset="0"/>
            </a:endParaRPr>
          </a:p>
          <a:p>
            <a:endParaRPr lang="en-US" sz="900" dirty="0">
              <a:latin typeface="Century Gothic" panose="020B0502020202020204" pitchFamily="34" charset="0"/>
            </a:endParaRPr>
          </a:p>
          <a:p>
            <a:endParaRPr lang="en-US" sz="900" dirty="0">
              <a:latin typeface="Century Gothic" panose="020B0502020202020204" pitchFamily="34" charset="0"/>
            </a:endParaRPr>
          </a:p>
          <a:p>
            <a:endParaRPr lang="en-US" sz="900" dirty="0">
              <a:latin typeface="Century Gothic" panose="020B0502020202020204" pitchFamily="34" charset="0"/>
            </a:endParaRPr>
          </a:p>
          <a:p>
            <a:endParaRPr lang="en-US" sz="900" dirty="0">
              <a:latin typeface="Century Gothic" panose="020B0502020202020204" pitchFamily="34" charset="0"/>
            </a:endParaRPr>
          </a:p>
          <a:p>
            <a:r>
              <a:rPr lang="en-US" sz="900" dirty="0">
                <a:latin typeface="Century Gothic" panose="020B0502020202020204" pitchFamily="34" charset="0"/>
              </a:rPr>
              <a:t>A </a:t>
            </a:r>
            <a:r>
              <a:rPr lang="en-US" sz="900" b="1" dirty="0">
                <a:latin typeface="Century Gothic" panose="020B0502020202020204" pitchFamily="34" charset="0"/>
              </a:rPr>
              <a:t>plan</a:t>
            </a:r>
            <a:r>
              <a:rPr lang="en-US" sz="900" dirty="0">
                <a:latin typeface="Century Gothic" panose="020B0502020202020204" pitchFamily="34" charset="0"/>
              </a:rPr>
              <a:t> is a </a:t>
            </a:r>
            <a:r>
              <a:rPr lang="en-US" sz="900" b="1" u="sng" dirty="0">
                <a:latin typeface="Century Gothic" panose="020B0502020202020204" pitchFamily="34" charset="0"/>
              </a:rPr>
              <a:t>scale drawing</a:t>
            </a:r>
            <a:r>
              <a:rPr lang="en-US" sz="900" dirty="0">
                <a:latin typeface="Century Gothic" panose="020B0502020202020204" pitchFamily="34" charset="0"/>
              </a:rPr>
              <a:t> showing a 3D shape when it is looked at from above.</a:t>
            </a:r>
          </a:p>
          <a:p>
            <a:r>
              <a:rPr lang="en-US" sz="900" dirty="0">
                <a:latin typeface="Century Gothic" panose="020B0502020202020204" pitchFamily="34" charset="0"/>
              </a:rPr>
              <a:t>An </a:t>
            </a:r>
            <a:r>
              <a:rPr lang="en-US" sz="900" b="1" dirty="0">
                <a:latin typeface="Century Gothic" panose="020B0502020202020204" pitchFamily="34" charset="0"/>
              </a:rPr>
              <a:t>elevation</a:t>
            </a:r>
            <a:r>
              <a:rPr lang="en-US" sz="900" dirty="0">
                <a:latin typeface="Century Gothic" panose="020B0502020202020204" pitchFamily="34" charset="0"/>
              </a:rPr>
              <a:t> is the view of a 3D shape when it is looked at from the side or from the front.</a:t>
            </a:r>
          </a:p>
          <a:p>
            <a:endParaRPr lang="en-GB" dirty="0">
              <a:latin typeface="Century Gothic" panose="020B0502020202020204" pitchFamily="34" charset="0"/>
            </a:endParaRPr>
          </a:p>
          <a:p>
            <a:endParaRPr lang="en-GB" dirty="0">
              <a:latin typeface="Century Gothic" panose="020B0502020202020204" pitchFamily="34" charset="0"/>
            </a:endParaRPr>
          </a:p>
          <a:p>
            <a:endParaRPr lang="en-GB" dirty="0">
              <a:latin typeface="Century Gothic" panose="020B0502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645679" y="47213"/>
            <a:ext cx="4066747" cy="794004"/>
          </a:xfrm>
        </p:spPr>
        <p:txBody>
          <a:bodyPr>
            <a:normAutofit fontScale="90000"/>
          </a:bodyPr>
          <a:lstStyle/>
          <a:p>
            <a:r>
              <a:rPr lang="en-GB" dirty="0"/>
              <a:t>Maths</a:t>
            </a:r>
            <a:br>
              <a:rPr lang="en-GB" dirty="0"/>
            </a:br>
            <a:r>
              <a:rPr lang="en-GB" dirty="0"/>
              <a:t> Summer Term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20709" y="104152"/>
            <a:ext cx="2753310" cy="59289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900" dirty="0">
                <a:solidFill>
                  <a:srgbClr val="FF0000"/>
                </a:solidFill>
                <a:latin typeface="Century Gothic" panose="020B0502020202020204" pitchFamily="34" charset="0"/>
              </a:rPr>
              <a:t>Section 1. Keywords – </a:t>
            </a:r>
            <a:r>
              <a:rPr lang="en-GB" sz="9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Make Flashcards</a:t>
            </a:r>
          </a:p>
          <a:p>
            <a:pPr marL="0" indent="0">
              <a:buNone/>
            </a:pPr>
            <a:r>
              <a:rPr lang="en-US" sz="900" b="1" dirty="0">
                <a:latin typeface="Century Gothic" panose="020B0502020202020204" pitchFamily="34" charset="0"/>
              </a:rPr>
              <a:t>Plan</a:t>
            </a:r>
            <a:r>
              <a:rPr lang="en-US" sz="900" dirty="0">
                <a:latin typeface="Century Gothic" panose="020B0502020202020204" pitchFamily="34" charset="0"/>
              </a:rPr>
              <a:t> - A plan is a scale drawing showing a 3D shape when it is looked at from above.</a:t>
            </a:r>
          </a:p>
          <a:p>
            <a:pPr marL="0" indent="0">
              <a:buNone/>
            </a:pPr>
            <a:r>
              <a:rPr lang="en-US" sz="900" b="1" dirty="0">
                <a:latin typeface="Century Gothic" panose="020B0502020202020204" pitchFamily="34" charset="0"/>
              </a:rPr>
              <a:t>Elevation</a:t>
            </a:r>
            <a:r>
              <a:rPr lang="en-US" sz="900" dirty="0">
                <a:latin typeface="Century Gothic" panose="020B0502020202020204" pitchFamily="34" charset="0"/>
              </a:rPr>
              <a:t> - An elevation is the view of a 3D shape when it is looked at from the side or from the front</a:t>
            </a:r>
          </a:p>
          <a:p>
            <a:pPr marL="0" indent="0">
              <a:buNone/>
            </a:pPr>
            <a:r>
              <a:rPr lang="en-US" sz="900" b="1" dirty="0">
                <a:latin typeface="Century Gothic" panose="020B0502020202020204" pitchFamily="34" charset="0"/>
              </a:rPr>
              <a:t>Compound Shapes </a:t>
            </a:r>
            <a:r>
              <a:rPr lang="en-US" sz="900" dirty="0">
                <a:latin typeface="Century Gothic" panose="020B0502020202020204" pitchFamily="34" charset="0"/>
              </a:rPr>
              <a:t>- A compound shape is shape made up of two or more basic shapes.  An example of this is that you can place a thin rectangle horizontally on top of a thin rectangle placed vertically so that you form a </a:t>
            </a:r>
            <a:r>
              <a:rPr lang="en-US" sz="900" i="1" dirty="0">
                <a:latin typeface="Century Gothic" panose="020B0502020202020204" pitchFamily="34" charset="0"/>
              </a:rPr>
              <a:t>T</a:t>
            </a:r>
            <a:r>
              <a:rPr lang="en-US" sz="900" dirty="0">
                <a:latin typeface="Century Gothic" panose="020B0502020202020204" pitchFamily="34" charset="0"/>
              </a:rPr>
              <a:t> shape. </a:t>
            </a:r>
          </a:p>
          <a:p>
            <a:pPr marL="0" indent="0">
              <a:buNone/>
            </a:pPr>
            <a:endParaRPr lang="en-GB" sz="9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sz="9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900" b="1" dirty="0">
                <a:latin typeface="Century Gothic" panose="020B0502020202020204" pitchFamily="34" charset="0"/>
              </a:rPr>
              <a:t>Volume</a:t>
            </a:r>
            <a:r>
              <a:rPr lang="en-US" sz="900" dirty="0">
                <a:latin typeface="Century Gothic" panose="020B0502020202020204" pitchFamily="34" charset="0"/>
              </a:rPr>
              <a:t> - Volume is a measure of how much space an object takes up. For example two shoe boxes together have twice the volume of a single box, because they take up twice the amount of space. </a:t>
            </a:r>
            <a:endParaRPr lang="en-GB" sz="900" kern="14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900" b="1" dirty="0">
                <a:latin typeface="Century Gothic" panose="020B0502020202020204" pitchFamily="34" charset="0"/>
              </a:rPr>
              <a:t>Surface Area </a:t>
            </a:r>
            <a:r>
              <a:rPr lang="en-US" sz="900" dirty="0">
                <a:latin typeface="Century Gothic" panose="020B0502020202020204" pitchFamily="34" charset="0"/>
              </a:rPr>
              <a:t>- The total area of the surface of a three-dimensional object. Example: the surface area of a cube is the area of all 6 faces added together</a:t>
            </a:r>
            <a:endParaRPr lang="en-GB" sz="900" kern="14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GB" sz="9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GB" sz="9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8732803" y="2781104"/>
                <a:ext cx="3138488" cy="3176417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en-GB" sz="900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Section 5 – </a:t>
                </a:r>
                <a:r>
                  <a:rPr lang="en-GB" sz="900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Read, Learn and do another example with other numbers</a:t>
                </a:r>
              </a:p>
              <a:p>
                <a:pPr marL="0" indent="0">
                  <a:buNone/>
                </a:pPr>
                <a:endParaRPr lang="en-GB" sz="900" b="1" dirty="0">
                  <a:solidFill>
                    <a:srgbClr val="FF0000"/>
                  </a:solidFill>
                  <a:latin typeface="Century Gothic" panose="020B0502020202020204" pitchFamily="34" charset="0"/>
                </a:endParaRPr>
              </a:p>
              <a:p>
                <a:pPr marL="0" indent="0">
                  <a:buNone/>
                </a:pPr>
                <a:endParaRPr lang="en-GB" sz="900" b="1" dirty="0">
                  <a:solidFill>
                    <a:srgbClr val="FF0000"/>
                  </a:solidFill>
                  <a:latin typeface="Century Gothic" panose="020B0502020202020204" pitchFamily="34" charset="0"/>
                </a:endParaRPr>
              </a:p>
              <a:p>
                <a:pPr marL="0" indent="0">
                  <a:buNone/>
                </a:pPr>
                <a:endParaRPr lang="en-GB" sz="900" b="1" dirty="0">
                  <a:solidFill>
                    <a:srgbClr val="FF0000"/>
                  </a:solidFill>
                  <a:latin typeface="Century Gothic" panose="020B0502020202020204" pitchFamily="34" charset="0"/>
                </a:endParaRPr>
              </a:p>
              <a:p>
                <a:pPr marL="0" indent="0">
                  <a:buNone/>
                </a:pPr>
                <a:r>
                  <a:rPr lang="en-GB" sz="900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                           </a:t>
                </a:r>
              </a:p>
              <a:p>
                <a:pPr marL="0" indent="0">
                  <a:buNone/>
                </a:pPr>
                <a:r>
                  <a:rPr lang="en-GB" sz="900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                             </a:t>
                </a:r>
              </a:p>
              <a:p>
                <a:pPr marL="0" indent="0" algn="ctr">
                  <a:buNone/>
                </a:pPr>
                <a:endParaRPr lang="en-GB" sz="900" dirty="0">
                  <a:latin typeface="Century Gothic" panose="020B0502020202020204" pitchFamily="34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9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GB" sz="9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9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900" i="1">
                              <a:latin typeface="Cambria Math" panose="02040503050406030204" pitchFamily="18" charset="0"/>
                            </a:rPr>
                            <m:t>𝑙𝑤h</m:t>
                          </m:r>
                        </m:num>
                        <m:den>
                          <m:r>
                            <a:rPr lang="en-GB" sz="9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900" dirty="0">
                  <a:latin typeface="Century Gothic" panose="020B0502020202020204" pitchFamily="34" charset="0"/>
                </a:endParaRPr>
              </a:p>
              <a:p>
                <a:pPr marL="0" indent="0">
                  <a:buNone/>
                </a:pPr>
                <a:r>
                  <a:rPr lang="en-GB" sz="900" dirty="0">
                    <a:latin typeface="Century Gothic" panose="020B0502020202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900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900" dirty="0">
                    <a:latin typeface="Century Gothic" panose="020B0502020202020204" pitchFamily="34" charset="0"/>
                  </a:rPr>
                  <a:t>=length w = width, h=height, </a:t>
                </a:r>
              </a:p>
              <a:p>
                <a:pPr marL="0" indent="0">
                  <a:buNone/>
                </a:pPr>
                <a:r>
                  <a:rPr lang="en-US" sz="900" dirty="0">
                    <a:latin typeface="Century Gothic" panose="020B0502020202020204" pitchFamily="34" charset="0"/>
                    <a:ea typeface="Cambria Math" panose="02040503050406030204" pitchFamily="18" charset="0"/>
                  </a:rPr>
                  <a:t>Example: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6×8×9</m:t>
                          </m:r>
                        </m:num>
                        <m:den>
                          <m:r>
                            <a:rPr lang="en-GB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900" dirty="0">
                  <a:latin typeface="Century Gothic" panose="020B0502020202020204" pitchFamily="34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r>
                  <a:rPr lang="en-US" sz="900" dirty="0">
                    <a:latin typeface="Century Gothic" panose="020B0502020202020204" pitchFamily="34" charset="0"/>
                    <a:ea typeface="Cambria Math" panose="02040503050406030204" pitchFamily="18" charset="0"/>
                  </a:rPr>
                  <a:t>=144cm</a:t>
                </a:r>
                <a:r>
                  <a:rPr lang="en-US" sz="900" baseline="30000" dirty="0">
                    <a:latin typeface="Century Gothic" panose="020B0502020202020204" pitchFamily="34" charset="0"/>
                    <a:ea typeface="Cambria Math" panose="02040503050406030204" pitchFamily="18" charset="0"/>
                  </a:rPr>
                  <a:t>3</a:t>
                </a:r>
              </a:p>
              <a:p>
                <a:pPr marL="0" indent="0">
                  <a:buNone/>
                </a:pPr>
                <a:endParaRPr lang="en-US" sz="900" dirty="0">
                  <a:latin typeface="Century Gothic" panose="020B0502020202020204" pitchFamily="34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GB" sz="900" dirty="0">
                  <a:latin typeface="Century Gothic" panose="020B0502020202020204" pitchFamily="34" charset="0"/>
                </a:endParaRPr>
              </a:p>
              <a:p>
                <a:pPr marL="0" indent="0">
                  <a:buNone/>
                </a:pPr>
                <a:endParaRPr lang="en-GB" sz="900" dirty="0"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8732803" y="2781104"/>
                <a:ext cx="3138488" cy="3176417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ontent Placeholder 8"/>
          <p:cNvSpPr>
            <a:spLocks noGrp="1"/>
          </p:cNvSpPr>
          <p:nvPr>
            <p:ph sz="quarter" idx="15"/>
          </p:nvPr>
        </p:nvSpPr>
        <p:spPr>
          <a:xfrm>
            <a:off x="3467143" y="3549154"/>
            <a:ext cx="4898575" cy="2399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900">
                <a:solidFill>
                  <a:srgbClr val="FF0000"/>
                </a:solidFill>
                <a:latin typeface="Century Gothic" panose="020B0502020202020204" pitchFamily="34" charset="0"/>
              </a:rPr>
              <a:t>Section 4 – </a:t>
            </a:r>
            <a:r>
              <a:rPr lang="en-GB" sz="900" b="1">
                <a:solidFill>
                  <a:srgbClr val="FF0000"/>
                </a:solidFill>
                <a:latin typeface="Century Gothic" panose="020B0502020202020204" pitchFamily="34" charset="0"/>
              </a:rPr>
              <a:t>Replace the dimensions with other numbers and solve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793492" y="3884868"/>
            <a:ext cx="180033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latin typeface="Century Gothic" panose="020B0502020202020204" pitchFamily="34" charset="0"/>
              </a:rPr>
              <a:t>Example: Calculate the area of this compound shape. </a:t>
            </a:r>
          </a:p>
          <a:p>
            <a:r>
              <a:rPr lang="en-GB" sz="900" dirty="0">
                <a:latin typeface="Century Gothic" panose="020B0502020202020204" pitchFamily="34" charset="0"/>
              </a:rPr>
              <a:t>Solution:</a:t>
            </a:r>
          </a:p>
          <a:p>
            <a:endParaRPr lang="en-GB" sz="900" dirty="0">
              <a:latin typeface="Century Gothic" panose="020B0502020202020204" pitchFamily="34" charset="0"/>
            </a:endParaRPr>
          </a:p>
          <a:p>
            <a:r>
              <a:rPr lang="en-GB" sz="900" dirty="0">
                <a:latin typeface="Century Gothic" panose="020B0502020202020204" pitchFamily="34" charset="0"/>
              </a:rPr>
              <a:t>Shape A: 5cm*9cm = 45cm</a:t>
            </a:r>
            <a:r>
              <a:rPr lang="en-GB" sz="900" baseline="30000" dirty="0">
                <a:latin typeface="Century Gothic" panose="020B0502020202020204" pitchFamily="34" charset="0"/>
              </a:rPr>
              <a:t>2</a:t>
            </a:r>
          </a:p>
          <a:p>
            <a:endParaRPr lang="en-GB" sz="900" baseline="30000" dirty="0">
              <a:latin typeface="Century Gothic" panose="020B0502020202020204" pitchFamily="34" charset="0"/>
            </a:endParaRPr>
          </a:p>
          <a:p>
            <a:r>
              <a:rPr lang="en-GB" sz="900" dirty="0">
                <a:latin typeface="Century Gothic" panose="020B0502020202020204" pitchFamily="34" charset="0"/>
              </a:rPr>
              <a:t>Shape B: 6cm*6cm = 36cm</a:t>
            </a:r>
            <a:r>
              <a:rPr lang="en-GB" sz="900" baseline="30000" dirty="0">
                <a:latin typeface="Century Gothic" panose="020B0502020202020204" pitchFamily="34" charset="0"/>
              </a:rPr>
              <a:t>2</a:t>
            </a:r>
          </a:p>
          <a:p>
            <a:endParaRPr lang="en-GB" sz="900" dirty="0">
              <a:latin typeface="Century Gothic" panose="020B0502020202020204" pitchFamily="34" charset="0"/>
            </a:endParaRPr>
          </a:p>
          <a:p>
            <a:r>
              <a:rPr lang="en-GB" sz="900" dirty="0">
                <a:latin typeface="Century Gothic" panose="020B0502020202020204" pitchFamily="34" charset="0"/>
              </a:rPr>
              <a:t>Total area of compound shape: 45cm+36cm = 81cm</a:t>
            </a:r>
            <a:r>
              <a:rPr lang="en-GB" sz="900" baseline="30000" dirty="0">
                <a:latin typeface="Century Gothic" panose="020B0502020202020204" pitchFamily="34" charset="0"/>
              </a:rPr>
              <a:t>2</a:t>
            </a:r>
          </a:p>
          <a:p>
            <a:endParaRPr lang="en-GB" sz="900" baseline="30000" dirty="0">
              <a:latin typeface="Century Gothic" panose="020B0502020202020204" pitchFamily="34" charset="0"/>
            </a:endParaRPr>
          </a:p>
          <a:p>
            <a:endParaRPr lang="en-GB" sz="900" dirty="0">
              <a:latin typeface="Century Gothic" panose="020B0502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ontent Placeholder 22"/>
              <p:cNvSpPr txBox="1">
                <a:spLocks noGrp="1"/>
              </p:cNvSpPr>
              <p:nvPr>
                <p:ph sz="quarter" idx="12"/>
              </p:nvPr>
            </p:nvSpPr>
            <p:spPr>
              <a:xfrm>
                <a:off x="8174992" y="120396"/>
                <a:ext cx="3673930" cy="23997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indent="0">
                  <a:buNone/>
                </a:pPr>
                <a:r>
                  <a:rPr lang="en-GB" sz="900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Section 3 – Volume Rules– </a:t>
                </a:r>
                <a:r>
                  <a:rPr lang="en-GB" sz="900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Make Flashcards and LEARN</a:t>
                </a:r>
                <a:endParaRPr lang="en-GB" sz="900" dirty="0">
                  <a:solidFill>
                    <a:srgbClr val="FF0000"/>
                  </a:solidFill>
                  <a:latin typeface="Century Gothic" panose="020B0502020202020204" pitchFamily="34" charset="0"/>
                </a:endParaRPr>
              </a:p>
              <a:p>
                <a:pPr marL="0" indent="0" algn="ctr">
                  <a:buNone/>
                </a:pPr>
                <a:r>
                  <a:rPr lang="en-GB" sz="900" dirty="0">
                    <a:latin typeface="Century Gothic" panose="020B0502020202020204" pitchFamily="34" charset="0"/>
                  </a:rPr>
                  <a:t>Volume of a prism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9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GB" sz="9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900" i="1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GB" sz="9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900" i="1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GB" sz="9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900" i="1">
                          <a:latin typeface="Cambria Math" panose="02040503050406030204" pitchFamily="18" charset="0"/>
                        </a:rPr>
                        <m:t>𝑐𝑟𝑜𝑠𝑠</m:t>
                      </m:r>
                      <m:r>
                        <a:rPr lang="en-GB" sz="9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900" i="1">
                          <a:latin typeface="Cambria Math" panose="02040503050406030204" pitchFamily="18" charset="0"/>
                        </a:rPr>
                        <m:t>𝑠𝑒𝑐𝑡𝑖𝑜𝑛</m:t>
                      </m:r>
                      <m:r>
                        <a:rPr lang="en-GB" sz="900" i="1">
                          <a:latin typeface="Cambria Math" panose="02040503050406030204" pitchFamily="18" charset="0"/>
                        </a:rPr>
                        <m:t> ×</m:t>
                      </m:r>
                      <m:r>
                        <a:rPr lang="en-GB" sz="9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h𝑒𝑖𝑔h𝑡</m:t>
                      </m:r>
                    </m:oMath>
                  </m:oMathPara>
                </a14:m>
                <a:endParaRPr lang="en-GB" sz="900" dirty="0">
                  <a:latin typeface="Century Gothic" panose="020B0502020202020204" pitchFamily="34" charset="0"/>
                </a:endParaRPr>
              </a:p>
              <a:p>
                <a:pPr marL="0" indent="0" algn="ctr">
                  <a:buNone/>
                </a:pPr>
                <a:r>
                  <a:rPr lang="en-GB" sz="900" dirty="0">
                    <a:latin typeface="Century Gothic" panose="020B0502020202020204" pitchFamily="34" charset="0"/>
                  </a:rPr>
                  <a:t>Volume of a cylinder 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V</m:t>
                      </m:r>
                      <m:r>
                        <a:rPr lang="en-GB" sz="9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sz="9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GB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9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900" dirty="0">
                  <a:latin typeface="Century Gothic" panose="020B0502020202020204" pitchFamily="34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r>
                  <a:rPr lang="en-GB" sz="900" dirty="0">
                    <a:latin typeface="Century Gothic" panose="020B0502020202020204" pitchFamily="34" charset="0"/>
                    <a:ea typeface="Cambria Math" panose="02040503050406030204" pitchFamily="18" charset="0"/>
                  </a:rPr>
                  <a:t>Volume of a cone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9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GB" sz="9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9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GB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n-GB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a:rPr lang="en-GB" sz="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900" dirty="0">
                  <a:latin typeface="Century Gothic" panose="020B0502020202020204" pitchFamily="34" charset="0"/>
                </a:endParaRPr>
              </a:p>
              <a:p>
                <a:pPr marL="0" indent="0" algn="ctr">
                  <a:buNone/>
                </a:pPr>
                <a:r>
                  <a:rPr lang="en-US" sz="900" dirty="0">
                    <a:latin typeface="Century Gothic" panose="020B0502020202020204" pitchFamily="34" charset="0"/>
                  </a:rPr>
                  <a:t>Volume of a pyramid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9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GB" sz="9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9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900" i="1">
                              <a:latin typeface="Cambria Math" panose="02040503050406030204" pitchFamily="18" charset="0"/>
                            </a:rPr>
                            <m:t>𝑙𝑤h</m:t>
                          </m:r>
                        </m:num>
                        <m:den>
                          <m:r>
                            <a:rPr lang="en-GB" sz="9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900" dirty="0"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23" name="Content Placeholder 2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2"/>
              </p:nvPr>
            </p:nvSpPr>
            <p:spPr>
              <a:xfrm>
                <a:off x="8174992" y="120396"/>
                <a:ext cx="3673930" cy="23997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utoShape 2" descr="Image result for mathematical pyramid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8875526" y="3174187"/>
            <a:ext cx="166217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>
                <a:latin typeface="Century Gothic" panose="020B0502020202020204" pitchFamily="34" charset="0"/>
              </a:rPr>
              <a:t>Volume of a Pyramid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EB3C51-0C8E-4F51-9100-A2562EDD71C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0000" t="37254" r="77740" b="46875"/>
          <a:stretch/>
        </p:blipFill>
        <p:spPr>
          <a:xfrm>
            <a:off x="9596943" y="3430224"/>
            <a:ext cx="1257719" cy="97693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826BC7C-FF97-4333-BF90-B334A0E1212D}"/>
              </a:ext>
            </a:extLst>
          </p:cNvPr>
          <p:cNvSpPr txBox="1"/>
          <p:nvPr/>
        </p:nvSpPr>
        <p:spPr>
          <a:xfrm>
            <a:off x="9533754" y="4185563"/>
            <a:ext cx="56788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latin typeface="Century Gothic" panose="020B0502020202020204" pitchFamily="34" charset="0"/>
              </a:rPr>
              <a:t>6cm</a:t>
            </a:r>
            <a:endParaRPr lang="en-GB" sz="900">
              <a:latin typeface="Century Gothic" panose="020B0502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091ECA5-589E-4E66-80F5-F283D2E977D1}"/>
              </a:ext>
            </a:extLst>
          </p:cNvPr>
          <p:cNvSpPr txBox="1"/>
          <p:nvPr/>
        </p:nvSpPr>
        <p:spPr>
          <a:xfrm>
            <a:off x="10537703" y="3939275"/>
            <a:ext cx="56788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latin typeface="Century Gothic" panose="020B0502020202020204" pitchFamily="34" charset="0"/>
              </a:rPr>
              <a:t>8cm</a:t>
            </a:r>
            <a:endParaRPr lang="en-GB" sz="900">
              <a:latin typeface="Century Gothic" panose="020B0502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9696B3F-1CEE-44F1-824D-A0796F337204}"/>
              </a:ext>
            </a:extLst>
          </p:cNvPr>
          <p:cNvSpPr txBox="1"/>
          <p:nvPr/>
        </p:nvSpPr>
        <p:spPr>
          <a:xfrm>
            <a:off x="9786962" y="3728033"/>
            <a:ext cx="56788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latin typeface="Century Gothic" panose="020B0502020202020204" pitchFamily="34" charset="0"/>
              </a:rPr>
              <a:t>9cm</a:t>
            </a:r>
            <a:endParaRPr lang="en-GB" sz="900">
              <a:latin typeface="Century Gothic" panose="020B0502020202020204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83A76D1-B875-4AFA-8FA2-63BB6E46F1E7}"/>
              </a:ext>
            </a:extLst>
          </p:cNvPr>
          <p:cNvSpPr/>
          <p:nvPr/>
        </p:nvSpPr>
        <p:spPr>
          <a:xfrm>
            <a:off x="1585006" y="2603805"/>
            <a:ext cx="75779" cy="4170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BC64FCC-85AB-4FEC-99C0-6D1B1E9F4DDA}"/>
              </a:ext>
            </a:extLst>
          </p:cNvPr>
          <p:cNvSpPr/>
          <p:nvPr/>
        </p:nvSpPr>
        <p:spPr>
          <a:xfrm rot="5400000">
            <a:off x="1606500" y="2340656"/>
            <a:ext cx="75779" cy="4170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D8ECBAC2-AC3F-498C-A4F9-E44FF4EF85C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87" r="55712" b="16801"/>
          <a:stretch/>
        </p:blipFill>
        <p:spPr>
          <a:xfrm>
            <a:off x="973166" y="4883136"/>
            <a:ext cx="1200079" cy="1066878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0D804940-B5B7-4390-B5F0-6B2BAB3C621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55594" y="4192161"/>
            <a:ext cx="1537899" cy="1444504"/>
          </a:xfrm>
          <a:prstGeom prst="rect">
            <a:avLst/>
          </a:prstGeom>
        </p:spPr>
      </p:pic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D979A047-5A37-4D38-B6A8-CB514BA0567B}"/>
              </a:ext>
            </a:extLst>
          </p:cNvPr>
          <p:cNvCxnSpPr/>
          <p:nvPr/>
        </p:nvCxnSpPr>
        <p:spPr>
          <a:xfrm>
            <a:off x="4891642" y="4847682"/>
            <a:ext cx="1329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96DDDF43-8223-48B1-9070-9CD381AC477F}"/>
              </a:ext>
            </a:extLst>
          </p:cNvPr>
          <p:cNvCxnSpPr/>
          <p:nvPr/>
        </p:nvCxnSpPr>
        <p:spPr>
          <a:xfrm>
            <a:off x="5099308" y="4847682"/>
            <a:ext cx="1329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FB0027F2-7522-4032-99AB-8BFDE2520F99}"/>
              </a:ext>
            </a:extLst>
          </p:cNvPr>
          <p:cNvCxnSpPr/>
          <p:nvPr/>
        </p:nvCxnSpPr>
        <p:spPr>
          <a:xfrm>
            <a:off x="5330420" y="4847682"/>
            <a:ext cx="1329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F511C9B3-2385-4ACA-A05A-3F5A1CD7292D}"/>
              </a:ext>
            </a:extLst>
          </p:cNvPr>
          <p:cNvSpPr txBox="1"/>
          <p:nvPr/>
        </p:nvSpPr>
        <p:spPr>
          <a:xfrm>
            <a:off x="4812406" y="4346531"/>
            <a:ext cx="376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A</a:t>
            </a:r>
            <a:endParaRPr lang="en-GB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F997A37-B17F-467B-990C-FB30FD5FC301}"/>
              </a:ext>
            </a:extLst>
          </p:cNvPr>
          <p:cNvSpPr txBox="1"/>
          <p:nvPr/>
        </p:nvSpPr>
        <p:spPr>
          <a:xfrm>
            <a:off x="5000813" y="5018171"/>
            <a:ext cx="376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B</a:t>
            </a:r>
            <a:endParaRPr lang="en-GB"/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8A7EE46E-65E1-4628-A4B7-99D0074CFCF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01432" y="1454709"/>
            <a:ext cx="1092332" cy="872080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B85CCD29-F891-43EF-98D4-EC329CF4764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12986" y="1342625"/>
            <a:ext cx="790412" cy="548125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1CE78649-3B6E-484C-AF30-7C123F264D6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52335" y="1338536"/>
            <a:ext cx="486859" cy="526766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6C6C82D6-D569-4B0F-B0C3-8C2387A9982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226619" y="1430584"/>
            <a:ext cx="629828" cy="434718"/>
          </a:xfrm>
          <a:prstGeom prst="rect">
            <a:avLst/>
          </a:prstGeom>
        </p:spPr>
      </p:pic>
      <p:sp>
        <p:nvSpPr>
          <p:cNvPr id="65" name="TextBox 64">
            <a:extLst>
              <a:ext uri="{FF2B5EF4-FFF2-40B4-BE49-F238E27FC236}">
                <a16:creationId xmlns:a16="http://schemas.microsoft.com/office/drawing/2014/main" id="{F22629EF-679B-4986-8B8F-5E52FE6ABB30}"/>
              </a:ext>
            </a:extLst>
          </p:cNvPr>
          <p:cNvSpPr txBox="1"/>
          <p:nvPr/>
        </p:nvSpPr>
        <p:spPr>
          <a:xfrm>
            <a:off x="5379217" y="1863564"/>
            <a:ext cx="477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latin typeface="Century Gothic" panose="020B0502020202020204" pitchFamily="34" charset="0"/>
              </a:rPr>
              <a:t>Plan</a:t>
            </a:r>
            <a:endParaRPr lang="en-GB" sz="900" baseline="30000" dirty="0">
              <a:latin typeface="Century Gothic" panose="020B0502020202020204" pitchFamily="34" charset="0"/>
            </a:endParaRPr>
          </a:p>
          <a:p>
            <a:endParaRPr lang="en-GB" sz="900" baseline="30000" dirty="0">
              <a:latin typeface="Century Gothic" panose="020B0502020202020204" pitchFamily="34" charset="0"/>
            </a:endParaRPr>
          </a:p>
          <a:p>
            <a:endParaRPr lang="en-GB" sz="900" dirty="0">
              <a:latin typeface="Century Gothic" panose="020B0502020202020204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9F448FA2-A9F9-426F-9C6F-62AA494584B0}"/>
              </a:ext>
            </a:extLst>
          </p:cNvPr>
          <p:cNvSpPr txBox="1"/>
          <p:nvPr/>
        </p:nvSpPr>
        <p:spPr>
          <a:xfrm>
            <a:off x="6103634" y="1863563"/>
            <a:ext cx="7397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aseline="30000" dirty="0">
                <a:latin typeface="Century Gothic" panose="020B0502020202020204" pitchFamily="34" charset="0"/>
              </a:rPr>
              <a:t>Side Elevation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94DD8E8A-DA86-4DD1-A584-96771596D204}"/>
              </a:ext>
            </a:extLst>
          </p:cNvPr>
          <p:cNvSpPr txBox="1"/>
          <p:nvPr/>
        </p:nvSpPr>
        <p:spPr>
          <a:xfrm>
            <a:off x="6883535" y="1881884"/>
            <a:ext cx="704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latin typeface="Century Gothic" panose="020B0502020202020204" pitchFamily="34" charset="0"/>
              </a:rPr>
              <a:t>Front Elevation</a:t>
            </a:r>
            <a:endParaRPr lang="en-GB" sz="800" baseline="30000" dirty="0">
              <a:latin typeface="Century Gothic" panose="020B0502020202020204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4506F012-B2E6-450A-A6DF-A4D02CD8525F}"/>
              </a:ext>
            </a:extLst>
          </p:cNvPr>
          <p:cNvSpPr txBox="1"/>
          <p:nvPr/>
        </p:nvSpPr>
        <p:spPr>
          <a:xfrm>
            <a:off x="4994800" y="2278738"/>
            <a:ext cx="1411610" cy="235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aseline="30000" dirty="0">
                <a:latin typeface="Century Gothic" panose="020B0502020202020204" pitchFamily="34" charset="0"/>
              </a:rPr>
              <a:t>Side Elevation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99F5D66A-0DEE-4D7B-97D5-F001272E4CD8}"/>
              </a:ext>
            </a:extLst>
          </p:cNvPr>
          <p:cNvSpPr txBox="1"/>
          <p:nvPr/>
        </p:nvSpPr>
        <p:spPr>
          <a:xfrm>
            <a:off x="3885015" y="2333647"/>
            <a:ext cx="12231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latin typeface="Century Gothic" panose="020B0502020202020204" pitchFamily="34" charset="0"/>
              </a:rPr>
              <a:t>Front Elevation</a:t>
            </a:r>
            <a:endParaRPr lang="en-GB" sz="900" baseline="30000" dirty="0">
              <a:latin typeface="Century Gothic" panose="020B050202020202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67890445-936A-4547-90E8-2F8E9A69F6C1}"/>
              </a:ext>
            </a:extLst>
          </p:cNvPr>
          <p:cNvSpPr txBox="1"/>
          <p:nvPr/>
        </p:nvSpPr>
        <p:spPr>
          <a:xfrm>
            <a:off x="4255594" y="1098230"/>
            <a:ext cx="47723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>
                <a:latin typeface="Century Gothic" panose="020B0502020202020204" pitchFamily="34" charset="0"/>
              </a:rPr>
              <a:t>Plan</a:t>
            </a:r>
            <a:endParaRPr lang="en-GB" sz="1050" baseline="30000" dirty="0">
              <a:latin typeface="Century Gothic" panose="020B0502020202020204" pitchFamily="34" charset="0"/>
            </a:endParaRP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671ECAED-D4D0-4A57-BF3A-EB0F9C4B066C}"/>
              </a:ext>
            </a:extLst>
          </p:cNvPr>
          <p:cNvCxnSpPr/>
          <p:nvPr/>
        </p:nvCxnSpPr>
        <p:spPr>
          <a:xfrm>
            <a:off x="4444113" y="1338536"/>
            <a:ext cx="0" cy="1485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3E2E1212-F71C-46EC-B60E-034E65413AC9}"/>
              </a:ext>
            </a:extLst>
          </p:cNvPr>
          <p:cNvCxnSpPr/>
          <p:nvPr/>
        </p:nvCxnSpPr>
        <p:spPr>
          <a:xfrm flipH="1" flipV="1">
            <a:off x="4867362" y="2171576"/>
            <a:ext cx="188407" cy="153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95B9FFF5-BA2D-419D-BB19-2D0A298FB7FF}"/>
              </a:ext>
            </a:extLst>
          </p:cNvPr>
          <p:cNvCxnSpPr/>
          <p:nvPr/>
        </p:nvCxnSpPr>
        <p:spPr>
          <a:xfrm flipV="1">
            <a:off x="4022128" y="2181967"/>
            <a:ext cx="132944" cy="1973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9209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D295F-4AF2-4545-B064-196D91E8F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921899"/>
            <a:ext cx="3363974" cy="1607060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 fontScale="90000"/>
          </a:bodyPr>
          <a:lstStyle/>
          <a:p>
            <a:pPr algn="ctr"/>
            <a:r>
              <a:rPr lang="en-GB" sz="2800" dirty="0"/>
              <a:t>Lesson Overviews – how maths lessons will work for now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AE2EC1-5AC0-4205-8EFB-F35ADEF62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2638043"/>
            <a:ext cx="3758715" cy="3415623"/>
          </a:xfrm>
        </p:spPr>
        <p:txBody>
          <a:bodyPr>
            <a:normAutofit/>
          </a:bodyPr>
          <a:lstStyle/>
          <a:p>
            <a:r>
              <a:rPr lang="en-GB" sz="2000" dirty="0"/>
              <a:t>Log into </a:t>
            </a:r>
            <a:r>
              <a:rPr lang="en-GB" sz="2000" dirty="0">
                <a:hlinkClick r:id="rId2"/>
              </a:rPr>
              <a:t>www.completemaths.com</a:t>
            </a:r>
            <a:r>
              <a:rPr lang="en-GB" sz="2000" dirty="0"/>
              <a:t> and complete the multiplication tables.  Click on “Quiz Me”</a:t>
            </a:r>
          </a:p>
          <a:p>
            <a:r>
              <a:rPr lang="en-GB" sz="2000" dirty="0"/>
              <a:t>Complete 20 multiplication questions.</a:t>
            </a:r>
          </a:p>
          <a:p>
            <a:pPr marL="0" indent="0">
              <a:buNone/>
            </a:pPr>
            <a:endParaRPr lang="en-GB" sz="2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0062FF5-F5C4-4331-A6C1-8F8FA67F3D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1664" y="1117295"/>
            <a:ext cx="6991805" cy="4247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774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D295F-4AF2-4545-B064-196D91E8F50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24708" y="442469"/>
            <a:ext cx="3363913" cy="1608137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 fontScale="90000"/>
          </a:bodyPr>
          <a:lstStyle/>
          <a:p>
            <a:pPr algn="ctr"/>
            <a:r>
              <a:rPr lang="en-GB" sz="2800" dirty="0"/>
              <a:t>Lesson Overviews – how maths lessons will work for now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AE2EC1-5AC0-4205-8EFB-F35ADEF62A6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47686" y="2417523"/>
            <a:ext cx="3363913" cy="3416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/>
              <a:t>Click on the lesson shown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“Open” the task set and complete the work on paper.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27A254-827D-4DE7-9107-E49FFA9991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5061" y="217468"/>
            <a:ext cx="4636640" cy="27541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7AF9072-2260-4292-BFEE-EB01328FA5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5061" y="3076909"/>
            <a:ext cx="4580464" cy="2990181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71B88E7-42C3-403C-BB31-273D91161DFF}"/>
              </a:ext>
            </a:extLst>
          </p:cNvPr>
          <p:cNvCxnSpPr>
            <a:cxnSpLocks/>
          </p:cNvCxnSpPr>
          <p:nvPr/>
        </p:nvCxnSpPr>
        <p:spPr>
          <a:xfrm flipV="1">
            <a:off x="3890297" y="1449977"/>
            <a:ext cx="1622229" cy="111034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DF83EAB-37C5-4023-A702-9B144DE714AA}"/>
              </a:ext>
            </a:extLst>
          </p:cNvPr>
          <p:cNvCxnSpPr>
            <a:cxnSpLocks/>
          </p:cNvCxnSpPr>
          <p:nvPr/>
        </p:nvCxnSpPr>
        <p:spPr>
          <a:xfrm flipV="1">
            <a:off x="3589929" y="4297680"/>
            <a:ext cx="2095132" cy="27432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8606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D295F-4AF2-4545-B064-196D91E8F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1027685"/>
            <a:ext cx="3363974" cy="1657221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en-GB" sz="2800" dirty="0"/>
              <a:t>Lesson Overviews – how maths lessons will work for now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640F78F8-8DFA-B946-AA24-B21DD65DE434}"/>
              </a:ext>
            </a:extLst>
          </p:cNvPr>
          <p:cNvSpPr txBox="1">
            <a:spLocks/>
          </p:cNvSpPr>
          <p:nvPr/>
        </p:nvSpPr>
        <p:spPr>
          <a:xfrm>
            <a:off x="4298269" y="2075306"/>
            <a:ext cx="6227852" cy="296320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Each lesson will follow this structure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b="1" dirty="0"/>
              <a:t>Task 1) </a:t>
            </a:r>
            <a:r>
              <a:rPr lang="en-GB" dirty="0"/>
              <a:t>Complete 20 multiplications</a:t>
            </a:r>
            <a:endParaRPr lang="en-GB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b="1" dirty="0"/>
              <a:t>Task 2) </a:t>
            </a:r>
            <a:r>
              <a:rPr lang="en-GB" dirty="0"/>
              <a:t>Knowledge Organiser work or recall task for this lesson</a:t>
            </a:r>
          </a:p>
          <a:p>
            <a:pPr marL="0" indent="0">
              <a:buNone/>
            </a:pPr>
            <a:r>
              <a:rPr lang="en-GB" b="1" dirty="0"/>
              <a:t>Task 3) </a:t>
            </a:r>
            <a:r>
              <a:rPr lang="en-GB" dirty="0"/>
              <a:t>Main task from classwork on complete maths to be uploaded to learning diary 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52530B7-8BBE-E141-84F1-EE5DC97EB6E5}"/>
              </a:ext>
            </a:extLst>
          </p:cNvPr>
          <p:cNvSpPr txBox="1">
            <a:spLocks/>
          </p:cNvSpPr>
          <p:nvPr/>
        </p:nvSpPr>
        <p:spPr>
          <a:xfrm>
            <a:off x="1458577" y="5443359"/>
            <a:ext cx="9274846" cy="77391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A copy of this terms knowledge organiser is at the end of this PowerPoint </a:t>
            </a:r>
          </a:p>
        </p:txBody>
      </p:sp>
    </p:spTree>
    <p:extLst>
      <p:ext uri="{BB962C8B-B14F-4D97-AF65-F5344CB8AC3E}">
        <p14:creationId xmlns:p14="http://schemas.microsoft.com/office/powerpoint/2010/main" val="2168211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D295F-4AF2-4545-B064-196D91E8F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027" y="889918"/>
            <a:ext cx="3363974" cy="1607060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 fontScale="90000"/>
          </a:bodyPr>
          <a:lstStyle/>
          <a:p>
            <a:pPr algn="ctr"/>
            <a:r>
              <a:rPr lang="en-GB" sz="2800"/>
              <a:t>Lesson Overviews – how maths lessons will work for now</a:t>
            </a:r>
            <a:endParaRPr lang="en-GB" sz="2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AE2EC1-5AC0-4205-8EFB-F35ADEF62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10" y="2587628"/>
            <a:ext cx="3363974" cy="34156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000" dirty="0"/>
              <a:t>Once completed, upload the completed task to your learning diary.  Take a photo of the work and upload the file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You can also start a conversation with me if you have any problems.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CC31CD8-0195-469F-930C-75D54935A9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6942" y="779467"/>
            <a:ext cx="3020053" cy="343502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CCAFEE1-1FAF-43EE-ACD7-3F44A064F5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9641" y="1693448"/>
            <a:ext cx="3648849" cy="4171107"/>
          </a:xfrm>
          <a:prstGeom prst="rect">
            <a:avLst/>
          </a:prstGeom>
        </p:spPr>
      </p:pic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2412BDD-8F89-4C16-BB43-779E2E6BEE40}"/>
              </a:ext>
            </a:extLst>
          </p:cNvPr>
          <p:cNvCxnSpPr/>
          <p:nvPr/>
        </p:nvCxnSpPr>
        <p:spPr>
          <a:xfrm>
            <a:off x="2855742" y="5106572"/>
            <a:ext cx="4818607" cy="211016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8F59D79-71BB-4993-9E55-AC30B8D67A5D}"/>
              </a:ext>
            </a:extLst>
          </p:cNvPr>
          <p:cNvCxnSpPr>
            <a:cxnSpLocks/>
          </p:cNvCxnSpPr>
          <p:nvPr/>
        </p:nvCxnSpPr>
        <p:spPr>
          <a:xfrm flipV="1">
            <a:off x="3413592" y="2295160"/>
            <a:ext cx="1512726" cy="1122749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3495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D295F-4AF2-4545-B064-196D91E8F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443" y="891963"/>
            <a:ext cx="3363974" cy="1338324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en-GB" sz="2800" dirty="0"/>
              <a:t>Lesson 1 – Draw 3D shapes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AE2EC1-5AC0-4205-8EFB-F35ADEF62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0443" y="2366206"/>
            <a:ext cx="11497095" cy="37766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b="1" dirty="0"/>
              <a:t>Task 3) </a:t>
            </a:r>
          </a:p>
          <a:p>
            <a:pPr marL="0" indent="0">
              <a:buNone/>
            </a:pPr>
            <a:r>
              <a:rPr lang="en-GB" sz="1600" dirty="0"/>
              <a:t>Print the worksheet if possible, if not you can still participate with squared, lined, or plain paper. On the worksheet, there is already 1 cube drawn. </a:t>
            </a:r>
            <a:endParaRPr lang="en-GB" sz="1600" b="1" dirty="0"/>
          </a:p>
          <a:p>
            <a:pPr marL="0" indent="0">
              <a:buNone/>
            </a:pPr>
            <a:r>
              <a:rPr lang="en-GB" sz="1600" dirty="0"/>
              <a:t>Your task - have a go at drawing shapes with these volumes.</a:t>
            </a:r>
          </a:p>
          <a:p>
            <a:pPr marL="457200" indent="-457200">
              <a:lnSpc>
                <a:spcPct val="100000"/>
              </a:lnSpc>
              <a:buAutoNum type="alphaLcPeriod"/>
            </a:pPr>
            <a:r>
              <a:rPr lang="en-GB" sz="1600" dirty="0"/>
              <a:t>4 cubes </a:t>
            </a:r>
          </a:p>
          <a:p>
            <a:pPr marL="457200" indent="-457200">
              <a:lnSpc>
                <a:spcPct val="100000"/>
              </a:lnSpc>
              <a:buAutoNum type="alphaLcPeriod"/>
            </a:pPr>
            <a:r>
              <a:rPr lang="en-GB" sz="1600" dirty="0"/>
              <a:t>8 cubes </a:t>
            </a:r>
            <a:endParaRPr lang="en-GB" sz="1600" b="1" dirty="0"/>
          </a:p>
          <a:p>
            <a:pPr marL="457200" indent="-457200">
              <a:lnSpc>
                <a:spcPct val="100000"/>
              </a:lnSpc>
              <a:buAutoNum type="alphaLcPeriod"/>
            </a:pPr>
            <a:r>
              <a:rPr lang="en-GB" sz="1600" dirty="0"/>
              <a:t>12 cubes </a:t>
            </a:r>
          </a:p>
          <a:p>
            <a:pPr marL="457200" indent="-457200">
              <a:lnSpc>
                <a:spcPct val="100000"/>
              </a:lnSpc>
              <a:buAutoNum type="alphaLcPeriod"/>
            </a:pPr>
            <a:r>
              <a:rPr lang="en-GB" sz="1600" dirty="0"/>
              <a:t>16 cubes </a:t>
            </a:r>
          </a:p>
          <a:p>
            <a:pPr marL="0" indent="0">
              <a:buNone/>
            </a:pPr>
            <a:r>
              <a:rPr lang="en-GB" sz="1600" dirty="0"/>
              <a:t>You do not have to draw a symmetrical shape. The most adventurous shapes will receive a positive point.</a:t>
            </a:r>
          </a:p>
          <a:p>
            <a:pPr marL="0" indent="0">
              <a:buNone/>
            </a:pPr>
            <a:r>
              <a:rPr lang="en-GB" sz="1600" dirty="0"/>
              <a:t>Upload the task to your learning diary.</a:t>
            </a:r>
          </a:p>
          <a:p>
            <a:pPr marL="0" indent="0">
              <a:buNone/>
            </a:pPr>
            <a:endParaRPr lang="en-GB" sz="1600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CACDDAE4-6DD0-CB44-8ED1-4599C1C3BB9B}"/>
              </a:ext>
            </a:extLst>
          </p:cNvPr>
          <p:cNvSpPr txBox="1">
            <a:spLocks/>
          </p:cNvSpPr>
          <p:nvPr/>
        </p:nvSpPr>
        <p:spPr>
          <a:xfrm>
            <a:off x="4297825" y="1248764"/>
            <a:ext cx="7433732" cy="12326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600" b="1" dirty="0"/>
              <a:t>Task 1) </a:t>
            </a:r>
            <a:r>
              <a:rPr lang="en-GB" sz="1600" dirty="0"/>
              <a:t>Complete 20 multiplications</a:t>
            </a:r>
            <a:endParaRPr lang="en-GB" sz="1600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600" b="1" dirty="0"/>
              <a:t>Task 2) </a:t>
            </a:r>
            <a:r>
              <a:rPr lang="en-GB" sz="1600" dirty="0"/>
              <a:t>Sketch this cube from your knowledge organiser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AC844B7-02BA-6E4D-BB6A-6CF59C30136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87" r="55712" b="16801"/>
          <a:stretch/>
        </p:blipFill>
        <p:spPr>
          <a:xfrm>
            <a:off x="10348453" y="1027686"/>
            <a:ext cx="1200079" cy="1066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176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D295F-4AF2-4545-B064-196D91E8F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1027686"/>
            <a:ext cx="3363974" cy="1338324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en-GB" sz="2800" dirty="0"/>
              <a:t>Lesson 2 – Plans and elevations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AE2EC1-5AC0-4205-8EFB-F35ADEF62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2684907"/>
            <a:ext cx="9638452" cy="36141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b="1" dirty="0"/>
              <a:t>Task 3) </a:t>
            </a:r>
          </a:p>
          <a:p>
            <a:pPr marL="0" indent="0">
              <a:buNone/>
            </a:pPr>
            <a:r>
              <a:rPr lang="en-GB" sz="1600" dirty="0"/>
              <a:t>Watch the </a:t>
            </a:r>
            <a:r>
              <a:rPr lang="en-GB" sz="1600" dirty="0">
                <a:hlinkClick r:id="rId3"/>
              </a:rPr>
              <a:t>video</a:t>
            </a:r>
            <a:r>
              <a:rPr lang="en-GB" sz="1600" dirty="0"/>
              <a:t> assigned to your classwork and then answer these question.</a:t>
            </a:r>
          </a:p>
          <a:p>
            <a:pPr marL="0" indent="0">
              <a:buNone/>
            </a:pPr>
            <a:r>
              <a:rPr lang="en-GB" sz="1600" dirty="0"/>
              <a:t>- What are the terms we can use for side 1 and side 2? (shape 1)</a:t>
            </a:r>
          </a:p>
          <a:p>
            <a:pPr marL="0" indent="0">
              <a:buNone/>
            </a:pPr>
            <a:r>
              <a:rPr lang="en-GB" sz="1600" dirty="0"/>
              <a:t>- In your own words, what is the difference between a plan and an elevation? (knowledge organiser to help) (shape 1)</a:t>
            </a:r>
          </a:p>
          <a:p>
            <a:pPr marL="0" indent="0">
              <a:buNone/>
            </a:pPr>
            <a:r>
              <a:rPr lang="en-GB" sz="1600" dirty="0"/>
              <a:t>- Explain why you cannot see the depth for the plan view? (shape 2)</a:t>
            </a:r>
          </a:p>
          <a:p>
            <a:pPr marL="0" indent="0">
              <a:buNone/>
            </a:pPr>
            <a:r>
              <a:rPr lang="en-GB" sz="1600" dirty="0"/>
              <a:t>- Why is the plan straight when the elevation is slanted? (shape 3)</a:t>
            </a:r>
          </a:p>
          <a:p>
            <a:pPr marL="0" indent="0">
              <a:buNone/>
            </a:pPr>
            <a:r>
              <a:rPr lang="en-GB" sz="1600" dirty="0"/>
              <a:t>Upload your answers to your learning diary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640F78F8-8DFA-B946-AA24-B21DD65DE434}"/>
              </a:ext>
            </a:extLst>
          </p:cNvPr>
          <p:cNvSpPr txBox="1">
            <a:spLocks/>
          </p:cNvSpPr>
          <p:nvPr/>
        </p:nvSpPr>
        <p:spPr>
          <a:xfrm>
            <a:off x="4297825" y="1133389"/>
            <a:ext cx="7433732" cy="12326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600" b="1" dirty="0"/>
              <a:t>Task 1) </a:t>
            </a:r>
            <a:r>
              <a:rPr lang="en-GB" sz="1600" dirty="0"/>
              <a:t>Complete 20 multiplications</a:t>
            </a:r>
            <a:endParaRPr lang="en-GB" sz="1600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600" b="1" dirty="0"/>
              <a:t>Task 2) </a:t>
            </a:r>
            <a:r>
              <a:rPr lang="en-GB" sz="1600" dirty="0"/>
              <a:t>Make flashcards for plan, elevation, and compound shapes from your knowledge organiser. </a:t>
            </a:r>
          </a:p>
        </p:txBody>
      </p:sp>
    </p:spTree>
    <p:extLst>
      <p:ext uri="{BB962C8B-B14F-4D97-AF65-F5344CB8AC3E}">
        <p14:creationId xmlns:p14="http://schemas.microsoft.com/office/powerpoint/2010/main" val="1004770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D295F-4AF2-4545-B064-196D91E8F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1027686"/>
            <a:ext cx="3363974" cy="1338324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en-GB" sz="2800" dirty="0"/>
              <a:t>Lesson 3 – Plans and elevations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AE2EC1-5AC0-4205-8EFB-F35ADEF62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2827275"/>
            <a:ext cx="10885923" cy="33294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b="1" dirty="0"/>
              <a:t>Task 3)</a:t>
            </a:r>
          </a:p>
          <a:p>
            <a:pPr marL="0" indent="0">
              <a:buNone/>
            </a:pPr>
            <a:r>
              <a:rPr lang="en-GB" sz="1600" dirty="0"/>
              <a:t>Complete the worksheet on plain paper by numbering your answers. 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GB" sz="1600" dirty="0"/>
              <a:t>Extension – draw the plan view, side elevation, and front elevation for question </a:t>
            </a:r>
            <a:r>
              <a:rPr lang="en-GB" sz="1600" b="1" dirty="0"/>
              <a:t>6.</a:t>
            </a:r>
          </a:p>
          <a:p>
            <a:pPr marL="0" indent="0">
              <a:buNone/>
            </a:pPr>
            <a:endParaRPr lang="en-GB" sz="1600" b="1" dirty="0"/>
          </a:p>
          <a:p>
            <a:pPr marL="0" indent="0">
              <a:buNone/>
            </a:pPr>
            <a:r>
              <a:rPr lang="en-GB" sz="1600" dirty="0"/>
              <a:t>Upload your answers to your learning diary</a:t>
            </a:r>
          </a:p>
          <a:p>
            <a:pPr marL="0" indent="0">
              <a:buNone/>
            </a:pPr>
            <a:r>
              <a:rPr lang="en-GB" sz="1600" b="1" dirty="0"/>
              <a:t> 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588D03B-F401-2841-ACB7-6ED288EB0863}"/>
              </a:ext>
            </a:extLst>
          </p:cNvPr>
          <p:cNvSpPr txBox="1">
            <a:spLocks/>
          </p:cNvSpPr>
          <p:nvPr/>
        </p:nvSpPr>
        <p:spPr>
          <a:xfrm>
            <a:off x="4297825" y="1133389"/>
            <a:ext cx="7529740" cy="12326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600" b="1" dirty="0"/>
              <a:t>Task 1) </a:t>
            </a:r>
            <a:r>
              <a:rPr lang="en-GB" sz="1600" dirty="0"/>
              <a:t>Complete 20 multiplications</a:t>
            </a:r>
            <a:endParaRPr lang="en-GB" sz="1600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600" b="1" dirty="0"/>
              <a:t>Task 2) </a:t>
            </a:r>
            <a:r>
              <a:rPr lang="en-GB" sz="1600" dirty="0"/>
              <a:t>Complete section 2 of Knowledge Organiser</a:t>
            </a:r>
          </a:p>
        </p:txBody>
      </p:sp>
    </p:spTree>
    <p:extLst>
      <p:ext uri="{BB962C8B-B14F-4D97-AF65-F5344CB8AC3E}">
        <p14:creationId xmlns:p14="http://schemas.microsoft.com/office/powerpoint/2010/main" val="1777325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D295F-4AF2-4545-B064-196D91E8F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1027686"/>
            <a:ext cx="3363974" cy="1338324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en-GB" sz="2800" dirty="0"/>
              <a:t>Lesson 4 – Plans and elevations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AE2EC1-5AC0-4205-8EFB-F35ADEF62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313" y="2366009"/>
            <a:ext cx="11661913" cy="39751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b="1" dirty="0"/>
              <a:t>Task 3)</a:t>
            </a:r>
          </a:p>
          <a:p>
            <a:pPr marL="0" indent="0">
              <a:buNone/>
            </a:pPr>
            <a:r>
              <a:rPr lang="en-GB" sz="1600" dirty="0"/>
              <a:t>Choose a 3-D object that you find interesting. For example,</a:t>
            </a:r>
          </a:p>
          <a:p>
            <a:pPr marL="0" indent="0">
              <a:buNone/>
            </a:pPr>
            <a:r>
              <a:rPr lang="en-GB" sz="1600" dirty="0"/>
              <a:t>• Lunch boxes • Pencil cases  • Clocks • Computers games systems • Household items • Food containers.</a:t>
            </a:r>
          </a:p>
          <a:p>
            <a:pPr marL="0" indent="0">
              <a:buNone/>
            </a:pPr>
            <a:r>
              <a:rPr lang="en-GB" sz="1600" dirty="0"/>
              <a:t>Take a photograph of your item from </a:t>
            </a:r>
            <a:r>
              <a:rPr lang="en-GB" sz="1600" b="1" dirty="0"/>
              <a:t>the front, back, sides and plan view (from above)</a:t>
            </a:r>
            <a:r>
              <a:rPr lang="en-GB" sz="1600" dirty="0"/>
              <a:t> and upload to learning diary</a:t>
            </a:r>
          </a:p>
          <a:p>
            <a:pPr marL="0" indent="0">
              <a:buNone/>
            </a:pPr>
            <a:r>
              <a:rPr lang="en-GB" sz="1600" dirty="0"/>
              <a:t>Your task is </a:t>
            </a:r>
          </a:p>
          <a:p>
            <a:pPr>
              <a:buFontTx/>
              <a:buChar char="-"/>
            </a:pPr>
            <a:r>
              <a:rPr lang="en-GB" sz="1600" dirty="0"/>
              <a:t>Make a poster of all of your photographs. </a:t>
            </a:r>
          </a:p>
          <a:p>
            <a:pPr>
              <a:buFontTx/>
              <a:buChar char="-"/>
            </a:pPr>
            <a:r>
              <a:rPr lang="en-GB" sz="1600" dirty="0"/>
              <a:t>The poster should include all elevations and should be labelled. </a:t>
            </a:r>
          </a:p>
          <a:p>
            <a:pPr>
              <a:buFontTx/>
              <a:buChar char="-"/>
            </a:pPr>
            <a:r>
              <a:rPr lang="en-GB" sz="1600" dirty="0"/>
              <a:t>Give your collage an interesting title.</a:t>
            </a:r>
          </a:p>
          <a:p>
            <a:pPr marL="0" indent="0">
              <a:buNone/>
            </a:pPr>
            <a:r>
              <a:rPr lang="en-GB" sz="1600" dirty="0"/>
              <a:t>Upload your poster to your learning diary  </a:t>
            </a:r>
          </a:p>
          <a:p>
            <a:pPr marL="0" indent="0">
              <a:buNone/>
            </a:pPr>
            <a:endParaRPr lang="en-GB" sz="1600" b="1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588D03B-F401-2841-ACB7-6ED288EB0863}"/>
              </a:ext>
            </a:extLst>
          </p:cNvPr>
          <p:cNvSpPr txBox="1">
            <a:spLocks/>
          </p:cNvSpPr>
          <p:nvPr/>
        </p:nvSpPr>
        <p:spPr>
          <a:xfrm>
            <a:off x="4266597" y="1133387"/>
            <a:ext cx="7529740" cy="12326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600" b="1" dirty="0"/>
              <a:t>Task 1) </a:t>
            </a:r>
            <a:r>
              <a:rPr lang="en-GB" sz="1600" dirty="0"/>
              <a:t>Complete 20 multiplications</a:t>
            </a:r>
            <a:endParaRPr lang="en-GB" sz="1600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600" b="1" dirty="0"/>
              <a:t>Task 2) </a:t>
            </a:r>
            <a:r>
              <a:rPr lang="en-GB" sz="1600" dirty="0"/>
              <a:t>Make flashcards for plan, elevation, and compound shapes from your knowledge organiser. </a:t>
            </a:r>
          </a:p>
        </p:txBody>
      </p:sp>
    </p:spTree>
    <p:extLst>
      <p:ext uri="{BB962C8B-B14F-4D97-AF65-F5344CB8AC3E}">
        <p14:creationId xmlns:p14="http://schemas.microsoft.com/office/powerpoint/2010/main" val="180327704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3FDE1F79A2D3428ED427051C78E515" ma:contentTypeVersion="2" ma:contentTypeDescription="Create a new document." ma:contentTypeScope="" ma:versionID="e7e1f7a42eb097b0cf559d623088954b">
  <xsd:schema xmlns:xsd="http://www.w3.org/2001/XMLSchema" xmlns:xs="http://www.w3.org/2001/XMLSchema" xmlns:p="http://schemas.microsoft.com/office/2006/metadata/properties" xmlns:ns2="fa585a1e-2303-404b-9165-9102b23188cb" targetNamespace="http://schemas.microsoft.com/office/2006/metadata/properties" ma:root="true" ma:fieldsID="64bee8f087a7b915a6e1bac3b67b6b1f" ns2:_="">
    <xsd:import namespace="fa585a1e-2303-404b-9165-9102b23188c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585a1e-2303-404b-9165-9102b23188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28D02F7-EEA2-4C38-B85D-C6087057B3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9C7905E-71C5-49E2-BF3B-6590823ED5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a585a1e-2303-404b-9165-9102b23188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15A4EDE-94A4-410D-B2E5-CB84801C1F2A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fa585a1e-2303-404b-9165-9102b23188cb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{2BFBCA94-A3BA-6045-9151-3FDE7ACEB49F}tf10001119</Template>
  <TotalTime>490</TotalTime>
  <Words>1458</Words>
  <Application>Microsoft Office PowerPoint</Application>
  <PresentationFormat>Widescreen</PresentationFormat>
  <Paragraphs>184</Paragraphs>
  <Slides>14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Cambria Math</vt:lpstr>
      <vt:lpstr>Century Gothic</vt:lpstr>
      <vt:lpstr>Merriweather</vt:lpstr>
      <vt:lpstr>Gallery</vt:lpstr>
      <vt:lpstr>Year 8 Maths Summer Term 1</vt:lpstr>
      <vt:lpstr>Lesson Overviews – how maths lessons will work for now</vt:lpstr>
      <vt:lpstr>Lesson Overviews – how maths lessons will work for now</vt:lpstr>
      <vt:lpstr>Lesson Overviews – how maths lessons will work for now</vt:lpstr>
      <vt:lpstr>Lesson Overviews – how maths lessons will work for now</vt:lpstr>
      <vt:lpstr>Lesson 1 – Draw 3D shapes</vt:lpstr>
      <vt:lpstr>Lesson 2 – Plans and elevations</vt:lpstr>
      <vt:lpstr>Lesson 3 – Plans and elevations</vt:lpstr>
      <vt:lpstr>Lesson 4 – Plans and elevations</vt:lpstr>
      <vt:lpstr>Lesson 5 – Volume of a cuboid</vt:lpstr>
      <vt:lpstr>Lesson 6 – Volume of a cuboid (finding missing length)</vt:lpstr>
      <vt:lpstr>Lesson 7 – Volume of shapes made from a cuboid </vt:lpstr>
      <vt:lpstr>Lesson 8 – Recap of past 2 weeks</vt:lpstr>
      <vt:lpstr>Maths  Summer Term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8 Maths Summer Term 1</dc:title>
  <dc:creator>Becky Carling</dc:creator>
  <cp:lastModifiedBy>Rosemary Dray</cp:lastModifiedBy>
  <cp:revision>1</cp:revision>
  <dcterms:created xsi:type="dcterms:W3CDTF">2020-04-06T10:47:16Z</dcterms:created>
  <dcterms:modified xsi:type="dcterms:W3CDTF">2020-04-16T10:00:08Z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0x010100C53FDE1F79A2D3428ED427051C78E515</vt:lpwstr>
  </property>
</Properties>
</file>