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61" r:id="rId8"/>
    <p:sldId id="260" r:id="rId9"/>
    <p:sldId id="262" r:id="rId10"/>
    <p:sldId id="263" r:id="rId11"/>
    <p:sldId id="264" r:id="rId12"/>
    <p:sldId id="265" r:id="rId13"/>
    <p:sldId id="266"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67"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DE0B2A5-BC72-443A-AD13-EE0A39CA538D}">
          <p14:sldIdLst>
            <p14:sldId id="256"/>
          </p14:sldIdLst>
        </p14:section>
        <p14:section name="Untitled Section" id="{4FDF306B-2AAF-4287-A408-B28C6DB5DB78}">
          <p14:sldIdLst>
            <p14:sldId id="257"/>
            <p14:sldId id="258"/>
            <p14:sldId id="261"/>
            <p14:sldId id="260"/>
            <p14:sldId id="262"/>
            <p14:sldId id="263"/>
            <p14:sldId id="264"/>
            <p14:sldId id="265"/>
            <p14:sldId id="266"/>
            <p14:sldId id="268"/>
            <p14:sldId id="269"/>
            <p14:sldId id="270"/>
            <p14:sldId id="271"/>
            <p14:sldId id="272"/>
            <p14:sldId id="273"/>
            <p14:sldId id="274"/>
            <p14:sldId id="275"/>
            <p14:sldId id="276"/>
            <p14:sldId id="277"/>
            <p14:sldId id="278"/>
            <p14:sldId id="279"/>
            <p14:sldId id="280"/>
            <p14:sldId id="26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59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DFE90-5B04-4B72-AED7-C0A76CFCC2A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9B11A8B-3E91-4193-8EC7-412E7572BB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4D6F9E6-BED7-43B6-96FB-33376BE05C66}"/>
              </a:ext>
            </a:extLst>
          </p:cNvPr>
          <p:cNvSpPr>
            <a:spLocks noGrp="1"/>
          </p:cNvSpPr>
          <p:nvPr>
            <p:ph type="dt" sz="half" idx="10"/>
          </p:nvPr>
        </p:nvSpPr>
        <p:spPr/>
        <p:txBody>
          <a:bodyPr/>
          <a:lstStyle/>
          <a:p>
            <a:fld id="{810AC10B-BA3B-43DD-8CD7-8A2F43767FA5}" type="datetimeFigureOut">
              <a:rPr lang="en-GB" smtClean="0"/>
              <a:t>16/04/2020</a:t>
            </a:fld>
            <a:endParaRPr lang="en-GB"/>
          </a:p>
        </p:txBody>
      </p:sp>
      <p:sp>
        <p:nvSpPr>
          <p:cNvPr id="5" name="Footer Placeholder 4">
            <a:extLst>
              <a:ext uri="{FF2B5EF4-FFF2-40B4-BE49-F238E27FC236}">
                <a16:creationId xmlns:a16="http://schemas.microsoft.com/office/drawing/2014/main" id="{57227F51-09B4-4187-A914-DFF462B8094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2E020A-7AEE-4680-966B-02A8B272B7EF}"/>
              </a:ext>
            </a:extLst>
          </p:cNvPr>
          <p:cNvSpPr>
            <a:spLocks noGrp="1"/>
          </p:cNvSpPr>
          <p:nvPr>
            <p:ph type="sldNum" sz="quarter" idx="12"/>
          </p:nvPr>
        </p:nvSpPr>
        <p:spPr/>
        <p:txBody>
          <a:bodyPr/>
          <a:lstStyle/>
          <a:p>
            <a:fld id="{119EE26B-B4A5-4E19-98F4-B7219A7146F5}" type="slidenum">
              <a:rPr lang="en-GB" smtClean="0"/>
              <a:t>‹#›</a:t>
            </a:fld>
            <a:endParaRPr lang="en-GB"/>
          </a:p>
        </p:txBody>
      </p:sp>
    </p:spTree>
    <p:extLst>
      <p:ext uri="{BB962C8B-B14F-4D97-AF65-F5344CB8AC3E}">
        <p14:creationId xmlns:p14="http://schemas.microsoft.com/office/powerpoint/2010/main" val="144143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602A5-05B6-4D0D-BC9B-C4C11FA6DF3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B01D689-C083-4998-96FB-6ACEB9B85F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E18B3E3-EF7D-419B-A69D-AB9F9F072EA6}"/>
              </a:ext>
            </a:extLst>
          </p:cNvPr>
          <p:cNvSpPr>
            <a:spLocks noGrp="1"/>
          </p:cNvSpPr>
          <p:nvPr>
            <p:ph type="dt" sz="half" idx="10"/>
          </p:nvPr>
        </p:nvSpPr>
        <p:spPr/>
        <p:txBody>
          <a:bodyPr/>
          <a:lstStyle/>
          <a:p>
            <a:fld id="{810AC10B-BA3B-43DD-8CD7-8A2F43767FA5}" type="datetimeFigureOut">
              <a:rPr lang="en-GB" smtClean="0"/>
              <a:t>16/04/2020</a:t>
            </a:fld>
            <a:endParaRPr lang="en-GB"/>
          </a:p>
        </p:txBody>
      </p:sp>
      <p:sp>
        <p:nvSpPr>
          <p:cNvPr id="5" name="Footer Placeholder 4">
            <a:extLst>
              <a:ext uri="{FF2B5EF4-FFF2-40B4-BE49-F238E27FC236}">
                <a16:creationId xmlns:a16="http://schemas.microsoft.com/office/drawing/2014/main" id="{4FB8E412-834F-4174-9ECD-0716659D95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7078F4-2840-45FF-BD2A-DD4B1F734A2F}"/>
              </a:ext>
            </a:extLst>
          </p:cNvPr>
          <p:cNvSpPr>
            <a:spLocks noGrp="1"/>
          </p:cNvSpPr>
          <p:nvPr>
            <p:ph type="sldNum" sz="quarter" idx="12"/>
          </p:nvPr>
        </p:nvSpPr>
        <p:spPr/>
        <p:txBody>
          <a:bodyPr/>
          <a:lstStyle/>
          <a:p>
            <a:fld id="{119EE26B-B4A5-4E19-98F4-B7219A7146F5}" type="slidenum">
              <a:rPr lang="en-GB" smtClean="0"/>
              <a:t>‹#›</a:t>
            </a:fld>
            <a:endParaRPr lang="en-GB"/>
          </a:p>
        </p:txBody>
      </p:sp>
    </p:spTree>
    <p:extLst>
      <p:ext uri="{BB962C8B-B14F-4D97-AF65-F5344CB8AC3E}">
        <p14:creationId xmlns:p14="http://schemas.microsoft.com/office/powerpoint/2010/main" val="3988697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1DDC39-74B8-4C11-AEDE-D441620800E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FAE8787-34E9-4B8D-8144-6351BF8660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800A3D-A501-4D57-A781-2B8946FE9C76}"/>
              </a:ext>
            </a:extLst>
          </p:cNvPr>
          <p:cNvSpPr>
            <a:spLocks noGrp="1"/>
          </p:cNvSpPr>
          <p:nvPr>
            <p:ph type="dt" sz="half" idx="10"/>
          </p:nvPr>
        </p:nvSpPr>
        <p:spPr/>
        <p:txBody>
          <a:bodyPr/>
          <a:lstStyle/>
          <a:p>
            <a:fld id="{810AC10B-BA3B-43DD-8CD7-8A2F43767FA5}" type="datetimeFigureOut">
              <a:rPr lang="en-GB" smtClean="0"/>
              <a:t>16/04/2020</a:t>
            </a:fld>
            <a:endParaRPr lang="en-GB"/>
          </a:p>
        </p:txBody>
      </p:sp>
      <p:sp>
        <p:nvSpPr>
          <p:cNvPr id="5" name="Footer Placeholder 4">
            <a:extLst>
              <a:ext uri="{FF2B5EF4-FFF2-40B4-BE49-F238E27FC236}">
                <a16:creationId xmlns:a16="http://schemas.microsoft.com/office/drawing/2014/main" id="{86000560-6B19-45E2-A0FF-3C9AE26DF1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0E88D9-2992-47DE-B2DA-420BB3850D02}"/>
              </a:ext>
            </a:extLst>
          </p:cNvPr>
          <p:cNvSpPr>
            <a:spLocks noGrp="1"/>
          </p:cNvSpPr>
          <p:nvPr>
            <p:ph type="sldNum" sz="quarter" idx="12"/>
          </p:nvPr>
        </p:nvSpPr>
        <p:spPr/>
        <p:txBody>
          <a:bodyPr/>
          <a:lstStyle/>
          <a:p>
            <a:fld id="{119EE26B-B4A5-4E19-98F4-B7219A7146F5}" type="slidenum">
              <a:rPr lang="en-GB" smtClean="0"/>
              <a:t>‹#›</a:t>
            </a:fld>
            <a:endParaRPr lang="en-GB"/>
          </a:p>
        </p:txBody>
      </p:sp>
    </p:spTree>
    <p:extLst>
      <p:ext uri="{BB962C8B-B14F-4D97-AF65-F5344CB8AC3E}">
        <p14:creationId xmlns:p14="http://schemas.microsoft.com/office/powerpoint/2010/main" val="517524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E5844-610A-4889-AF7B-01EE66FFDDC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D6FAFFE-719C-48CA-B9AF-2D4B8AF35E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37A3C4-FEAA-4733-9CA0-897CE8D512FF}"/>
              </a:ext>
            </a:extLst>
          </p:cNvPr>
          <p:cNvSpPr>
            <a:spLocks noGrp="1"/>
          </p:cNvSpPr>
          <p:nvPr>
            <p:ph type="dt" sz="half" idx="10"/>
          </p:nvPr>
        </p:nvSpPr>
        <p:spPr/>
        <p:txBody>
          <a:bodyPr/>
          <a:lstStyle/>
          <a:p>
            <a:fld id="{810AC10B-BA3B-43DD-8CD7-8A2F43767FA5}" type="datetimeFigureOut">
              <a:rPr lang="en-GB" smtClean="0"/>
              <a:t>16/04/2020</a:t>
            </a:fld>
            <a:endParaRPr lang="en-GB"/>
          </a:p>
        </p:txBody>
      </p:sp>
      <p:sp>
        <p:nvSpPr>
          <p:cNvPr id="5" name="Footer Placeholder 4">
            <a:extLst>
              <a:ext uri="{FF2B5EF4-FFF2-40B4-BE49-F238E27FC236}">
                <a16:creationId xmlns:a16="http://schemas.microsoft.com/office/drawing/2014/main" id="{307D3784-6289-4FAF-9CE3-F091CEEB0A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845DF6-C893-4676-A8D4-74A61D67DE83}"/>
              </a:ext>
            </a:extLst>
          </p:cNvPr>
          <p:cNvSpPr>
            <a:spLocks noGrp="1"/>
          </p:cNvSpPr>
          <p:nvPr>
            <p:ph type="sldNum" sz="quarter" idx="12"/>
          </p:nvPr>
        </p:nvSpPr>
        <p:spPr/>
        <p:txBody>
          <a:bodyPr/>
          <a:lstStyle/>
          <a:p>
            <a:fld id="{119EE26B-B4A5-4E19-98F4-B7219A7146F5}" type="slidenum">
              <a:rPr lang="en-GB" smtClean="0"/>
              <a:t>‹#›</a:t>
            </a:fld>
            <a:endParaRPr lang="en-GB"/>
          </a:p>
        </p:txBody>
      </p:sp>
    </p:spTree>
    <p:extLst>
      <p:ext uri="{BB962C8B-B14F-4D97-AF65-F5344CB8AC3E}">
        <p14:creationId xmlns:p14="http://schemas.microsoft.com/office/powerpoint/2010/main" val="4265928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1004E-1DDB-44F2-BD8E-97661D41DB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1791568-4280-4F77-89CC-D2CBC8A2FF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DB6C93-FAF2-4569-ACB2-8FC10AED85B4}"/>
              </a:ext>
            </a:extLst>
          </p:cNvPr>
          <p:cNvSpPr>
            <a:spLocks noGrp="1"/>
          </p:cNvSpPr>
          <p:nvPr>
            <p:ph type="dt" sz="half" idx="10"/>
          </p:nvPr>
        </p:nvSpPr>
        <p:spPr/>
        <p:txBody>
          <a:bodyPr/>
          <a:lstStyle/>
          <a:p>
            <a:fld id="{810AC10B-BA3B-43DD-8CD7-8A2F43767FA5}" type="datetimeFigureOut">
              <a:rPr lang="en-GB" smtClean="0"/>
              <a:t>16/04/2020</a:t>
            </a:fld>
            <a:endParaRPr lang="en-GB"/>
          </a:p>
        </p:txBody>
      </p:sp>
      <p:sp>
        <p:nvSpPr>
          <p:cNvPr id="5" name="Footer Placeholder 4">
            <a:extLst>
              <a:ext uri="{FF2B5EF4-FFF2-40B4-BE49-F238E27FC236}">
                <a16:creationId xmlns:a16="http://schemas.microsoft.com/office/drawing/2014/main" id="{2D4F914D-6739-42EB-AD61-02AAD3F231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8108AA-CC60-477B-AD49-84408C231D68}"/>
              </a:ext>
            </a:extLst>
          </p:cNvPr>
          <p:cNvSpPr>
            <a:spLocks noGrp="1"/>
          </p:cNvSpPr>
          <p:nvPr>
            <p:ph type="sldNum" sz="quarter" idx="12"/>
          </p:nvPr>
        </p:nvSpPr>
        <p:spPr/>
        <p:txBody>
          <a:bodyPr/>
          <a:lstStyle/>
          <a:p>
            <a:fld id="{119EE26B-B4A5-4E19-98F4-B7219A7146F5}" type="slidenum">
              <a:rPr lang="en-GB" smtClean="0"/>
              <a:t>‹#›</a:t>
            </a:fld>
            <a:endParaRPr lang="en-GB"/>
          </a:p>
        </p:txBody>
      </p:sp>
    </p:spTree>
    <p:extLst>
      <p:ext uri="{BB962C8B-B14F-4D97-AF65-F5344CB8AC3E}">
        <p14:creationId xmlns:p14="http://schemas.microsoft.com/office/powerpoint/2010/main" val="1975365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A146E-9645-43E5-B61B-4C7B7F1A8D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B37F536-1A17-4090-9A50-B0A326910C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7B2D419-84F3-46D7-A99E-AC7C105943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D9F3865-E86D-4060-8B7E-1E4D150B0C12}"/>
              </a:ext>
            </a:extLst>
          </p:cNvPr>
          <p:cNvSpPr>
            <a:spLocks noGrp="1"/>
          </p:cNvSpPr>
          <p:nvPr>
            <p:ph type="dt" sz="half" idx="10"/>
          </p:nvPr>
        </p:nvSpPr>
        <p:spPr/>
        <p:txBody>
          <a:bodyPr/>
          <a:lstStyle/>
          <a:p>
            <a:fld id="{810AC10B-BA3B-43DD-8CD7-8A2F43767FA5}" type="datetimeFigureOut">
              <a:rPr lang="en-GB" smtClean="0"/>
              <a:t>16/04/2020</a:t>
            </a:fld>
            <a:endParaRPr lang="en-GB"/>
          </a:p>
        </p:txBody>
      </p:sp>
      <p:sp>
        <p:nvSpPr>
          <p:cNvPr id="6" name="Footer Placeholder 5">
            <a:extLst>
              <a:ext uri="{FF2B5EF4-FFF2-40B4-BE49-F238E27FC236}">
                <a16:creationId xmlns:a16="http://schemas.microsoft.com/office/drawing/2014/main" id="{AFED245B-0287-4EE3-BF51-9C5592B2BD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8E1F020-8565-4AAF-95C8-B5DD1414763C}"/>
              </a:ext>
            </a:extLst>
          </p:cNvPr>
          <p:cNvSpPr>
            <a:spLocks noGrp="1"/>
          </p:cNvSpPr>
          <p:nvPr>
            <p:ph type="sldNum" sz="quarter" idx="12"/>
          </p:nvPr>
        </p:nvSpPr>
        <p:spPr/>
        <p:txBody>
          <a:bodyPr/>
          <a:lstStyle/>
          <a:p>
            <a:fld id="{119EE26B-B4A5-4E19-98F4-B7219A7146F5}" type="slidenum">
              <a:rPr lang="en-GB" smtClean="0"/>
              <a:t>‹#›</a:t>
            </a:fld>
            <a:endParaRPr lang="en-GB"/>
          </a:p>
        </p:txBody>
      </p:sp>
    </p:spTree>
    <p:extLst>
      <p:ext uri="{BB962C8B-B14F-4D97-AF65-F5344CB8AC3E}">
        <p14:creationId xmlns:p14="http://schemas.microsoft.com/office/powerpoint/2010/main" val="3553742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2B548-3304-44BD-9E3C-B190CEB600C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E522726-E5BC-450B-A9EA-973EDC3273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FE54D1-09B5-4E18-8CE5-97662A5B0A5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DD88D9D-BF5F-4B4F-B06E-19F3776C9E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55C2571-2318-45A5-90F8-84767583DF4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98B8AEE-0550-4302-B371-A3B424FD571A}"/>
              </a:ext>
            </a:extLst>
          </p:cNvPr>
          <p:cNvSpPr>
            <a:spLocks noGrp="1"/>
          </p:cNvSpPr>
          <p:nvPr>
            <p:ph type="dt" sz="half" idx="10"/>
          </p:nvPr>
        </p:nvSpPr>
        <p:spPr/>
        <p:txBody>
          <a:bodyPr/>
          <a:lstStyle/>
          <a:p>
            <a:fld id="{810AC10B-BA3B-43DD-8CD7-8A2F43767FA5}" type="datetimeFigureOut">
              <a:rPr lang="en-GB" smtClean="0"/>
              <a:t>16/04/2020</a:t>
            </a:fld>
            <a:endParaRPr lang="en-GB"/>
          </a:p>
        </p:txBody>
      </p:sp>
      <p:sp>
        <p:nvSpPr>
          <p:cNvPr id="8" name="Footer Placeholder 7">
            <a:extLst>
              <a:ext uri="{FF2B5EF4-FFF2-40B4-BE49-F238E27FC236}">
                <a16:creationId xmlns:a16="http://schemas.microsoft.com/office/drawing/2014/main" id="{98DCBD8B-98BB-4C35-9CD7-42A35562075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E366187-F67B-4346-A824-92A4A5D49F36}"/>
              </a:ext>
            </a:extLst>
          </p:cNvPr>
          <p:cNvSpPr>
            <a:spLocks noGrp="1"/>
          </p:cNvSpPr>
          <p:nvPr>
            <p:ph type="sldNum" sz="quarter" idx="12"/>
          </p:nvPr>
        </p:nvSpPr>
        <p:spPr/>
        <p:txBody>
          <a:bodyPr/>
          <a:lstStyle/>
          <a:p>
            <a:fld id="{119EE26B-B4A5-4E19-98F4-B7219A7146F5}" type="slidenum">
              <a:rPr lang="en-GB" smtClean="0"/>
              <a:t>‹#›</a:t>
            </a:fld>
            <a:endParaRPr lang="en-GB"/>
          </a:p>
        </p:txBody>
      </p:sp>
    </p:spTree>
    <p:extLst>
      <p:ext uri="{BB962C8B-B14F-4D97-AF65-F5344CB8AC3E}">
        <p14:creationId xmlns:p14="http://schemas.microsoft.com/office/powerpoint/2010/main" val="3587367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93340-3D3C-4CAF-A7ED-17AFA669E57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822C59A-0FAC-4C77-83F2-C9AE5DDE103D}"/>
              </a:ext>
            </a:extLst>
          </p:cNvPr>
          <p:cNvSpPr>
            <a:spLocks noGrp="1"/>
          </p:cNvSpPr>
          <p:nvPr>
            <p:ph type="dt" sz="half" idx="10"/>
          </p:nvPr>
        </p:nvSpPr>
        <p:spPr/>
        <p:txBody>
          <a:bodyPr/>
          <a:lstStyle/>
          <a:p>
            <a:fld id="{810AC10B-BA3B-43DD-8CD7-8A2F43767FA5}" type="datetimeFigureOut">
              <a:rPr lang="en-GB" smtClean="0"/>
              <a:t>16/04/2020</a:t>
            </a:fld>
            <a:endParaRPr lang="en-GB"/>
          </a:p>
        </p:txBody>
      </p:sp>
      <p:sp>
        <p:nvSpPr>
          <p:cNvPr id="4" name="Footer Placeholder 3">
            <a:extLst>
              <a:ext uri="{FF2B5EF4-FFF2-40B4-BE49-F238E27FC236}">
                <a16:creationId xmlns:a16="http://schemas.microsoft.com/office/drawing/2014/main" id="{FE20B037-CE06-4512-B303-5DDE8F54364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A1E9106-1FB6-4C8C-A103-37AC6DB9D028}"/>
              </a:ext>
            </a:extLst>
          </p:cNvPr>
          <p:cNvSpPr>
            <a:spLocks noGrp="1"/>
          </p:cNvSpPr>
          <p:nvPr>
            <p:ph type="sldNum" sz="quarter" idx="12"/>
          </p:nvPr>
        </p:nvSpPr>
        <p:spPr/>
        <p:txBody>
          <a:bodyPr/>
          <a:lstStyle/>
          <a:p>
            <a:fld id="{119EE26B-B4A5-4E19-98F4-B7219A7146F5}" type="slidenum">
              <a:rPr lang="en-GB" smtClean="0"/>
              <a:t>‹#›</a:t>
            </a:fld>
            <a:endParaRPr lang="en-GB"/>
          </a:p>
        </p:txBody>
      </p:sp>
    </p:spTree>
    <p:extLst>
      <p:ext uri="{BB962C8B-B14F-4D97-AF65-F5344CB8AC3E}">
        <p14:creationId xmlns:p14="http://schemas.microsoft.com/office/powerpoint/2010/main" val="1708381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B9325F-F6DA-44A4-BF1D-5DA256642BA4}"/>
              </a:ext>
            </a:extLst>
          </p:cNvPr>
          <p:cNvSpPr>
            <a:spLocks noGrp="1"/>
          </p:cNvSpPr>
          <p:nvPr>
            <p:ph type="dt" sz="half" idx="10"/>
          </p:nvPr>
        </p:nvSpPr>
        <p:spPr/>
        <p:txBody>
          <a:bodyPr/>
          <a:lstStyle/>
          <a:p>
            <a:fld id="{810AC10B-BA3B-43DD-8CD7-8A2F43767FA5}" type="datetimeFigureOut">
              <a:rPr lang="en-GB" smtClean="0"/>
              <a:t>16/04/2020</a:t>
            </a:fld>
            <a:endParaRPr lang="en-GB"/>
          </a:p>
        </p:txBody>
      </p:sp>
      <p:sp>
        <p:nvSpPr>
          <p:cNvPr id="3" name="Footer Placeholder 2">
            <a:extLst>
              <a:ext uri="{FF2B5EF4-FFF2-40B4-BE49-F238E27FC236}">
                <a16:creationId xmlns:a16="http://schemas.microsoft.com/office/drawing/2014/main" id="{D04C32E1-9DCB-4259-9A0D-9E8EAADBDCA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421C12F-F05A-41B0-B896-D1894D9F01CE}"/>
              </a:ext>
            </a:extLst>
          </p:cNvPr>
          <p:cNvSpPr>
            <a:spLocks noGrp="1"/>
          </p:cNvSpPr>
          <p:nvPr>
            <p:ph type="sldNum" sz="quarter" idx="12"/>
          </p:nvPr>
        </p:nvSpPr>
        <p:spPr/>
        <p:txBody>
          <a:bodyPr/>
          <a:lstStyle/>
          <a:p>
            <a:fld id="{119EE26B-B4A5-4E19-98F4-B7219A7146F5}" type="slidenum">
              <a:rPr lang="en-GB" smtClean="0"/>
              <a:t>‹#›</a:t>
            </a:fld>
            <a:endParaRPr lang="en-GB"/>
          </a:p>
        </p:txBody>
      </p:sp>
    </p:spTree>
    <p:extLst>
      <p:ext uri="{BB962C8B-B14F-4D97-AF65-F5344CB8AC3E}">
        <p14:creationId xmlns:p14="http://schemas.microsoft.com/office/powerpoint/2010/main" val="3950847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AB1D8-6E66-490B-B40C-006AF07F81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2CFCA8B-6CDC-4F7B-94BB-06BF076B51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B2FCE70-3213-48D1-A86C-CE023D02B7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8070D1-11AC-4579-9D82-EB0E90ABF8D3}"/>
              </a:ext>
            </a:extLst>
          </p:cNvPr>
          <p:cNvSpPr>
            <a:spLocks noGrp="1"/>
          </p:cNvSpPr>
          <p:nvPr>
            <p:ph type="dt" sz="half" idx="10"/>
          </p:nvPr>
        </p:nvSpPr>
        <p:spPr/>
        <p:txBody>
          <a:bodyPr/>
          <a:lstStyle/>
          <a:p>
            <a:fld id="{810AC10B-BA3B-43DD-8CD7-8A2F43767FA5}" type="datetimeFigureOut">
              <a:rPr lang="en-GB" smtClean="0"/>
              <a:t>16/04/2020</a:t>
            </a:fld>
            <a:endParaRPr lang="en-GB"/>
          </a:p>
        </p:txBody>
      </p:sp>
      <p:sp>
        <p:nvSpPr>
          <p:cNvPr id="6" name="Footer Placeholder 5">
            <a:extLst>
              <a:ext uri="{FF2B5EF4-FFF2-40B4-BE49-F238E27FC236}">
                <a16:creationId xmlns:a16="http://schemas.microsoft.com/office/drawing/2014/main" id="{83853A47-DBC1-4028-881F-946A9808E9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2EE4C05-F96B-4F1D-878C-B55EDA68841F}"/>
              </a:ext>
            </a:extLst>
          </p:cNvPr>
          <p:cNvSpPr>
            <a:spLocks noGrp="1"/>
          </p:cNvSpPr>
          <p:nvPr>
            <p:ph type="sldNum" sz="quarter" idx="12"/>
          </p:nvPr>
        </p:nvSpPr>
        <p:spPr/>
        <p:txBody>
          <a:bodyPr/>
          <a:lstStyle/>
          <a:p>
            <a:fld id="{119EE26B-B4A5-4E19-98F4-B7219A7146F5}" type="slidenum">
              <a:rPr lang="en-GB" smtClean="0"/>
              <a:t>‹#›</a:t>
            </a:fld>
            <a:endParaRPr lang="en-GB"/>
          </a:p>
        </p:txBody>
      </p:sp>
    </p:spTree>
    <p:extLst>
      <p:ext uri="{BB962C8B-B14F-4D97-AF65-F5344CB8AC3E}">
        <p14:creationId xmlns:p14="http://schemas.microsoft.com/office/powerpoint/2010/main" val="3441345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F1379-1107-45B7-82FE-46A6FE430C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5059677-F228-403A-8926-EC41237646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A4DE45B-3139-42F0-8FD8-43C316CD54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0BB82-DAF3-4672-A86D-5A45C9878DCA}"/>
              </a:ext>
            </a:extLst>
          </p:cNvPr>
          <p:cNvSpPr>
            <a:spLocks noGrp="1"/>
          </p:cNvSpPr>
          <p:nvPr>
            <p:ph type="dt" sz="half" idx="10"/>
          </p:nvPr>
        </p:nvSpPr>
        <p:spPr/>
        <p:txBody>
          <a:bodyPr/>
          <a:lstStyle/>
          <a:p>
            <a:fld id="{810AC10B-BA3B-43DD-8CD7-8A2F43767FA5}" type="datetimeFigureOut">
              <a:rPr lang="en-GB" smtClean="0"/>
              <a:t>16/04/2020</a:t>
            </a:fld>
            <a:endParaRPr lang="en-GB"/>
          </a:p>
        </p:txBody>
      </p:sp>
      <p:sp>
        <p:nvSpPr>
          <p:cNvPr id="6" name="Footer Placeholder 5">
            <a:extLst>
              <a:ext uri="{FF2B5EF4-FFF2-40B4-BE49-F238E27FC236}">
                <a16:creationId xmlns:a16="http://schemas.microsoft.com/office/drawing/2014/main" id="{14D08AA3-F4D9-4499-A673-A90702FD62A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FD3EB6-CD88-4069-8545-E439F1A72203}"/>
              </a:ext>
            </a:extLst>
          </p:cNvPr>
          <p:cNvSpPr>
            <a:spLocks noGrp="1"/>
          </p:cNvSpPr>
          <p:nvPr>
            <p:ph type="sldNum" sz="quarter" idx="12"/>
          </p:nvPr>
        </p:nvSpPr>
        <p:spPr/>
        <p:txBody>
          <a:bodyPr/>
          <a:lstStyle/>
          <a:p>
            <a:fld id="{119EE26B-B4A5-4E19-98F4-B7219A7146F5}" type="slidenum">
              <a:rPr lang="en-GB" smtClean="0"/>
              <a:t>‹#›</a:t>
            </a:fld>
            <a:endParaRPr lang="en-GB"/>
          </a:p>
        </p:txBody>
      </p:sp>
    </p:spTree>
    <p:extLst>
      <p:ext uri="{BB962C8B-B14F-4D97-AF65-F5344CB8AC3E}">
        <p14:creationId xmlns:p14="http://schemas.microsoft.com/office/powerpoint/2010/main" val="754206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3A1A2A-47C5-4FC9-B1F5-9A5BBA34BA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574A326-07E3-49FC-A27E-6E6B627A7F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D3B6D3-3165-4B94-B82F-AE7FA5A8DF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0AC10B-BA3B-43DD-8CD7-8A2F43767FA5}" type="datetimeFigureOut">
              <a:rPr lang="en-GB" smtClean="0"/>
              <a:t>16/04/2020</a:t>
            </a:fld>
            <a:endParaRPr lang="en-GB"/>
          </a:p>
        </p:txBody>
      </p:sp>
      <p:sp>
        <p:nvSpPr>
          <p:cNvPr id="5" name="Footer Placeholder 4">
            <a:extLst>
              <a:ext uri="{FF2B5EF4-FFF2-40B4-BE49-F238E27FC236}">
                <a16:creationId xmlns:a16="http://schemas.microsoft.com/office/drawing/2014/main" id="{6966CE85-FA8E-47BB-B911-771FB1F15E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A2E0AF4-8414-416C-AB78-D2BF3EF0E7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EE26B-B4A5-4E19-98F4-B7219A7146F5}" type="slidenum">
              <a:rPr lang="en-GB" smtClean="0"/>
              <a:t>‹#›</a:t>
            </a:fld>
            <a:endParaRPr lang="en-GB"/>
          </a:p>
        </p:txBody>
      </p:sp>
    </p:spTree>
    <p:extLst>
      <p:ext uri="{BB962C8B-B14F-4D97-AF65-F5344CB8AC3E}">
        <p14:creationId xmlns:p14="http://schemas.microsoft.com/office/powerpoint/2010/main" val="1137508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completemaths.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completemaths.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completemaths.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completemaths.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completemaths.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completemaths.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completemaths.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completemaths.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A1DB9-CC45-49F8-8E68-DAC8748511DB}"/>
              </a:ext>
            </a:extLst>
          </p:cNvPr>
          <p:cNvSpPr>
            <a:spLocks noGrp="1"/>
          </p:cNvSpPr>
          <p:nvPr>
            <p:ph type="ctrTitle"/>
          </p:nvPr>
        </p:nvSpPr>
        <p:spPr/>
        <p:txBody>
          <a:bodyPr/>
          <a:lstStyle/>
          <a:p>
            <a:r>
              <a:rPr lang="en-GB" dirty="0"/>
              <a:t>Year 9 Maths Summer Term 1</a:t>
            </a:r>
          </a:p>
        </p:txBody>
      </p:sp>
      <p:sp>
        <p:nvSpPr>
          <p:cNvPr id="3" name="Subtitle 2">
            <a:extLst>
              <a:ext uri="{FF2B5EF4-FFF2-40B4-BE49-F238E27FC236}">
                <a16:creationId xmlns:a16="http://schemas.microsoft.com/office/drawing/2014/main" id="{9F9EC32A-DC8C-4A31-B845-DD5F761EE06A}"/>
              </a:ext>
            </a:extLst>
          </p:cNvPr>
          <p:cNvSpPr>
            <a:spLocks noGrp="1"/>
          </p:cNvSpPr>
          <p:nvPr>
            <p:ph type="subTitle" idx="1"/>
          </p:nvPr>
        </p:nvSpPr>
        <p:spPr/>
        <p:txBody>
          <a:bodyPr/>
          <a:lstStyle/>
          <a:p>
            <a:r>
              <a:rPr lang="en-GB"/>
              <a:t>Fortnight beginning 20</a:t>
            </a:r>
            <a:r>
              <a:rPr lang="en-GB" baseline="30000"/>
              <a:t>th</a:t>
            </a:r>
            <a:r>
              <a:rPr lang="en-GB"/>
              <a:t> April 2020</a:t>
            </a:r>
          </a:p>
        </p:txBody>
      </p:sp>
    </p:spTree>
    <p:extLst>
      <p:ext uri="{BB962C8B-B14F-4D97-AF65-F5344CB8AC3E}">
        <p14:creationId xmlns:p14="http://schemas.microsoft.com/office/powerpoint/2010/main" val="662226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2 – Simplifying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understand the rules for manipulating surds.  </a:t>
            </a:r>
          </a:p>
          <a:p>
            <a:pPr marL="0" indent="0">
              <a:buNone/>
            </a:pPr>
            <a:endParaRPr lang="en-GB" sz="2000">
              <a:cs typeface="Calibri"/>
            </a:endParaRPr>
          </a:p>
          <a:p>
            <a:pPr marL="0" indent="0">
              <a:buNone/>
            </a:pPr>
            <a:r>
              <a:rPr lang="en-GB" sz="2000">
                <a:cs typeface="Calibri"/>
              </a:rPr>
              <a:t>Knowledge Organiser section 3</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60364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u="sng">
                    <a:solidFill>
                      <a:schemeClr val="bg1"/>
                    </a:solidFill>
                    <a:latin typeface="Century Gothic"/>
                    <a:cs typeface="Calibri"/>
                  </a:rPr>
                  <a:t>First:</a:t>
                </a:r>
              </a:p>
              <a:p>
                <a:endParaRPr lang="en-US" sz="2400">
                  <a:solidFill>
                    <a:schemeClr val="bg1"/>
                  </a:solidFill>
                  <a:latin typeface="Century Gothic"/>
                  <a:cs typeface="Calibri"/>
                </a:endParaRPr>
              </a:p>
              <a:p>
                <a:r>
                  <a:rPr lang="en-US" sz="2400">
                    <a:solidFill>
                      <a:schemeClr val="bg1"/>
                    </a:solidFill>
                    <a:latin typeface="Century Gothic"/>
                    <a:cs typeface="Calibri"/>
                  </a:rPr>
                  <a:t>Watch the video attached to your lesson on complete </a:t>
                </a:r>
                <a:r>
                  <a:rPr lang="en-US" sz="2400" err="1">
                    <a:solidFill>
                      <a:schemeClr val="bg1"/>
                    </a:solidFill>
                    <a:latin typeface="Century Gothic"/>
                    <a:cs typeface="Calibri"/>
                  </a:rPr>
                  <a:t>maths</a:t>
                </a:r>
                <a:r>
                  <a:rPr lang="en-US" sz="2400">
                    <a:solidFill>
                      <a:schemeClr val="bg1"/>
                    </a:solidFill>
                    <a:latin typeface="Century Gothic"/>
                    <a:cs typeface="Calibri"/>
                  </a:rPr>
                  <a:t> showing you how to simplify surds.</a:t>
                </a:r>
              </a:p>
              <a:p>
                <a:endParaRPr lang="en-US" sz="2400">
                  <a:solidFill>
                    <a:schemeClr val="bg1"/>
                  </a:solidFill>
                  <a:latin typeface="Century Gothic"/>
                  <a:cs typeface="Calibri"/>
                </a:endParaRPr>
              </a:p>
              <a:p>
                <a:r>
                  <a:rPr lang="en-US" sz="2400" b="1" u="sng">
                    <a:solidFill>
                      <a:schemeClr val="bg1"/>
                    </a:solidFill>
                    <a:latin typeface="Century Gothic"/>
                    <a:cs typeface="Calibri"/>
                  </a:rPr>
                  <a:t>Then:</a:t>
                </a:r>
                <a:endParaRPr lang="en-US" b="1" u="sng">
                  <a:solidFill>
                    <a:schemeClr val="bg1"/>
                  </a:solidFill>
                  <a:latin typeface="Century Gothic"/>
                  <a:cs typeface="Calibri"/>
                </a:endParaRPr>
              </a:p>
              <a:p>
                <a:endParaRPr lang="en-US" sz="2400">
                  <a:solidFill>
                    <a:schemeClr val="bg1"/>
                  </a:solidFill>
                  <a:latin typeface="Century Gothic"/>
                  <a:cs typeface="Calibri"/>
                </a:endParaRPr>
              </a:p>
              <a:p>
                <a:r>
                  <a:rPr lang="en-US" sz="2400">
                    <a:solidFill>
                      <a:schemeClr val="bg1"/>
                    </a:solidFill>
                    <a:latin typeface="Century Gothic"/>
                    <a:cs typeface="Calibri"/>
                  </a:rPr>
                  <a:t>Make some notes – and some flashcards describing the rules for surds.</a:t>
                </a:r>
              </a:p>
              <a:p>
                <a:endParaRPr lang="en-US" sz="2400">
                  <a:solidFill>
                    <a:schemeClr val="bg1"/>
                  </a:solidFill>
                  <a:latin typeface="Century Gothic"/>
                  <a:cs typeface="Calibri"/>
                </a:endParaRPr>
              </a:p>
              <a:p>
                <a:r>
                  <a:rPr lang="en-US" sz="2400">
                    <a:solidFill>
                      <a:schemeClr val="bg1"/>
                    </a:solidFill>
                    <a:latin typeface="Century Gothic"/>
                    <a:cs typeface="Calibri"/>
                  </a:rPr>
                  <a:t>Explain HOW to simplify a surd that is made  up of a square number multiplied by a non-square number.  </a:t>
                </a:r>
                <a:r>
                  <a:rPr lang="en-US" sz="2400" err="1">
                    <a:solidFill>
                      <a:schemeClr val="bg1"/>
                    </a:solidFill>
                    <a:latin typeface="Century Gothic"/>
                    <a:cs typeface="Calibri"/>
                  </a:rPr>
                  <a:t>Eg</a:t>
                </a:r>
                <a:r>
                  <a:rPr lang="en-US" sz="2400">
                    <a:solidFill>
                      <a:schemeClr val="bg1"/>
                    </a:solidFill>
                    <a:latin typeface="Century Gothic"/>
                    <a:cs typeface="Calibri"/>
                  </a:rPr>
                  <a:t> </a:t>
                </a:r>
                <a14:m>
                  <m:oMath xmlns:m="http://schemas.openxmlformats.org/officeDocument/2006/math">
                    <m:rad>
                      <m:radPr>
                        <m:degHide m:val="on"/>
                        <m:ctrlPr>
                          <a:rPr lang="en-US" sz="2400" i="1" smtClean="0">
                            <a:solidFill>
                              <a:schemeClr val="bg1"/>
                            </a:solidFill>
                            <a:latin typeface="Cambria Math" panose="02040503050406030204" pitchFamily="18" charset="0"/>
                            <a:cs typeface="Calibri"/>
                          </a:rPr>
                        </m:ctrlPr>
                      </m:radPr>
                      <m:deg/>
                      <m:e>
                        <m:r>
                          <a:rPr lang="en-GB" sz="2400" b="0" i="1" smtClean="0">
                            <a:solidFill>
                              <a:schemeClr val="bg1"/>
                            </a:solidFill>
                            <a:latin typeface="Cambria Math" panose="02040503050406030204" pitchFamily="18" charset="0"/>
                            <a:cs typeface="Calibri"/>
                          </a:rPr>
                          <m:t>20</m:t>
                        </m:r>
                      </m:e>
                    </m:rad>
                  </m:oMath>
                </a14:m>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mc:Choice>
        <mc:Fallback xmlns="">
          <p:sp>
            <p:nvSpPr>
              <p:cNvPr id="3" name="TextBox 2">
                <a:extLst>
                  <a:ext uri="{FF2B5EF4-FFF2-40B4-BE49-F238E27FC236}">
                    <a16:creationId xmlns:a16="http://schemas.microsoft.com/office/drawing/2014/main" id="{2821A0A7-2BBE-45E5-AC5C-42C0012C75EE}"/>
                  </a:ext>
                </a:extLst>
              </p:cNvPr>
              <p:cNvSpPr txBox="1">
                <a:spLocks noRot="1" noChangeAspect="1" noMove="1" noResize="1" noEditPoints="1" noAdjustHandles="1" noChangeArrowheads="1" noChangeShapeType="1" noTextEdit="1"/>
              </p:cNvSpPr>
              <p:nvPr/>
            </p:nvSpPr>
            <p:spPr>
              <a:xfrm>
                <a:off x="5098211" y="8626"/>
                <a:ext cx="6610709" cy="6036461"/>
              </a:xfrm>
              <a:prstGeom prst="rect">
                <a:avLst/>
              </a:prstGeom>
              <a:blipFill>
                <a:blip r:embed="rId2"/>
                <a:stretch>
                  <a:fillRect l="-1382" t="-807" r="-2028"/>
                </a:stretch>
              </a:blipFill>
            </p:spPr>
            <p:txBody>
              <a:bodyPr/>
              <a:lstStyle/>
              <a:p>
                <a:r>
                  <a:rPr lang="en-US">
                    <a:noFill/>
                  </a:rPr>
                  <a:t> </a:t>
                </a:r>
              </a:p>
            </p:txBody>
          </p:sp>
        </mc:Fallback>
      </mc:AlternateContent>
    </p:spTree>
    <p:extLst>
      <p:ext uri="{BB962C8B-B14F-4D97-AF65-F5344CB8AC3E}">
        <p14:creationId xmlns:p14="http://schemas.microsoft.com/office/powerpoint/2010/main" val="4047246249"/>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3 – Calculating with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understand and be able to use the rules for calculating with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rPr>
              <a:t>Log into </a:t>
            </a:r>
            <a:r>
              <a:rPr lang="en-US" sz="2400">
                <a:solidFill>
                  <a:schemeClr val="bg1"/>
                </a:solidFill>
                <a:latin typeface="Century Gothic"/>
                <a:hlinkClick r:id="rId2"/>
              </a:rPr>
              <a:t>Complete Maths</a:t>
            </a:r>
            <a:r>
              <a:rPr lang="en-US" sz="2400">
                <a:solidFill>
                  <a:schemeClr val="bg1"/>
                </a:solidFill>
                <a:latin typeface="Century Gothic"/>
              </a:rPr>
              <a:t> and complete your daily multiplication tables</a:t>
            </a:r>
            <a:endParaRPr lang="en-US" sz="2400">
              <a:solidFill>
                <a:schemeClr val="bg1"/>
              </a:solidFill>
              <a:latin typeface="Century Gothic"/>
              <a:cs typeface="Calibri"/>
            </a:endParaRPr>
          </a:p>
          <a:p>
            <a:endParaRPr lang="en-US">
              <a:solidFill>
                <a:srgbClr val="FFFFFF"/>
              </a:solidFill>
            </a:endParaRPr>
          </a:p>
          <a:p>
            <a:r>
              <a:rPr lang="en-US">
                <a:solidFill>
                  <a:srgbClr val="FFFFFF"/>
                </a:solidFill>
              </a:rPr>
              <a:t>Click</a:t>
            </a:r>
            <a:r>
              <a:rPr lang="en-US"/>
              <a:t> to add text</a:t>
            </a:r>
            <a:endParaRPr lang="en-US">
              <a:cs typeface="Calibri"/>
            </a:endParaRPr>
          </a:p>
        </p:txBody>
      </p:sp>
    </p:spTree>
    <p:extLst>
      <p:ext uri="{BB962C8B-B14F-4D97-AF65-F5344CB8AC3E}">
        <p14:creationId xmlns:p14="http://schemas.microsoft.com/office/powerpoint/2010/main" val="3926915942"/>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3 – Calculating with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understand and be able to use the rules for calculating with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36009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rPr>
              <a:t>Watch the video loaded onto your lesson on complete </a:t>
            </a:r>
            <a:r>
              <a:rPr lang="en-US" sz="2400" err="1">
                <a:solidFill>
                  <a:schemeClr val="bg1"/>
                </a:solidFill>
                <a:latin typeface="Century Gothic"/>
              </a:rPr>
              <a:t>maths</a:t>
            </a:r>
            <a:r>
              <a:rPr lang="en-US" sz="2400">
                <a:solidFill>
                  <a:schemeClr val="bg1"/>
                </a:solidFill>
                <a:latin typeface="Century Gothic"/>
              </a:rPr>
              <a:t> and make notes.  Make sure you have included the steps for:</a:t>
            </a:r>
          </a:p>
          <a:p>
            <a:endParaRPr lang="en-US" sz="2400">
              <a:solidFill>
                <a:schemeClr val="bg1"/>
              </a:solidFill>
              <a:latin typeface="Century Gothic"/>
              <a:cs typeface="Calibri"/>
            </a:endParaRPr>
          </a:p>
          <a:p>
            <a:r>
              <a:rPr lang="en-US" sz="2400">
                <a:solidFill>
                  <a:schemeClr val="bg1"/>
                </a:solidFill>
                <a:latin typeface="Century Gothic"/>
                <a:cs typeface="Calibri"/>
              </a:rPr>
              <a:t>Addition/Subtraction</a:t>
            </a:r>
          </a:p>
          <a:p>
            <a:endParaRPr lang="en-US" sz="2400">
              <a:solidFill>
                <a:schemeClr val="bg1"/>
              </a:solidFill>
              <a:latin typeface="Century Gothic"/>
              <a:cs typeface="Calibri"/>
            </a:endParaRPr>
          </a:p>
          <a:p>
            <a:r>
              <a:rPr lang="en-US" sz="2400">
                <a:solidFill>
                  <a:schemeClr val="bg1"/>
                </a:solidFill>
                <a:latin typeface="Century Gothic"/>
                <a:cs typeface="Calibri"/>
              </a:rPr>
              <a:t>Multiplication/Division of surds</a:t>
            </a:r>
          </a:p>
          <a:p>
            <a:endParaRPr lang="en-US">
              <a:solidFill>
                <a:srgbClr val="FFFFFF"/>
              </a:solidFill>
            </a:endParaRPr>
          </a:p>
          <a:p>
            <a:r>
              <a:rPr lang="en-US">
                <a:solidFill>
                  <a:srgbClr val="FFFFFF"/>
                </a:solidFill>
              </a:rPr>
              <a:t>Click</a:t>
            </a:r>
            <a:r>
              <a:rPr lang="en-US"/>
              <a:t> to add text</a:t>
            </a:r>
            <a:endParaRPr lang="en-US">
              <a:cs typeface="Calibri"/>
            </a:endParaRPr>
          </a:p>
        </p:txBody>
      </p:sp>
    </p:spTree>
    <p:extLst>
      <p:ext uri="{BB962C8B-B14F-4D97-AF65-F5344CB8AC3E}">
        <p14:creationId xmlns:p14="http://schemas.microsoft.com/office/powerpoint/2010/main" val="3528667758"/>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3 – Calculating with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understand and be able to use the rules for calculating with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249299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rPr>
              <a:t>Complete questions 1-5 on the attached worksheet.</a:t>
            </a:r>
          </a:p>
          <a:p>
            <a:endParaRPr lang="en-US" sz="2400">
              <a:solidFill>
                <a:schemeClr val="bg1"/>
              </a:solidFill>
              <a:latin typeface="Century Gothic"/>
              <a:cs typeface="Calibri"/>
            </a:endParaRPr>
          </a:p>
          <a:p>
            <a:r>
              <a:rPr lang="en-US" sz="2400">
                <a:solidFill>
                  <a:schemeClr val="bg1"/>
                </a:solidFill>
                <a:latin typeface="Century Gothic"/>
                <a:cs typeface="Calibri"/>
              </a:rPr>
              <a:t>Upload your completed work to your learning diary</a:t>
            </a:r>
          </a:p>
          <a:p>
            <a:endParaRPr lang="en-US">
              <a:solidFill>
                <a:srgbClr val="FFFFFF"/>
              </a:solidFill>
            </a:endParaRPr>
          </a:p>
          <a:p>
            <a:r>
              <a:rPr lang="en-US">
                <a:solidFill>
                  <a:srgbClr val="FFFFFF"/>
                </a:solidFill>
              </a:rPr>
              <a:t>Click</a:t>
            </a:r>
            <a:r>
              <a:rPr lang="en-US"/>
              <a:t> to add text</a:t>
            </a:r>
            <a:endParaRPr lang="en-US">
              <a:cs typeface="Calibri"/>
            </a:endParaRPr>
          </a:p>
        </p:txBody>
      </p:sp>
    </p:spTree>
    <p:extLst>
      <p:ext uri="{BB962C8B-B14F-4D97-AF65-F5344CB8AC3E}">
        <p14:creationId xmlns:p14="http://schemas.microsoft.com/office/powerpoint/2010/main" val="2820971197"/>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4 – Calculating with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understand and be able to use the rules for calculating with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solidFill>
                <a:srgbClr val="FFFFFF"/>
              </a:solidFill>
            </a:endParaRPr>
          </a:p>
          <a:p>
            <a:r>
              <a:rPr lang="en-US">
                <a:solidFill>
                  <a:srgbClr val="FFFFFF"/>
                </a:solidFill>
              </a:rPr>
              <a:t>Click</a:t>
            </a:r>
            <a:r>
              <a:rPr lang="en-US"/>
              <a:t> to add text</a:t>
            </a:r>
            <a:endParaRPr lang="en-US">
              <a:cs typeface="Calibri"/>
            </a:endParaRPr>
          </a:p>
        </p:txBody>
      </p:sp>
      <p:sp>
        <p:nvSpPr>
          <p:cNvPr id="5" name="TextBox 4">
            <a:extLst>
              <a:ext uri="{FF2B5EF4-FFF2-40B4-BE49-F238E27FC236}">
                <a16:creationId xmlns:a16="http://schemas.microsoft.com/office/drawing/2014/main" id="{5ED6E067-C03C-4A80-B2D7-A66B7C62D605}"/>
              </a:ext>
            </a:extLst>
          </p:cNvPr>
          <p:cNvSpPr txBox="1"/>
          <p:nvPr/>
        </p:nvSpPr>
        <p:spPr>
          <a:xfrm>
            <a:off x="5457645" y="483079"/>
            <a:ext cx="5446143"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rPr>
              <a:t>Log into </a:t>
            </a:r>
            <a:r>
              <a:rPr lang="en-US" sz="2400">
                <a:solidFill>
                  <a:schemeClr val="bg1"/>
                </a:solidFill>
                <a:latin typeface="Century Gothic"/>
                <a:hlinkClick r:id="rId2"/>
              </a:rPr>
              <a:t>Complete Maths</a:t>
            </a:r>
            <a:r>
              <a:rPr lang="en-US" sz="2400">
                <a:solidFill>
                  <a:schemeClr val="bg1"/>
                </a:solidFill>
                <a:latin typeface="Century Gothic"/>
              </a:rPr>
              <a:t> and complete your daily multiplication tables</a:t>
            </a:r>
            <a:endParaRPr lang="en-US" sz="2400">
              <a:solidFill>
                <a:schemeClr val="bg1"/>
              </a:solidFill>
              <a:latin typeface="Century Gothic"/>
              <a:cs typeface="Calibri"/>
            </a:endParaRPr>
          </a:p>
          <a:p>
            <a:endParaRPr lang="en-US">
              <a:solidFill>
                <a:srgbClr val="FFFFFF"/>
              </a:solidFill>
            </a:endParaRPr>
          </a:p>
          <a:p>
            <a:r>
              <a:rPr lang="en-US">
                <a:solidFill>
                  <a:srgbClr val="FFFFFF"/>
                </a:solidFill>
              </a:rPr>
              <a:t>Click</a:t>
            </a:r>
            <a:r>
              <a:rPr lang="en-US"/>
              <a:t> to add text</a:t>
            </a:r>
            <a:endParaRPr lang="en-US">
              <a:cs typeface="Calibri"/>
            </a:endParaRPr>
          </a:p>
        </p:txBody>
      </p:sp>
    </p:spTree>
    <p:extLst>
      <p:ext uri="{BB962C8B-B14F-4D97-AF65-F5344CB8AC3E}">
        <p14:creationId xmlns:p14="http://schemas.microsoft.com/office/powerpoint/2010/main" val="534793440"/>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4 – Calculating with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understand and be able to use the rules for calculating with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solidFill>
                <a:srgbClr val="FFFFFF"/>
              </a:solidFill>
            </a:endParaRPr>
          </a:p>
          <a:p>
            <a:r>
              <a:rPr lang="en-US">
                <a:solidFill>
                  <a:srgbClr val="FFFFFF"/>
                </a:solidFill>
              </a:rPr>
              <a:t>Click</a:t>
            </a:r>
            <a:r>
              <a:rPr lang="en-US"/>
              <a:t> to add text</a:t>
            </a:r>
            <a:endParaRPr lang="en-US">
              <a:cs typeface="Calibri"/>
            </a:endParaRPr>
          </a:p>
        </p:txBody>
      </p:sp>
      <p:sp>
        <p:nvSpPr>
          <p:cNvPr id="7" name="TextBox 6">
            <a:extLst>
              <a:ext uri="{FF2B5EF4-FFF2-40B4-BE49-F238E27FC236}">
                <a16:creationId xmlns:a16="http://schemas.microsoft.com/office/drawing/2014/main" id="{85A6B96C-BC29-4FDB-9A41-0A685359B634}"/>
              </a:ext>
            </a:extLst>
          </p:cNvPr>
          <p:cNvSpPr txBox="1"/>
          <p:nvPr/>
        </p:nvSpPr>
        <p:spPr>
          <a:xfrm>
            <a:off x="4825041" y="554966"/>
            <a:ext cx="7300822" cy="569386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14350" indent="-514350">
              <a:buAutoNum type="arabicPeriod"/>
            </a:pPr>
            <a:r>
              <a:rPr lang="en-US" sz="2800">
                <a:solidFill>
                  <a:srgbClr val="000000"/>
                </a:solidFill>
                <a:latin typeface="Century Gothic"/>
                <a:cs typeface="Calibri"/>
              </a:rPr>
              <a:t>Complete the quiz assigned to you on Complete </a:t>
            </a:r>
            <a:r>
              <a:rPr lang="en-US" sz="2800" err="1">
                <a:solidFill>
                  <a:srgbClr val="000000"/>
                </a:solidFill>
                <a:latin typeface="Century Gothic"/>
                <a:cs typeface="Calibri"/>
              </a:rPr>
              <a:t>Maths</a:t>
            </a:r>
            <a:endParaRPr lang="en-US" err="1">
              <a:solidFill>
                <a:srgbClr val="FFFFFF"/>
              </a:solidFill>
              <a:latin typeface="Calibri" panose="020F0502020204030204"/>
              <a:cs typeface="Calibri"/>
            </a:endParaRPr>
          </a:p>
          <a:p>
            <a:pPr marL="514350" indent="-514350">
              <a:buAutoNum type="arabicPeriod"/>
            </a:pPr>
            <a:endParaRPr lang="en-US" sz="2800">
              <a:solidFill>
                <a:srgbClr val="000000"/>
              </a:solidFill>
              <a:latin typeface="Century Gothic"/>
              <a:cs typeface="Calibri"/>
            </a:endParaRPr>
          </a:p>
          <a:p>
            <a:pPr marL="514350" indent="-514350">
              <a:buAutoNum type="arabicPeriod"/>
            </a:pPr>
            <a:r>
              <a:rPr lang="en-US" sz="2800">
                <a:solidFill>
                  <a:srgbClr val="000000"/>
                </a:solidFill>
                <a:latin typeface="Century Gothic"/>
                <a:cs typeface="Calibri"/>
              </a:rPr>
              <a:t>Answer </a:t>
            </a:r>
            <a:r>
              <a:rPr lang="en-US" sz="2800" b="1" u="sng">
                <a:solidFill>
                  <a:srgbClr val="000000"/>
                </a:solidFill>
                <a:latin typeface="Century Gothic"/>
                <a:cs typeface="Calibri"/>
              </a:rPr>
              <a:t>questions 6-8</a:t>
            </a:r>
            <a:r>
              <a:rPr lang="en-US" sz="2800">
                <a:solidFill>
                  <a:srgbClr val="000000"/>
                </a:solidFill>
                <a:latin typeface="Century Gothic"/>
                <a:cs typeface="Calibri"/>
              </a:rPr>
              <a:t> on the attached worksheet.  Go back and review the video from last lesson if necessary</a:t>
            </a:r>
          </a:p>
          <a:p>
            <a:pPr marL="514350" indent="-514350">
              <a:buAutoNum type="arabicPeriod"/>
            </a:pPr>
            <a:endParaRPr lang="en-US" sz="2800">
              <a:solidFill>
                <a:srgbClr val="000000"/>
              </a:solidFill>
              <a:latin typeface="Century Gothic"/>
              <a:cs typeface="Calibri"/>
            </a:endParaRPr>
          </a:p>
          <a:p>
            <a:pPr marL="514350" indent="-514350">
              <a:buAutoNum type="arabicPeriod"/>
            </a:pPr>
            <a:r>
              <a:rPr lang="en-US" sz="2800">
                <a:solidFill>
                  <a:srgbClr val="000000"/>
                </a:solidFill>
                <a:latin typeface="Century Gothic"/>
                <a:cs typeface="Calibri"/>
              </a:rPr>
              <a:t>Upload your work from today's lesson onto your Learning Diary.</a:t>
            </a:r>
          </a:p>
          <a:p>
            <a:pPr marL="514350" indent="-514350">
              <a:buAutoNum type="arabicPeriod"/>
            </a:pPr>
            <a:endParaRPr lang="en-US" sz="2800">
              <a:solidFill>
                <a:srgbClr val="000000"/>
              </a:solidFill>
              <a:latin typeface="Century Gothic"/>
              <a:cs typeface="Calibri"/>
            </a:endParaRPr>
          </a:p>
          <a:p>
            <a:pPr marL="514350" indent="-514350">
              <a:buAutoNum type="arabicPeriod"/>
            </a:pPr>
            <a:r>
              <a:rPr lang="en-US" sz="2800" b="1" u="sng">
                <a:solidFill>
                  <a:srgbClr val="000000"/>
                </a:solidFill>
                <a:latin typeface="Century Gothic"/>
                <a:cs typeface="Calibri"/>
              </a:rPr>
              <a:t>Remember</a:t>
            </a:r>
            <a:r>
              <a:rPr lang="en-US" sz="2800">
                <a:solidFill>
                  <a:srgbClr val="000000"/>
                </a:solidFill>
                <a:latin typeface="Century Gothic"/>
                <a:cs typeface="Calibri"/>
              </a:rPr>
              <a:t> – you and start a conversation with me on Complete </a:t>
            </a:r>
            <a:r>
              <a:rPr lang="en-US" sz="2800" err="1">
                <a:solidFill>
                  <a:srgbClr val="000000"/>
                </a:solidFill>
                <a:latin typeface="Century Gothic"/>
                <a:cs typeface="Calibri"/>
              </a:rPr>
              <a:t>Maths</a:t>
            </a:r>
            <a:r>
              <a:rPr lang="en-US" sz="2800">
                <a:solidFill>
                  <a:srgbClr val="000000"/>
                </a:solidFill>
                <a:latin typeface="Century Gothic"/>
                <a:cs typeface="Calibri"/>
              </a:rPr>
              <a:t> if you are having any problems</a:t>
            </a:r>
          </a:p>
        </p:txBody>
      </p:sp>
    </p:spTree>
    <p:extLst>
      <p:ext uri="{BB962C8B-B14F-4D97-AF65-F5344CB8AC3E}">
        <p14:creationId xmlns:p14="http://schemas.microsoft.com/office/powerpoint/2010/main" val="1317480244"/>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5 – Expanding brackets recap</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recall the method for expanding brackets in order to be able to apply this to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solidFill>
                <a:srgbClr val="FFFFFF"/>
              </a:solidFill>
            </a:endParaRPr>
          </a:p>
          <a:p>
            <a:r>
              <a:rPr lang="en-US">
                <a:solidFill>
                  <a:srgbClr val="FFFFFF"/>
                </a:solidFill>
              </a:rPr>
              <a:t>Click</a:t>
            </a:r>
            <a:r>
              <a:rPr lang="en-US"/>
              <a:t> to add text</a:t>
            </a:r>
            <a:endParaRPr lang="en-US">
              <a:cs typeface="Calibri"/>
            </a:endParaRPr>
          </a:p>
        </p:txBody>
      </p:sp>
      <p:sp>
        <p:nvSpPr>
          <p:cNvPr id="5" name="TextBox 4">
            <a:extLst>
              <a:ext uri="{FF2B5EF4-FFF2-40B4-BE49-F238E27FC236}">
                <a16:creationId xmlns:a16="http://schemas.microsoft.com/office/drawing/2014/main" id="{5ED6E067-C03C-4A80-B2D7-A66B7C62D605}"/>
              </a:ext>
            </a:extLst>
          </p:cNvPr>
          <p:cNvSpPr txBox="1"/>
          <p:nvPr/>
        </p:nvSpPr>
        <p:spPr>
          <a:xfrm>
            <a:off x="5457645" y="483079"/>
            <a:ext cx="5446143"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rPr>
              <a:t>Log into </a:t>
            </a:r>
            <a:r>
              <a:rPr lang="en-US" sz="2400">
                <a:solidFill>
                  <a:schemeClr val="bg1"/>
                </a:solidFill>
                <a:latin typeface="Century Gothic"/>
                <a:hlinkClick r:id="rId2"/>
              </a:rPr>
              <a:t>Complete Maths</a:t>
            </a:r>
            <a:r>
              <a:rPr lang="en-US" sz="2400">
                <a:solidFill>
                  <a:schemeClr val="bg1"/>
                </a:solidFill>
                <a:latin typeface="Century Gothic"/>
              </a:rPr>
              <a:t> and complete your daily multiplication tables</a:t>
            </a:r>
            <a:endParaRPr lang="en-US" sz="2400">
              <a:solidFill>
                <a:schemeClr val="bg1"/>
              </a:solidFill>
              <a:latin typeface="Century Gothic"/>
              <a:cs typeface="Calibri"/>
            </a:endParaRPr>
          </a:p>
          <a:p>
            <a:endParaRPr lang="en-US">
              <a:solidFill>
                <a:srgbClr val="FFFFFF"/>
              </a:solidFill>
            </a:endParaRPr>
          </a:p>
          <a:p>
            <a:r>
              <a:rPr lang="en-US">
                <a:solidFill>
                  <a:srgbClr val="FFFFFF"/>
                </a:solidFill>
              </a:rPr>
              <a:t>Click</a:t>
            </a:r>
            <a:r>
              <a:rPr lang="en-US"/>
              <a:t> to add text</a:t>
            </a:r>
            <a:endParaRPr lang="en-US">
              <a:cs typeface="Calibri"/>
            </a:endParaRPr>
          </a:p>
        </p:txBody>
      </p:sp>
    </p:spTree>
    <p:extLst>
      <p:ext uri="{BB962C8B-B14F-4D97-AF65-F5344CB8AC3E}">
        <p14:creationId xmlns:p14="http://schemas.microsoft.com/office/powerpoint/2010/main" val="1367816286"/>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5 – Expanding brackets recap</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recall the method for expanding brackets in order to be able to apply this to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solidFill>
                <a:srgbClr val="FFFFFF"/>
              </a:solidFill>
            </a:endParaRPr>
          </a:p>
          <a:p>
            <a:r>
              <a:rPr lang="en-US">
                <a:solidFill>
                  <a:srgbClr val="FFFFFF"/>
                </a:solidFill>
              </a:rPr>
              <a:t>Click</a:t>
            </a:r>
            <a:r>
              <a:rPr lang="en-US"/>
              <a:t> to add text</a:t>
            </a:r>
            <a:endParaRPr lang="en-US">
              <a:cs typeface="Calibri"/>
            </a:endParaRPr>
          </a:p>
        </p:txBody>
      </p:sp>
      <p:sp>
        <p:nvSpPr>
          <p:cNvPr id="7" name="TextBox 6">
            <a:extLst>
              <a:ext uri="{FF2B5EF4-FFF2-40B4-BE49-F238E27FC236}">
                <a16:creationId xmlns:a16="http://schemas.microsoft.com/office/drawing/2014/main" id="{5D68EE35-CF00-40B5-9091-57C01A2D8FAD}"/>
              </a:ext>
            </a:extLst>
          </p:cNvPr>
          <p:cNvSpPr txBox="1"/>
          <p:nvPr/>
        </p:nvSpPr>
        <p:spPr>
          <a:xfrm>
            <a:off x="4839419" y="684362"/>
            <a:ext cx="6869501" cy="489364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cs typeface="Calibri"/>
              </a:rPr>
              <a:t>There are 2 videos on Complete </a:t>
            </a:r>
            <a:r>
              <a:rPr lang="en-US" sz="2400" err="1">
                <a:solidFill>
                  <a:schemeClr val="bg1"/>
                </a:solidFill>
                <a:latin typeface="Century Gothic"/>
                <a:cs typeface="Calibri"/>
              </a:rPr>
              <a:t>Maths</a:t>
            </a:r>
            <a:r>
              <a:rPr lang="en-US" sz="2400">
                <a:solidFill>
                  <a:schemeClr val="bg1"/>
                </a:solidFill>
                <a:latin typeface="Century Gothic"/>
                <a:cs typeface="Calibri"/>
              </a:rPr>
              <a:t> for you to watch if you need reminding how to expand brackets. </a:t>
            </a:r>
            <a:endParaRPr lang="en-US">
              <a:solidFill>
                <a:schemeClr val="bg1"/>
              </a:solidFill>
            </a:endParaRPr>
          </a:p>
          <a:p>
            <a:endParaRPr lang="en-US" sz="2400">
              <a:solidFill>
                <a:schemeClr val="bg1"/>
              </a:solidFill>
              <a:latin typeface="Century Gothic"/>
              <a:cs typeface="Calibri"/>
            </a:endParaRPr>
          </a:p>
          <a:p>
            <a:r>
              <a:rPr lang="en-US" sz="2400">
                <a:solidFill>
                  <a:schemeClr val="bg1"/>
                </a:solidFill>
                <a:latin typeface="Century Gothic"/>
                <a:cs typeface="Calibri"/>
              </a:rPr>
              <a:t>Your first task is: </a:t>
            </a:r>
          </a:p>
          <a:p>
            <a:r>
              <a:rPr lang="en-US" sz="2400">
                <a:solidFill>
                  <a:schemeClr val="bg1"/>
                </a:solidFill>
                <a:latin typeface="Century Gothic"/>
                <a:cs typeface="Calibri"/>
              </a:rPr>
              <a:t>Either watch the videos and make notes on how to expand brackets or</a:t>
            </a:r>
          </a:p>
          <a:p>
            <a:endParaRPr lang="en-US" sz="2400">
              <a:solidFill>
                <a:schemeClr val="bg1"/>
              </a:solidFill>
              <a:latin typeface="Century Gothic"/>
              <a:cs typeface="Calibri"/>
            </a:endParaRPr>
          </a:p>
          <a:p>
            <a:r>
              <a:rPr lang="en-US" sz="2400">
                <a:solidFill>
                  <a:schemeClr val="bg1"/>
                </a:solidFill>
                <a:latin typeface="Century Gothic"/>
                <a:cs typeface="Calibri"/>
              </a:rPr>
              <a:t>Write detailed instructions from memory about expanding single and double brackets.</a:t>
            </a:r>
          </a:p>
          <a:p>
            <a:endParaRPr lang="en-US" sz="2400">
              <a:solidFill>
                <a:schemeClr val="bg1"/>
              </a:solidFill>
              <a:latin typeface="Century Gothic"/>
              <a:cs typeface="Calibri"/>
            </a:endParaRPr>
          </a:p>
          <a:p>
            <a:r>
              <a:rPr lang="en-US" sz="2400">
                <a:solidFill>
                  <a:schemeClr val="bg1"/>
                </a:solidFill>
                <a:latin typeface="Century Gothic"/>
                <a:cs typeface="Calibri"/>
              </a:rPr>
              <a:t>Upload to your learning diary</a:t>
            </a:r>
          </a:p>
        </p:txBody>
      </p:sp>
    </p:spTree>
    <p:extLst>
      <p:ext uri="{BB962C8B-B14F-4D97-AF65-F5344CB8AC3E}">
        <p14:creationId xmlns:p14="http://schemas.microsoft.com/office/powerpoint/2010/main" val="2318390375"/>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5 – Expanding brackets recap</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recall the method for expanding brackets in order to be able to apply this to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solidFill>
                <a:srgbClr val="FFFFFF"/>
              </a:solidFill>
            </a:endParaRPr>
          </a:p>
          <a:p>
            <a:r>
              <a:rPr lang="en-US">
                <a:solidFill>
                  <a:srgbClr val="FFFFFF"/>
                </a:solidFill>
              </a:rPr>
              <a:t>Click</a:t>
            </a:r>
            <a:r>
              <a:rPr lang="en-US"/>
              <a:t> to add text</a:t>
            </a:r>
            <a:endParaRPr lang="en-US">
              <a:cs typeface="Calibri"/>
            </a:endParaRPr>
          </a:p>
        </p:txBody>
      </p:sp>
      <p:sp>
        <p:nvSpPr>
          <p:cNvPr id="7" name="TextBox 6">
            <a:extLst>
              <a:ext uri="{FF2B5EF4-FFF2-40B4-BE49-F238E27FC236}">
                <a16:creationId xmlns:a16="http://schemas.microsoft.com/office/drawing/2014/main" id="{5D68EE35-CF00-40B5-9091-57C01A2D8FAD}"/>
              </a:ext>
            </a:extLst>
          </p:cNvPr>
          <p:cNvSpPr txBox="1"/>
          <p:nvPr/>
        </p:nvSpPr>
        <p:spPr>
          <a:xfrm>
            <a:off x="4839419" y="684362"/>
            <a:ext cx="6869501" cy="26776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cs typeface="Calibri"/>
              </a:rPr>
              <a:t>Your second task is to complete the worksheet attached to your classwork section on Complete </a:t>
            </a:r>
            <a:r>
              <a:rPr lang="en-US" sz="2400" err="1">
                <a:solidFill>
                  <a:schemeClr val="bg1"/>
                </a:solidFill>
                <a:latin typeface="Century Gothic"/>
                <a:cs typeface="Calibri"/>
              </a:rPr>
              <a:t>Maths</a:t>
            </a:r>
            <a:r>
              <a:rPr lang="en-US" sz="2400">
                <a:solidFill>
                  <a:schemeClr val="bg1"/>
                </a:solidFill>
                <a:latin typeface="Century Gothic"/>
                <a:cs typeface="Calibri"/>
              </a:rPr>
              <a:t> on expanding brackets and upload your completed work to your learning diary</a:t>
            </a:r>
            <a:endParaRPr lang="en-US">
              <a:solidFill>
                <a:schemeClr val="bg1"/>
              </a:solidFill>
            </a:endParaRPr>
          </a:p>
          <a:p>
            <a:endParaRPr lang="en-US" sz="2400">
              <a:solidFill>
                <a:schemeClr val="bg1"/>
              </a:solidFill>
              <a:latin typeface="Century Gothic"/>
              <a:cs typeface="Calibri"/>
            </a:endParaRPr>
          </a:p>
          <a:p>
            <a:r>
              <a:rPr lang="en-US" sz="2400">
                <a:solidFill>
                  <a:schemeClr val="bg1"/>
                </a:solidFill>
                <a:latin typeface="Century Gothic"/>
                <a:cs typeface="Calibri"/>
              </a:rPr>
              <a:t>Upload to your learning diary</a:t>
            </a:r>
          </a:p>
        </p:txBody>
      </p:sp>
    </p:spTree>
    <p:extLst>
      <p:ext uri="{BB962C8B-B14F-4D97-AF65-F5344CB8AC3E}">
        <p14:creationId xmlns:p14="http://schemas.microsoft.com/office/powerpoint/2010/main" val="1644204759"/>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fontScale="90000"/>
          </a:bodyPr>
          <a:lstStyle/>
          <a:p>
            <a:pPr algn="ctr"/>
            <a:r>
              <a:rPr lang="en-GB" sz="2800"/>
              <a:t>Lesson 6 – Expanding brackets involving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recall the method for expanding brackets in order to be able to apply this to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solidFill>
                <a:srgbClr val="FFFFFF"/>
              </a:solidFill>
            </a:endParaRPr>
          </a:p>
          <a:p>
            <a:r>
              <a:rPr lang="en-US">
                <a:solidFill>
                  <a:srgbClr val="FFFFFF"/>
                </a:solidFill>
              </a:rPr>
              <a:t>Click</a:t>
            </a:r>
            <a:r>
              <a:rPr lang="en-US"/>
              <a:t> to add text</a:t>
            </a:r>
            <a:endParaRPr lang="en-US">
              <a:cs typeface="Calibri"/>
            </a:endParaRPr>
          </a:p>
        </p:txBody>
      </p:sp>
      <p:sp>
        <p:nvSpPr>
          <p:cNvPr id="7" name="TextBox 6">
            <a:extLst>
              <a:ext uri="{FF2B5EF4-FFF2-40B4-BE49-F238E27FC236}">
                <a16:creationId xmlns:a16="http://schemas.microsoft.com/office/drawing/2014/main" id="{5D68EE35-CF00-40B5-9091-57C01A2D8FAD}"/>
              </a:ext>
            </a:extLst>
          </p:cNvPr>
          <p:cNvSpPr txBox="1"/>
          <p:nvPr/>
        </p:nvSpPr>
        <p:spPr>
          <a:xfrm>
            <a:off x="4839419" y="684362"/>
            <a:ext cx="686950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p:txBody>
      </p:sp>
      <p:sp>
        <p:nvSpPr>
          <p:cNvPr id="5" name="TextBox 4">
            <a:extLst>
              <a:ext uri="{FF2B5EF4-FFF2-40B4-BE49-F238E27FC236}">
                <a16:creationId xmlns:a16="http://schemas.microsoft.com/office/drawing/2014/main" id="{01B090DA-E712-4155-8051-A720135CC310}"/>
              </a:ext>
            </a:extLst>
          </p:cNvPr>
          <p:cNvSpPr txBox="1"/>
          <p:nvPr/>
        </p:nvSpPr>
        <p:spPr>
          <a:xfrm>
            <a:off x="5457645" y="483079"/>
            <a:ext cx="5446143"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rPr>
              <a:t>Log into </a:t>
            </a:r>
            <a:r>
              <a:rPr lang="en-US" sz="2400">
                <a:solidFill>
                  <a:schemeClr val="bg1"/>
                </a:solidFill>
                <a:latin typeface="Century Gothic"/>
                <a:hlinkClick r:id="rId2"/>
              </a:rPr>
              <a:t>Complete Maths</a:t>
            </a:r>
            <a:r>
              <a:rPr lang="en-US" sz="2400">
                <a:solidFill>
                  <a:schemeClr val="bg1"/>
                </a:solidFill>
                <a:latin typeface="Century Gothic"/>
              </a:rPr>
              <a:t> and complete your daily multiplication tables</a:t>
            </a:r>
            <a:endParaRPr lang="en-US" sz="2400">
              <a:solidFill>
                <a:schemeClr val="bg1"/>
              </a:solidFill>
              <a:latin typeface="Century Gothic"/>
              <a:cs typeface="Calibri"/>
            </a:endParaRPr>
          </a:p>
          <a:p>
            <a:endParaRPr lang="en-US">
              <a:solidFill>
                <a:srgbClr val="FFFFFF"/>
              </a:solidFill>
            </a:endParaRPr>
          </a:p>
          <a:p>
            <a:r>
              <a:rPr lang="en-US">
                <a:solidFill>
                  <a:srgbClr val="FFFFFF"/>
                </a:solidFill>
              </a:rPr>
              <a:t>Click</a:t>
            </a:r>
            <a:r>
              <a:rPr lang="en-US"/>
              <a:t> to add text</a:t>
            </a:r>
            <a:endParaRPr lang="en-US">
              <a:cs typeface="Calibri"/>
            </a:endParaRPr>
          </a:p>
        </p:txBody>
      </p:sp>
    </p:spTree>
    <p:extLst>
      <p:ext uri="{BB962C8B-B14F-4D97-AF65-F5344CB8AC3E}">
        <p14:creationId xmlns:p14="http://schemas.microsoft.com/office/powerpoint/2010/main" val="16911983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Overviews – how maths lessons will work for now</a:t>
            </a:r>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a:normAutofit/>
          </a:bodyPr>
          <a:lstStyle/>
          <a:p>
            <a:r>
              <a:rPr lang="en-GB" sz="2000"/>
              <a:t>Log into </a:t>
            </a:r>
            <a:r>
              <a:rPr lang="en-GB" sz="2000">
                <a:hlinkClick r:id="rId2"/>
              </a:rPr>
              <a:t>www.completemaths.com</a:t>
            </a:r>
            <a:r>
              <a:rPr lang="en-GB" sz="2000"/>
              <a:t> and complete the multiplication tables.  Click on “Quiz Me”</a:t>
            </a:r>
          </a:p>
          <a:p>
            <a:r>
              <a:rPr lang="en-GB" sz="2000"/>
              <a:t>Complete 20 multiplication questions.</a:t>
            </a:r>
          </a:p>
          <a:p>
            <a:pPr marL="0" indent="0">
              <a:buNone/>
            </a:pPr>
            <a:endParaRPr lang="en-GB" sz="2000"/>
          </a:p>
        </p:txBody>
      </p:sp>
      <p:pic>
        <p:nvPicPr>
          <p:cNvPr id="6" name="Picture 5">
            <a:extLst>
              <a:ext uri="{FF2B5EF4-FFF2-40B4-BE49-F238E27FC236}">
                <a16:creationId xmlns:a16="http://schemas.microsoft.com/office/drawing/2014/main" id="{40062FF5-F5C4-4331-A6C1-8F8FA67F3DEF}"/>
              </a:ext>
            </a:extLst>
          </p:cNvPr>
          <p:cNvPicPr>
            <a:picLocks noChangeAspect="1"/>
          </p:cNvPicPr>
          <p:nvPr/>
        </p:nvPicPr>
        <p:blipFill>
          <a:blip r:embed="rId3"/>
          <a:stretch>
            <a:fillRect/>
          </a:stretch>
        </p:blipFill>
        <p:spPr>
          <a:xfrm>
            <a:off x="4861664" y="268210"/>
            <a:ext cx="6991805" cy="4247520"/>
          </a:xfrm>
          <a:prstGeom prst="rect">
            <a:avLst/>
          </a:prstGeom>
        </p:spPr>
      </p:pic>
    </p:spTree>
    <p:extLst>
      <p:ext uri="{BB962C8B-B14F-4D97-AF65-F5344CB8AC3E}">
        <p14:creationId xmlns:p14="http://schemas.microsoft.com/office/powerpoint/2010/main" val="4060664259"/>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fontScale="90000"/>
          </a:bodyPr>
          <a:lstStyle/>
          <a:p>
            <a:pPr algn="ctr"/>
            <a:r>
              <a:rPr lang="en-GB" sz="2800"/>
              <a:t>Lesson 6 – Expanding brackets involving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recall the method for expanding brackets in order to be able to apply this to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solidFill>
                <a:srgbClr val="FFFFFF"/>
              </a:solidFill>
            </a:endParaRPr>
          </a:p>
          <a:p>
            <a:r>
              <a:rPr lang="en-US">
                <a:solidFill>
                  <a:srgbClr val="FFFFFF"/>
                </a:solidFill>
              </a:rPr>
              <a:t>Click</a:t>
            </a:r>
            <a:r>
              <a:rPr lang="en-US"/>
              <a:t> to add text</a:t>
            </a:r>
            <a:endParaRPr lang="en-US">
              <a:cs typeface="Calibri"/>
            </a:endParaRPr>
          </a:p>
        </p:txBody>
      </p:sp>
      <p:sp>
        <p:nvSpPr>
          <p:cNvPr id="7" name="TextBox 6">
            <a:extLst>
              <a:ext uri="{FF2B5EF4-FFF2-40B4-BE49-F238E27FC236}">
                <a16:creationId xmlns:a16="http://schemas.microsoft.com/office/drawing/2014/main" id="{5D68EE35-CF00-40B5-9091-57C01A2D8FAD}"/>
              </a:ext>
            </a:extLst>
          </p:cNvPr>
          <p:cNvSpPr txBox="1"/>
          <p:nvPr/>
        </p:nvSpPr>
        <p:spPr>
          <a:xfrm>
            <a:off x="4839419" y="684362"/>
            <a:ext cx="686950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p:txBody>
      </p:sp>
      <p:sp>
        <p:nvSpPr>
          <p:cNvPr id="5" name="TextBox 4">
            <a:extLst>
              <a:ext uri="{FF2B5EF4-FFF2-40B4-BE49-F238E27FC236}">
                <a16:creationId xmlns:a16="http://schemas.microsoft.com/office/drawing/2014/main" id="{01B090DA-E712-4155-8051-A720135CC310}"/>
              </a:ext>
            </a:extLst>
          </p:cNvPr>
          <p:cNvSpPr txBox="1"/>
          <p:nvPr/>
        </p:nvSpPr>
        <p:spPr>
          <a:xfrm>
            <a:off x="5457645" y="483079"/>
            <a:ext cx="6553199" cy="480131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rPr>
              <a:t>Think back to last lesson and how you expanded algebraic brackets.  When brackets contain surds, the rules are </a:t>
            </a:r>
            <a:r>
              <a:rPr lang="en-US" sz="2400" b="1" u="sng">
                <a:solidFill>
                  <a:schemeClr val="bg1"/>
                </a:solidFill>
                <a:latin typeface="Century Gothic"/>
              </a:rPr>
              <a:t>exactly the same</a:t>
            </a:r>
            <a:r>
              <a:rPr lang="en-US" sz="2400">
                <a:solidFill>
                  <a:schemeClr val="bg1"/>
                </a:solidFill>
                <a:latin typeface="Century Gothic"/>
              </a:rPr>
              <a:t>.</a:t>
            </a:r>
            <a:endParaRPr lang="en-US">
              <a:solidFill>
                <a:schemeClr val="bg1"/>
              </a:solidFill>
            </a:endParaRPr>
          </a:p>
          <a:p>
            <a:endParaRPr lang="en-US" sz="2400">
              <a:solidFill>
                <a:schemeClr val="bg1"/>
              </a:solidFill>
              <a:latin typeface="Century Gothic"/>
            </a:endParaRPr>
          </a:p>
          <a:p>
            <a:r>
              <a:rPr lang="en-US" sz="2400">
                <a:solidFill>
                  <a:schemeClr val="bg1"/>
                </a:solidFill>
                <a:latin typeface="Century Gothic"/>
              </a:rPr>
              <a:t>Watch the video and make some notes, then write down a few examples of your own with brackets that involve one or more surds and show how you would expand these.</a:t>
            </a:r>
          </a:p>
          <a:p>
            <a:endParaRPr lang="en-US" sz="2400">
              <a:solidFill>
                <a:schemeClr val="bg1"/>
              </a:solidFill>
              <a:latin typeface="Century Gothic"/>
            </a:endParaRPr>
          </a:p>
          <a:p>
            <a:r>
              <a:rPr lang="en-US" sz="2400">
                <a:solidFill>
                  <a:schemeClr val="bg1"/>
                </a:solidFill>
                <a:latin typeface="Century Gothic"/>
              </a:rPr>
              <a:t>Upload your work onto your learning diary</a:t>
            </a:r>
          </a:p>
          <a:p>
            <a:r>
              <a:rPr lang="en-US">
                <a:solidFill>
                  <a:srgbClr val="FFFFFF"/>
                </a:solidFill>
              </a:rPr>
              <a:t>Click</a:t>
            </a:r>
            <a:r>
              <a:rPr lang="en-US"/>
              <a:t> to add textr more </a:t>
            </a:r>
            <a:endParaRPr lang="en-US">
              <a:cs typeface="Calibri"/>
            </a:endParaRPr>
          </a:p>
        </p:txBody>
      </p:sp>
    </p:spTree>
    <p:extLst>
      <p:ext uri="{BB962C8B-B14F-4D97-AF65-F5344CB8AC3E}">
        <p14:creationId xmlns:p14="http://schemas.microsoft.com/office/powerpoint/2010/main" val="3245605915"/>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fontScale="90000"/>
          </a:bodyPr>
          <a:lstStyle/>
          <a:p>
            <a:pPr algn="ctr"/>
            <a:r>
              <a:rPr lang="en-GB" sz="2800"/>
              <a:t>Lesson 7 – Expanding brackets involving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recall the method for expanding brackets in order to be able to apply this to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solidFill>
                <a:srgbClr val="FFFFFF"/>
              </a:solidFill>
            </a:endParaRPr>
          </a:p>
          <a:p>
            <a:r>
              <a:rPr lang="en-US">
                <a:solidFill>
                  <a:srgbClr val="FFFFFF"/>
                </a:solidFill>
              </a:rPr>
              <a:t>Click</a:t>
            </a:r>
            <a:r>
              <a:rPr lang="en-US"/>
              <a:t> to add text</a:t>
            </a:r>
            <a:endParaRPr lang="en-US">
              <a:cs typeface="Calibri"/>
            </a:endParaRPr>
          </a:p>
        </p:txBody>
      </p:sp>
      <p:sp>
        <p:nvSpPr>
          <p:cNvPr id="7" name="TextBox 6">
            <a:extLst>
              <a:ext uri="{FF2B5EF4-FFF2-40B4-BE49-F238E27FC236}">
                <a16:creationId xmlns:a16="http://schemas.microsoft.com/office/drawing/2014/main" id="{5D68EE35-CF00-40B5-9091-57C01A2D8FAD}"/>
              </a:ext>
            </a:extLst>
          </p:cNvPr>
          <p:cNvSpPr txBox="1"/>
          <p:nvPr/>
        </p:nvSpPr>
        <p:spPr>
          <a:xfrm>
            <a:off x="4839419" y="684362"/>
            <a:ext cx="686950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p:txBody>
      </p:sp>
      <p:sp>
        <p:nvSpPr>
          <p:cNvPr id="5" name="TextBox 4">
            <a:extLst>
              <a:ext uri="{FF2B5EF4-FFF2-40B4-BE49-F238E27FC236}">
                <a16:creationId xmlns:a16="http://schemas.microsoft.com/office/drawing/2014/main" id="{01B090DA-E712-4155-8051-A720135CC310}"/>
              </a:ext>
            </a:extLst>
          </p:cNvPr>
          <p:cNvSpPr txBox="1"/>
          <p:nvPr/>
        </p:nvSpPr>
        <p:spPr>
          <a:xfrm>
            <a:off x="5457645" y="483079"/>
            <a:ext cx="5446143"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rPr>
              <a:t>Log into </a:t>
            </a:r>
            <a:r>
              <a:rPr lang="en-US" sz="2400">
                <a:solidFill>
                  <a:schemeClr val="bg1"/>
                </a:solidFill>
                <a:latin typeface="Century Gothic"/>
                <a:hlinkClick r:id="rId2"/>
              </a:rPr>
              <a:t>Complete Maths</a:t>
            </a:r>
            <a:r>
              <a:rPr lang="en-US" sz="2400">
                <a:solidFill>
                  <a:schemeClr val="bg1"/>
                </a:solidFill>
                <a:latin typeface="Century Gothic"/>
              </a:rPr>
              <a:t> and complete your daily multiplication tables</a:t>
            </a:r>
            <a:endParaRPr lang="en-US" sz="2400">
              <a:solidFill>
                <a:schemeClr val="bg1"/>
              </a:solidFill>
              <a:latin typeface="Century Gothic"/>
              <a:cs typeface="Calibri"/>
            </a:endParaRPr>
          </a:p>
          <a:p>
            <a:endParaRPr lang="en-US">
              <a:solidFill>
                <a:srgbClr val="FFFFFF"/>
              </a:solidFill>
            </a:endParaRPr>
          </a:p>
          <a:p>
            <a:r>
              <a:rPr lang="en-US">
                <a:solidFill>
                  <a:srgbClr val="FFFFFF"/>
                </a:solidFill>
              </a:rPr>
              <a:t>Click</a:t>
            </a:r>
            <a:r>
              <a:rPr lang="en-US"/>
              <a:t> to add text</a:t>
            </a:r>
            <a:endParaRPr lang="en-US">
              <a:cs typeface="Calibri"/>
            </a:endParaRPr>
          </a:p>
        </p:txBody>
      </p:sp>
    </p:spTree>
    <p:extLst>
      <p:ext uri="{BB962C8B-B14F-4D97-AF65-F5344CB8AC3E}">
        <p14:creationId xmlns:p14="http://schemas.microsoft.com/office/powerpoint/2010/main" val="4113922920"/>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fontScale="90000"/>
          </a:bodyPr>
          <a:lstStyle/>
          <a:p>
            <a:pPr algn="ctr"/>
            <a:r>
              <a:rPr lang="en-GB" sz="2800"/>
              <a:t>Lesson 7 – Expanding brackets involving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recall the method for expanding brackets in order to be able to apply this to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solidFill>
                <a:srgbClr val="FFFFFF"/>
              </a:solidFill>
            </a:endParaRPr>
          </a:p>
          <a:p>
            <a:r>
              <a:rPr lang="en-US">
                <a:solidFill>
                  <a:srgbClr val="FFFFFF"/>
                </a:solidFill>
              </a:rPr>
              <a:t>Click</a:t>
            </a:r>
            <a:r>
              <a:rPr lang="en-US"/>
              <a:t> to add text</a:t>
            </a:r>
            <a:endParaRPr lang="en-US">
              <a:cs typeface="Calibri"/>
            </a:endParaRPr>
          </a:p>
        </p:txBody>
      </p:sp>
      <p:sp>
        <p:nvSpPr>
          <p:cNvPr id="7" name="TextBox 6">
            <a:extLst>
              <a:ext uri="{FF2B5EF4-FFF2-40B4-BE49-F238E27FC236}">
                <a16:creationId xmlns:a16="http://schemas.microsoft.com/office/drawing/2014/main" id="{5D68EE35-CF00-40B5-9091-57C01A2D8FAD}"/>
              </a:ext>
            </a:extLst>
          </p:cNvPr>
          <p:cNvSpPr txBox="1"/>
          <p:nvPr/>
        </p:nvSpPr>
        <p:spPr>
          <a:xfrm>
            <a:off x="4839419" y="684362"/>
            <a:ext cx="686950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p:txBody>
      </p:sp>
      <p:sp>
        <p:nvSpPr>
          <p:cNvPr id="5" name="TextBox 4">
            <a:extLst>
              <a:ext uri="{FF2B5EF4-FFF2-40B4-BE49-F238E27FC236}">
                <a16:creationId xmlns:a16="http://schemas.microsoft.com/office/drawing/2014/main" id="{01B090DA-E712-4155-8051-A720135CC310}"/>
              </a:ext>
            </a:extLst>
          </p:cNvPr>
          <p:cNvSpPr txBox="1"/>
          <p:nvPr/>
        </p:nvSpPr>
        <p:spPr>
          <a:xfrm>
            <a:off x="5457645" y="483079"/>
            <a:ext cx="5446143" cy="553997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rPr>
              <a:t>In your lesson on Complete Maths, there is a task for you to complete in the classwork section.  Complete the questions you are asked to do and upload your work to your learning diary.</a:t>
            </a:r>
            <a:endParaRPr lang="en-US">
              <a:solidFill>
                <a:schemeClr val="bg1"/>
              </a:solidFill>
              <a:latin typeface="Calibri" panose="020F0502020204030204"/>
              <a:cs typeface="Calibri" panose="020F0502020204030204"/>
            </a:endParaRPr>
          </a:p>
          <a:p>
            <a:endParaRPr lang="en-US" sz="2400">
              <a:solidFill>
                <a:schemeClr val="bg1"/>
              </a:solidFill>
              <a:latin typeface="Century Gothic"/>
            </a:endParaRPr>
          </a:p>
          <a:p>
            <a:r>
              <a:rPr lang="en-US" sz="2400" b="1" u="sng">
                <a:solidFill>
                  <a:schemeClr val="bg1"/>
                </a:solidFill>
                <a:latin typeface="Century Gothic"/>
              </a:rPr>
              <a:t>Remember to start a conversation with me if you are struggling</a:t>
            </a:r>
            <a:r>
              <a:rPr lang="en-US" sz="2400">
                <a:solidFill>
                  <a:schemeClr val="bg1"/>
                </a:solidFill>
                <a:latin typeface="Century Gothic"/>
              </a:rPr>
              <a:t>.  DO NOT get stressed if you are not sure what to do.  I know it's not a normal situation, but you can still ask for help and I will do what I can to set you straight.</a:t>
            </a:r>
          </a:p>
          <a:p>
            <a:r>
              <a:rPr lang="en-US">
                <a:solidFill>
                  <a:srgbClr val="FFFFFF"/>
                </a:solidFill>
              </a:rPr>
              <a:t>Click</a:t>
            </a:r>
            <a:r>
              <a:rPr lang="en-US"/>
              <a:t> to add text</a:t>
            </a:r>
            <a:endParaRPr lang="en-US">
              <a:cs typeface="Calibri"/>
            </a:endParaRPr>
          </a:p>
        </p:txBody>
      </p:sp>
    </p:spTree>
    <p:extLst>
      <p:ext uri="{BB962C8B-B14F-4D97-AF65-F5344CB8AC3E}">
        <p14:creationId xmlns:p14="http://schemas.microsoft.com/office/powerpoint/2010/main" val="1183385267"/>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8 –Recap of last 2 weeks</a:t>
            </a:r>
            <a:br>
              <a:rPr lang="en-GB" sz="2800"/>
            </a:br>
            <a:endParaRPr lang="en-GB" sz="2800"/>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solidFill>
                <a:srgbClr val="FFFFFF"/>
              </a:solidFill>
            </a:endParaRPr>
          </a:p>
          <a:p>
            <a:r>
              <a:rPr lang="en-US">
                <a:solidFill>
                  <a:srgbClr val="FFFFFF"/>
                </a:solidFill>
              </a:rPr>
              <a:t>Click</a:t>
            </a:r>
            <a:r>
              <a:rPr lang="en-US"/>
              <a:t> to add text</a:t>
            </a:r>
            <a:endParaRPr lang="en-US">
              <a:cs typeface="Calibri"/>
            </a:endParaRPr>
          </a:p>
        </p:txBody>
      </p:sp>
      <p:sp>
        <p:nvSpPr>
          <p:cNvPr id="7" name="TextBox 6">
            <a:extLst>
              <a:ext uri="{FF2B5EF4-FFF2-40B4-BE49-F238E27FC236}">
                <a16:creationId xmlns:a16="http://schemas.microsoft.com/office/drawing/2014/main" id="{5D68EE35-CF00-40B5-9091-57C01A2D8FAD}"/>
              </a:ext>
            </a:extLst>
          </p:cNvPr>
          <p:cNvSpPr txBox="1"/>
          <p:nvPr/>
        </p:nvSpPr>
        <p:spPr>
          <a:xfrm>
            <a:off x="4839419" y="684362"/>
            <a:ext cx="686950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p:txBody>
      </p:sp>
      <p:sp>
        <p:nvSpPr>
          <p:cNvPr id="5" name="TextBox 4">
            <a:extLst>
              <a:ext uri="{FF2B5EF4-FFF2-40B4-BE49-F238E27FC236}">
                <a16:creationId xmlns:a16="http://schemas.microsoft.com/office/drawing/2014/main" id="{01B090DA-E712-4155-8051-A720135CC310}"/>
              </a:ext>
            </a:extLst>
          </p:cNvPr>
          <p:cNvSpPr txBox="1"/>
          <p:nvPr/>
        </p:nvSpPr>
        <p:spPr>
          <a:xfrm>
            <a:off x="4724400" y="8626"/>
            <a:ext cx="7358331" cy="56323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AutoNum type="arabicPeriod"/>
            </a:pPr>
            <a:r>
              <a:rPr lang="en-US" sz="2400">
                <a:solidFill>
                  <a:schemeClr val="bg1"/>
                </a:solidFill>
                <a:latin typeface="Century Gothic"/>
              </a:rPr>
              <a:t>Log into </a:t>
            </a:r>
            <a:r>
              <a:rPr lang="en-US" sz="2400">
                <a:solidFill>
                  <a:schemeClr val="bg1"/>
                </a:solidFill>
                <a:latin typeface="Century Gothic"/>
                <a:hlinkClick r:id="rId2"/>
              </a:rPr>
              <a:t>Complete Maths</a:t>
            </a:r>
            <a:r>
              <a:rPr lang="en-US" sz="2400">
                <a:solidFill>
                  <a:schemeClr val="bg1"/>
                </a:solidFill>
                <a:latin typeface="Century Gothic"/>
              </a:rPr>
              <a:t> and complete your daily multiplication tables</a:t>
            </a:r>
            <a:endParaRPr lang="en-US" sz="2400">
              <a:solidFill>
                <a:schemeClr val="bg1"/>
              </a:solidFill>
              <a:latin typeface="Century Gothic"/>
              <a:cs typeface="Calibri"/>
            </a:endParaRPr>
          </a:p>
          <a:p>
            <a:pPr marL="457200" indent="-457200">
              <a:buAutoNum type="arabicPeriod"/>
            </a:pPr>
            <a:endParaRPr lang="en-US" sz="2400">
              <a:solidFill>
                <a:schemeClr val="bg1"/>
              </a:solidFill>
              <a:latin typeface="Century Gothic"/>
            </a:endParaRPr>
          </a:p>
          <a:p>
            <a:pPr marL="457200" indent="-457200">
              <a:buAutoNum type="arabicPeriod"/>
            </a:pPr>
            <a:r>
              <a:rPr lang="en-US" sz="2400">
                <a:solidFill>
                  <a:schemeClr val="bg1"/>
                </a:solidFill>
                <a:latin typeface="Century Gothic"/>
              </a:rPr>
              <a:t>Complete the weekly quiz on Complete maths.  </a:t>
            </a:r>
          </a:p>
          <a:p>
            <a:pPr marL="457200" indent="-457200">
              <a:buAutoNum type="arabicPeriod"/>
            </a:pPr>
            <a:endParaRPr lang="en-US" sz="2400">
              <a:solidFill>
                <a:schemeClr val="bg1"/>
              </a:solidFill>
              <a:latin typeface="Century Gothic"/>
            </a:endParaRPr>
          </a:p>
          <a:p>
            <a:pPr marL="457200" indent="-457200">
              <a:buAutoNum type="arabicPeriod"/>
            </a:pPr>
            <a:r>
              <a:rPr lang="en-US" sz="2400">
                <a:solidFill>
                  <a:schemeClr val="bg1"/>
                </a:solidFill>
                <a:latin typeface="Century Gothic"/>
              </a:rPr>
              <a:t>When you have finished it and seen the answers, for any questions you got incorrect, check back through the lessons and online videos to see if you can see where you went wrong.  Write out corrections for your wrong answers and upload them to your learning diary.  </a:t>
            </a:r>
            <a:endParaRPr lang="en-US">
              <a:solidFill>
                <a:schemeClr val="bg1"/>
              </a:solidFill>
            </a:endParaRPr>
          </a:p>
          <a:p>
            <a:pPr marL="457200" indent="-457200">
              <a:buAutoNum type="arabicPeriod"/>
            </a:pPr>
            <a:endParaRPr lang="en-US" sz="2400">
              <a:solidFill>
                <a:schemeClr val="bg1"/>
              </a:solidFill>
              <a:latin typeface="Century Gothic"/>
            </a:endParaRPr>
          </a:p>
          <a:p>
            <a:pPr marL="457200" indent="-457200">
              <a:buAutoNum type="arabicPeriod"/>
            </a:pPr>
            <a:r>
              <a:rPr lang="en-US" sz="2400">
                <a:solidFill>
                  <a:schemeClr val="bg1"/>
                </a:solidFill>
                <a:latin typeface="Century Gothic"/>
              </a:rPr>
              <a:t>If you are stuck, ask me</a:t>
            </a:r>
            <a:r>
              <a:rPr lang="en-US">
                <a:solidFill>
                  <a:srgbClr val="FFFFFF"/>
                </a:solidFill>
                <a:latin typeface="Calibri"/>
                <a:cs typeface="Calibri"/>
              </a:rPr>
              <a:t>Click</a:t>
            </a:r>
            <a:r>
              <a:rPr lang="en-US"/>
              <a:t> to add text</a:t>
            </a:r>
            <a:endParaRPr lang="en-US">
              <a:cs typeface="Calibri"/>
            </a:endParaRPr>
          </a:p>
        </p:txBody>
      </p:sp>
      <p:sp>
        <p:nvSpPr>
          <p:cNvPr id="10" name="TextBox 9">
            <a:extLst>
              <a:ext uri="{FF2B5EF4-FFF2-40B4-BE49-F238E27FC236}">
                <a16:creationId xmlns:a16="http://schemas.microsoft.com/office/drawing/2014/main" id="{429A1430-B320-47D5-8A96-BAB7E3E6DB77}"/>
              </a:ext>
            </a:extLst>
          </p:cNvPr>
          <p:cNvSpPr txBox="1"/>
          <p:nvPr/>
        </p:nvSpPr>
        <p:spPr>
          <a:xfrm>
            <a:off x="4724401" y="5975230"/>
            <a:ext cx="7358331"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a:solidFill>
                  <a:srgbClr val="FF0000"/>
                </a:solidFill>
                <a:latin typeface="Century Gothic"/>
              </a:rPr>
              <a:t>Next week we will be starting something different</a:t>
            </a:r>
            <a:endParaRPr lang="en-US" b="1">
              <a:solidFill>
                <a:srgbClr val="FF0000"/>
              </a:solidFill>
              <a:cs typeface="Calibri"/>
            </a:endParaRPr>
          </a:p>
        </p:txBody>
      </p:sp>
    </p:spTree>
    <p:extLst>
      <p:ext uri="{BB962C8B-B14F-4D97-AF65-F5344CB8AC3E}">
        <p14:creationId xmlns:p14="http://schemas.microsoft.com/office/powerpoint/2010/main" val="1690636111"/>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545842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Overviews – how maths lessons will work for now</a:t>
            </a:r>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a:normAutofit/>
          </a:bodyPr>
          <a:lstStyle/>
          <a:p>
            <a:pPr marL="0" indent="0">
              <a:buNone/>
            </a:pPr>
            <a:r>
              <a:rPr lang="en-GB" sz="2000"/>
              <a:t>Click on the lesson shown</a:t>
            </a:r>
          </a:p>
          <a:p>
            <a:pPr marL="0" indent="0">
              <a:buNone/>
            </a:pPr>
            <a:endParaRPr lang="en-GB" sz="2000"/>
          </a:p>
          <a:p>
            <a:pPr marL="0" indent="0">
              <a:buNone/>
            </a:pPr>
            <a:endParaRPr lang="en-GB" sz="2000"/>
          </a:p>
          <a:p>
            <a:pPr marL="0" indent="0">
              <a:buNone/>
            </a:pPr>
            <a:endParaRPr lang="en-GB" sz="2000"/>
          </a:p>
          <a:p>
            <a:pPr marL="0" indent="0">
              <a:buNone/>
            </a:pPr>
            <a:endParaRPr lang="en-GB" sz="2000"/>
          </a:p>
          <a:p>
            <a:pPr marL="0" indent="0">
              <a:buNone/>
            </a:pPr>
            <a:r>
              <a:rPr lang="en-GB" sz="2000"/>
              <a:t>“Open” the task set and complete the work on paper.</a:t>
            </a:r>
          </a:p>
        </p:txBody>
      </p:sp>
      <p:pic>
        <p:nvPicPr>
          <p:cNvPr id="5" name="Picture 4">
            <a:extLst>
              <a:ext uri="{FF2B5EF4-FFF2-40B4-BE49-F238E27FC236}">
                <a16:creationId xmlns:a16="http://schemas.microsoft.com/office/drawing/2014/main" id="{F227A254-827D-4DE7-9107-E49FFA999141}"/>
              </a:ext>
            </a:extLst>
          </p:cNvPr>
          <p:cNvPicPr>
            <a:picLocks noChangeAspect="1"/>
          </p:cNvPicPr>
          <p:nvPr/>
        </p:nvPicPr>
        <p:blipFill>
          <a:blip r:embed="rId2"/>
          <a:stretch>
            <a:fillRect/>
          </a:stretch>
        </p:blipFill>
        <p:spPr>
          <a:xfrm>
            <a:off x="5577236" y="368853"/>
            <a:ext cx="4636640" cy="2754175"/>
          </a:xfrm>
          <a:prstGeom prst="rect">
            <a:avLst/>
          </a:prstGeom>
        </p:spPr>
      </p:pic>
      <p:pic>
        <p:nvPicPr>
          <p:cNvPr id="7" name="Picture 6">
            <a:extLst>
              <a:ext uri="{FF2B5EF4-FFF2-40B4-BE49-F238E27FC236}">
                <a16:creationId xmlns:a16="http://schemas.microsoft.com/office/drawing/2014/main" id="{77AF9072-2260-4292-BFEE-EB01328FA5E6}"/>
              </a:ext>
            </a:extLst>
          </p:cNvPr>
          <p:cNvPicPr>
            <a:picLocks noChangeAspect="1"/>
          </p:cNvPicPr>
          <p:nvPr/>
        </p:nvPicPr>
        <p:blipFill>
          <a:blip r:embed="rId3"/>
          <a:stretch>
            <a:fillRect/>
          </a:stretch>
        </p:blipFill>
        <p:spPr>
          <a:xfrm>
            <a:off x="5561911" y="3498966"/>
            <a:ext cx="4580464" cy="2990181"/>
          </a:xfrm>
          <a:prstGeom prst="rect">
            <a:avLst/>
          </a:prstGeom>
        </p:spPr>
      </p:pic>
      <p:sp>
        <p:nvSpPr>
          <p:cNvPr id="8" name="Rectangle 7">
            <a:extLst>
              <a:ext uri="{FF2B5EF4-FFF2-40B4-BE49-F238E27FC236}">
                <a16:creationId xmlns:a16="http://schemas.microsoft.com/office/drawing/2014/main" id="{553202EC-E7E7-42D3-8291-66FA95003317}"/>
              </a:ext>
            </a:extLst>
          </p:cNvPr>
          <p:cNvSpPr/>
          <p:nvPr/>
        </p:nvSpPr>
        <p:spPr>
          <a:xfrm>
            <a:off x="5577236" y="368853"/>
            <a:ext cx="4654296" cy="275417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D9902F6F-F1FC-4BDD-9437-53E9157D7605}"/>
              </a:ext>
            </a:extLst>
          </p:cNvPr>
          <p:cNvSpPr/>
          <p:nvPr/>
        </p:nvSpPr>
        <p:spPr>
          <a:xfrm>
            <a:off x="5577236" y="3645074"/>
            <a:ext cx="4565139" cy="2844073"/>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Straight Arrow Connector 11">
            <a:extLst>
              <a:ext uri="{FF2B5EF4-FFF2-40B4-BE49-F238E27FC236}">
                <a16:creationId xmlns:a16="http://schemas.microsoft.com/office/drawing/2014/main" id="{871B88E7-42C3-403C-BB31-273D91161DFF}"/>
              </a:ext>
            </a:extLst>
          </p:cNvPr>
          <p:cNvCxnSpPr/>
          <p:nvPr/>
        </p:nvCxnSpPr>
        <p:spPr>
          <a:xfrm flipV="1">
            <a:off x="3745282" y="1966586"/>
            <a:ext cx="1716066" cy="901874"/>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4DF83EAB-37C5-4023-A702-9B144DE714AA}"/>
              </a:ext>
            </a:extLst>
          </p:cNvPr>
          <p:cNvCxnSpPr/>
          <p:nvPr/>
        </p:nvCxnSpPr>
        <p:spPr>
          <a:xfrm>
            <a:off x="3632548" y="4722312"/>
            <a:ext cx="1691014" cy="275573"/>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5996577"/>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Overviews – how maths lessons will work for now</a:t>
            </a:r>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512782"/>
            <a:ext cx="3363974" cy="3415623"/>
          </a:xfrm>
        </p:spPr>
        <p:txBody>
          <a:bodyPr>
            <a:normAutofit/>
          </a:bodyPr>
          <a:lstStyle/>
          <a:p>
            <a:pPr marL="0" indent="0">
              <a:buNone/>
            </a:pPr>
            <a:r>
              <a:rPr lang="en-GB" sz="2000"/>
              <a:t>Once completed, upload the completed task to your learning diary.  Take a photo of the work and upload the file</a:t>
            </a:r>
          </a:p>
          <a:p>
            <a:pPr marL="0" indent="0">
              <a:buNone/>
            </a:pPr>
            <a:endParaRPr lang="en-GB" sz="2000"/>
          </a:p>
          <a:p>
            <a:pPr marL="0" indent="0">
              <a:buNone/>
            </a:pPr>
            <a:r>
              <a:rPr lang="en-GB" sz="2000"/>
              <a:t>You can also start a conversation with me if you have any problems.</a:t>
            </a:r>
          </a:p>
        </p:txBody>
      </p:sp>
      <p:pic>
        <p:nvPicPr>
          <p:cNvPr id="10" name="Picture 9">
            <a:extLst>
              <a:ext uri="{FF2B5EF4-FFF2-40B4-BE49-F238E27FC236}">
                <a16:creationId xmlns:a16="http://schemas.microsoft.com/office/drawing/2014/main" id="{3CC31CD8-0195-469F-930C-75D54935A9B7}"/>
              </a:ext>
            </a:extLst>
          </p:cNvPr>
          <p:cNvPicPr>
            <a:picLocks noChangeAspect="1"/>
          </p:cNvPicPr>
          <p:nvPr/>
        </p:nvPicPr>
        <p:blipFill>
          <a:blip r:embed="rId2"/>
          <a:stretch>
            <a:fillRect/>
          </a:stretch>
        </p:blipFill>
        <p:spPr>
          <a:xfrm>
            <a:off x="5018361" y="166307"/>
            <a:ext cx="3020053" cy="3435022"/>
          </a:xfrm>
          <a:prstGeom prst="rect">
            <a:avLst/>
          </a:prstGeom>
        </p:spPr>
      </p:pic>
      <p:pic>
        <p:nvPicPr>
          <p:cNvPr id="13" name="Picture 12">
            <a:extLst>
              <a:ext uri="{FF2B5EF4-FFF2-40B4-BE49-F238E27FC236}">
                <a16:creationId xmlns:a16="http://schemas.microsoft.com/office/drawing/2014/main" id="{1CCAFEE1-1FAF-43EE-ACD7-3F44A064F50A}"/>
              </a:ext>
            </a:extLst>
          </p:cNvPr>
          <p:cNvPicPr>
            <a:picLocks noChangeAspect="1"/>
          </p:cNvPicPr>
          <p:nvPr/>
        </p:nvPicPr>
        <p:blipFill>
          <a:blip r:embed="rId3"/>
          <a:stretch>
            <a:fillRect/>
          </a:stretch>
        </p:blipFill>
        <p:spPr>
          <a:xfrm>
            <a:off x="8038414" y="2496978"/>
            <a:ext cx="3648849" cy="4171107"/>
          </a:xfrm>
          <a:prstGeom prst="rect">
            <a:avLst/>
          </a:prstGeom>
        </p:spPr>
      </p:pic>
      <p:cxnSp>
        <p:nvCxnSpPr>
          <p:cNvPr id="15" name="Straight Arrow Connector 14">
            <a:extLst>
              <a:ext uri="{FF2B5EF4-FFF2-40B4-BE49-F238E27FC236}">
                <a16:creationId xmlns:a16="http://schemas.microsoft.com/office/drawing/2014/main" id="{22412BDD-8F89-4C16-BB43-779E2E6BEE40}"/>
              </a:ext>
            </a:extLst>
          </p:cNvPr>
          <p:cNvCxnSpPr/>
          <p:nvPr/>
        </p:nvCxnSpPr>
        <p:spPr>
          <a:xfrm>
            <a:off x="2855742" y="5106572"/>
            <a:ext cx="4818607" cy="211016"/>
          </a:xfrm>
          <a:prstGeom prst="straightConnector1">
            <a:avLst/>
          </a:prstGeom>
          <a:ln w="285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A8F59D79-71BB-4993-9E55-AC30B8D67A5D}"/>
              </a:ext>
            </a:extLst>
          </p:cNvPr>
          <p:cNvCxnSpPr/>
          <p:nvPr/>
        </p:nvCxnSpPr>
        <p:spPr>
          <a:xfrm flipV="1">
            <a:off x="4025500" y="1583187"/>
            <a:ext cx="992861" cy="1270657"/>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215978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1 - What is a surd?</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a:normAutofit/>
          </a:bodyPr>
          <a:lstStyle/>
          <a:p>
            <a:pPr marL="0" indent="0">
              <a:buNone/>
            </a:pPr>
            <a:r>
              <a:rPr lang="en-GB" sz="2000"/>
              <a:t>Learning Objective:  Understand the Key Vocabulary from the Knowledge Organiser Section 1</a:t>
            </a:r>
          </a:p>
        </p:txBody>
      </p:sp>
      <p:sp>
        <p:nvSpPr>
          <p:cNvPr id="3" name="TextBox 2"/>
          <p:cNvSpPr txBox="1"/>
          <p:nvPr/>
        </p:nvSpPr>
        <p:spPr>
          <a:xfrm>
            <a:off x="4852218" y="1002890"/>
            <a:ext cx="7167717" cy="3785652"/>
          </a:xfrm>
          <a:prstGeom prst="rect">
            <a:avLst/>
          </a:prstGeom>
          <a:noFill/>
        </p:spPr>
        <p:txBody>
          <a:bodyPr wrap="square" rtlCol="0">
            <a:spAutoFit/>
          </a:bodyPr>
          <a:lstStyle/>
          <a:p>
            <a:r>
              <a:rPr lang="en-GB" sz="2400">
                <a:solidFill>
                  <a:schemeClr val="bg1"/>
                </a:solidFill>
                <a:latin typeface="Century Gothic" panose="020B0502020202020204" pitchFamily="34" charset="0"/>
              </a:rPr>
              <a:t>Watch the video on complete maths and make notes.  Make sure you write definitions of:</a:t>
            </a:r>
          </a:p>
          <a:p>
            <a:endParaRPr lang="en-GB" sz="2400">
              <a:solidFill>
                <a:schemeClr val="bg1"/>
              </a:solidFill>
              <a:latin typeface="Century Gothic" panose="020B0502020202020204" pitchFamily="34" charset="0"/>
            </a:endParaRPr>
          </a:p>
          <a:p>
            <a:r>
              <a:rPr lang="en-GB" sz="2400">
                <a:solidFill>
                  <a:schemeClr val="bg1"/>
                </a:solidFill>
                <a:latin typeface="Century Gothic" panose="020B0502020202020204" pitchFamily="34" charset="0"/>
              </a:rPr>
              <a:t>Square Root</a:t>
            </a:r>
          </a:p>
          <a:p>
            <a:endParaRPr lang="en-GB" sz="2400">
              <a:solidFill>
                <a:schemeClr val="bg1"/>
              </a:solidFill>
              <a:latin typeface="Century Gothic" panose="020B0502020202020204" pitchFamily="34" charset="0"/>
            </a:endParaRPr>
          </a:p>
          <a:p>
            <a:r>
              <a:rPr lang="en-GB" sz="2400">
                <a:solidFill>
                  <a:schemeClr val="bg1"/>
                </a:solidFill>
                <a:latin typeface="Century Gothic" panose="020B0502020202020204" pitchFamily="34" charset="0"/>
              </a:rPr>
              <a:t>Cube Root</a:t>
            </a:r>
          </a:p>
          <a:p>
            <a:endParaRPr lang="en-GB" sz="2400">
              <a:solidFill>
                <a:schemeClr val="bg1"/>
              </a:solidFill>
              <a:latin typeface="Century Gothic" panose="020B0502020202020204" pitchFamily="34" charset="0"/>
            </a:endParaRPr>
          </a:p>
          <a:p>
            <a:r>
              <a:rPr lang="en-GB" sz="2400">
                <a:solidFill>
                  <a:schemeClr val="bg1"/>
                </a:solidFill>
                <a:latin typeface="Century Gothic" panose="020B0502020202020204" pitchFamily="34" charset="0"/>
              </a:rPr>
              <a:t>Irrational Number</a:t>
            </a:r>
          </a:p>
          <a:p>
            <a:endParaRPr lang="en-GB" sz="2400">
              <a:solidFill>
                <a:schemeClr val="bg1"/>
              </a:solidFill>
              <a:latin typeface="Century Gothic" panose="020B0502020202020204" pitchFamily="34" charset="0"/>
            </a:endParaRPr>
          </a:p>
          <a:p>
            <a:r>
              <a:rPr lang="en-GB" sz="2400">
                <a:solidFill>
                  <a:schemeClr val="bg1"/>
                </a:solidFill>
                <a:latin typeface="Century Gothic" panose="020B0502020202020204" pitchFamily="34" charset="0"/>
              </a:rPr>
              <a:t>Surd</a:t>
            </a:r>
          </a:p>
        </p:txBody>
      </p:sp>
    </p:spTree>
    <p:extLst>
      <p:ext uri="{BB962C8B-B14F-4D97-AF65-F5344CB8AC3E}">
        <p14:creationId xmlns:p14="http://schemas.microsoft.com/office/powerpoint/2010/main" val="1352416703"/>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1 - What is a surd?</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a:normAutofit/>
          </a:bodyPr>
          <a:lstStyle/>
          <a:p>
            <a:pPr marL="0" indent="0">
              <a:buNone/>
            </a:pPr>
            <a:r>
              <a:rPr lang="en-GB" sz="2000"/>
              <a:t>Learning Objective:  Understand the Key Vocabulary from the Knowledge Organiser Section 1</a:t>
            </a:r>
          </a:p>
        </p:txBody>
      </p:sp>
      <p:pic>
        <p:nvPicPr>
          <p:cNvPr id="3" name="Picture 2">
            <a:extLst>
              <a:ext uri="{FF2B5EF4-FFF2-40B4-BE49-F238E27FC236}">
                <a16:creationId xmlns:a16="http://schemas.microsoft.com/office/drawing/2014/main" id="{B6C4900A-5760-44AB-9E60-90884DDC0698}"/>
              </a:ext>
            </a:extLst>
          </p:cNvPr>
          <p:cNvPicPr>
            <a:picLocks noChangeAspect="1"/>
          </p:cNvPicPr>
          <p:nvPr/>
        </p:nvPicPr>
        <p:blipFill>
          <a:blip r:embed="rId2"/>
          <a:stretch>
            <a:fillRect/>
          </a:stretch>
        </p:blipFill>
        <p:spPr>
          <a:xfrm>
            <a:off x="4894796" y="3429000"/>
            <a:ext cx="6125430" cy="3277057"/>
          </a:xfrm>
          <a:prstGeom prst="rect">
            <a:avLst/>
          </a:prstGeom>
        </p:spPr>
      </p:pic>
      <p:sp>
        <p:nvSpPr>
          <p:cNvPr id="5" name="TextBox 4"/>
          <p:cNvSpPr txBox="1"/>
          <p:nvPr/>
        </p:nvSpPr>
        <p:spPr>
          <a:xfrm>
            <a:off x="5130772" y="476126"/>
            <a:ext cx="6181242" cy="2585323"/>
          </a:xfrm>
          <a:prstGeom prst="rect">
            <a:avLst/>
          </a:prstGeom>
          <a:noFill/>
        </p:spPr>
        <p:txBody>
          <a:bodyPr wrap="square" rtlCol="0">
            <a:spAutoFit/>
          </a:bodyPr>
          <a:lstStyle/>
          <a:p>
            <a:r>
              <a:rPr lang="en-GB" sz="2400">
                <a:solidFill>
                  <a:schemeClr val="bg1"/>
                </a:solidFill>
                <a:latin typeface="Century Gothic" panose="020B0502020202020204" pitchFamily="34" charset="0"/>
              </a:rPr>
              <a:t>You should ensure that you have got the summary written down.</a:t>
            </a:r>
          </a:p>
          <a:p>
            <a:endParaRPr lang="en-GB" sz="2400">
              <a:solidFill>
                <a:schemeClr val="bg1"/>
              </a:solidFill>
              <a:latin typeface="Century Gothic" panose="020B0502020202020204" pitchFamily="34" charset="0"/>
            </a:endParaRPr>
          </a:p>
          <a:p>
            <a:r>
              <a:rPr lang="en-GB" sz="2400">
                <a:solidFill>
                  <a:schemeClr val="bg1"/>
                </a:solidFill>
                <a:latin typeface="Century Gothic" panose="020B0502020202020204" pitchFamily="34" charset="0"/>
              </a:rPr>
              <a:t>Task – Complete the “Introduction to Surds” task and upload your answers to you learning diary</a:t>
            </a:r>
          </a:p>
          <a:p>
            <a:endParaRPr lang="en-GB">
              <a:solidFill>
                <a:schemeClr val="bg1"/>
              </a:solidFill>
            </a:endParaRPr>
          </a:p>
        </p:txBody>
      </p:sp>
    </p:spTree>
    <p:extLst>
      <p:ext uri="{BB962C8B-B14F-4D97-AF65-F5344CB8AC3E}">
        <p14:creationId xmlns:p14="http://schemas.microsoft.com/office/powerpoint/2010/main" val="3822890845"/>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2 – Simplifying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understand the rules for manipulating surds.  </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40702" y="986287"/>
            <a:ext cx="5446143"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rPr>
              <a:t>Log into </a:t>
            </a:r>
            <a:r>
              <a:rPr lang="en-US" sz="2400">
                <a:solidFill>
                  <a:schemeClr val="bg1"/>
                </a:solidFill>
                <a:latin typeface="Century Gothic"/>
                <a:hlinkClick r:id="rId2"/>
              </a:rPr>
              <a:t>Complete Maths</a:t>
            </a:r>
            <a:r>
              <a:rPr lang="en-US" sz="2400">
                <a:solidFill>
                  <a:schemeClr val="bg1"/>
                </a:solidFill>
                <a:latin typeface="Century Gothic"/>
              </a:rPr>
              <a:t> and complete your daily multiplication tables</a:t>
            </a:r>
            <a:endParaRPr lang="en-US" sz="2400">
              <a:solidFill>
                <a:schemeClr val="bg1"/>
              </a:solidFill>
              <a:latin typeface="Century Gothic"/>
              <a:cs typeface="Calibri"/>
            </a:endParaRPr>
          </a:p>
          <a:p>
            <a:endParaRPr lang="en-US">
              <a:solidFill>
                <a:srgbClr val="FFFFFF"/>
              </a:solidFill>
            </a:endParaRPr>
          </a:p>
          <a:p>
            <a:r>
              <a:rPr lang="en-US">
                <a:solidFill>
                  <a:srgbClr val="FFFFFF"/>
                </a:solidFill>
              </a:rPr>
              <a:t>Click</a:t>
            </a:r>
            <a:r>
              <a:rPr lang="en-US"/>
              <a:t> to add text</a:t>
            </a:r>
            <a:endParaRPr lang="en-US">
              <a:cs typeface="Calibri"/>
            </a:endParaRPr>
          </a:p>
        </p:txBody>
      </p:sp>
    </p:spTree>
    <p:extLst>
      <p:ext uri="{BB962C8B-B14F-4D97-AF65-F5344CB8AC3E}">
        <p14:creationId xmlns:p14="http://schemas.microsoft.com/office/powerpoint/2010/main" val="1603594424"/>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2 – Simplifying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understand the rules for manipulating surds.  </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4868174" y="109268"/>
            <a:ext cx="6653841"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cs typeface="Calibri"/>
              </a:rPr>
              <a:t>Write down the first 15 square numbers – you will need these later on</a:t>
            </a:r>
            <a:endParaRPr lang="en-US" sz="2400">
              <a:solidFill>
                <a:schemeClr val="bg1"/>
              </a:solidFill>
              <a:latin typeface="Century Gothic"/>
            </a:endParaRPr>
          </a:p>
          <a:p>
            <a:r>
              <a:rPr lang="en-US" sz="2400">
                <a:solidFill>
                  <a:srgbClr val="FFFFFF"/>
                </a:solidFill>
                <a:latin typeface="Century Gothic"/>
              </a:rPr>
              <a:t>Click</a:t>
            </a:r>
            <a:r>
              <a:rPr lang="en-US" sz="2400">
                <a:latin typeface="Century Gothic"/>
              </a:rPr>
              <a:t> to add text</a:t>
            </a:r>
            <a:endParaRPr lang="en-US">
              <a:latin typeface="Century Gothic"/>
              <a:cs typeface="Calibri"/>
            </a:endParaRPr>
          </a:p>
        </p:txBody>
      </p:sp>
    </p:spTree>
    <p:extLst>
      <p:ext uri="{BB962C8B-B14F-4D97-AF65-F5344CB8AC3E}">
        <p14:creationId xmlns:p14="http://schemas.microsoft.com/office/powerpoint/2010/main" val="2005138016"/>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2 – Simplifying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understand the rules for manipulating surds.  </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71096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cs typeface="Calibri"/>
              </a:rPr>
              <a:t>Write down the first 15 square numbers – you will need these later on</a:t>
            </a:r>
          </a:p>
          <a:p>
            <a:endParaRPr lang="en-US" sz="2400">
              <a:solidFill>
                <a:schemeClr val="bg1"/>
              </a:solidFill>
              <a:latin typeface="Century Gothic"/>
              <a:cs typeface="Calibri"/>
            </a:endParaRPr>
          </a:p>
          <a:p>
            <a:r>
              <a:rPr lang="en-US" sz="2400">
                <a:solidFill>
                  <a:schemeClr val="bg1"/>
                </a:solidFill>
                <a:latin typeface="Century Gothic"/>
                <a:cs typeface="Calibri"/>
              </a:rPr>
              <a:t>    1x1=</a:t>
            </a:r>
            <a:r>
              <a:rPr lang="en-US" sz="2400">
                <a:solidFill>
                  <a:srgbClr val="FF0000"/>
                </a:solidFill>
                <a:latin typeface="Century Gothic"/>
                <a:cs typeface="Calibri"/>
              </a:rPr>
              <a:t>1</a:t>
            </a:r>
          </a:p>
          <a:p>
            <a:r>
              <a:rPr lang="en-US" sz="2400">
                <a:solidFill>
                  <a:schemeClr val="bg1"/>
                </a:solidFill>
                <a:latin typeface="Century Gothic"/>
                <a:cs typeface="Calibri"/>
              </a:rPr>
              <a:t>    2x2=</a:t>
            </a:r>
            <a:r>
              <a:rPr lang="en-US" sz="2400">
                <a:solidFill>
                  <a:srgbClr val="FF0000"/>
                </a:solidFill>
                <a:latin typeface="Century Gothic"/>
                <a:cs typeface="Calibri"/>
              </a:rPr>
              <a:t>4</a:t>
            </a:r>
          </a:p>
          <a:p>
            <a:r>
              <a:rPr lang="en-US" sz="2400">
                <a:solidFill>
                  <a:schemeClr val="bg1"/>
                </a:solidFill>
                <a:latin typeface="Century Gothic"/>
                <a:cs typeface="Calibri"/>
              </a:rPr>
              <a:t>    3x3=</a:t>
            </a:r>
            <a:r>
              <a:rPr lang="en-US" sz="2400">
                <a:solidFill>
                  <a:srgbClr val="FF0000"/>
                </a:solidFill>
                <a:latin typeface="Century Gothic"/>
                <a:cs typeface="Calibri"/>
              </a:rPr>
              <a:t>9</a:t>
            </a:r>
          </a:p>
          <a:p>
            <a:r>
              <a:rPr lang="en-US" sz="2400">
                <a:solidFill>
                  <a:schemeClr val="bg1"/>
                </a:solidFill>
                <a:latin typeface="Century Gothic"/>
                <a:cs typeface="Calibri"/>
              </a:rPr>
              <a:t>    4x4=</a:t>
            </a:r>
            <a:r>
              <a:rPr lang="en-US" sz="2400">
                <a:solidFill>
                  <a:srgbClr val="FF0000"/>
                </a:solidFill>
                <a:latin typeface="Century Gothic"/>
                <a:cs typeface="Calibri"/>
              </a:rPr>
              <a:t>16</a:t>
            </a:r>
          </a:p>
          <a:p>
            <a:r>
              <a:rPr lang="en-US" sz="2400">
                <a:solidFill>
                  <a:schemeClr val="bg1"/>
                </a:solidFill>
                <a:latin typeface="Century Gothic"/>
                <a:cs typeface="Calibri"/>
              </a:rPr>
              <a:t>    5x5=</a:t>
            </a:r>
            <a:r>
              <a:rPr lang="en-US" sz="2400">
                <a:solidFill>
                  <a:srgbClr val="FF0000"/>
                </a:solidFill>
                <a:latin typeface="Century Gothic"/>
                <a:cs typeface="Calibri"/>
              </a:rPr>
              <a:t>25</a:t>
            </a:r>
          </a:p>
          <a:p>
            <a:r>
              <a:rPr lang="en-US" sz="2400">
                <a:solidFill>
                  <a:schemeClr val="bg1"/>
                </a:solidFill>
                <a:latin typeface="Century Gothic"/>
                <a:cs typeface="Calibri"/>
              </a:rPr>
              <a:t>    6x6=</a:t>
            </a:r>
            <a:r>
              <a:rPr lang="en-US" sz="2400">
                <a:solidFill>
                  <a:srgbClr val="FF0000"/>
                </a:solidFill>
                <a:latin typeface="Century Gothic"/>
                <a:cs typeface="Calibri"/>
              </a:rPr>
              <a:t>36</a:t>
            </a:r>
          </a:p>
          <a:p>
            <a:r>
              <a:rPr lang="en-US" sz="2400">
                <a:solidFill>
                  <a:schemeClr val="bg1"/>
                </a:solidFill>
                <a:latin typeface="Century Gothic"/>
                <a:cs typeface="Calibri"/>
              </a:rPr>
              <a:t>    7x7=</a:t>
            </a:r>
            <a:r>
              <a:rPr lang="en-US" sz="2400">
                <a:solidFill>
                  <a:srgbClr val="FF0000"/>
                </a:solidFill>
                <a:latin typeface="Century Gothic"/>
                <a:cs typeface="Calibri"/>
              </a:rPr>
              <a:t>49</a:t>
            </a:r>
          </a:p>
          <a:p>
            <a:r>
              <a:rPr lang="en-US" sz="2400">
                <a:solidFill>
                  <a:schemeClr val="bg1"/>
                </a:solidFill>
                <a:latin typeface="Century Gothic"/>
                <a:cs typeface="Calibri"/>
              </a:rPr>
              <a:t>    8x8=</a:t>
            </a:r>
            <a:r>
              <a:rPr lang="en-US" sz="2400">
                <a:solidFill>
                  <a:srgbClr val="FF0000"/>
                </a:solidFill>
                <a:latin typeface="Century Gothic"/>
                <a:cs typeface="Calibri"/>
              </a:rPr>
              <a:t>64</a:t>
            </a:r>
          </a:p>
          <a:p>
            <a:r>
              <a:rPr lang="en-US" sz="2400">
                <a:solidFill>
                  <a:schemeClr val="bg1"/>
                </a:solidFill>
                <a:latin typeface="Century Gothic"/>
                <a:cs typeface="Calibri"/>
              </a:rPr>
              <a:t>    9x9=</a:t>
            </a:r>
            <a:r>
              <a:rPr lang="en-US" sz="2400">
                <a:solidFill>
                  <a:srgbClr val="FF0000"/>
                </a:solidFill>
                <a:latin typeface="Century Gothic"/>
                <a:cs typeface="Calibri"/>
              </a:rPr>
              <a:t>81</a:t>
            </a:r>
          </a:p>
          <a:p>
            <a:r>
              <a:rPr lang="en-US" sz="2400">
                <a:solidFill>
                  <a:schemeClr val="bg1"/>
                </a:solidFill>
                <a:latin typeface="Century Gothic"/>
                <a:cs typeface="Calibri"/>
              </a:rPr>
              <a:t>10x10=</a:t>
            </a:r>
            <a:r>
              <a:rPr lang="en-US" sz="2400">
                <a:solidFill>
                  <a:srgbClr val="FF0000"/>
                </a:solidFill>
                <a:latin typeface="Century Gothic"/>
                <a:cs typeface="Calibri"/>
              </a:rPr>
              <a:t>100</a:t>
            </a:r>
          </a:p>
          <a:p>
            <a:r>
              <a:rPr lang="en-US" sz="2400">
                <a:solidFill>
                  <a:schemeClr val="bg1"/>
                </a:solidFill>
                <a:latin typeface="Century Gothic"/>
                <a:cs typeface="Calibri"/>
              </a:rPr>
              <a:t>11x11=</a:t>
            </a:r>
            <a:r>
              <a:rPr lang="en-US" sz="2400">
                <a:solidFill>
                  <a:srgbClr val="FF0000"/>
                </a:solidFill>
                <a:latin typeface="Century Gothic"/>
                <a:cs typeface="Calibri"/>
              </a:rPr>
              <a:t>121</a:t>
            </a:r>
          </a:p>
          <a:p>
            <a:r>
              <a:rPr lang="en-US" sz="2400">
                <a:solidFill>
                  <a:schemeClr val="bg1"/>
                </a:solidFill>
                <a:latin typeface="Century Gothic"/>
                <a:cs typeface="Calibri"/>
              </a:rPr>
              <a:t>12x12=</a:t>
            </a:r>
            <a:r>
              <a:rPr lang="en-US" sz="2400">
                <a:solidFill>
                  <a:srgbClr val="FF0000"/>
                </a:solidFill>
                <a:latin typeface="Century Gothic"/>
                <a:cs typeface="Calibri"/>
              </a:rPr>
              <a:t>144</a:t>
            </a:r>
          </a:p>
          <a:p>
            <a:r>
              <a:rPr lang="en-US" sz="2400">
                <a:solidFill>
                  <a:schemeClr val="bg1"/>
                </a:solidFill>
                <a:latin typeface="Century Gothic"/>
                <a:cs typeface="Calibri"/>
              </a:rPr>
              <a:t>13x13=</a:t>
            </a:r>
            <a:r>
              <a:rPr lang="en-US" sz="2400">
                <a:solidFill>
                  <a:srgbClr val="FF0000"/>
                </a:solidFill>
                <a:latin typeface="Century Gothic"/>
                <a:cs typeface="Calibri"/>
              </a:rPr>
              <a:t>169</a:t>
            </a:r>
          </a:p>
          <a:p>
            <a:r>
              <a:rPr lang="en-US" sz="2400">
                <a:solidFill>
                  <a:schemeClr val="bg1"/>
                </a:solidFill>
                <a:latin typeface="Century Gothic"/>
                <a:cs typeface="Calibri"/>
              </a:rPr>
              <a:t>14x14=</a:t>
            </a:r>
            <a:r>
              <a:rPr lang="en-US" sz="2400">
                <a:solidFill>
                  <a:srgbClr val="FF0000"/>
                </a:solidFill>
                <a:latin typeface="Century Gothic"/>
                <a:cs typeface="Calibri"/>
              </a:rPr>
              <a:t>196</a:t>
            </a:r>
          </a:p>
          <a:p>
            <a:r>
              <a:rPr lang="en-US" sz="2400">
                <a:solidFill>
                  <a:schemeClr val="bg1"/>
                </a:solidFill>
                <a:latin typeface="Century Gothic"/>
                <a:cs typeface="Calibri"/>
              </a:rPr>
              <a:t>15x15=</a:t>
            </a:r>
            <a:r>
              <a:rPr lang="en-US" sz="2400">
                <a:solidFill>
                  <a:srgbClr val="FF0000"/>
                </a:solidFill>
                <a:latin typeface="Century Gothic"/>
                <a:cs typeface="Calibri"/>
              </a:rPr>
              <a:t>225</a:t>
            </a:r>
          </a:p>
          <a:p>
            <a:r>
              <a:rPr lang="en-US" sz="2400">
                <a:solidFill>
                  <a:srgbClr val="FFFFFF"/>
                </a:solidFill>
                <a:latin typeface="Century Gothic"/>
              </a:rPr>
              <a:t>Click</a:t>
            </a:r>
            <a:r>
              <a:rPr lang="en-US" sz="2400">
                <a:latin typeface="Century Gothic"/>
              </a:rPr>
              <a:t> to add text</a:t>
            </a:r>
            <a:endParaRPr lang="en-US">
              <a:latin typeface="Century Gothic"/>
              <a:cs typeface="Calibri"/>
            </a:endParaRPr>
          </a:p>
        </p:txBody>
      </p:sp>
    </p:spTree>
    <p:extLst>
      <p:ext uri="{BB962C8B-B14F-4D97-AF65-F5344CB8AC3E}">
        <p14:creationId xmlns:p14="http://schemas.microsoft.com/office/powerpoint/2010/main" val="2361736824"/>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3FDE1F79A2D3428ED427051C78E515" ma:contentTypeVersion="2" ma:contentTypeDescription="Create a new document." ma:contentTypeScope="" ma:versionID="e7e1f7a42eb097b0cf559d623088954b">
  <xsd:schema xmlns:xsd="http://www.w3.org/2001/XMLSchema" xmlns:xs="http://www.w3.org/2001/XMLSchema" xmlns:p="http://schemas.microsoft.com/office/2006/metadata/properties" xmlns:ns2="fa585a1e-2303-404b-9165-9102b23188cb" targetNamespace="http://schemas.microsoft.com/office/2006/metadata/properties" ma:root="true" ma:fieldsID="64bee8f087a7b915a6e1bac3b67b6b1f" ns2:_="">
    <xsd:import namespace="fa585a1e-2303-404b-9165-9102b23188cb"/>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585a1e-2303-404b-9165-9102b23188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4BCCDF-268F-4E32-9FBC-886D29CE2C73}">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fa585a1e-2303-404b-9165-9102b23188cb"/>
    <ds:schemaRef ds:uri="http://www.w3.org/XML/1998/namespace"/>
  </ds:schemaRefs>
</ds:datastoreItem>
</file>

<file path=customXml/itemProps2.xml><?xml version="1.0" encoding="utf-8"?>
<ds:datastoreItem xmlns:ds="http://schemas.openxmlformats.org/officeDocument/2006/customXml" ds:itemID="{3FB7D847-CE37-4D36-9FDB-28C59CBC6BAC}">
  <ds:schemaRefs>
    <ds:schemaRef ds:uri="http://schemas.microsoft.com/sharepoint/v3/contenttype/forms"/>
  </ds:schemaRefs>
</ds:datastoreItem>
</file>

<file path=customXml/itemProps3.xml><?xml version="1.0" encoding="utf-8"?>
<ds:datastoreItem xmlns:ds="http://schemas.openxmlformats.org/officeDocument/2006/customXml" ds:itemID="{18DA90E9-E6E0-45C6-944F-27F9189B43CB}">
  <ds:schemaRefs>
    <ds:schemaRef ds:uri="fa585a1e-2303-404b-9165-9102b23188c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TotalTime>
  <Words>1054</Words>
  <Application>Microsoft Office PowerPoint</Application>
  <PresentationFormat>Widescreen</PresentationFormat>
  <Paragraphs>253</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Cambria Math</vt:lpstr>
      <vt:lpstr>Century Gothic</vt:lpstr>
      <vt:lpstr>Office Theme</vt:lpstr>
      <vt:lpstr>Year 9 Maths Summer Term 1</vt:lpstr>
      <vt:lpstr>Lesson Overviews – how maths lessons will work for now</vt:lpstr>
      <vt:lpstr>Lesson Overviews – how maths lessons will work for now</vt:lpstr>
      <vt:lpstr>Lesson Overviews – how maths lessons will work for now</vt:lpstr>
      <vt:lpstr>Lesson 1 - What is a surd? </vt:lpstr>
      <vt:lpstr>Lesson 1 - What is a surd? </vt:lpstr>
      <vt:lpstr>Lesson 2 – Simplifying Surds </vt:lpstr>
      <vt:lpstr>Lesson 2 – Simplifying Surds </vt:lpstr>
      <vt:lpstr>Lesson 2 – Simplifying Surds </vt:lpstr>
      <vt:lpstr>Lesson 2 – Simplifying Surds </vt:lpstr>
      <vt:lpstr>Lesson 3 – Calculating with Surds </vt:lpstr>
      <vt:lpstr>Lesson 3 – Calculating with Surds </vt:lpstr>
      <vt:lpstr>Lesson 3 – Calculating with Surds </vt:lpstr>
      <vt:lpstr>Lesson 4 – Calculating with Surds </vt:lpstr>
      <vt:lpstr>Lesson 4 – Calculating with Surds </vt:lpstr>
      <vt:lpstr>Lesson 5 – Expanding brackets recap </vt:lpstr>
      <vt:lpstr>Lesson 5 – Expanding brackets recap </vt:lpstr>
      <vt:lpstr>Lesson 5 – Expanding brackets recap </vt:lpstr>
      <vt:lpstr>Lesson 6 – Expanding brackets involving surds </vt:lpstr>
      <vt:lpstr>Lesson 6 – Expanding brackets involving surds </vt:lpstr>
      <vt:lpstr>Lesson 7 – Expanding brackets involving surds </vt:lpstr>
      <vt:lpstr>Lesson 7 – Expanding brackets involving surds </vt:lpstr>
      <vt:lpstr>Lesson 8 –Recap of last 2 weeks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10 Maths Summer Term 1</dc:title>
  <dc:creator>Rose Dray</dc:creator>
  <cp:lastModifiedBy>Rosemary Dray</cp:lastModifiedBy>
  <cp:revision>1</cp:revision>
  <dcterms:created xsi:type="dcterms:W3CDTF">2020-04-01T11:58:39Z</dcterms:created>
  <dcterms:modified xsi:type="dcterms:W3CDTF">2020-04-16T10:03:35Z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0x010100C53FDE1F79A2D3428ED427051C78E515</vt:lpwstr>
  </property>
</Properties>
</file>