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691" r:id="rId5"/>
    <p:sldMasterId id="2147483749" r:id="rId6"/>
  </p:sldMasterIdLst>
  <p:notesMasterIdLst>
    <p:notesMasterId r:id="rId43"/>
  </p:notesMasterIdLst>
  <p:sldIdLst>
    <p:sldId id="266" r:id="rId7"/>
    <p:sldId id="332" r:id="rId8"/>
    <p:sldId id="330" r:id="rId9"/>
    <p:sldId id="311" r:id="rId10"/>
    <p:sldId id="334" r:id="rId11"/>
    <p:sldId id="337" r:id="rId12"/>
    <p:sldId id="335" r:id="rId13"/>
    <p:sldId id="339" r:id="rId14"/>
    <p:sldId id="340" r:id="rId15"/>
    <p:sldId id="336" r:id="rId16"/>
    <p:sldId id="343" r:id="rId17"/>
    <p:sldId id="338" r:id="rId18"/>
    <p:sldId id="341" r:id="rId19"/>
    <p:sldId id="344" r:id="rId20"/>
    <p:sldId id="345" r:id="rId21"/>
    <p:sldId id="348" r:id="rId22"/>
    <p:sldId id="346" r:id="rId23"/>
    <p:sldId id="342" r:id="rId24"/>
    <p:sldId id="347" r:id="rId25"/>
    <p:sldId id="349" r:id="rId26"/>
    <p:sldId id="350" r:id="rId27"/>
    <p:sldId id="351" r:id="rId28"/>
    <p:sldId id="353" r:id="rId29"/>
    <p:sldId id="352" r:id="rId30"/>
    <p:sldId id="354" r:id="rId31"/>
    <p:sldId id="355" r:id="rId32"/>
    <p:sldId id="356" r:id="rId33"/>
    <p:sldId id="358" r:id="rId34"/>
    <p:sldId id="357" r:id="rId35"/>
    <p:sldId id="361" r:id="rId36"/>
    <p:sldId id="359" r:id="rId37"/>
    <p:sldId id="360" r:id="rId38"/>
    <p:sldId id="362" r:id="rId39"/>
    <p:sldId id="363" r:id="rId40"/>
    <p:sldId id="364" r:id="rId41"/>
    <p:sldId id="36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C7E6A4"/>
    <a:srgbClr val="C0C0C0"/>
    <a:srgbClr val="99CCFF"/>
    <a:srgbClr val="008000"/>
    <a:srgbClr val="FF81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57" autoAdjust="0"/>
    <p:restoredTop sz="79361" autoAdjust="0"/>
  </p:normalViewPr>
  <p:slideViewPr>
    <p:cSldViewPr snapToGrid="0" snapToObjects="1">
      <p:cViewPr varScale="1">
        <p:scale>
          <a:sx n="102" d="100"/>
          <a:sy n="102" d="100"/>
        </p:scale>
        <p:origin x="15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4D6C965A-63A4-7146-BB8F-A29EFAC24D3B}" type="datetimeFigureOut">
              <a:rPr lang="en-US" smtClean="0"/>
              <a:pPr/>
              <a:t>4/19/20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A9278C8F-C082-9344-9FA9-16B1F0AFF955}" type="slidenum">
              <a:rPr lang="en-US" smtClean="0"/>
              <a:pPr/>
              <a:t>‹#›</a:t>
            </a:fld>
            <a:endParaRPr lang="en-US" dirty="0"/>
          </a:p>
        </p:txBody>
      </p:sp>
    </p:spTree>
    <p:extLst>
      <p:ext uri="{BB962C8B-B14F-4D97-AF65-F5344CB8AC3E}">
        <p14:creationId xmlns:p14="http://schemas.microsoft.com/office/powerpoint/2010/main" val="1715713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17</a:t>
            </a:fld>
            <a:endParaRPr lang="en-US" dirty="0"/>
          </a:p>
        </p:txBody>
      </p:sp>
    </p:spTree>
    <p:extLst>
      <p:ext uri="{BB962C8B-B14F-4D97-AF65-F5344CB8AC3E}">
        <p14:creationId xmlns:p14="http://schemas.microsoft.com/office/powerpoint/2010/main" val="66900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27</a:t>
            </a:fld>
            <a:endParaRPr lang="en-US" dirty="0"/>
          </a:p>
        </p:txBody>
      </p:sp>
    </p:spTree>
    <p:extLst>
      <p:ext uri="{BB962C8B-B14F-4D97-AF65-F5344CB8AC3E}">
        <p14:creationId xmlns:p14="http://schemas.microsoft.com/office/powerpoint/2010/main" val="2596414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28</a:t>
            </a:fld>
            <a:endParaRPr lang="en-US" dirty="0"/>
          </a:p>
        </p:txBody>
      </p:sp>
    </p:spTree>
    <p:extLst>
      <p:ext uri="{BB962C8B-B14F-4D97-AF65-F5344CB8AC3E}">
        <p14:creationId xmlns:p14="http://schemas.microsoft.com/office/powerpoint/2010/main" val="2881874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29</a:t>
            </a:fld>
            <a:endParaRPr lang="en-US" dirty="0"/>
          </a:p>
        </p:txBody>
      </p:sp>
    </p:spTree>
    <p:extLst>
      <p:ext uri="{BB962C8B-B14F-4D97-AF65-F5344CB8AC3E}">
        <p14:creationId xmlns:p14="http://schemas.microsoft.com/office/powerpoint/2010/main" val="540230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30</a:t>
            </a:fld>
            <a:endParaRPr lang="en-US" dirty="0"/>
          </a:p>
        </p:txBody>
      </p:sp>
    </p:spTree>
    <p:extLst>
      <p:ext uri="{BB962C8B-B14F-4D97-AF65-F5344CB8AC3E}">
        <p14:creationId xmlns:p14="http://schemas.microsoft.com/office/powerpoint/2010/main" val="4004385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31</a:t>
            </a:fld>
            <a:endParaRPr lang="en-US" dirty="0"/>
          </a:p>
        </p:txBody>
      </p:sp>
    </p:spTree>
    <p:extLst>
      <p:ext uri="{BB962C8B-B14F-4D97-AF65-F5344CB8AC3E}">
        <p14:creationId xmlns:p14="http://schemas.microsoft.com/office/powerpoint/2010/main" val="966818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32</a:t>
            </a:fld>
            <a:endParaRPr lang="en-US" dirty="0"/>
          </a:p>
        </p:txBody>
      </p:sp>
    </p:spTree>
    <p:extLst>
      <p:ext uri="{BB962C8B-B14F-4D97-AF65-F5344CB8AC3E}">
        <p14:creationId xmlns:p14="http://schemas.microsoft.com/office/powerpoint/2010/main" val="2029852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33</a:t>
            </a:fld>
            <a:endParaRPr lang="en-US" dirty="0"/>
          </a:p>
        </p:txBody>
      </p:sp>
    </p:spTree>
    <p:extLst>
      <p:ext uri="{BB962C8B-B14F-4D97-AF65-F5344CB8AC3E}">
        <p14:creationId xmlns:p14="http://schemas.microsoft.com/office/powerpoint/2010/main" val="42555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34</a:t>
            </a:fld>
            <a:endParaRPr lang="en-US" dirty="0"/>
          </a:p>
        </p:txBody>
      </p:sp>
    </p:spTree>
    <p:extLst>
      <p:ext uri="{BB962C8B-B14F-4D97-AF65-F5344CB8AC3E}">
        <p14:creationId xmlns:p14="http://schemas.microsoft.com/office/powerpoint/2010/main" val="391634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35</a:t>
            </a:fld>
            <a:endParaRPr lang="en-US" dirty="0"/>
          </a:p>
        </p:txBody>
      </p:sp>
    </p:spTree>
    <p:extLst>
      <p:ext uri="{BB962C8B-B14F-4D97-AF65-F5344CB8AC3E}">
        <p14:creationId xmlns:p14="http://schemas.microsoft.com/office/powerpoint/2010/main" val="302849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36</a:t>
            </a:fld>
            <a:endParaRPr lang="en-US" dirty="0"/>
          </a:p>
        </p:txBody>
      </p:sp>
    </p:spTree>
    <p:extLst>
      <p:ext uri="{BB962C8B-B14F-4D97-AF65-F5344CB8AC3E}">
        <p14:creationId xmlns:p14="http://schemas.microsoft.com/office/powerpoint/2010/main" val="1470460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19</a:t>
            </a:fld>
            <a:endParaRPr lang="en-US" dirty="0"/>
          </a:p>
        </p:txBody>
      </p:sp>
    </p:spTree>
    <p:extLst>
      <p:ext uri="{BB962C8B-B14F-4D97-AF65-F5344CB8AC3E}">
        <p14:creationId xmlns:p14="http://schemas.microsoft.com/office/powerpoint/2010/main" val="350628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20</a:t>
            </a:fld>
            <a:endParaRPr lang="en-US" dirty="0"/>
          </a:p>
        </p:txBody>
      </p:sp>
    </p:spTree>
    <p:extLst>
      <p:ext uri="{BB962C8B-B14F-4D97-AF65-F5344CB8AC3E}">
        <p14:creationId xmlns:p14="http://schemas.microsoft.com/office/powerpoint/2010/main" val="3308400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21</a:t>
            </a:fld>
            <a:endParaRPr lang="en-US" dirty="0"/>
          </a:p>
        </p:txBody>
      </p:sp>
    </p:spTree>
    <p:extLst>
      <p:ext uri="{BB962C8B-B14F-4D97-AF65-F5344CB8AC3E}">
        <p14:creationId xmlns:p14="http://schemas.microsoft.com/office/powerpoint/2010/main" val="376985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22</a:t>
            </a:fld>
            <a:endParaRPr lang="en-US" dirty="0"/>
          </a:p>
        </p:txBody>
      </p:sp>
    </p:spTree>
    <p:extLst>
      <p:ext uri="{BB962C8B-B14F-4D97-AF65-F5344CB8AC3E}">
        <p14:creationId xmlns:p14="http://schemas.microsoft.com/office/powerpoint/2010/main" val="384423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23</a:t>
            </a:fld>
            <a:endParaRPr lang="en-US" dirty="0"/>
          </a:p>
        </p:txBody>
      </p:sp>
    </p:spTree>
    <p:extLst>
      <p:ext uri="{BB962C8B-B14F-4D97-AF65-F5344CB8AC3E}">
        <p14:creationId xmlns:p14="http://schemas.microsoft.com/office/powerpoint/2010/main" val="3059006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24</a:t>
            </a:fld>
            <a:endParaRPr lang="en-US" dirty="0"/>
          </a:p>
        </p:txBody>
      </p:sp>
    </p:spTree>
    <p:extLst>
      <p:ext uri="{BB962C8B-B14F-4D97-AF65-F5344CB8AC3E}">
        <p14:creationId xmlns:p14="http://schemas.microsoft.com/office/powerpoint/2010/main" val="86352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25</a:t>
            </a:fld>
            <a:endParaRPr lang="en-US" dirty="0"/>
          </a:p>
        </p:txBody>
      </p:sp>
    </p:spTree>
    <p:extLst>
      <p:ext uri="{BB962C8B-B14F-4D97-AF65-F5344CB8AC3E}">
        <p14:creationId xmlns:p14="http://schemas.microsoft.com/office/powerpoint/2010/main" val="514124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278C8F-C082-9344-9FA9-16B1F0AFF955}" type="slidenum">
              <a:rPr lang="en-US" smtClean="0"/>
              <a:pPr/>
              <a:t>26</a:t>
            </a:fld>
            <a:endParaRPr lang="en-US" dirty="0"/>
          </a:p>
        </p:txBody>
      </p:sp>
    </p:spTree>
    <p:extLst>
      <p:ext uri="{BB962C8B-B14F-4D97-AF65-F5344CB8AC3E}">
        <p14:creationId xmlns:p14="http://schemas.microsoft.com/office/powerpoint/2010/main" val="19322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Box 14"/>
          <p:cNvSpPr txBox="1"/>
          <p:nvPr userDrawn="1"/>
        </p:nvSpPr>
        <p:spPr>
          <a:xfrm>
            <a:off x="4742190" y="2401136"/>
            <a:ext cx="6682153" cy="3805699"/>
          </a:xfrm>
          <a:prstGeom prst="rect">
            <a:avLst/>
          </a:prstGeom>
          <a:noFill/>
          <a:ln>
            <a:solidFill>
              <a:srgbClr val="99CCFF"/>
            </a:solidFill>
          </a:ln>
        </p:spPr>
        <p:txBody>
          <a:bodyPr wrap="square" rtlCol="0">
            <a:noAutofit/>
          </a:bodyPr>
          <a:lstStyle/>
          <a:p>
            <a:r>
              <a:rPr lang="en-GB" sz="2400" b="1" u="sng" dirty="0">
                <a:solidFill>
                  <a:prstClr val="black"/>
                </a:solidFill>
                <a:latin typeface="Century Gothic" panose="020B0502020202020204" pitchFamily="34" charset="0"/>
              </a:rPr>
              <a:t>Learning outcomes:</a:t>
            </a:r>
          </a:p>
          <a:p>
            <a:endParaRPr lang="en-GB" sz="2400" dirty="0">
              <a:solidFill>
                <a:prstClr val="black"/>
              </a:solidFill>
              <a:latin typeface="Century Gothic" panose="020B0502020202020204" pitchFamily="34" charset="0"/>
            </a:endParaRPr>
          </a:p>
        </p:txBody>
      </p:sp>
      <p:sp>
        <p:nvSpPr>
          <p:cNvPr id="16" name="TextBox 15"/>
          <p:cNvSpPr txBox="1"/>
          <p:nvPr userDrawn="1"/>
        </p:nvSpPr>
        <p:spPr>
          <a:xfrm>
            <a:off x="277092" y="2401136"/>
            <a:ext cx="4241088" cy="3805699"/>
          </a:xfrm>
          <a:prstGeom prst="rect">
            <a:avLst/>
          </a:prstGeom>
          <a:noFill/>
          <a:ln>
            <a:solidFill>
              <a:srgbClr val="99CCFF"/>
            </a:solidFill>
          </a:ln>
        </p:spPr>
        <p:txBody>
          <a:bodyPr wrap="square" rtlCol="0">
            <a:noAutofit/>
          </a:bodyPr>
          <a:lstStyle/>
          <a:p>
            <a:r>
              <a:rPr lang="en-GB" sz="2400" b="1" u="sng" dirty="0">
                <a:solidFill>
                  <a:prstClr val="black"/>
                </a:solidFill>
                <a:latin typeface="Century Gothic" panose="020B0502020202020204" pitchFamily="34" charset="0"/>
              </a:rPr>
              <a:t>Learning objective:</a:t>
            </a:r>
          </a:p>
          <a:p>
            <a:endParaRPr lang="en-GB" sz="2400" b="1" u="sng" dirty="0">
              <a:solidFill>
                <a:prstClr val="black"/>
              </a:solidFill>
              <a:latin typeface="Century Gothic" panose="020B0502020202020204" pitchFamily="34" charset="0"/>
            </a:endParaRPr>
          </a:p>
          <a:p>
            <a:endParaRPr lang="en-GB" sz="2400" dirty="0">
              <a:solidFill>
                <a:prstClr val="black"/>
              </a:solidFill>
              <a:latin typeface="Century Gothic" panose="020B0502020202020204" pitchFamily="34" charset="0"/>
            </a:endParaRPr>
          </a:p>
          <a:p>
            <a:endParaRPr lang="en-GB" sz="2400" dirty="0">
              <a:solidFill>
                <a:prstClr val="black"/>
              </a:solidFill>
              <a:latin typeface="Century Gothic" panose="020B0502020202020204" pitchFamily="34" charset="0"/>
            </a:endParaRPr>
          </a:p>
          <a:p>
            <a:endParaRPr lang="en-GB" sz="2400" dirty="0">
              <a:solidFill>
                <a:prstClr val="black"/>
              </a:solidFill>
              <a:latin typeface="Century Gothic" panose="020B0502020202020204" pitchFamily="34" charset="0"/>
            </a:endParaRPr>
          </a:p>
          <a:p>
            <a:endParaRPr lang="en-GB" sz="2400" dirty="0">
              <a:solidFill>
                <a:prstClr val="black"/>
              </a:solidFill>
              <a:latin typeface="Century Gothic" panose="020B0502020202020204" pitchFamily="34" charset="0"/>
            </a:endParaRPr>
          </a:p>
          <a:p>
            <a:endParaRPr lang="en-GB" sz="2400" dirty="0">
              <a:solidFill>
                <a:prstClr val="black"/>
              </a:solidFill>
              <a:latin typeface="Century Gothic" panose="020B0502020202020204" pitchFamily="34" charset="0"/>
            </a:endParaRPr>
          </a:p>
          <a:p>
            <a:endParaRPr lang="en-GB" sz="2400" dirty="0">
              <a:solidFill>
                <a:prstClr val="black"/>
              </a:solidFill>
              <a:latin typeface="Century Gothic" panose="020B0502020202020204" pitchFamily="34" charset="0"/>
            </a:endParaRPr>
          </a:p>
        </p:txBody>
      </p:sp>
      <p:sp>
        <p:nvSpPr>
          <p:cNvPr id="2" name="TextBox 1"/>
          <p:cNvSpPr txBox="1"/>
          <p:nvPr userDrawn="1"/>
        </p:nvSpPr>
        <p:spPr>
          <a:xfrm>
            <a:off x="2072238" y="1587711"/>
            <a:ext cx="8125553" cy="523220"/>
          </a:xfrm>
          <a:prstGeom prst="rect">
            <a:avLst/>
          </a:prstGeom>
          <a:ln>
            <a:solidFill>
              <a:srgbClr val="99CC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GB" sz="2800" b="1" dirty="0">
              <a:latin typeface="Century Gothic" panose="020B0502020202020204" pitchFamily="34" charset="0"/>
            </a:endParaRPr>
          </a:p>
        </p:txBody>
      </p:sp>
      <p:sp>
        <p:nvSpPr>
          <p:cNvPr id="17" name="TextBox 16"/>
          <p:cNvSpPr txBox="1"/>
          <p:nvPr userDrawn="1"/>
        </p:nvSpPr>
        <p:spPr>
          <a:xfrm>
            <a:off x="6693568" y="38311"/>
            <a:ext cx="5498432" cy="523220"/>
          </a:xfrm>
          <a:prstGeom prst="rect">
            <a:avLst/>
          </a:prstGeom>
          <a:noFill/>
        </p:spPr>
        <p:txBody>
          <a:bodyPr wrap="square" rtlCol="0">
            <a:spAutoFit/>
          </a:bodyPr>
          <a:lstStyle/>
          <a:p>
            <a:fld id="{1D6053B5-6324-4E31-A5F1-61AD9F66036E}" type="datetime2">
              <a:rPr lang="en-GB" sz="2800" b="1" smtClean="0">
                <a:latin typeface="Century Gothic" panose="020B0502020202020204" pitchFamily="34" charset="0"/>
              </a:rPr>
              <a:t>Sunday, 19 April 2020</a:t>
            </a:fld>
            <a:endParaRPr lang="en-GB" sz="2800" b="1" dirty="0">
              <a:latin typeface="Century Gothic" panose="020B0502020202020204" pitchFamily="34" charset="0"/>
            </a:endParaRPr>
          </a:p>
        </p:txBody>
      </p:sp>
      <p:sp>
        <p:nvSpPr>
          <p:cNvPr id="18" name="Title Placeholder 1"/>
          <p:cNvSpPr>
            <a:spLocks noGrp="1"/>
          </p:cNvSpPr>
          <p:nvPr>
            <p:ph type="title"/>
          </p:nvPr>
        </p:nvSpPr>
        <p:spPr>
          <a:xfrm>
            <a:off x="2072238" y="1603035"/>
            <a:ext cx="8125553" cy="507896"/>
          </a:xfrm>
          <a:prstGeom prst="rect">
            <a:avLst/>
          </a:prstGeom>
          <a:ln>
            <a:noFill/>
          </a:ln>
        </p:spPr>
        <p:txBody>
          <a:bodyPr vert="horz" lIns="91440" tIns="45720" rIns="91440" bIns="45720" rtlCol="0" anchor="ctr">
            <a:noAutofit/>
          </a:bodyPr>
          <a:lstStyle>
            <a:lvl1pPr>
              <a:defRPr sz="3200">
                <a:latin typeface="Century Gothic" panose="020B0502020202020204" pitchFamily="34" charset="0"/>
              </a:defRPr>
            </a:lvl1pPr>
          </a:lstStyle>
          <a:p>
            <a:r>
              <a:rPr lang="en-US" dirty="0"/>
              <a:t>Click to edit Master title style</a:t>
            </a:r>
            <a:endParaRPr lang="en-GB" dirty="0"/>
          </a:p>
        </p:txBody>
      </p:sp>
      <p:sp>
        <p:nvSpPr>
          <p:cNvPr id="6" name="Text Placeholder 5"/>
          <p:cNvSpPr>
            <a:spLocks noGrp="1"/>
          </p:cNvSpPr>
          <p:nvPr>
            <p:ph type="body" sz="quarter" idx="10"/>
          </p:nvPr>
        </p:nvSpPr>
        <p:spPr>
          <a:xfrm>
            <a:off x="4849091" y="2883318"/>
            <a:ext cx="6456218" cy="3170099"/>
          </a:xfrm>
          <a:prstGeom prst="rect">
            <a:avLst/>
          </a:prstGeom>
        </p:spPr>
        <p:txBody>
          <a:bodyPr/>
          <a:lstStyle>
            <a:lvl1pPr marL="0" indent="0">
              <a:buNone/>
              <a:defRPr sz="2400">
                <a:latin typeface="Century Gothic" panose="020B0502020202020204" pitchFamily="34" charset="0"/>
              </a:defRPr>
            </a:lvl1pPr>
          </a:lstStyle>
          <a:p>
            <a:pPr lvl="0"/>
            <a:endParaRPr lang="en-GB" dirty="0"/>
          </a:p>
        </p:txBody>
      </p:sp>
      <p:sp>
        <p:nvSpPr>
          <p:cNvPr id="9" name="Text Placeholder 8"/>
          <p:cNvSpPr>
            <a:spLocks noGrp="1"/>
          </p:cNvSpPr>
          <p:nvPr>
            <p:ph type="body" sz="quarter" idx="11"/>
          </p:nvPr>
        </p:nvSpPr>
        <p:spPr>
          <a:xfrm>
            <a:off x="386194" y="2883319"/>
            <a:ext cx="4033406" cy="3170099"/>
          </a:xfrm>
          <a:prstGeom prst="rect">
            <a:avLst/>
          </a:prstGeom>
        </p:spPr>
        <p:txBody>
          <a:bodyPr/>
          <a:lstStyle>
            <a:lvl1pPr>
              <a:defRPr sz="2400">
                <a:latin typeface="Century Gothic" panose="020B0502020202020204" pitchFamily="34" charset="0"/>
              </a:defRPr>
            </a:lvl1pPr>
            <a:lvl2pPr>
              <a:defRPr sz="2000"/>
            </a:lvl2pPr>
            <a:lvl3pPr>
              <a:defRPr sz="1600"/>
            </a:lvl3pPr>
            <a:lvl4pPr>
              <a:defRPr sz="1400"/>
            </a:lvl4pPr>
            <a:lvl5pPr>
              <a:defRPr sz="1400"/>
            </a:lvl5pPr>
          </a:lstStyle>
          <a:p>
            <a:pPr lvl="0"/>
            <a:r>
              <a:rPr lang="en-US" dirty="0"/>
              <a:t>Click to edit Master text styles</a:t>
            </a:r>
          </a:p>
        </p:txBody>
      </p:sp>
    </p:spTree>
    <p:extLst>
      <p:ext uri="{BB962C8B-B14F-4D97-AF65-F5344CB8AC3E}">
        <p14:creationId xmlns:p14="http://schemas.microsoft.com/office/powerpoint/2010/main" val="2496559546"/>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63792B3-A03E-4CF4-BBDC-A4F414E5C80E}" type="datetimeFigureOut">
              <a:rPr lang="en-GB" smtClean="0"/>
              <a:t>19/04/2020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3040653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63792B3-A03E-4CF4-BBDC-A4F414E5C80E}" type="datetimeFigureOut">
              <a:rPr lang="en-GB" smtClean="0"/>
              <a:t>19/04/2020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39365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3792B3-A03E-4CF4-BBDC-A4F414E5C80E}" type="datetimeFigureOut">
              <a:rPr lang="en-GB" smtClean="0"/>
              <a:t>19/04/2020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2969005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792B3-A03E-4CF4-BBDC-A4F414E5C80E}" type="datetimeFigureOut">
              <a:rPr lang="en-GB" smtClean="0"/>
              <a:t>19/04/2020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304832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3792B3-A03E-4CF4-BBDC-A4F414E5C80E}" type="datetimeFigureOut">
              <a:rPr lang="en-GB" smtClean="0"/>
              <a:t>19/04/2020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2699372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3792B3-A03E-4CF4-BBDC-A4F414E5C80E}"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815082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3792B3-A03E-4CF4-BBDC-A4F414E5C80E}"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188527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connec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rgbClr val="C0C0C0"/>
          </a:solidFill>
        </p:spPr>
        <p:txBody>
          <a:bodyPr/>
          <a:lstStyle>
            <a:lvl1pPr algn="l">
              <a:defRPr>
                <a:solidFill>
                  <a:schemeClr val="tx1"/>
                </a:solidFill>
                <a:latin typeface="Century Gothic" panose="020B0502020202020204" pitchFamily="34" charset="0"/>
              </a:defRPr>
            </a:lvl1pPr>
          </a:lstStyle>
          <a:p>
            <a:r>
              <a:rPr lang="en-GB" dirty="0"/>
              <a:t>Title:</a:t>
            </a:r>
          </a:p>
        </p:txBody>
      </p:sp>
      <p:sp>
        <p:nvSpPr>
          <p:cNvPr id="3" name="Content Placeholder 2"/>
          <p:cNvSpPr>
            <a:spLocks noGrp="1"/>
          </p:cNvSpPr>
          <p:nvPr>
            <p:ph idx="1" hasCustomPrompt="1"/>
          </p:nvPr>
        </p:nvSpPr>
        <p:spPr>
          <a:xfrm>
            <a:off x="2735626" y="1700808"/>
            <a:ext cx="4437905" cy="3399227"/>
          </a:xfrm>
          <a:solidFill>
            <a:srgbClr val="FFFF00"/>
          </a:solidFill>
        </p:spPr>
        <p:txBody>
          <a:bodyPr/>
          <a:lstStyle>
            <a:lvl1pPr marL="0" indent="0" algn="l">
              <a:buFont typeface="Arial" panose="020B0604020202020204" pitchFamily="34" charset="0"/>
              <a:buNone/>
              <a:defRPr/>
            </a:lvl1pPr>
          </a:lstStyle>
          <a:p>
            <a:pPr lvl="0"/>
            <a:r>
              <a:rPr lang="en-US" dirty="0"/>
              <a:t>1. Spiral                  -How science works</a:t>
            </a:r>
            <a:endParaRPr lang="en-GB" dirty="0"/>
          </a:p>
        </p:txBody>
      </p:sp>
      <p:sp>
        <p:nvSpPr>
          <p:cNvPr id="9" name="Content Placeholder 2"/>
          <p:cNvSpPr>
            <a:spLocks noGrp="1"/>
          </p:cNvSpPr>
          <p:nvPr>
            <p:ph idx="10" hasCustomPrompt="1"/>
          </p:nvPr>
        </p:nvSpPr>
        <p:spPr>
          <a:xfrm>
            <a:off x="7325931" y="692697"/>
            <a:ext cx="4437905" cy="4407338"/>
          </a:xfrm>
          <a:solidFill>
            <a:schemeClr val="accent2"/>
          </a:solidFill>
        </p:spPr>
        <p:txBody>
          <a:bodyPr/>
          <a:lstStyle>
            <a:lvl1pPr marL="0" indent="0" algn="l">
              <a:buFont typeface="Arial" panose="020B0604020202020204" pitchFamily="34" charset="0"/>
              <a:buNone/>
              <a:defRPr baseline="0"/>
            </a:lvl1pPr>
          </a:lstStyle>
          <a:p>
            <a:pPr lvl="0"/>
            <a:r>
              <a:rPr lang="en-US" dirty="0"/>
              <a:t>2. Recall                 -Last lesson         -Last topic          -Last year</a:t>
            </a:r>
          </a:p>
        </p:txBody>
      </p:sp>
      <p:sp>
        <p:nvSpPr>
          <p:cNvPr id="10" name="Content Placeholder 2"/>
          <p:cNvSpPr>
            <a:spLocks noGrp="1"/>
          </p:cNvSpPr>
          <p:nvPr>
            <p:ph idx="11" hasCustomPrompt="1"/>
          </p:nvPr>
        </p:nvSpPr>
        <p:spPr>
          <a:xfrm>
            <a:off x="2735624" y="5215944"/>
            <a:ext cx="9028211" cy="1403798"/>
          </a:xfrm>
          <a:solidFill>
            <a:srgbClr val="92D050"/>
          </a:solidFill>
        </p:spPr>
        <p:txBody>
          <a:bodyPr/>
          <a:lstStyle>
            <a:lvl1pPr marL="0" indent="0" algn="l">
              <a:buNone/>
              <a:defRPr baseline="0"/>
            </a:lvl1pPr>
          </a:lstStyle>
          <a:p>
            <a:pPr lvl="0"/>
            <a:r>
              <a:rPr lang="en-US" dirty="0"/>
              <a:t>3. Challenge</a:t>
            </a:r>
          </a:p>
        </p:txBody>
      </p:sp>
    </p:spTree>
    <p:extLst>
      <p:ext uri="{BB962C8B-B14F-4D97-AF65-F5344CB8AC3E}">
        <p14:creationId xmlns:p14="http://schemas.microsoft.com/office/powerpoint/2010/main" val="1543193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connec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820988" y="2060305"/>
            <a:ext cx="8254843" cy="45079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1" hasCustomPrompt="1"/>
          </p:nvPr>
        </p:nvSpPr>
        <p:spPr>
          <a:xfrm>
            <a:off x="2820988" y="707890"/>
            <a:ext cx="8254843" cy="1133475"/>
          </a:xfrm>
          <a:solidFill>
            <a:srgbClr val="C0C0C0"/>
          </a:solidFill>
        </p:spPr>
        <p:txBody>
          <a:bodyPr anchor="ctr"/>
          <a:lstStyle>
            <a:lvl1pPr marL="0" indent="0" algn="ctr">
              <a:buNone/>
              <a:defRPr/>
            </a:lvl1pPr>
          </a:lstStyle>
          <a:p>
            <a:pPr lvl="0"/>
            <a:r>
              <a:rPr lang="en-US" dirty="0"/>
              <a:t>Heading</a:t>
            </a:r>
          </a:p>
        </p:txBody>
      </p:sp>
    </p:spTree>
    <p:extLst>
      <p:ext uri="{BB962C8B-B14F-4D97-AF65-F5344CB8AC3E}">
        <p14:creationId xmlns:p14="http://schemas.microsoft.com/office/powerpoint/2010/main" val="1992967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connec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820988" y="2060305"/>
            <a:ext cx="4004815" cy="45079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1" hasCustomPrompt="1"/>
          </p:nvPr>
        </p:nvSpPr>
        <p:spPr>
          <a:xfrm>
            <a:off x="2820988" y="707890"/>
            <a:ext cx="8254843" cy="1133475"/>
          </a:xfrm>
          <a:solidFill>
            <a:srgbClr val="C0C0C0"/>
          </a:solidFill>
        </p:spPr>
        <p:txBody>
          <a:bodyPr anchor="ctr"/>
          <a:lstStyle>
            <a:lvl1pPr marL="0" indent="0" algn="ctr">
              <a:buNone/>
              <a:defRPr/>
            </a:lvl1pPr>
          </a:lstStyle>
          <a:p>
            <a:pPr lvl="0"/>
            <a:r>
              <a:rPr lang="en-US" dirty="0"/>
              <a:t>Heading</a:t>
            </a:r>
          </a:p>
        </p:txBody>
      </p:sp>
      <p:sp>
        <p:nvSpPr>
          <p:cNvPr id="4" name="Content Placeholder 4"/>
          <p:cNvSpPr>
            <a:spLocks noGrp="1"/>
          </p:cNvSpPr>
          <p:nvPr>
            <p:ph sz="quarter" idx="12"/>
          </p:nvPr>
        </p:nvSpPr>
        <p:spPr>
          <a:xfrm>
            <a:off x="7068870" y="2060305"/>
            <a:ext cx="4004815" cy="45079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1096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conn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2060"/>
                </a:solidFill>
                <a:latin typeface="Garamond" panose="02020404030301010803" pitchFamily="18" charset="0"/>
              </a:defRPr>
            </a:lvl1pPr>
          </a:lstStyle>
          <a:p>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9"/>
          <p:cNvSpPr>
            <a:spLocks noGrp="1"/>
          </p:cNvSpPr>
          <p:nvPr>
            <p:ph type="body" sz="quarter" idx="14"/>
          </p:nvPr>
        </p:nvSpPr>
        <p:spPr>
          <a:xfrm>
            <a:off x="2734734" y="67733"/>
            <a:ext cx="9410700" cy="577851"/>
          </a:xfrm>
        </p:spPr>
        <p:txBody>
          <a:bodyPr>
            <a:noAutofit/>
          </a:bodyPr>
          <a:lstStyle>
            <a:lvl1pPr marL="0" indent="0">
              <a:buNone/>
              <a:defRPr sz="3200">
                <a:solidFill>
                  <a:schemeClr val="bg1"/>
                </a:solidFill>
                <a:effectLst>
                  <a:outerShdw blurRad="38100" dist="38100" dir="2700000" algn="tl">
                    <a:srgbClr val="000000">
                      <a:alpha val="43137"/>
                    </a:srgbClr>
                  </a:outerShdw>
                </a:effectLst>
                <a:latin typeface="Franklin Gothic Demi" panose="020B0703020102020204" pitchFamily="34" charset="0"/>
              </a:defRPr>
            </a:lvl1pPr>
          </a:lstStyle>
          <a:p>
            <a:pPr lvl="0"/>
            <a:r>
              <a:rPr lang="en-US" dirty="0"/>
              <a:t>Click to edit Master text styles</a:t>
            </a:r>
            <a:endParaRPr lang="en-GB" dirty="0"/>
          </a:p>
        </p:txBody>
      </p:sp>
      <p:sp>
        <p:nvSpPr>
          <p:cNvPr id="7" name="TextBox 6"/>
          <p:cNvSpPr txBox="1"/>
          <p:nvPr userDrawn="1"/>
        </p:nvSpPr>
        <p:spPr>
          <a:xfrm>
            <a:off x="610854" y="3777522"/>
            <a:ext cx="2123880" cy="1244184"/>
          </a:xfrm>
          <a:prstGeom prst="rect">
            <a:avLst/>
          </a:prstGeom>
          <a:noFill/>
        </p:spPr>
        <p:txBody>
          <a:bodyPr wrap="square" rtlCol="0">
            <a:spAutoFit/>
          </a:bodyPr>
          <a:lstStyle/>
          <a:p>
            <a:endParaRPr lang="en-GB" dirty="0"/>
          </a:p>
        </p:txBody>
      </p:sp>
      <p:sp>
        <p:nvSpPr>
          <p:cNvPr id="12" name="Text Placeholder 11"/>
          <p:cNvSpPr>
            <a:spLocks noGrp="1"/>
          </p:cNvSpPr>
          <p:nvPr>
            <p:ph type="body" sz="quarter" idx="15" hasCustomPrompt="1"/>
          </p:nvPr>
        </p:nvSpPr>
        <p:spPr>
          <a:xfrm>
            <a:off x="330200" y="2263775"/>
            <a:ext cx="2212975" cy="1198563"/>
          </a:xfrm>
        </p:spPr>
        <p:txBody>
          <a:bodyPr>
            <a:noAutofit/>
          </a:bodyPr>
          <a:lstStyle>
            <a:lvl1pPr marL="0" indent="0">
              <a:buNone/>
              <a:defRPr sz="1600">
                <a:latin typeface="Garamond" panose="02020404030301010803" pitchFamily="18" charset="0"/>
              </a:defRPr>
            </a:lvl1pPr>
            <a:lvl2pPr>
              <a:defRPr sz="1100"/>
            </a:lvl2pPr>
            <a:lvl3pPr>
              <a:defRPr sz="1000"/>
            </a:lvl3pPr>
            <a:lvl4pPr>
              <a:defRPr sz="900"/>
            </a:lvl4pPr>
            <a:lvl5pPr>
              <a:defRPr sz="900"/>
            </a:lvl5pPr>
          </a:lstStyle>
          <a:p>
            <a:pPr lvl="0"/>
            <a:r>
              <a:rPr lang="en-US" dirty="0"/>
              <a:t>Click edit Master text styles</a:t>
            </a:r>
          </a:p>
        </p:txBody>
      </p:sp>
      <p:sp>
        <p:nvSpPr>
          <p:cNvPr id="13" name="Text Placeholder 11"/>
          <p:cNvSpPr>
            <a:spLocks noGrp="1"/>
          </p:cNvSpPr>
          <p:nvPr>
            <p:ph type="body" sz="quarter" idx="16"/>
          </p:nvPr>
        </p:nvSpPr>
        <p:spPr>
          <a:xfrm>
            <a:off x="330199" y="3825251"/>
            <a:ext cx="2212975" cy="1198563"/>
          </a:xfrm>
        </p:spPr>
        <p:txBody>
          <a:bodyPr>
            <a:noAutofit/>
          </a:bodyPr>
          <a:lstStyle>
            <a:lvl1pPr marL="0" indent="0">
              <a:buNone/>
              <a:defRPr sz="1600">
                <a:latin typeface="Garamond" panose="02020404030301010803" pitchFamily="18" charset="0"/>
              </a:defRPr>
            </a:lvl1pPr>
            <a:lvl2pPr>
              <a:defRPr sz="1100"/>
            </a:lvl2pPr>
            <a:lvl3pPr>
              <a:defRPr sz="1000"/>
            </a:lvl3pPr>
            <a:lvl4pPr>
              <a:defRPr sz="900"/>
            </a:lvl4pPr>
            <a:lvl5pPr>
              <a:defRPr sz="900"/>
            </a:lvl5pPr>
          </a:lstStyle>
          <a:p>
            <a:pPr lvl="0"/>
            <a:r>
              <a:rPr lang="en-US" dirty="0"/>
              <a:t>Click to edit Master text styles</a:t>
            </a:r>
          </a:p>
        </p:txBody>
      </p:sp>
      <p:sp>
        <p:nvSpPr>
          <p:cNvPr id="14" name="Text Placeholder 11"/>
          <p:cNvSpPr>
            <a:spLocks noGrp="1"/>
          </p:cNvSpPr>
          <p:nvPr>
            <p:ph type="body" sz="quarter" idx="17"/>
          </p:nvPr>
        </p:nvSpPr>
        <p:spPr>
          <a:xfrm>
            <a:off x="330198" y="5404217"/>
            <a:ext cx="2212975" cy="1198563"/>
          </a:xfrm>
        </p:spPr>
        <p:txBody>
          <a:bodyPr>
            <a:noAutofit/>
          </a:bodyPr>
          <a:lstStyle>
            <a:lvl1pPr marL="0" indent="0">
              <a:buNone/>
              <a:defRPr sz="1600">
                <a:latin typeface="Garamond" panose="02020404030301010803" pitchFamily="18" charset="0"/>
              </a:defRPr>
            </a:lvl1pPr>
            <a:lvl2pPr>
              <a:defRPr sz="1100"/>
            </a:lvl2pPr>
            <a:lvl3pPr>
              <a:defRPr sz="1000"/>
            </a:lvl3pPr>
            <a:lvl4pPr>
              <a:defRPr sz="900"/>
            </a:lvl4pPr>
            <a:lvl5pPr>
              <a:defRPr sz="900"/>
            </a:lvl5pPr>
          </a:lstStyle>
          <a:p>
            <a:pPr lvl="0"/>
            <a:r>
              <a:rPr lang="en-US" dirty="0"/>
              <a:t>Click to edit Master text styles</a:t>
            </a:r>
          </a:p>
        </p:txBody>
      </p:sp>
    </p:spTree>
    <p:extLst>
      <p:ext uri="{BB962C8B-B14F-4D97-AF65-F5344CB8AC3E}">
        <p14:creationId xmlns:p14="http://schemas.microsoft.com/office/powerpoint/2010/main" val="21408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3792B3-A03E-4CF4-BBDC-A4F414E5C80E}"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3555568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63792B3-A03E-4CF4-BBDC-A4F414E5C80E}"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596016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3792B3-A03E-4CF4-BBDC-A4F414E5C80E}" type="datetimeFigureOut">
              <a:rPr lang="en-GB" smtClean="0"/>
              <a:t>19/04/2020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1145601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63792B3-A03E-4CF4-BBDC-A4F414E5C80E}" type="datetimeFigureOut">
              <a:rPr lang="en-GB" smtClean="0"/>
              <a:t>19/04/2020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C672E3-038D-47F4-B94B-5D57DA288BEB}" type="slidenum">
              <a:rPr lang="en-GB" smtClean="0"/>
              <a:t>‹#›</a:t>
            </a:fld>
            <a:endParaRPr lang="en-GB"/>
          </a:p>
        </p:txBody>
      </p:sp>
    </p:spTree>
    <p:extLst>
      <p:ext uri="{BB962C8B-B14F-4D97-AF65-F5344CB8AC3E}">
        <p14:creationId xmlns:p14="http://schemas.microsoft.com/office/powerpoint/2010/main" val="3710940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pic>
        <p:nvPicPr>
          <p:cNvPr id="1026" name="Picture 2" descr="Image result for bluecoat meres academy"/>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7625"/>
            <a:ext cx="1111474" cy="1111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153933"/>
      </p:ext>
    </p:extLst>
  </p:cSld>
  <p:clrMap bg1="lt1" tx1="dk1" bg2="lt2" tx2="dk2" accent1="accent1" accent2="accent2" accent3="accent3" accent4="accent4" accent5="accent5" accent6="accent6" hlink="hlink" folHlink="folHlink"/>
  <p:sldLayoutIdLst>
    <p:sldLayoutId id="2147483722" r:id="rId1"/>
  </p:sldLayoutIdLst>
  <p:hf sldNum="0" hdr="0" ftr="0"/>
  <p:txStyles>
    <p:titleStyle>
      <a:lvl1pPr algn="ctr" defTabSz="1219170" rtl="0" eaLnBrk="1" latinLnBrk="0" hangingPunct="1">
        <a:spcBef>
          <a:spcPct val="0"/>
        </a:spcBef>
        <a:buNone/>
        <a:defRPr sz="48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35626" y="692696"/>
            <a:ext cx="4437906" cy="912101"/>
          </a:xfrm>
          <a:prstGeom prst="rect">
            <a:avLst/>
          </a:prstGeom>
        </p:spPr>
        <p:txBody>
          <a:bodyPr vert="horz" lIns="91440" tIns="45720" rIns="91440" bIns="45720" rtlCol="0" anchor="ctr">
            <a:normAutofit/>
          </a:bodyPr>
          <a:lstStyle/>
          <a:p>
            <a:r>
              <a:rPr lang="en-US" dirty="0"/>
              <a:t>Title:</a:t>
            </a:r>
            <a:endParaRPr lang="en-GB" dirty="0"/>
          </a:p>
        </p:txBody>
      </p:sp>
      <p:sp>
        <p:nvSpPr>
          <p:cNvPr id="3" name="Text Placeholder 2"/>
          <p:cNvSpPr>
            <a:spLocks noGrp="1"/>
          </p:cNvSpPr>
          <p:nvPr>
            <p:ph type="body" idx="1"/>
          </p:nvPr>
        </p:nvSpPr>
        <p:spPr>
          <a:xfrm>
            <a:off x="2735626" y="1700808"/>
            <a:ext cx="8343777" cy="4992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ular Callout 7"/>
          <p:cNvSpPr/>
          <p:nvPr userDrawn="1"/>
        </p:nvSpPr>
        <p:spPr>
          <a:xfrm>
            <a:off x="0" y="0"/>
            <a:ext cx="2346304" cy="528059"/>
          </a:xfrm>
          <a:prstGeom prst="wedgeRectCallout">
            <a:avLst>
              <a:gd name="adj1" fmla="val 59309"/>
              <a:gd name="adj2" fmla="val -14971"/>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667" dirty="0">
                <a:solidFill>
                  <a:srgbClr val="FFFFFF"/>
                </a:solidFill>
                <a:effectLst>
                  <a:outerShdw blurRad="38100" dist="38100" dir="2700000" algn="tl">
                    <a:srgbClr val="000000">
                      <a:alpha val="43137"/>
                    </a:srgbClr>
                  </a:outerShdw>
                </a:effectLst>
                <a:latin typeface="Century Gothic" panose="020B0502020202020204" pitchFamily="34" charset="0"/>
              </a:rPr>
              <a:t>Big Question</a:t>
            </a:r>
          </a:p>
        </p:txBody>
      </p:sp>
      <p:sp>
        <p:nvSpPr>
          <p:cNvPr id="14" name="Rectangle 13"/>
          <p:cNvSpPr/>
          <p:nvPr userDrawn="1"/>
        </p:nvSpPr>
        <p:spPr>
          <a:xfrm>
            <a:off x="2543604" y="6128"/>
            <a:ext cx="8536921" cy="528059"/>
          </a:xfrm>
          <a:prstGeom prst="rect">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2400">
              <a:solidFill>
                <a:srgbClr val="FFFFFF"/>
              </a:solidFill>
              <a:latin typeface="Century Gothic" panose="020B0502020202020204" pitchFamily="34" charset="0"/>
            </a:endParaRPr>
          </a:p>
        </p:txBody>
      </p:sp>
      <p:sp>
        <p:nvSpPr>
          <p:cNvPr id="17" name="Rounded Rectangle 16"/>
          <p:cNvSpPr/>
          <p:nvPr userDrawn="1"/>
        </p:nvSpPr>
        <p:spPr>
          <a:xfrm>
            <a:off x="-1123" y="4032450"/>
            <a:ext cx="2592288" cy="1440160"/>
          </a:xfrm>
          <a:prstGeom prst="roundRect">
            <a:avLst/>
          </a:prstGeom>
          <a:solidFill>
            <a:srgbClr val="FFCC99"/>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endParaRPr lang="en-GB" sz="2133" dirty="0">
              <a:solidFill>
                <a:srgbClr val="000000"/>
              </a:solidFill>
              <a:latin typeface="Century Gothic" panose="020B0502020202020204" pitchFamily="34" charset="0"/>
            </a:endParaRPr>
          </a:p>
        </p:txBody>
      </p:sp>
      <p:sp>
        <p:nvSpPr>
          <p:cNvPr id="19" name="Rounded Rectangle 18"/>
          <p:cNvSpPr/>
          <p:nvPr userDrawn="1"/>
        </p:nvSpPr>
        <p:spPr>
          <a:xfrm>
            <a:off x="-1123" y="1056118"/>
            <a:ext cx="2592288" cy="1440160"/>
          </a:xfrm>
          <a:prstGeom prst="roundRect">
            <a:avLst/>
          </a:prstGeom>
          <a:solidFill>
            <a:srgbClr val="FFCC99"/>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endParaRPr lang="en-GB" sz="1600" dirty="0">
              <a:solidFill>
                <a:srgbClr val="000000"/>
              </a:solidFill>
              <a:latin typeface="Century Gothic" panose="020B0502020202020204" pitchFamily="34" charset="0"/>
            </a:endParaRPr>
          </a:p>
        </p:txBody>
      </p:sp>
      <p:sp>
        <p:nvSpPr>
          <p:cNvPr id="23" name="Rounded Rectangle 22"/>
          <p:cNvSpPr/>
          <p:nvPr userDrawn="1"/>
        </p:nvSpPr>
        <p:spPr>
          <a:xfrm>
            <a:off x="-1123" y="2544284"/>
            <a:ext cx="2592288" cy="1440160"/>
          </a:xfrm>
          <a:prstGeom prst="roundRect">
            <a:avLst/>
          </a:prstGeom>
          <a:solidFill>
            <a:srgbClr val="FFCC99"/>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endParaRPr lang="en-GB" sz="1600" dirty="0">
              <a:solidFill>
                <a:srgbClr val="000000"/>
              </a:solidFill>
              <a:latin typeface="Century Gothic" panose="020B0502020202020204" pitchFamily="34" charset="0"/>
            </a:endParaRPr>
          </a:p>
        </p:txBody>
      </p:sp>
      <p:pic>
        <p:nvPicPr>
          <p:cNvPr id="15" name="Picture 2" descr="Image result for bluecoat meres academy"/>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080526" y="68627"/>
            <a:ext cx="1111474" cy="1111474"/>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userDrawn="1"/>
        </p:nvSpPr>
        <p:spPr>
          <a:xfrm>
            <a:off x="0" y="5520616"/>
            <a:ext cx="2592288" cy="1337384"/>
          </a:xfrm>
          <a:prstGeom prst="roundRect">
            <a:avLst/>
          </a:prstGeom>
          <a:solidFill>
            <a:srgbClr val="C0C0C0"/>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r>
              <a:rPr lang="en-GB" sz="1600" b="1" dirty="0">
                <a:solidFill>
                  <a:srgbClr val="000000"/>
                </a:solidFill>
                <a:latin typeface="Century Gothic" panose="020B0502020202020204" pitchFamily="34" charset="0"/>
              </a:rPr>
              <a:t>Keywords:</a:t>
            </a:r>
          </a:p>
        </p:txBody>
      </p:sp>
      <p:sp>
        <p:nvSpPr>
          <p:cNvPr id="16" name="Rectangular Callout 15"/>
          <p:cNvSpPr/>
          <p:nvPr userDrawn="1"/>
        </p:nvSpPr>
        <p:spPr>
          <a:xfrm>
            <a:off x="-1123" y="528059"/>
            <a:ext cx="2346304" cy="480053"/>
          </a:xfrm>
          <a:prstGeom prst="wedgeRectCallout">
            <a:avLst>
              <a:gd name="adj1" fmla="val -11822"/>
              <a:gd name="adj2" fmla="val 78300"/>
            </a:avLst>
          </a:prstGeom>
          <a:solidFill>
            <a:schemeClr val="tx1"/>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GB" sz="2400" dirty="0">
                <a:solidFill>
                  <a:srgbClr val="FFFFFF"/>
                </a:solidFill>
                <a:effectLst>
                  <a:outerShdw blurRad="38100" dist="38100" dir="2700000" algn="tl">
                    <a:srgbClr val="000000">
                      <a:alpha val="43137"/>
                    </a:srgbClr>
                  </a:outerShdw>
                </a:effectLst>
                <a:latin typeface="Century Gothic" panose="020B0502020202020204" pitchFamily="34" charset="0"/>
              </a:rPr>
              <a:t>Outcomes</a:t>
            </a:r>
          </a:p>
        </p:txBody>
      </p:sp>
    </p:spTree>
    <p:extLst>
      <p:ext uri="{BB962C8B-B14F-4D97-AF65-F5344CB8AC3E}">
        <p14:creationId xmlns:p14="http://schemas.microsoft.com/office/powerpoint/2010/main" val="612533737"/>
      </p:ext>
    </p:extLst>
  </p:cSld>
  <p:clrMap bg1="lt1" tx1="dk1" bg2="lt2" tx2="dk2" accent1="accent1" accent2="accent2" accent3="accent3" accent4="accent4" accent5="accent5" accent6="accent6" hlink="hlink" folHlink="folHlink"/>
  <p:sldLayoutIdLst>
    <p:sldLayoutId id="2147483747" r:id="rId1"/>
    <p:sldLayoutId id="2147483692" r:id="rId2"/>
    <p:sldLayoutId id="2147483748" r:id="rId3"/>
    <p:sldLayoutId id="2147483761" r:id="rId4"/>
  </p:sldLayoutIdLst>
  <p:hf sldNum="0" hdr="0" ftr="0"/>
  <p:txStyles>
    <p:titleStyle>
      <a:lvl1pPr algn="ctr" defTabSz="1219170" rtl="0" eaLnBrk="1" latinLnBrk="0" hangingPunct="1">
        <a:spcBef>
          <a:spcPct val="0"/>
        </a:spcBef>
        <a:buNone/>
        <a:defRPr sz="4267" kern="1200">
          <a:solidFill>
            <a:schemeClr val="tx1"/>
          </a:solidFill>
          <a:latin typeface="Century Gothic" panose="020B05020202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Century Gothic" panose="020B05020202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Century Gothic" panose="020B05020202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Century Gothic" panose="020B05020202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Century Gothic" panose="020B05020202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792B3-A03E-4CF4-BBDC-A4F414E5C80E}" type="datetimeFigureOut">
              <a:rPr lang="en-GB" smtClean="0"/>
              <a:t>19/04/2020</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C672E3-038D-47F4-B94B-5D57DA288BEB}" type="slidenum">
              <a:rPr lang="en-GB" smtClean="0"/>
              <a:t>‹#›</a:t>
            </a:fld>
            <a:endParaRPr lang="en-GB"/>
          </a:p>
        </p:txBody>
      </p:sp>
    </p:spTree>
    <p:extLst>
      <p:ext uri="{BB962C8B-B14F-4D97-AF65-F5344CB8AC3E}">
        <p14:creationId xmlns:p14="http://schemas.microsoft.com/office/powerpoint/2010/main" val="13336853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spcBef>
          <a:spcPct val="0"/>
        </a:spcBef>
        <a:buNone/>
        <a:defRPr sz="36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MvMiBh5nZAhUFshQKHWESDNQQjRwIBw&amp;url=https://thenounproject.com/term/brain/817/&amp;psig=AOvVaw2AuNZWZQFiihQnFHToHDIv&amp;ust=151827331518933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www.google.co.uk/url?sa=i&amp;rct=j&amp;q=&amp;esrc=s&amp;source=images&amp;cd=&amp;cad=rja&amp;uact=8&amp;ved=0ahUKEwiBvKG7iJnZAhXJNxQKHWwsAJEQjRwIBw&amp;url=https://www.canva.com/icons/arrows/MACPQI4ajCk-arrow-cycle-silhouette/&amp;psig=AOvVaw3_5ecbYYFe5MAdwlUN-Hki&amp;ust=1518273702159744"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hyperlink" Target="https://youtu.be/86WY2mV9jiU"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Ehcq4cARkMI"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jMvMiBh5nZAhUFshQKHWESDNQQjRwIBw&amp;url=https://thenounproject.com/term/brain/817/&amp;psig=AOvVaw2AuNZWZQFiihQnFHToHDIv&amp;ust=151827331518933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www.google.co.uk/url?sa=i&amp;rct=j&amp;q=&amp;esrc=s&amp;source=images&amp;cd=&amp;cad=rja&amp;uact=8&amp;ved=0ahUKEwiBvKG7iJnZAhXJNxQKHWwsAJEQjRwIBw&amp;url=https://www.canva.com/icons/arrows/MACPQI4ajCk-arrow-cycle-silhouette/&amp;psig=AOvVaw3_5ecbYYFe5MAdwlUN-Hki&amp;ust=1518273702159744"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GB" sz="2800">
                <a:latin typeface="Trebuchet MS" panose="020B0603020202020204" pitchFamily="34" charset="0"/>
              </a:rPr>
              <a:t>Spaced Retrieval</a:t>
            </a:r>
          </a:p>
        </p:txBody>
      </p:sp>
      <p:sp>
        <p:nvSpPr>
          <p:cNvPr id="10" name="Frame 9"/>
          <p:cNvSpPr/>
          <p:nvPr/>
        </p:nvSpPr>
        <p:spPr>
          <a:xfrm>
            <a:off x="1534204" y="0"/>
            <a:ext cx="9144000" cy="6858000"/>
          </a:xfrm>
          <a:prstGeom prst="frame">
            <a:avLst>
              <a:gd name="adj1" fmla="val 2696"/>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black"/>
              </a:solidFill>
              <a:latin typeface="Calibri"/>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12095"/>
          <a:stretch/>
        </p:blipFill>
        <p:spPr>
          <a:xfrm>
            <a:off x="1808704" y="255857"/>
            <a:ext cx="797436" cy="772983"/>
          </a:xfrm>
          <a:prstGeom prst="rect">
            <a:avLst/>
          </a:prstGeom>
        </p:spPr>
      </p:pic>
      <p:sp>
        <p:nvSpPr>
          <p:cNvPr id="15" name="TextBox 14"/>
          <p:cNvSpPr txBox="1"/>
          <p:nvPr/>
        </p:nvSpPr>
        <p:spPr>
          <a:xfrm>
            <a:off x="1723920" y="6299830"/>
            <a:ext cx="8764568" cy="369332"/>
          </a:xfrm>
          <a:prstGeom prst="rect">
            <a:avLst/>
          </a:prstGeom>
          <a:solidFill>
            <a:schemeClr val="bg1">
              <a:lumMod val="85000"/>
            </a:schemeClr>
          </a:solidFill>
          <a:ln>
            <a:noFill/>
          </a:ln>
        </p:spPr>
        <p:txBody>
          <a:bodyPr wrap="square" rtlCol="0">
            <a:spAutoFit/>
          </a:bodyPr>
          <a:lstStyle/>
          <a:p>
            <a:pPr algn="ctr">
              <a:defRPr/>
            </a:pPr>
            <a:r>
              <a:rPr lang="en-GB">
                <a:solidFill>
                  <a:prstClr val="black"/>
                </a:solidFill>
                <a:latin typeface="Trebuchet MS" panose="020B0603020202020204" pitchFamily="34" charset="0"/>
              </a:rPr>
              <a:t>In silence, on your own, from memory. You must write something.</a:t>
            </a:r>
          </a:p>
        </p:txBody>
      </p:sp>
      <p:sp>
        <p:nvSpPr>
          <p:cNvPr id="16" name="Content Placeholder 2"/>
          <p:cNvSpPr txBox="1">
            <a:spLocks/>
          </p:cNvSpPr>
          <p:nvPr/>
        </p:nvSpPr>
        <p:spPr>
          <a:xfrm>
            <a:off x="6048161" y="1194529"/>
            <a:ext cx="4346739" cy="4916463"/>
          </a:xfrm>
          <a:prstGeom prst="rect">
            <a:avLst/>
          </a:prstGeom>
          <a:solidFill>
            <a:srgbClr val="DAEBFE"/>
          </a:solidFill>
          <a:ln>
            <a:solidFill>
              <a:schemeClr val="tx1"/>
            </a:solidFill>
          </a:ln>
        </p:spPr>
        <p:txBody>
          <a:bodyPr vert="horz" lIns="91440" tIns="45720" rIns="91440" bIns="45720" rtlCol="0">
            <a:normAutofit/>
          </a:bodyPr>
          <a:lstStyle>
            <a:defPPr>
              <a:defRPr lang="en-US"/>
            </a:defPPr>
            <a:lvl1pPr indent="0">
              <a:spcBef>
                <a:spcPct val="20000"/>
              </a:spcBef>
              <a:buFont typeface="Arial" panose="020B0604020202020204" pitchFamily="34" charset="0"/>
              <a:buNone/>
              <a:defRPr b="1">
                <a:latin typeface="Trebuchet MS" panose="020B0603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defRPr/>
            </a:pPr>
            <a:r>
              <a:rPr lang="en-GB" dirty="0">
                <a:solidFill>
                  <a:prstClr val="black"/>
                </a:solidFill>
              </a:rPr>
              <a:t>Last lesson</a:t>
            </a:r>
          </a:p>
          <a:p>
            <a:pPr>
              <a:defRPr/>
            </a:pPr>
            <a:r>
              <a:rPr lang="en-GB" b="0" dirty="0">
                <a:solidFill>
                  <a:prstClr val="black"/>
                </a:solidFill>
              </a:rPr>
              <a:t>What is a mole?</a:t>
            </a:r>
            <a:endParaRPr lang="en-GB" dirty="0">
              <a:solidFill>
                <a:prstClr val="black"/>
              </a:solidFill>
            </a:endParaRPr>
          </a:p>
          <a:p>
            <a:pPr>
              <a:defRPr/>
            </a:pPr>
            <a:r>
              <a:rPr lang="en-GB" dirty="0">
                <a:solidFill>
                  <a:prstClr val="black"/>
                </a:solidFill>
              </a:rPr>
              <a:t>Last Month</a:t>
            </a:r>
          </a:p>
          <a:p>
            <a:pPr>
              <a:defRPr/>
            </a:pPr>
            <a:r>
              <a:rPr lang="en-GB" dirty="0">
                <a:solidFill>
                  <a:prstClr val="black"/>
                </a:solidFill>
              </a:rPr>
              <a:t>What is meant by atom economy?</a:t>
            </a:r>
          </a:p>
          <a:p>
            <a:pPr>
              <a:defRPr/>
            </a:pPr>
            <a:endParaRPr lang="en-GB" dirty="0">
              <a:solidFill>
                <a:prstClr val="black"/>
              </a:solidFill>
            </a:endParaRPr>
          </a:p>
          <a:p>
            <a:pPr>
              <a:defRPr/>
            </a:pPr>
            <a:r>
              <a:rPr lang="en-GB" dirty="0">
                <a:solidFill>
                  <a:prstClr val="black"/>
                </a:solidFill>
              </a:rPr>
              <a:t>Last Year</a:t>
            </a:r>
          </a:p>
          <a:p>
            <a:pPr>
              <a:defRPr/>
            </a:pPr>
            <a:endParaRPr lang="en-GB" dirty="0">
              <a:solidFill>
                <a:prstClr val="black"/>
              </a:solidFill>
            </a:endParaRPr>
          </a:p>
          <a:p>
            <a:pPr>
              <a:defRPr/>
            </a:pPr>
            <a:r>
              <a:rPr lang="en-GB" dirty="0">
                <a:solidFill>
                  <a:prstClr val="black"/>
                </a:solidFill>
              </a:rPr>
              <a:t>Describe the difference between an ionic bond and a covalent bond in terms of electrons.</a:t>
            </a:r>
          </a:p>
          <a:p>
            <a:pPr>
              <a:defRPr/>
            </a:pPr>
            <a:endParaRPr lang="en-GB" dirty="0">
              <a:solidFill>
                <a:prstClr val="black"/>
              </a:solidFill>
            </a:endParaRPr>
          </a:p>
        </p:txBody>
      </p:sp>
      <p:grpSp>
        <p:nvGrpSpPr>
          <p:cNvPr id="12" name="Group 11"/>
          <p:cNvGrpSpPr/>
          <p:nvPr/>
        </p:nvGrpSpPr>
        <p:grpSpPr>
          <a:xfrm>
            <a:off x="9452748" y="198472"/>
            <a:ext cx="962160" cy="962160"/>
            <a:chOff x="5744249" y="2154567"/>
            <a:chExt cx="1314434" cy="1314434"/>
          </a:xfrm>
        </p:grpSpPr>
        <p:pic>
          <p:nvPicPr>
            <p:cNvPr id="13" name="Picture 2" descr="Image result for brain icon">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41048" y="2447025"/>
              <a:ext cx="693943" cy="6939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Image result for arrows cycle">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744249" y="2154567"/>
              <a:ext cx="1314434" cy="131443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ontent Placeholder 2"/>
          <p:cNvSpPr txBox="1">
            <a:spLocks/>
          </p:cNvSpPr>
          <p:nvPr/>
        </p:nvSpPr>
        <p:spPr>
          <a:xfrm>
            <a:off x="1957047" y="3304865"/>
            <a:ext cx="3998519" cy="2806126"/>
          </a:xfrm>
          <a:prstGeom prst="rect">
            <a:avLst/>
          </a:prstGeom>
          <a:solidFill>
            <a:srgbClr val="DAEBFE"/>
          </a:solidFill>
          <a:ln>
            <a:solidFill>
              <a:schemeClr val="tx1"/>
            </a:solidFill>
          </a:ln>
        </p:spPr>
        <p:txBody>
          <a:bodyPr vert="horz" lIns="91440" tIns="45720" rIns="91440" bIns="45720" rtlCol="0">
            <a:normAutofit/>
          </a:bodyPr>
          <a:lstStyle>
            <a:lvl1pPr indent="0">
              <a:spcBef>
                <a:spcPct val="20000"/>
              </a:spcBef>
              <a:buFont typeface="Arial" panose="020B0604020202020204" pitchFamily="34" charset="0"/>
              <a:buNone/>
              <a:defRPr b="1">
                <a:latin typeface="Trebuchet MS" panose="020B0603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defRPr/>
            </a:pPr>
            <a:r>
              <a:rPr lang="en-GB" dirty="0">
                <a:solidFill>
                  <a:prstClr val="black"/>
                </a:solidFill>
              </a:rPr>
              <a:t>Knowledge Organiser recall</a:t>
            </a:r>
          </a:p>
          <a:p>
            <a:pPr>
              <a:defRPr/>
            </a:pPr>
            <a:endParaRPr lang="en-GB" dirty="0">
              <a:solidFill>
                <a:prstClr val="black"/>
              </a:solidFill>
            </a:endParaRPr>
          </a:p>
          <a:p>
            <a:pPr>
              <a:defRPr/>
            </a:pPr>
            <a:r>
              <a:rPr lang="en-GB" dirty="0">
                <a:solidFill>
                  <a:prstClr val="black"/>
                </a:solidFill>
              </a:rPr>
              <a:t>How many moles are in 36g of Carbon – 12?</a:t>
            </a:r>
          </a:p>
          <a:p>
            <a:pPr>
              <a:defRPr/>
            </a:pPr>
            <a:endParaRPr lang="en-GB" dirty="0">
              <a:solidFill>
                <a:prstClr val="black"/>
              </a:solidFill>
            </a:endParaRPr>
          </a:p>
        </p:txBody>
      </p:sp>
      <p:sp>
        <p:nvSpPr>
          <p:cNvPr id="3" name="Content Placeholder 2"/>
          <p:cNvSpPr>
            <a:spLocks noGrp="1"/>
          </p:cNvSpPr>
          <p:nvPr>
            <p:ph idx="1"/>
          </p:nvPr>
        </p:nvSpPr>
        <p:spPr>
          <a:xfrm>
            <a:off x="1957047" y="1194528"/>
            <a:ext cx="3998519" cy="1944216"/>
          </a:xfrm>
          <a:solidFill>
            <a:srgbClr val="DAEBFE"/>
          </a:solidFill>
          <a:ln>
            <a:solidFill>
              <a:schemeClr val="tx1"/>
            </a:solidFill>
          </a:ln>
        </p:spPr>
        <p:txBody>
          <a:bodyPr>
            <a:normAutofit/>
          </a:bodyPr>
          <a:lstStyle/>
          <a:p>
            <a:pPr marL="0" indent="0">
              <a:buNone/>
            </a:pPr>
            <a:r>
              <a:rPr lang="en-GB" sz="1800" b="1" dirty="0">
                <a:latin typeface="Trebuchet MS" panose="020B0603020202020204" pitchFamily="34" charset="0"/>
              </a:rPr>
              <a:t>Spiral</a:t>
            </a:r>
          </a:p>
          <a:p>
            <a:pPr marL="0" indent="0">
              <a:buNone/>
            </a:pPr>
            <a:r>
              <a:rPr lang="en-GB" sz="1800" dirty="0"/>
              <a:t>State the mode of the following:</a:t>
            </a:r>
          </a:p>
          <a:p>
            <a:pPr marL="0" indent="0">
              <a:buNone/>
            </a:pPr>
            <a:r>
              <a:rPr lang="en-GB" sz="1800" dirty="0">
                <a:latin typeface="Trebuchet MS" panose="020B0603020202020204" pitchFamily="34" charset="0"/>
              </a:rPr>
              <a:t>1,1,5,5,2,1,6,6,6,1,2,2</a:t>
            </a:r>
          </a:p>
        </p:txBody>
      </p:sp>
    </p:spTree>
    <p:extLst>
      <p:ext uri="{BB962C8B-B14F-4D97-AF65-F5344CB8AC3E}">
        <p14:creationId xmlns:p14="http://schemas.microsoft.com/office/powerpoint/2010/main" val="2532132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2: What is a alkane?</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the properties of alkanes change as they get longer.</a:t>
            </a:r>
          </a:p>
          <a:p>
            <a:endParaRPr lang="en-GB" dirty="0"/>
          </a:p>
          <a:p>
            <a:r>
              <a:rPr lang="en-GB" b="1" u="sng" dirty="0"/>
              <a:t>Challenge</a:t>
            </a:r>
            <a:r>
              <a:rPr lang="en-GB" dirty="0"/>
              <a:t>: Evaluate the properties of different alkanes.</a:t>
            </a:r>
          </a:p>
          <a:p>
            <a:endParaRPr lang="en-GB" dirty="0"/>
          </a:p>
        </p:txBody>
      </p:sp>
      <p:pic>
        <p:nvPicPr>
          <p:cNvPr id="8" name="Picture 7">
            <a:extLst>
              <a:ext uri="{FF2B5EF4-FFF2-40B4-BE49-F238E27FC236}">
                <a16:creationId xmlns:a16="http://schemas.microsoft.com/office/drawing/2014/main" id="{3C2F1B3A-B588-400A-91B8-2EF3DDC556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71"/>
          <a:stretch/>
        </p:blipFill>
        <p:spPr bwMode="auto">
          <a:xfrm>
            <a:off x="5624614" y="1101176"/>
            <a:ext cx="5752033" cy="531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43E38AE3-675A-4452-8EF9-DC8CC4F89C13}"/>
              </a:ext>
            </a:extLst>
          </p:cNvPr>
          <p:cNvSpPr txBox="1"/>
          <p:nvPr/>
        </p:nvSpPr>
        <p:spPr>
          <a:xfrm>
            <a:off x="2894853" y="1299347"/>
            <a:ext cx="2729761" cy="3785652"/>
          </a:xfrm>
          <a:prstGeom prst="rect">
            <a:avLst/>
          </a:prstGeom>
          <a:noFill/>
        </p:spPr>
        <p:txBody>
          <a:bodyPr wrap="square" rtlCol="0">
            <a:spAutoFit/>
          </a:bodyPr>
          <a:lstStyle/>
          <a:p>
            <a:pPr algn="ctr"/>
            <a:r>
              <a:rPr lang="en-GB" sz="1600" dirty="0">
                <a:solidFill>
                  <a:srgbClr val="002060"/>
                </a:solidFill>
                <a:latin typeface="Gulim" panose="020B0600000101010101" pitchFamily="34" charset="-127"/>
                <a:ea typeface="Gulim" panose="020B0600000101010101" pitchFamily="34" charset="-127"/>
              </a:rPr>
              <a:t>1. Draw out this diagram into your exercise books using a pencil and a ruler. The written labels can be done in pen.</a:t>
            </a:r>
          </a:p>
          <a:p>
            <a:pPr algn="ctr"/>
            <a:endParaRPr lang="en-GB" sz="1600" dirty="0">
              <a:solidFill>
                <a:srgbClr val="002060"/>
              </a:solidFill>
              <a:latin typeface="Gulim" panose="020B0600000101010101" pitchFamily="34" charset="-127"/>
              <a:ea typeface="Gulim" panose="020B0600000101010101" pitchFamily="34" charset="-127"/>
            </a:endParaRPr>
          </a:p>
          <a:p>
            <a:pPr algn="ctr"/>
            <a:endParaRPr lang="en-GB" sz="1600" dirty="0">
              <a:solidFill>
                <a:srgbClr val="002060"/>
              </a:solidFill>
              <a:latin typeface="Gulim" panose="020B0600000101010101" pitchFamily="34" charset="-127"/>
              <a:ea typeface="Gulim" panose="020B0600000101010101" pitchFamily="34" charset="-127"/>
            </a:endParaRPr>
          </a:p>
          <a:p>
            <a:pPr algn="ctr"/>
            <a:r>
              <a:rPr lang="en-GB" sz="1600" dirty="0">
                <a:solidFill>
                  <a:srgbClr val="002060"/>
                </a:solidFill>
                <a:latin typeface="Gulim" panose="020B0600000101010101" pitchFamily="34" charset="-127"/>
                <a:ea typeface="Gulim" panose="020B0600000101010101" pitchFamily="34" charset="-127"/>
              </a:rPr>
              <a:t>2. Describe what happens to the boiling point, volatility, viscosity and flammability of hydrocarbons as they increase in size.</a:t>
            </a:r>
          </a:p>
          <a:p>
            <a:pPr algn="ctr"/>
            <a:r>
              <a:rPr lang="en-GB" sz="1600" i="1" dirty="0">
                <a:solidFill>
                  <a:srgbClr val="002060"/>
                </a:solidFill>
                <a:latin typeface="Gulim" panose="020B0600000101010101" pitchFamily="34" charset="-127"/>
                <a:ea typeface="Gulim" panose="020B0600000101010101" pitchFamily="34" charset="-127"/>
              </a:rPr>
              <a:t>[4 marks]</a:t>
            </a:r>
          </a:p>
          <a:p>
            <a:pPr algn="ctr"/>
            <a:endParaRPr lang="en-GB" sz="1600" dirty="0">
              <a:solidFill>
                <a:srgbClr val="002060"/>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155771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2: What is a alkane?</a:t>
            </a:r>
          </a:p>
          <a:p>
            <a:endParaRPr lang="en-GB" sz="2800" dirty="0">
              <a:latin typeface="Garamond" panose="02020404030301010803" pitchFamily="18" charset="0"/>
            </a:endParaRPr>
          </a:p>
        </p:txBody>
      </p:sp>
      <p:pic>
        <p:nvPicPr>
          <p:cNvPr id="8" name="Picture 7">
            <a:extLst>
              <a:ext uri="{FF2B5EF4-FFF2-40B4-BE49-F238E27FC236}">
                <a16:creationId xmlns:a16="http://schemas.microsoft.com/office/drawing/2014/main" id="{3C2F1B3A-B588-400A-91B8-2EF3DDC556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471"/>
          <a:stretch/>
        </p:blipFill>
        <p:spPr bwMode="auto">
          <a:xfrm>
            <a:off x="5624614" y="1101176"/>
            <a:ext cx="5752033" cy="531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43E38AE3-675A-4452-8EF9-DC8CC4F89C13}"/>
              </a:ext>
            </a:extLst>
          </p:cNvPr>
          <p:cNvSpPr txBox="1"/>
          <p:nvPr/>
        </p:nvSpPr>
        <p:spPr>
          <a:xfrm>
            <a:off x="2894853" y="1299347"/>
            <a:ext cx="2729761" cy="5509200"/>
          </a:xfrm>
          <a:prstGeom prst="rect">
            <a:avLst/>
          </a:prstGeom>
          <a:noFill/>
        </p:spPr>
        <p:txBody>
          <a:bodyPr wrap="square" rtlCol="0">
            <a:spAutoFit/>
          </a:bodyPr>
          <a:lstStyle/>
          <a:p>
            <a:pPr algn="ctr"/>
            <a:r>
              <a:rPr lang="en-GB" sz="1600" dirty="0">
                <a:solidFill>
                  <a:srgbClr val="002060"/>
                </a:solidFill>
                <a:latin typeface="Gulim" panose="020B0600000101010101" pitchFamily="34" charset="-127"/>
                <a:ea typeface="Gulim" panose="020B0600000101010101" pitchFamily="34" charset="-127"/>
              </a:rPr>
              <a:t>1. Draw out this diagram into your exercise books using a pencil and a ruler. The written labels can be done in pen.</a:t>
            </a:r>
          </a:p>
          <a:p>
            <a:pPr algn="ctr"/>
            <a:endParaRPr lang="en-GB" sz="1600" dirty="0">
              <a:solidFill>
                <a:srgbClr val="002060"/>
              </a:solidFill>
              <a:latin typeface="Gulim" panose="020B0600000101010101" pitchFamily="34" charset="-127"/>
              <a:ea typeface="Gulim" panose="020B0600000101010101" pitchFamily="34" charset="-127"/>
            </a:endParaRPr>
          </a:p>
          <a:p>
            <a:pPr algn="ctr"/>
            <a:endParaRPr lang="en-GB" sz="1600" dirty="0">
              <a:solidFill>
                <a:srgbClr val="002060"/>
              </a:solidFill>
              <a:latin typeface="Gulim" panose="020B0600000101010101" pitchFamily="34" charset="-127"/>
              <a:ea typeface="Gulim" panose="020B0600000101010101" pitchFamily="34" charset="-127"/>
            </a:endParaRPr>
          </a:p>
          <a:p>
            <a:pPr algn="ctr"/>
            <a:r>
              <a:rPr lang="en-GB" sz="1600" dirty="0">
                <a:solidFill>
                  <a:srgbClr val="002060"/>
                </a:solidFill>
                <a:latin typeface="Gulim" panose="020B0600000101010101" pitchFamily="34" charset="-127"/>
                <a:ea typeface="Gulim" panose="020B0600000101010101" pitchFamily="34" charset="-127"/>
              </a:rPr>
              <a:t>2. Describe what happens to the boiling point, volatility, viscosity and flammability of hydrocarbons as they increase in size.</a:t>
            </a:r>
          </a:p>
          <a:p>
            <a:pPr algn="ctr"/>
            <a:r>
              <a:rPr lang="en-GB" sz="1600" i="1" dirty="0">
                <a:solidFill>
                  <a:srgbClr val="002060"/>
                </a:solidFill>
                <a:latin typeface="Gulim" panose="020B0600000101010101" pitchFamily="34" charset="-127"/>
                <a:ea typeface="Gulim" panose="020B0600000101010101" pitchFamily="34" charset="-127"/>
              </a:rPr>
              <a:t>[4 marks]</a:t>
            </a:r>
          </a:p>
          <a:p>
            <a:pPr algn="ctr"/>
            <a:endParaRPr lang="en-GB" sz="1600" i="1" dirty="0">
              <a:solidFill>
                <a:srgbClr val="002060"/>
              </a:solidFill>
              <a:latin typeface="Gulim" panose="020B0600000101010101" pitchFamily="34" charset="-127"/>
              <a:ea typeface="Gulim" panose="020B0600000101010101" pitchFamily="34" charset="-127"/>
            </a:endParaRPr>
          </a:p>
          <a:p>
            <a:r>
              <a:rPr lang="en-GB" sz="1600" i="1" dirty="0">
                <a:solidFill>
                  <a:srgbClr val="00B050"/>
                </a:solidFill>
                <a:latin typeface="Gulim" panose="020B0600000101010101" pitchFamily="34" charset="-127"/>
                <a:ea typeface="Gulim" panose="020B0600000101010101" pitchFamily="34" charset="-127"/>
              </a:rPr>
              <a:t>The boiling point increases.</a:t>
            </a:r>
          </a:p>
          <a:p>
            <a:r>
              <a:rPr lang="en-GB" sz="1600" i="1" dirty="0">
                <a:solidFill>
                  <a:srgbClr val="00B050"/>
                </a:solidFill>
                <a:latin typeface="Gulim" panose="020B0600000101010101" pitchFamily="34" charset="-127"/>
                <a:ea typeface="Gulim" panose="020B0600000101010101" pitchFamily="34" charset="-127"/>
              </a:rPr>
              <a:t>The volatility decreases.</a:t>
            </a:r>
          </a:p>
          <a:p>
            <a:r>
              <a:rPr lang="en-GB" sz="1600" i="1" dirty="0">
                <a:solidFill>
                  <a:srgbClr val="00B050"/>
                </a:solidFill>
                <a:latin typeface="Gulim" panose="020B0600000101010101" pitchFamily="34" charset="-127"/>
                <a:ea typeface="Gulim" panose="020B0600000101010101" pitchFamily="34" charset="-127"/>
              </a:rPr>
              <a:t>The viscosity increases.</a:t>
            </a:r>
          </a:p>
          <a:p>
            <a:r>
              <a:rPr lang="en-GB" sz="1600" i="1" dirty="0">
                <a:solidFill>
                  <a:srgbClr val="00B050"/>
                </a:solidFill>
                <a:latin typeface="Gulim" panose="020B0600000101010101" pitchFamily="34" charset="-127"/>
                <a:ea typeface="Gulim" panose="020B0600000101010101" pitchFamily="34" charset="-127"/>
              </a:rPr>
              <a:t>The flammability decreases</a:t>
            </a:r>
          </a:p>
          <a:p>
            <a:pPr algn="ctr"/>
            <a:endParaRPr lang="en-GB" sz="1600" dirty="0">
              <a:solidFill>
                <a:srgbClr val="002060"/>
              </a:solidFill>
              <a:latin typeface="Gulim" panose="020B0600000101010101" pitchFamily="34" charset="-127"/>
              <a:ea typeface="Gulim" panose="020B0600000101010101" pitchFamily="34" charset="-127"/>
            </a:endParaRPr>
          </a:p>
        </p:txBody>
      </p:sp>
      <p:sp>
        <p:nvSpPr>
          <p:cNvPr id="6" name="Rectangle 5">
            <a:extLst>
              <a:ext uri="{FF2B5EF4-FFF2-40B4-BE49-F238E27FC236}">
                <a16:creationId xmlns:a16="http://schemas.microsoft.com/office/drawing/2014/main" id="{64374C59-4899-4755-8671-D828A8EC9E80}"/>
              </a:ext>
            </a:extLst>
          </p:cNvPr>
          <p:cNvSpPr/>
          <p:nvPr/>
        </p:nvSpPr>
        <p:spPr>
          <a:xfrm>
            <a:off x="209550" y="1101176"/>
            <a:ext cx="2190750" cy="3970318"/>
          </a:xfrm>
          <a:prstGeom prst="rect">
            <a:avLst/>
          </a:prstGeom>
        </p:spPr>
        <p:txBody>
          <a:bodyPr wrap="square">
            <a:spAutoFit/>
          </a:bodyPr>
          <a:lstStyle/>
          <a:p>
            <a:r>
              <a:rPr lang="en-GB" b="1" u="sng" dirty="0"/>
              <a:t>Must:</a:t>
            </a:r>
            <a:r>
              <a:rPr lang="en-GB" dirty="0"/>
              <a:t> Define a hydrocarbon.</a:t>
            </a:r>
          </a:p>
          <a:p>
            <a:endParaRPr lang="en-GB" dirty="0"/>
          </a:p>
          <a:p>
            <a:endParaRPr lang="en-GB" dirty="0"/>
          </a:p>
          <a:p>
            <a:endParaRPr lang="en-GB" dirty="0"/>
          </a:p>
          <a:p>
            <a:endParaRPr lang="en-GB" dirty="0"/>
          </a:p>
          <a:p>
            <a:r>
              <a:rPr lang="en-GB" b="1" u="sng" dirty="0"/>
              <a:t>Stretch</a:t>
            </a:r>
            <a:r>
              <a:rPr lang="en-GB" dirty="0"/>
              <a:t>: Describe the properties of alkanes change as they get longer.</a:t>
            </a:r>
          </a:p>
          <a:p>
            <a:endParaRPr lang="en-GB" dirty="0"/>
          </a:p>
          <a:p>
            <a:r>
              <a:rPr lang="en-GB" b="1" u="sng" dirty="0"/>
              <a:t>Challenge</a:t>
            </a:r>
            <a:r>
              <a:rPr lang="en-GB" dirty="0"/>
              <a:t>: Evaluate the properties of different alkanes.</a:t>
            </a:r>
          </a:p>
        </p:txBody>
      </p:sp>
    </p:spTree>
    <p:extLst>
      <p:ext uri="{BB962C8B-B14F-4D97-AF65-F5344CB8AC3E}">
        <p14:creationId xmlns:p14="http://schemas.microsoft.com/office/powerpoint/2010/main" val="638384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2: What is a alkane?</a:t>
            </a:r>
          </a:p>
          <a:p>
            <a:endParaRPr lang="en-GB" sz="2800" dirty="0">
              <a:latin typeface="Garamond" panose="02020404030301010803" pitchFamily="18" charset="0"/>
            </a:endParaRPr>
          </a:p>
        </p:txBody>
      </p:sp>
      <p:pic>
        <p:nvPicPr>
          <p:cNvPr id="7" name="Picture 6" descr="A close up of a logo&#10;&#10;Description automatically generated">
            <a:extLst>
              <a:ext uri="{FF2B5EF4-FFF2-40B4-BE49-F238E27FC236}">
                <a16:creationId xmlns:a16="http://schemas.microsoft.com/office/drawing/2014/main" id="{01E270DA-AA25-4828-ABB1-F94F7EB88C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2180" y="1339480"/>
            <a:ext cx="4777013" cy="1127077"/>
          </a:xfrm>
          <a:prstGeom prst="rect">
            <a:avLst/>
          </a:prstGeom>
        </p:spPr>
      </p:pic>
      <p:pic>
        <p:nvPicPr>
          <p:cNvPr id="8" name="Picture 7" descr="A close up of a logo&#10;&#10;Description automatically generated">
            <a:extLst>
              <a:ext uri="{FF2B5EF4-FFF2-40B4-BE49-F238E27FC236}">
                <a16:creationId xmlns:a16="http://schemas.microsoft.com/office/drawing/2014/main" id="{28B6F8B4-95F2-4096-A88A-A204F37A5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534" y="1490470"/>
            <a:ext cx="1786737" cy="860611"/>
          </a:xfrm>
          <a:prstGeom prst="rect">
            <a:avLst/>
          </a:prstGeom>
        </p:spPr>
      </p:pic>
      <p:pic>
        <p:nvPicPr>
          <p:cNvPr id="9" name="Picture 8">
            <a:extLst>
              <a:ext uri="{FF2B5EF4-FFF2-40B4-BE49-F238E27FC236}">
                <a16:creationId xmlns:a16="http://schemas.microsoft.com/office/drawing/2014/main" id="{95D23CAE-BECB-4A13-BE5A-5897BAB91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4734" y="1206682"/>
            <a:ext cx="1509870" cy="1410433"/>
          </a:xfrm>
          <a:prstGeom prst="rect">
            <a:avLst/>
          </a:prstGeom>
        </p:spPr>
      </p:pic>
      <p:sp>
        <p:nvSpPr>
          <p:cNvPr id="10" name="TextBox 9">
            <a:extLst>
              <a:ext uri="{FF2B5EF4-FFF2-40B4-BE49-F238E27FC236}">
                <a16:creationId xmlns:a16="http://schemas.microsoft.com/office/drawing/2014/main" id="{5E47076F-FE78-4FD7-822A-A2E8218A3648}"/>
              </a:ext>
            </a:extLst>
          </p:cNvPr>
          <p:cNvSpPr txBox="1"/>
          <p:nvPr/>
        </p:nvSpPr>
        <p:spPr>
          <a:xfrm>
            <a:off x="2803423" y="2442602"/>
            <a:ext cx="1372491" cy="400110"/>
          </a:xfrm>
          <a:prstGeom prst="rect">
            <a:avLst/>
          </a:prstGeom>
          <a:noFill/>
        </p:spPr>
        <p:txBody>
          <a:bodyPr wrap="none" rtlCol="0">
            <a:spAutoFit/>
          </a:bodyPr>
          <a:lstStyle/>
          <a:p>
            <a:pPr algn="ctr"/>
            <a:r>
              <a:rPr lang="en-GB" sz="2000" b="1" dirty="0">
                <a:solidFill>
                  <a:srgbClr val="FF0000"/>
                </a:solidFill>
                <a:latin typeface="Gulim" panose="020B0600000101010101" pitchFamily="34" charset="-127"/>
                <a:ea typeface="Gulim" panose="020B0600000101010101" pitchFamily="34" charset="-127"/>
              </a:rPr>
              <a:t>METHANE</a:t>
            </a:r>
          </a:p>
        </p:txBody>
      </p:sp>
      <p:sp>
        <p:nvSpPr>
          <p:cNvPr id="11" name="TextBox 10">
            <a:extLst>
              <a:ext uri="{FF2B5EF4-FFF2-40B4-BE49-F238E27FC236}">
                <a16:creationId xmlns:a16="http://schemas.microsoft.com/office/drawing/2014/main" id="{5BD7FF49-E30D-41B6-BBDC-4B95C79B19BE}"/>
              </a:ext>
            </a:extLst>
          </p:cNvPr>
          <p:cNvSpPr txBox="1"/>
          <p:nvPr/>
        </p:nvSpPr>
        <p:spPr>
          <a:xfrm>
            <a:off x="4848243" y="2442602"/>
            <a:ext cx="1175322" cy="400110"/>
          </a:xfrm>
          <a:prstGeom prst="rect">
            <a:avLst/>
          </a:prstGeom>
          <a:noFill/>
        </p:spPr>
        <p:txBody>
          <a:bodyPr wrap="none" rtlCol="0">
            <a:spAutoFit/>
          </a:bodyPr>
          <a:lstStyle/>
          <a:p>
            <a:pPr algn="ctr"/>
            <a:r>
              <a:rPr lang="en-GB" sz="2000" b="1" dirty="0">
                <a:solidFill>
                  <a:srgbClr val="FF0000"/>
                </a:solidFill>
                <a:latin typeface="Gulim" panose="020B0600000101010101" pitchFamily="34" charset="-127"/>
                <a:ea typeface="Gulim" panose="020B0600000101010101" pitchFamily="34" charset="-127"/>
              </a:rPr>
              <a:t>BUTANE</a:t>
            </a:r>
          </a:p>
        </p:txBody>
      </p:sp>
      <p:sp>
        <p:nvSpPr>
          <p:cNvPr id="12" name="TextBox 11">
            <a:extLst>
              <a:ext uri="{FF2B5EF4-FFF2-40B4-BE49-F238E27FC236}">
                <a16:creationId xmlns:a16="http://schemas.microsoft.com/office/drawing/2014/main" id="{D0CA34CC-7E25-4F2F-BFCC-C3BCD0DC96B3}"/>
              </a:ext>
            </a:extLst>
          </p:cNvPr>
          <p:cNvSpPr txBox="1"/>
          <p:nvPr/>
        </p:nvSpPr>
        <p:spPr>
          <a:xfrm>
            <a:off x="8661002" y="2442602"/>
            <a:ext cx="1199367" cy="400110"/>
          </a:xfrm>
          <a:prstGeom prst="rect">
            <a:avLst/>
          </a:prstGeom>
          <a:noFill/>
        </p:spPr>
        <p:txBody>
          <a:bodyPr wrap="none" rtlCol="0">
            <a:spAutoFit/>
          </a:bodyPr>
          <a:lstStyle/>
          <a:p>
            <a:pPr algn="ctr"/>
            <a:r>
              <a:rPr lang="en-GB" sz="2000" b="1" dirty="0">
                <a:solidFill>
                  <a:srgbClr val="FF0000"/>
                </a:solidFill>
                <a:latin typeface="Gulim" panose="020B0600000101010101" pitchFamily="34" charset="-127"/>
                <a:ea typeface="Gulim" panose="020B0600000101010101" pitchFamily="34" charset="-127"/>
              </a:rPr>
              <a:t>DECANE</a:t>
            </a:r>
          </a:p>
        </p:txBody>
      </p:sp>
      <p:sp>
        <p:nvSpPr>
          <p:cNvPr id="13" name="TextBox 12">
            <a:extLst>
              <a:ext uri="{FF2B5EF4-FFF2-40B4-BE49-F238E27FC236}">
                <a16:creationId xmlns:a16="http://schemas.microsoft.com/office/drawing/2014/main" id="{BD8CAD4E-9904-4240-A2EE-2FFABCEA431D}"/>
              </a:ext>
            </a:extLst>
          </p:cNvPr>
          <p:cNvSpPr txBox="1"/>
          <p:nvPr/>
        </p:nvSpPr>
        <p:spPr>
          <a:xfrm>
            <a:off x="2817578" y="3072348"/>
            <a:ext cx="4427011" cy="3477875"/>
          </a:xfrm>
          <a:prstGeom prst="rect">
            <a:avLst/>
          </a:prstGeom>
          <a:noFill/>
        </p:spPr>
        <p:txBody>
          <a:bodyPr wrap="square" rtlCol="0">
            <a:spAutoFit/>
          </a:bodyPr>
          <a:lstStyle/>
          <a:p>
            <a:pPr algn="ctr"/>
            <a:r>
              <a:rPr lang="en-GB" sz="2000" dirty="0">
                <a:solidFill>
                  <a:srgbClr val="002060"/>
                </a:solidFill>
                <a:latin typeface="Gulim" panose="020B0600000101010101" pitchFamily="34" charset="-127"/>
                <a:ea typeface="Gulim" panose="020B0600000101010101" pitchFamily="34" charset="-127"/>
              </a:rPr>
              <a:t>1. Draw out the three diagrams shown above and label them.</a:t>
            </a:r>
          </a:p>
          <a:p>
            <a:pPr algn="ctr"/>
            <a:endParaRPr lang="en-GB" sz="2000" dirty="0">
              <a:solidFill>
                <a:srgbClr val="002060"/>
              </a:solidFill>
              <a:latin typeface="Gulim" panose="020B0600000101010101" pitchFamily="34" charset="-127"/>
              <a:ea typeface="Gulim" panose="020B0600000101010101" pitchFamily="34" charset="-127"/>
            </a:endParaRPr>
          </a:p>
          <a:p>
            <a:pPr algn="ctr"/>
            <a:r>
              <a:rPr lang="en-GB" sz="2000" dirty="0">
                <a:solidFill>
                  <a:srgbClr val="002060"/>
                </a:solidFill>
                <a:latin typeface="Gulim" panose="020B0600000101010101" pitchFamily="34" charset="-127"/>
                <a:ea typeface="Gulim" panose="020B0600000101010101" pitchFamily="34" charset="-127"/>
              </a:rPr>
              <a:t>2. Which of the molecules has got the highest boiling point?</a:t>
            </a:r>
          </a:p>
          <a:p>
            <a:pPr algn="ctr"/>
            <a:endParaRPr lang="en-GB" sz="2000" dirty="0">
              <a:solidFill>
                <a:srgbClr val="002060"/>
              </a:solidFill>
              <a:latin typeface="Gulim" panose="020B0600000101010101" pitchFamily="34" charset="-127"/>
              <a:ea typeface="Gulim" panose="020B0600000101010101" pitchFamily="34" charset="-127"/>
            </a:endParaRPr>
          </a:p>
          <a:p>
            <a:pPr algn="ctr"/>
            <a:r>
              <a:rPr lang="en-GB" sz="2000" dirty="0">
                <a:solidFill>
                  <a:srgbClr val="002060"/>
                </a:solidFill>
                <a:latin typeface="Gulim" panose="020B0600000101010101" pitchFamily="34" charset="-127"/>
                <a:ea typeface="Gulim" panose="020B0600000101010101" pitchFamily="34" charset="-127"/>
              </a:rPr>
              <a:t>3. Which of the molecules has got the lowest viscosity?</a:t>
            </a:r>
          </a:p>
          <a:p>
            <a:pPr algn="ctr"/>
            <a:endParaRPr lang="en-GB" sz="2000" dirty="0">
              <a:solidFill>
                <a:srgbClr val="002060"/>
              </a:solidFill>
              <a:latin typeface="Gulim" panose="020B0600000101010101" pitchFamily="34" charset="-127"/>
              <a:ea typeface="Gulim" panose="020B0600000101010101" pitchFamily="34" charset="-127"/>
            </a:endParaRPr>
          </a:p>
          <a:p>
            <a:pPr algn="ctr"/>
            <a:r>
              <a:rPr lang="en-GB" sz="2000" dirty="0">
                <a:solidFill>
                  <a:srgbClr val="002060"/>
                </a:solidFill>
                <a:latin typeface="Gulim" panose="020B0600000101010101" pitchFamily="34" charset="-127"/>
                <a:ea typeface="Gulim" panose="020B0600000101010101" pitchFamily="34" charset="-127"/>
              </a:rPr>
              <a:t>4. Which of the molecules has got the highest volatility?</a:t>
            </a:r>
          </a:p>
        </p:txBody>
      </p:sp>
      <p:sp>
        <p:nvSpPr>
          <p:cNvPr id="14" name="TextBox 13">
            <a:extLst>
              <a:ext uri="{FF2B5EF4-FFF2-40B4-BE49-F238E27FC236}">
                <a16:creationId xmlns:a16="http://schemas.microsoft.com/office/drawing/2014/main" id="{EFB72040-3D99-4CD4-96A5-EA577CD2A29D}"/>
              </a:ext>
            </a:extLst>
          </p:cNvPr>
          <p:cNvSpPr txBox="1"/>
          <p:nvPr/>
        </p:nvSpPr>
        <p:spPr>
          <a:xfrm>
            <a:off x="7357601" y="3072348"/>
            <a:ext cx="4450112" cy="3785652"/>
          </a:xfrm>
          <a:prstGeom prst="rect">
            <a:avLst/>
          </a:prstGeom>
          <a:noFill/>
        </p:spPr>
        <p:txBody>
          <a:bodyPr wrap="square" rtlCol="0">
            <a:spAutoFit/>
          </a:bodyPr>
          <a:lstStyle/>
          <a:p>
            <a:pPr algn="ctr"/>
            <a:r>
              <a:rPr lang="en-GB" sz="2000" dirty="0">
                <a:solidFill>
                  <a:srgbClr val="002060"/>
                </a:solidFill>
                <a:latin typeface="Gulim" panose="020B0600000101010101" pitchFamily="34" charset="-127"/>
                <a:ea typeface="Gulim" panose="020B0600000101010101" pitchFamily="34" charset="-127"/>
              </a:rPr>
              <a:t>5. Which of the molecules has got the lowest flammability?</a:t>
            </a:r>
          </a:p>
          <a:p>
            <a:pPr algn="ctr"/>
            <a:endParaRPr lang="en-GB" sz="2000" dirty="0">
              <a:solidFill>
                <a:srgbClr val="002060"/>
              </a:solidFill>
              <a:latin typeface="Gulim" panose="020B0600000101010101" pitchFamily="34" charset="-127"/>
              <a:ea typeface="Gulim" panose="020B0600000101010101" pitchFamily="34" charset="-127"/>
            </a:endParaRPr>
          </a:p>
          <a:p>
            <a:pPr algn="ctr"/>
            <a:r>
              <a:rPr lang="en-GB" sz="2000" dirty="0">
                <a:solidFill>
                  <a:srgbClr val="002060"/>
                </a:solidFill>
                <a:latin typeface="Gulim" panose="020B0600000101010101" pitchFamily="34" charset="-127"/>
                <a:ea typeface="Gulim" panose="020B0600000101010101" pitchFamily="34" charset="-127"/>
              </a:rPr>
              <a:t>6. Which of these molecules is not a gas at room temperature?</a:t>
            </a:r>
          </a:p>
          <a:p>
            <a:pPr algn="ctr"/>
            <a:endParaRPr lang="en-GB" sz="2000" dirty="0">
              <a:solidFill>
                <a:srgbClr val="002060"/>
              </a:solidFill>
              <a:latin typeface="Gulim" panose="020B0600000101010101" pitchFamily="34" charset="-127"/>
              <a:ea typeface="Gulim" panose="020B0600000101010101" pitchFamily="34" charset="-127"/>
            </a:endParaRPr>
          </a:p>
          <a:p>
            <a:pPr algn="ctr"/>
            <a:r>
              <a:rPr lang="en-GB" sz="2000" dirty="0">
                <a:solidFill>
                  <a:srgbClr val="002060"/>
                </a:solidFill>
                <a:latin typeface="Gulim" panose="020B0600000101010101" pitchFamily="34" charset="-127"/>
                <a:ea typeface="Gulim" panose="020B0600000101010101" pitchFamily="34" charset="-127"/>
              </a:rPr>
              <a:t>7. Which of these molecules is most likely to burn with a black smoky flame?</a:t>
            </a:r>
          </a:p>
          <a:p>
            <a:pPr algn="ctr"/>
            <a:endParaRPr lang="en-GB" sz="2000" dirty="0">
              <a:solidFill>
                <a:srgbClr val="002060"/>
              </a:solidFill>
              <a:latin typeface="Gulim" panose="020B0600000101010101" pitchFamily="34" charset="-127"/>
              <a:ea typeface="Gulim" panose="020B0600000101010101" pitchFamily="34" charset="-127"/>
            </a:endParaRPr>
          </a:p>
          <a:p>
            <a:pPr algn="ctr"/>
            <a:r>
              <a:rPr lang="en-GB" sz="2000" dirty="0">
                <a:solidFill>
                  <a:srgbClr val="002060"/>
                </a:solidFill>
                <a:latin typeface="Gulim" panose="020B0600000101010101" pitchFamily="34" charset="-127"/>
                <a:ea typeface="Gulim" panose="020B0600000101010101" pitchFamily="34" charset="-127"/>
              </a:rPr>
              <a:t>8. Write down the molecular formulae for each of the molecules.</a:t>
            </a:r>
          </a:p>
        </p:txBody>
      </p:sp>
      <p:sp>
        <p:nvSpPr>
          <p:cNvPr id="15" name="Rectangle 14">
            <a:extLst>
              <a:ext uri="{FF2B5EF4-FFF2-40B4-BE49-F238E27FC236}">
                <a16:creationId xmlns:a16="http://schemas.microsoft.com/office/drawing/2014/main" id="{2D943B86-FB5E-49A9-A90E-B6F2F33C1E94}"/>
              </a:ext>
            </a:extLst>
          </p:cNvPr>
          <p:cNvSpPr/>
          <p:nvPr/>
        </p:nvSpPr>
        <p:spPr>
          <a:xfrm>
            <a:off x="45282" y="1339480"/>
            <a:ext cx="2620762" cy="3693319"/>
          </a:xfrm>
          <a:prstGeom prst="rect">
            <a:avLst/>
          </a:prstGeom>
        </p:spPr>
        <p:txBody>
          <a:bodyPr wrap="square">
            <a:spAutoFit/>
          </a:bodyPr>
          <a:lstStyle/>
          <a:p>
            <a:r>
              <a:rPr lang="en-GB" b="1" u="sng" dirty="0"/>
              <a:t>Must:</a:t>
            </a:r>
            <a:r>
              <a:rPr lang="en-GB" dirty="0"/>
              <a:t> Define a hydrocarbon.</a:t>
            </a:r>
          </a:p>
          <a:p>
            <a:endParaRPr lang="en-GB" dirty="0"/>
          </a:p>
          <a:p>
            <a:endParaRPr lang="en-GB" dirty="0"/>
          </a:p>
          <a:p>
            <a:endParaRPr lang="en-GB" dirty="0"/>
          </a:p>
          <a:p>
            <a:endParaRPr lang="en-GB" dirty="0"/>
          </a:p>
          <a:p>
            <a:r>
              <a:rPr lang="en-GB" b="1" u="sng" dirty="0"/>
              <a:t>Stretch</a:t>
            </a:r>
            <a:r>
              <a:rPr lang="en-GB" dirty="0"/>
              <a:t>: Describe the properties of alkanes change as they get longer.</a:t>
            </a:r>
          </a:p>
          <a:p>
            <a:endParaRPr lang="en-GB" dirty="0"/>
          </a:p>
          <a:p>
            <a:r>
              <a:rPr lang="en-GB" b="1" u="sng" dirty="0"/>
              <a:t>Challenge</a:t>
            </a:r>
            <a:r>
              <a:rPr lang="en-GB" dirty="0"/>
              <a:t>: Evaluate the properties of different alkanes.</a:t>
            </a:r>
          </a:p>
        </p:txBody>
      </p:sp>
    </p:spTree>
    <p:extLst>
      <p:ext uri="{BB962C8B-B14F-4D97-AF65-F5344CB8AC3E}">
        <p14:creationId xmlns:p14="http://schemas.microsoft.com/office/powerpoint/2010/main" val="3246432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3: What is a fractional distillation?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evaporation and condensation</a:t>
            </a:r>
          </a:p>
          <a:p>
            <a:endParaRPr lang="en-GB" dirty="0"/>
          </a:p>
          <a:p>
            <a:endParaRPr lang="en-GB" dirty="0"/>
          </a:p>
          <a:p>
            <a:endParaRPr lang="en-GB" dirty="0"/>
          </a:p>
          <a:p>
            <a:endParaRPr lang="en-GB" dirty="0"/>
          </a:p>
          <a:p>
            <a:r>
              <a:rPr lang="en-GB" b="1" u="sng" dirty="0"/>
              <a:t>Stretch</a:t>
            </a:r>
            <a:r>
              <a:rPr lang="en-GB" dirty="0"/>
              <a:t>: Describe what fractional distillation is.</a:t>
            </a:r>
          </a:p>
          <a:p>
            <a:endParaRPr lang="en-GB" dirty="0"/>
          </a:p>
          <a:p>
            <a:endParaRPr lang="en-GB" dirty="0"/>
          </a:p>
          <a:p>
            <a:r>
              <a:rPr lang="en-GB" b="1" u="sng" dirty="0"/>
              <a:t>Challenge</a:t>
            </a:r>
            <a:r>
              <a:rPr lang="en-GB" dirty="0"/>
              <a:t>: Explain the process of fractional distillation.</a:t>
            </a:r>
          </a:p>
        </p:txBody>
      </p:sp>
      <p:sp>
        <p:nvSpPr>
          <p:cNvPr id="2" name="Rectangle 1">
            <a:extLst>
              <a:ext uri="{FF2B5EF4-FFF2-40B4-BE49-F238E27FC236}">
                <a16:creationId xmlns:a16="http://schemas.microsoft.com/office/drawing/2014/main" id="{C4D9CB5C-E27C-4653-A393-6D1E639FF8B4}"/>
              </a:ext>
            </a:extLst>
          </p:cNvPr>
          <p:cNvSpPr/>
          <p:nvPr/>
        </p:nvSpPr>
        <p:spPr>
          <a:xfrm>
            <a:off x="3048000" y="823294"/>
            <a:ext cx="7905750" cy="2308324"/>
          </a:xfrm>
          <a:prstGeom prst="rect">
            <a:avLst/>
          </a:prstGeom>
        </p:spPr>
        <p:txBody>
          <a:bodyPr wrap="square">
            <a:spAutoFit/>
          </a:bodyPr>
          <a:lstStyle/>
          <a:p>
            <a:pPr marL="457200" indent="-457200" algn="ctr">
              <a:buFont typeface="+mj-lt"/>
              <a:buAutoNum type="arabicPeriod"/>
            </a:pPr>
            <a:r>
              <a:rPr lang="en-GB" sz="2400" dirty="0">
                <a:latin typeface="Gulim" panose="020B0600000101010101" pitchFamily="34" charset="-127"/>
                <a:ea typeface="Gulim" panose="020B0600000101010101" pitchFamily="34" charset="-127"/>
              </a:rPr>
              <a:t>What do we mean by the terms ‘boiling point’, ‘evaporation’ and ‘condensation’.</a:t>
            </a:r>
          </a:p>
          <a:p>
            <a:pPr marL="457200" indent="-457200" algn="ctr">
              <a:buFont typeface="+mj-lt"/>
              <a:buAutoNum type="arabicPeriod"/>
            </a:pPr>
            <a:endParaRPr lang="en-GB" sz="2400" dirty="0">
              <a:latin typeface="Gulim" panose="020B0600000101010101" pitchFamily="34" charset="-127"/>
              <a:ea typeface="Gulim" panose="020B0600000101010101" pitchFamily="34" charset="-127"/>
            </a:endParaRPr>
          </a:p>
          <a:p>
            <a:pPr marL="457200" indent="-457200" algn="ctr">
              <a:buFont typeface="+mj-lt"/>
              <a:buAutoNum type="arabicPeriod"/>
            </a:pPr>
            <a:r>
              <a:rPr lang="en-GB" sz="2400" dirty="0">
                <a:latin typeface="Gulim" panose="020B0600000101010101" pitchFamily="34" charset="-127"/>
                <a:ea typeface="Gulim" panose="020B0600000101010101" pitchFamily="34" charset="-127"/>
              </a:rPr>
              <a:t>Watch the video by clicking the link below. You will use the information from this video to help you with today’s lesson.</a:t>
            </a:r>
          </a:p>
        </p:txBody>
      </p:sp>
      <p:sp>
        <p:nvSpPr>
          <p:cNvPr id="3" name="Rectangle 2">
            <a:extLst>
              <a:ext uri="{FF2B5EF4-FFF2-40B4-BE49-F238E27FC236}">
                <a16:creationId xmlns:a16="http://schemas.microsoft.com/office/drawing/2014/main" id="{7B745FA4-85AC-4D3A-9DBF-2D88CCFC2C17}"/>
              </a:ext>
            </a:extLst>
          </p:cNvPr>
          <p:cNvSpPr/>
          <p:nvPr/>
        </p:nvSpPr>
        <p:spPr>
          <a:xfrm>
            <a:off x="5090408" y="4177784"/>
            <a:ext cx="184731" cy="369332"/>
          </a:xfrm>
          <a:prstGeom prst="rect">
            <a:avLst/>
          </a:prstGeom>
        </p:spPr>
        <p:txBody>
          <a:bodyPr wrap="none">
            <a:spAutoFit/>
          </a:bodyPr>
          <a:lstStyle/>
          <a:p>
            <a:endParaRPr lang="en-GB" dirty="0"/>
          </a:p>
        </p:txBody>
      </p:sp>
      <p:sp>
        <p:nvSpPr>
          <p:cNvPr id="7" name="Rectangle 6">
            <a:extLst>
              <a:ext uri="{FF2B5EF4-FFF2-40B4-BE49-F238E27FC236}">
                <a16:creationId xmlns:a16="http://schemas.microsoft.com/office/drawing/2014/main" id="{1210208E-15B7-42DF-8B31-AAEDD1AD4411}"/>
              </a:ext>
            </a:extLst>
          </p:cNvPr>
          <p:cNvSpPr/>
          <p:nvPr/>
        </p:nvSpPr>
        <p:spPr>
          <a:xfrm>
            <a:off x="5404733" y="4191000"/>
            <a:ext cx="3245184" cy="369332"/>
          </a:xfrm>
          <a:prstGeom prst="rect">
            <a:avLst/>
          </a:prstGeom>
        </p:spPr>
        <p:txBody>
          <a:bodyPr wrap="none">
            <a:spAutoFit/>
          </a:bodyPr>
          <a:lstStyle/>
          <a:p>
            <a:r>
              <a:rPr lang="en-GB" dirty="0">
                <a:hlinkClick r:id="rId2"/>
              </a:rPr>
              <a:t>https://youtu.be/86WY2mV9jiU</a:t>
            </a:r>
            <a:r>
              <a:rPr lang="en-GB" dirty="0"/>
              <a:t> </a:t>
            </a:r>
          </a:p>
        </p:txBody>
      </p:sp>
    </p:spTree>
    <p:extLst>
      <p:ext uri="{BB962C8B-B14F-4D97-AF65-F5344CB8AC3E}">
        <p14:creationId xmlns:p14="http://schemas.microsoft.com/office/powerpoint/2010/main" val="1082421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3: What is a fractional distillation?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evaporation and condensation</a:t>
            </a:r>
          </a:p>
          <a:p>
            <a:endParaRPr lang="en-GB" dirty="0"/>
          </a:p>
          <a:p>
            <a:endParaRPr lang="en-GB" dirty="0"/>
          </a:p>
          <a:p>
            <a:endParaRPr lang="en-GB" dirty="0"/>
          </a:p>
          <a:p>
            <a:endParaRPr lang="en-GB" dirty="0"/>
          </a:p>
          <a:p>
            <a:r>
              <a:rPr lang="en-GB" b="1" u="sng" dirty="0"/>
              <a:t>Stretch</a:t>
            </a:r>
            <a:r>
              <a:rPr lang="en-GB" dirty="0"/>
              <a:t>: Describe what fractional distillation is.</a:t>
            </a:r>
          </a:p>
          <a:p>
            <a:endParaRPr lang="en-GB" dirty="0"/>
          </a:p>
          <a:p>
            <a:endParaRPr lang="en-GB" dirty="0"/>
          </a:p>
          <a:p>
            <a:r>
              <a:rPr lang="en-GB" b="1" u="sng" dirty="0"/>
              <a:t>Challenge</a:t>
            </a:r>
            <a:r>
              <a:rPr lang="en-GB" dirty="0"/>
              <a:t>: Explain the process of fractional distillation.</a:t>
            </a:r>
          </a:p>
        </p:txBody>
      </p:sp>
      <p:sp>
        <p:nvSpPr>
          <p:cNvPr id="6" name="TextBox 5">
            <a:extLst>
              <a:ext uri="{FF2B5EF4-FFF2-40B4-BE49-F238E27FC236}">
                <a16:creationId xmlns:a16="http://schemas.microsoft.com/office/drawing/2014/main" id="{03348C03-3BC8-413E-86FE-D057DDBF625E}"/>
              </a:ext>
            </a:extLst>
          </p:cNvPr>
          <p:cNvSpPr txBox="1"/>
          <p:nvPr/>
        </p:nvSpPr>
        <p:spPr>
          <a:xfrm>
            <a:off x="2612763" y="1029084"/>
            <a:ext cx="6617616" cy="461665"/>
          </a:xfrm>
          <a:prstGeom prst="rect">
            <a:avLst/>
          </a:prstGeom>
          <a:noFill/>
        </p:spPr>
        <p:txBody>
          <a:bodyPr wrap="square" rtlCol="0">
            <a:spAutoFit/>
          </a:bodyPr>
          <a:lstStyle/>
          <a:p>
            <a:r>
              <a:rPr lang="en-GB" sz="2400" b="1" u="sng" dirty="0">
                <a:latin typeface="Segoe Print" panose="02000600000000000000" pitchFamily="2" charset="0"/>
              </a:rPr>
              <a:t>Fractional Distillation</a:t>
            </a:r>
          </a:p>
        </p:txBody>
      </p:sp>
      <p:pic>
        <p:nvPicPr>
          <p:cNvPr id="9" name="Picture 8">
            <a:extLst>
              <a:ext uri="{FF2B5EF4-FFF2-40B4-BE49-F238E27FC236}">
                <a16:creationId xmlns:a16="http://schemas.microsoft.com/office/drawing/2014/main" id="{38B69D06-0D03-4EB3-A89B-42B696F8E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8187" t="9694" r="39471" b="3601"/>
          <a:stretch>
            <a:fillRect/>
          </a:stretch>
        </p:blipFill>
        <p:spPr bwMode="auto">
          <a:xfrm>
            <a:off x="6321163" y="1518716"/>
            <a:ext cx="2243138"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4CA5FFF0-4ACB-49C1-97F0-1A35AE434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0545" t="9694" r="25757" b="3601"/>
          <a:stretch>
            <a:fillRect/>
          </a:stretch>
        </p:blipFill>
        <p:spPr bwMode="auto">
          <a:xfrm>
            <a:off x="8553188" y="1518716"/>
            <a:ext cx="13684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63F5D772-0D65-409C-84EE-76F297DBE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242" t="9694" r="8104" b="3601"/>
          <a:stretch>
            <a:fillRect/>
          </a:stretch>
        </p:blipFill>
        <p:spPr bwMode="auto">
          <a:xfrm>
            <a:off x="9848588" y="1518716"/>
            <a:ext cx="1763713"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ED416EA4-5BB9-4C34-802F-F8B72FA5C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60" t="9694" r="78371" b="3601"/>
          <a:stretch>
            <a:fillRect/>
          </a:stretch>
        </p:blipFill>
        <p:spPr bwMode="auto">
          <a:xfrm>
            <a:off x="2863588" y="1518716"/>
            <a:ext cx="1773238"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a:extLst>
              <a:ext uri="{FF2B5EF4-FFF2-40B4-BE49-F238E27FC236}">
                <a16:creationId xmlns:a16="http://schemas.microsoft.com/office/drawing/2014/main" id="{5BF7EBBF-D7F0-46DE-8A6A-CE4A8DE4A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321" t="10968" r="61333" b="4848"/>
          <a:stretch>
            <a:fillRect/>
          </a:stretch>
        </p:blipFill>
        <p:spPr bwMode="auto">
          <a:xfrm>
            <a:off x="4592376" y="1591741"/>
            <a:ext cx="1741487"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a:extLst>
              <a:ext uri="{FF2B5EF4-FFF2-40B4-BE49-F238E27FC236}">
                <a16:creationId xmlns:a16="http://schemas.microsoft.com/office/drawing/2014/main" id="{BDD8BC91-00B5-42AE-B8F2-65A14BA4AB2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75" t="24312" r="81648" b="9276"/>
          <a:stretch>
            <a:fillRect/>
          </a:stretch>
        </p:blipFill>
        <p:spPr bwMode="auto">
          <a:xfrm>
            <a:off x="3439851" y="2310879"/>
            <a:ext cx="86360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a:extLst>
              <a:ext uri="{FF2B5EF4-FFF2-40B4-BE49-F238E27FC236}">
                <a16:creationId xmlns:a16="http://schemas.microsoft.com/office/drawing/2014/main" id="{7FAE1DE6-54CE-48E8-882D-FEB8EA40D61F}"/>
              </a:ext>
            </a:extLst>
          </p:cNvPr>
          <p:cNvSpPr txBox="1">
            <a:spLocks noChangeArrowheads="1"/>
          </p:cNvSpPr>
          <p:nvPr/>
        </p:nvSpPr>
        <p:spPr bwMode="auto">
          <a:xfrm>
            <a:off x="2801997" y="6468647"/>
            <a:ext cx="18884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600" b="1" dirty="0">
                <a:solidFill>
                  <a:srgbClr val="002060"/>
                </a:solidFill>
                <a:latin typeface="Comic Sans MS" pitchFamily="66" charset="0"/>
              </a:rPr>
              <a:t>Heated</a:t>
            </a:r>
            <a:r>
              <a:rPr lang="en-US" altLang="en-US" sz="1600" dirty="0">
                <a:solidFill>
                  <a:srgbClr val="002060"/>
                </a:solidFill>
                <a:latin typeface="Comic Sans MS" pitchFamily="66" charset="0"/>
              </a:rPr>
              <a:t> </a:t>
            </a:r>
            <a:r>
              <a:rPr lang="en-US" altLang="en-US" sz="1600" b="1" dirty="0">
                <a:solidFill>
                  <a:srgbClr val="002060"/>
                </a:solidFill>
                <a:latin typeface="Comic Sans MS" pitchFamily="66" charset="0"/>
              </a:rPr>
              <a:t>Crude Oil</a:t>
            </a:r>
          </a:p>
        </p:txBody>
      </p:sp>
      <p:sp>
        <p:nvSpPr>
          <p:cNvPr id="16" name="AutoShape 9">
            <a:extLst>
              <a:ext uri="{FF2B5EF4-FFF2-40B4-BE49-F238E27FC236}">
                <a16:creationId xmlns:a16="http://schemas.microsoft.com/office/drawing/2014/main" id="{F28A1E7B-15AB-4F98-B784-EFC284E2FB2F}"/>
              </a:ext>
            </a:extLst>
          </p:cNvPr>
          <p:cNvSpPr>
            <a:spLocks noChangeArrowheads="1"/>
          </p:cNvSpPr>
          <p:nvPr/>
        </p:nvSpPr>
        <p:spPr bwMode="auto">
          <a:xfrm>
            <a:off x="2794601" y="5556018"/>
            <a:ext cx="358775" cy="1085913"/>
          </a:xfrm>
          <a:custGeom>
            <a:avLst/>
            <a:gdLst>
              <a:gd name="T0" fmla="*/ 4324301 w 21600"/>
              <a:gd name="T1" fmla="*/ 0 h 21600"/>
              <a:gd name="T2" fmla="*/ 4324301 w 21600"/>
              <a:gd name="T3" fmla="*/ 4894484 h 21600"/>
              <a:gd name="T4" fmla="*/ 375767 w 21600"/>
              <a:gd name="T5" fmla="*/ 8695568 h 21600"/>
              <a:gd name="T6" fmla="*/ 5959236 w 21600"/>
              <a:gd name="T7" fmla="*/ 2447232 h 21600"/>
              <a:gd name="T8" fmla="*/ 17694720 60000 65536"/>
              <a:gd name="T9" fmla="*/ 5898240 60000 65536"/>
              <a:gd name="T10" fmla="*/ 5898240 60000 65536"/>
              <a:gd name="T11" fmla="*/ 0 60000 65536"/>
              <a:gd name="T12" fmla="*/ 12427 w 21600"/>
              <a:gd name="T13" fmla="*/ 4747 h 21600"/>
              <a:gd name="T14" fmla="*/ 20302 w 21600"/>
              <a:gd name="T15" fmla="*/ 7411 h 21600"/>
            </a:gdLst>
            <a:ahLst/>
            <a:cxnLst>
              <a:cxn ang="T8">
                <a:pos x="T0" y="T1"/>
              </a:cxn>
              <a:cxn ang="T9">
                <a:pos x="T2" y="T3"/>
              </a:cxn>
              <a:cxn ang="T10">
                <a:pos x="T4" y="T5"/>
              </a:cxn>
              <a:cxn ang="T11">
                <a:pos x="T6" y="T7"/>
              </a:cxn>
            </a:cxnLst>
            <a:rect l="T12" t="T13" r="T14" b="T15"/>
            <a:pathLst>
              <a:path w="21600" h="21600">
                <a:moveTo>
                  <a:pt x="21600" y="6079"/>
                </a:moveTo>
                <a:lnTo>
                  <a:pt x="15674" y="0"/>
                </a:lnTo>
                <a:lnTo>
                  <a:pt x="15674" y="4747"/>
                </a:lnTo>
                <a:lnTo>
                  <a:pt x="12427" y="4747"/>
                </a:lnTo>
                <a:cubicBezTo>
                  <a:pt x="5564" y="4747"/>
                  <a:pt x="0" y="8065"/>
                  <a:pt x="0" y="12158"/>
                </a:cubicBezTo>
                <a:lnTo>
                  <a:pt x="0" y="21600"/>
                </a:lnTo>
                <a:lnTo>
                  <a:pt x="2723" y="21600"/>
                </a:lnTo>
                <a:lnTo>
                  <a:pt x="2723" y="12158"/>
                </a:lnTo>
                <a:cubicBezTo>
                  <a:pt x="2723" y="9536"/>
                  <a:pt x="7068" y="7411"/>
                  <a:pt x="12427" y="7411"/>
                </a:cubicBezTo>
                <a:lnTo>
                  <a:pt x="15674" y="7411"/>
                </a:lnTo>
                <a:lnTo>
                  <a:pt x="15674" y="12158"/>
                </a:lnTo>
                <a:close/>
              </a:path>
            </a:pathLst>
          </a:custGeom>
          <a:solidFill>
            <a:schemeClr val="accent1"/>
          </a:solidFill>
          <a:ln w="9525">
            <a:solidFill>
              <a:schemeClr val="tx1"/>
            </a:solidFill>
            <a:miter lim="800000"/>
            <a:headEnd/>
            <a:tailEnd/>
          </a:ln>
        </p:spPr>
        <p:txBody>
          <a:bodyPr wrap="none" anchor="ctr"/>
          <a:lstStyle/>
          <a:p>
            <a:endParaRPr lang="en-GB"/>
          </a:p>
        </p:txBody>
      </p:sp>
      <p:sp>
        <p:nvSpPr>
          <p:cNvPr id="17" name="Text Box 10">
            <a:extLst>
              <a:ext uri="{FF2B5EF4-FFF2-40B4-BE49-F238E27FC236}">
                <a16:creationId xmlns:a16="http://schemas.microsoft.com/office/drawing/2014/main" id="{6C2EBC32-96BB-410F-B428-940A271B2584}"/>
              </a:ext>
            </a:extLst>
          </p:cNvPr>
          <p:cNvSpPr txBox="1">
            <a:spLocks noChangeArrowheads="1"/>
          </p:cNvSpPr>
          <p:nvPr/>
        </p:nvSpPr>
        <p:spPr bwMode="auto">
          <a:xfrm>
            <a:off x="3477364" y="5984354"/>
            <a:ext cx="7905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600" b="1" dirty="0">
                <a:solidFill>
                  <a:srgbClr val="002060"/>
                </a:solidFill>
                <a:latin typeface="Comic Sans MS" pitchFamily="66" charset="0"/>
              </a:rPr>
              <a:t>350</a:t>
            </a:r>
            <a:r>
              <a:rPr lang="en-US" altLang="en-US" sz="1600" b="1" baseline="30000" dirty="0">
                <a:solidFill>
                  <a:srgbClr val="002060"/>
                </a:solidFill>
                <a:latin typeface="Comic Sans MS" pitchFamily="66" charset="0"/>
              </a:rPr>
              <a:t>o</a:t>
            </a:r>
            <a:r>
              <a:rPr lang="en-US" altLang="en-US" sz="1600" b="1" dirty="0">
                <a:solidFill>
                  <a:srgbClr val="002060"/>
                </a:solidFill>
                <a:latin typeface="Comic Sans MS" pitchFamily="66" charset="0"/>
              </a:rPr>
              <a:t>C</a:t>
            </a:r>
          </a:p>
        </p:txBody>
      </p:sp>
      <p:sp>
        <p:nvSpPr>
          <p:cNvPr id="18" name="Rectangle 11">
            <a:extLst>
              <a:ext uri="{FF2B5EF4-FFF2-40B4-BE49-F238E27FC236}">
                <a16:creationId xmlns:a16="http://schemas.microsoft.com/office/drawing/2014/main" id="{61DC61E3-795F-4366-9B73-E6BA536A850A}"/>
              </a:ext>
            </a:extLst>
          </p:cNvPr>
          <p:cNvSpPr>
            <a:spLocks noChangeArrowheads="1"/>
          </p:cNvSpPr>
          <p:nvPr/>
        </p:nvSpPr>
        <p:spPr bwMode="auto">
          <a:xfrm>
            <a:off x="3485388" y="2189018"/>
            <a:ext cx="763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solidFill>
                  <a:srgbClr val="002060"/>
                </a:solidFill>
                <a:latin typeface="Comic Sans MS" pitchFamily="66" charset="0"/>
              </a:rPr>
              <a:t>40</a:t>
            </a:r>
            <a:r>
              <a:rPr lang="en-US" altLang="en-US" sz="1600" b="1" baseline="30000" dirty="0">
                <a:solidFill>
                  <a:srgbClr val="002060"/>
                </a:solidFill>
                <a:latin typeface="Comic Sans MS" pitchFamily="66" charset="0"/>
              </a:rPr>
              <a:t>o</a:t>
            </a:r>
            <a:r>
              <a:rPr lang="en-US" altLang="en-US" sz="1600" b="1" dirty="0">
                <a:solidFill>
                  <a:srgbClr val="002060"/>
                </a:solidFill>
                <a:latin typeface="Comic Sans MS" pitchFamily="66" charset="0"/>
              </a:rPr>
              <a:t>C</a:t>
            </a:r>
          </a:p>
        </p:txBody>
      </p:sp>
      <p:pic>
        <p:nvPicPr>
          <p:cNvPr id="19" name="Picture 12">
            <a:extLst>
              <a:ext uri="{FF2B5EF4-FFF2-40B4-BE49-F238E27FC236}">
                <a16:creationId xmlns:a16="http://schemas.microsoft.com/office/drawing/2014/main" id="{18E59D27-02EF-4AF2-AA63-CD52DE0BF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67" t="12628" r="67502" b="78554"/>
          <a:stretch>
            <a:fillRect/>
          </a:stretch>
        </p:blipFill>
        <p:spPr bwMode="auto">
          <a:xfrm>
            <a:off x="5257418" y="1725738"/>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a:extLst>
              <a:ext uri="{FF2B5EF4-FFF2-40B4-BE49-F238E27FC236}">
                <a16:creationId xmlns:a16="http://schemas.microsoft.com/office/drawing/2014/main" id="{DA962625-BAEE-449E-8063-0D2EA1903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163" t="24339" r="64114" b="69392"/>
          <a:stretch>
            <a:fillRect/>
          </a:stretch>
        </p:blipFill>
        <p:spPr bwMode="auto">
          <a:xfrm>
            <a:off x="4979372" y="2348392"/>
            <a:ext cx="10795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a:extLst>
              <a:ext uri="{FF2B5EF4-FFF2-40B4-BE49-F238E27FC236}">
                <a16:creationId xmlns:a16="http://schemas.microsoft.com/office/drawing/2014/main" id="{31298075-FD24-44DD-97DC-1A3E9B35E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10" t="33093" r="65187" b="58125"/>
          <a:stretch>
            <a:fillRect/>
          </a:stretch>
        </p:blipFill>
        <p:spPr bwMode="auto">
          <a:xfrm>
            <a:off x="5086322" y="2878263"/>
            <a:ext cx="8651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a:extLst>
              <a:ext uri="{FF2B5EF4-FFF2-40B4-BE49-F238E27FC236}">
                <a16:creationId xmlns:a16="http://schemas.microsoft.com/office/drawing/2014/main" id="{61FEF7E5-10C6-41CB-9CA4-01CD646D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81" t="44388" r="63043" b="49371"/>
          <a:stretch>
            <a:fillRect/>
          </a:stretch>
        </p:blipFill>
        <p:spPr bwMode="auto">
          <a:xfrm>
            <a:off x="4808276" y="3534841"/>
            <a:ext cx="136683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a:extLst>
              <a:ext uri="{FF2B5EF4-FFF2-40B4-BE49-F238E27FC236}">
                <a16:creationId xmlns:a16="http://schemas.microsoft.com/office/drawing/2014/main" id="{3B3CF294-6DBE-4C47-8A1A-953AA0DA9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786" t="54140" r="63985" b="38078"/>
          <a:stretch>
            <a:fillRect/>
          </a:stretch>
        </p:blipFill>
        <p:spPr bwMode="auto">
          <a:xfrm>
            <a:off x="4952738" y="4039666"/>
            <a:ext cx="11525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a:extLst>
              <a:ext uri="{FF2B5EF4-FFF2-40B4-BE49-F238E27FC236}">
                <a16:creationId xmlns:a16="http://schemas.microsoft.com/office/drawing/2014/main" id="{3A16A50C-4AF5-4AC2-93B2-7918A4104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21" t="63628" r="66443" b="28081"/>
          <a:stretch>
            <a:fillRect/>
          </a:stretch>
        </p:blipFill>
        <p:spPr bwMode="auto">
          <a:xfrm>
            <a:off x="5050810" y="4615929"/>
            <a:ext cx="865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a:extLst>
              <a:ext uri="{FF2B5EF4-FFF2-40B4-BE49-F238E27FC236}">
                <a16:creationId xmlns:a16="http://schemas.microsoft.com/office/drawing/2014/main" id="{1C5633D3-3E23-494C-ACBF-8A2B03B1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800" t="74431" r="65187" b="18057"/>
          <a:stretch>
            <a:fillRect/>
          </a:stretch>
        </p:blipFill>
        <p:spPr bwMode="auto">
          <a:xfrm>
            <a:off x="4997542" y="5245873"/>
            <a:ext cx="10080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a:extLst>
              <a:ext uri="{FF2B5EF4-FFF2-40B4-BE49-F238E27FC236}">
                <a16:creationId xmlns:a16="http://schemas.microsoft.com/office/drawing/2014/main" id="{75CAF14D-DF8E-40F0-943F-9A27AFD5BA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438" t="84454" r="62695" b="7295"/>
          <a:stretch>
            <a:fillRect/>
          </a:stretch>
        </p:blipFill>
        <p:spPr bwMode="auto">
          <a:xfrm>
            <a:off x="4881301" y="5813257"/>
            <a:ext cx="12239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20">
            <a:extLst>
              <a:ext uri="{FF2B5EF4-FFF2-40B4-BE49-F238E27FC236}">
                <a16:creationId xmlns:a16="http://schemas.microsoft.com/office/drawing/2014/main" id="{0BBA5A7E-1E1D-41FF-B57E-290FCE873CA5}"/>
              </a:ext>
            </a:extLst>
          </p:cNvPr>
          <p:cNvSpPr>
            <a:spLocks noChangeArrowheads="1"/>
          </p:cNvSpPr>
          <p:nvPr/>
        </p:nvSpPr>
        <p:spPr bwMode="auto">
          <a:xfrm>
            <a:off x="4447913" y="1869843"/>
            <a:ext cx="431800" cy="144462"/>
          </a:xfrm>
          <a:prstGeom prst="rightArrow">
            <a:avLst>
              <a:gd name="adj1" fmla="val 50000"/>
              <a:gd name="adj2" fmla="val 74726"/>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28" name="AutoShape 21">
            <a:extLst>
              <a:ext uri="{FF2B5EF4-FFF2-40B4-BE49-F238E27FC236}">
                <a16:creationId xmlns:a16="http://schemas.microsoft.com/office/drawing/2014/main" id="{D0C0949B-498B-4D73-9537-9DC6F151257D}"/>
              </a:ext>
            </a:extLst>
          </p:cNvPr>
          <p:cNvSpPr>
            <a:spLocks noChangeArrowheads="1"/>
          </p:cNvSpPr>
          <p:nvPr/>
        </p:nvSpPr>
        <p:spPr bwMode="auto">
          <a:xfrm>
            <a:off x="4447913" y="3040840"/>
            <a:ext cx="431800" cy="144462"/>
          </a:xfrm>
          <a:prstGeom prst="rightArrow">
            <a:avLst>
              <a:gd name="adj1" fmla="val 50000"/>
              <a:gd name="adj2" fmla="val 74726"/>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29" name="AutoShape 22">
            <a:extLst>
              <a:ext uri="{FF2B5EF4-FFF2-40B4-BE49-F238E27FC236}">
                <a16:creationId xmlns:a16="http://schemas.microsoft.com/office/drawing/2014/main" id="{10AF9803-D31D-4CC5-86A2-CBD649F6949C}"/>
              </a:ext>
            </a:extLst>
          </p:cNvPr>
          <p:cNvSpPr>
            <a:spLocks noChangeArrowheads="1"/>
          </p:cNvSpPr>
          <p:nvPr/>
        </p:nvSpPr>
        <p:spPr bwMode="auto">
          <a:xfrm>
            <a:off x="4447913" y="2455341"/>
            <a:ext cx="431800" cy="144463"/>
          </a:xfrm>
          <a:prstGeom prst="rightArrow">
            <a:avLst>
              <a:gd name="adj1" fmla="val 50000"/>
              <a:gd name="adj2" fmla="val 74725"/>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30" name="AutoShape 23">
            <a:extLst>
              <a:ext uri="{FF2B5EF4-FFF2-40B4-BE49-F238E27FC236}">
                <a16:creationId xmlns:a16="http://schemas.microsoft.com/office/drawing/2014/main" id="{9A4BC69B-DB2C-4655-97B1-CECBD177DB20}"/>
              </a:ext>
            </a:extLst>
          </p:cNvPr>
          <p:cNvSpPr>
            <a:spLocks noChangeArrowheads="1"/>
          </p:cNvSpPr>
          <p:nvPr/>
        </p:nvSpPr>
        <p:spPr bwMode="auto">
          <a:xfrm>
            <a:off x="4447913" y="5362343"/>
            <a:ext cx="431800" cy="144462"/>
          </a:xfrm>
          <a:prstGeom prst="rightArrow">
            <a:avLst>
              <a:gd name="adj1" fmla="val 50000"/>
              <a:gd name="adj2" fmla="val 74726"/>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31" name="AutoShape 24">
            <a:extLst>
              <a:ext uri="{FF2B5EF4-FFF2-40B4-BE49-F238E27FC236}">
                <a16:creationId xmlns:a16="http://schemas.microsoft.com/office/drawing/2014/main" id="{D60D2A3B-6106-4334-9C2A-043DC716B084}"/>
              </a:ext>
            </a:extLst>
          </p:cNvPr>
          <p:cNvSpPr>
            <a:spLocks noChangeArrowheads="1"/>
          </p:cNvSpPr>
          <p:nvPr/>
        </p:nvSpPr>
        <p:spPr bwMode="auto">
          <a:xfrm>
            <a:off x="4447913" y="5956646"/>
            <a:ext cx="431800" cy="144462"/>
          </a:xfrm>
          <a:prstGeom prst="rightArrow">
            <a:avLst>
              <a:gd name="adj1" fmla="val 50000"/>
              <a:gd name="adj2" fmla="val 74726"/>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32" name="AutoShape 25">
            <a:extLst>
              <a:ext uri="{FF2B5EF4-FFF2-40B4-BE49-F238E27FC236}">
                <a16:creationId xmlns:a16="http://schemas.microsoft.com/office/drawing/2014/main" id="{7AC478E4-4481-4A81-9B06-0A76D2378E43}"/>
              </a:ext>
            </a:extLst>
          </p:cNvPr>
          <p:cNvSpPr>
            <a:spLocks noChangeArrowheads="1"/>
          </p:cNvSpPr>
          <p:nvPr/>
        </p:nvSpPr>
        <p:spPr bwMode="auto">
          <a:xfrm>
            <a:off x="4447913" y="4202601"/>
            <a:ext cx="431800" cy="144462"/>
          </a:xfrm>
          <a:prstGeom prst="rightArrow">
            <a:avLst>
              <a:gd name="adj1" fmla="val 50000"/>
              <a:gd name="adj2" fmla="val 74726"/>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33" name="AutoShape 26">
            <a:extLst>
              <a:ext uri="{FF2B5EF4-FFF2-40B4-BE49-F238E27FC236}">
                <a16:creationId xmlns:a16="http://schemas.microsoft.com/office/drawing/2014/main" id="{51D976F4-2E25-42B9-B340-ABF5E8A98256}"/>
              </a:ext>
            </a:extLst>
          </p:cNvPr>
          <p:cNvSpPr>
            <a:spLocks noChangeArrowheads="1"/>
          </p:cNvSpPr>
          <p:nvPr/>
        </p:nvSpPr>
        <p:spPr bwMode="auto">
          <a:xfrm>
            <a:off x="4447913" y="3617102"/>
            <a:ext cx="431800" cy="144463"/>
          </a:xfrm>
          <a:prstGeom prst="rightArrow">
            <a:avLst>
              <a:gd name="adj1" fmla="val 50000"/>
              <a:gd name="adj2" fmla="val 74725"/>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34" name="AutoShape 27">
            <a:extLst>
              <a:ext uri="{FF2B5EF4-FFF2-40B4-BE49-F238E27FC236}">
                <a16:creationId xmlns:a16="http://schemas.microsoft.com/office/drawing/2014/main" id="{7DB7D86C-B64C-43A4-8178-E8AD1CB38804}"/>
              </a:ext>
            </a:extLst>
          </p:cNvPr>
          <p:cNvSpPr>
            <a:spLocks noChangeArrowheads="1"/>
          </p:cNvSpPr>
          <p:nvPr/>
        </p:nvSpPr>
        <p:spPr bwMode="auto">
          <a:xfrm>
            <a:off x="4447913" y="4786080"/>
            <a:ext cx="431800" cy="144463"/>
          </a:xfrm>
          <a:prstGeom prst="rightArrow">
            <a:avLst>
              <a:gd name="adj1" fmla="val 50000"/>
              <a:gd name="adj2" fmla="val 74725"/>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a:latin typeface="Times New Roman" pitchFamily="18" charset="0"/>
            </a:endParaRPr>
          </a:p>
        </p:txBody>
      </p:sp>
      <p:sp>
        <p:nvSpPr>
          <p:cNvPr id="35" name="Text Box 28">
            <a:extLst>
              <a:ext uri="{FF2B5EF4-FFF2-40B4-BE49-F238E27FC236}">
                <a16:creationId xmlns:a16="http://schemas.microsoft.com/office/drawing/2014/main" id="{EDE0D610-165E-423E-BA2C-47876F85797D}"/>
              </a:ext>
            </a:extLst>
          </p:cNvPr>
          <p:cNvSpPr txBox="1">
            <a:spLocks noChangeArrowheads="1"/>
          </p:cNvSpPr>
          <p:nvPr/>
        </p:nvSpPr>
        <p:spPr bwMode="auto">
          <a:xfrm>
            <a:off x="6476738" y="1683529"/>
            <a:ext cx="2016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600" b="1" dirty="0">
                <a:latin typeface="Comic Sans MS" pitchFamily="66" charset="0"/>
              </a:rPr>
              <a:t>Liquid Petroleum </a:t>
            </a:r>
            <a:br>
              <a:rPr lang="en-US" altLang="en-US" sz="1600" b="1" dirty="0">
                <a:latin typeface="Comic Sans MS" pitchFamily="66" charset="0"/>
              </a:rPr>
            </a:br>
            <a:r>
              <a:rPr lang="en-US" altLang="en-US" sz="1600" b="1" dirty="0">
                <a:latin typeface="Comic Sans MS" pitchFamily="66" charset="0"/>
              </a:rPr>
              <a:t>Gas</a:t>
            </a:r>
          </a:p>
        </p:txBody>
      </p:sp>
      <p:sp>
        <p:nvSpPr>
          <p:cNvPr id="36" name="Rectangle 29">
            <a:extLst>
              <a:ext uri="{FF2B5EF4-FFF2-40B4-BE49-F238E27FC236}">
                <a16:creationId xmlns:a16="http://schemas.microsoft.com/office/drawing/2014/main" id="{374BC6C9-2415-4E9F-942E-206871249FF8}"/>
              </a:ext>
            </a:extLst>
          </p:cNvPr>
          <p:cNvSpPr>
            <a:spLocks noChangeArrowheads="1"/>
          </p:cNvSpPr>
          <p:nvPr/>
        </p:nvSpPr>
        <p:spPr bwMode="auto">
          <a:xfrm>
            <a:off x="7003788" y="2975247"/>
            <a:ext cx="1012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latin typeface="Comic Sans MS" pitchFamily="66" charset="0"/>
              </a:rPr>
              <a:t>Naphtha</a:t>
            </a:r>
          </a:p>
        </p:txBody>
      </p:sp>
      <p:sp>
        <p:nvSpPr>
          <p:cNvPr id="37" name="Rectangle 30">
            <a:extLst>
              <a:ext uri="{FF2B5EF4-FFF2-40B4-BE49-F238E27FC236}">
                <a16:creationId xmlns:a16="http://schemas.microsoft.com/office/drawing/2014/main" id="{C7F7EC52-0BB0-4B18-B584-D873AD479151}"/>
              </a:ext>
            </a:extLst>
          </p:cNvPr>
          <p:cNvSpPr>
            <a:spLocks noChangeArrowheads="1"/>
          </p:cNvSpPr>
          <p:nvPr/>
        </p:nvSpPr>
        <p:spPr bwMode="auto">
          <a:xfrm>
            <a:off x="7104782" y="2383144"/>
            <a:ext cx="7681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latin typeface="Comic Sans MS" pitchFamily="66" charset="0"/>
              </a:rPr>
              <a:t>Petrol</a:t>
            </a:r>
          </a:p>
        </p:txBody>
      </p:sp>
      <p:sp>
        <p:nvSpPr>
          <p:cNvPr id="38" name="Rectangle 31">
            <a:extLst>
              <a:ext uri="{FF2B5EF4-FFF2-40B4-BE49-F238E27FC236}">
                <a16:creationId xmlns:a16="http://schemas.microsoft.com/office/drawing/2014/main" id="{C5BE6595-945A-4F62-8EEF-B887D12FD124}"/>
              </a:ext>
            </a:extLst>
          </p:cNvPr>
          <p:cNvSpPr>
            <a:spLocks noChangeArrowheads="1"/>
          </p:cNvSpPr>
          <p:nvPr/>
        </p:nvSpPr>
        <p:spPr bwMode="auto">
          <a:xfrm>
            <a:off x="6997031" y="3539789"/>
            <a:ext cx="985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latin typeface="Comic Sans MS" pitchFamily="66" charset="0"/>
              </a:rPr>
              <a:t>Paraffin</a:t>
            </a:r>
          </a:p>
        </p:txBody>
      </p:sp>
      <p:sp>
        <p:nvSpPr>
          <p:cNvPr id="39" name="Rectangle 32">
            <a:extLst>
              <a:ext uri="{FF2B5EF4-FFF2-40B4-BE49-F238E27FC236}">
                <a16:creationId xmlns:a16="http://schemas.microsoft.com/office/drawing/2014/main" id="{6272B692-4ED2-4AE8-8966-4E323AF31695}"/>
              </a:ext>
            </a:extLst>
          </p:cNvPr>
          <p:cNvSpPr>
            <a:spLocks noChangeArrowheads="1"/>
          </p:cNvSpPr>
          <p:nvPr/>
        </p:nvSpPr>
        <p:spPr bwMode="auto">
          <a:xfrm>
            <a:off x="7124439" y="4121422"/>
            <a:ext cx="769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latin typeface="Comic Sans MS" pitchFamily="66" charset="0"/>
              </a:rPr>
              <a:t>Diesel</a:t>
            </a:r>
          </a:p>
        </p:txBody>
      </p:sp>
      <p:sp>
        <p:nvSpPr>
          <p:cNvPr id="40" name="Rectangle 33">
            <a:extLst>
              <a:ext uri="{FF2B5EF4-FFF2-40B4-BE49-F238E27FC236}">
                <a16:creationId xmlns:a16="http://schemas.microsoft.com/office/drawing/2014/main" id="{6CFB5FBA-6D4A-47CC-9A0D-70F027A15A8B}"/>
              </a:ext>
            </a:extLst>
          </p:cNvPr>
          <p:cNvSpPr>
            <a:spLocks noChangeArrowheads="1"/>
          </p:cNvSpPr>
          <p:nvPr/>
        </p:nvSpPr>
        <p:spPr bwMode="auto">
          <a:xfrm>
            <a:off x="7011033" y="4698270"/>
            <a:ext cx="9557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latin typeface="Comic Sans MS" pitchFamily="66" charset="0"/>
              </a:rPr>
              <a:t>Fuel Oil</a:t>
            </a:r>
          </a:p>
        </p:txBody>
      </p:sp>
      <p:sp>
        <p:nvSpPr>
          <p:cNvPr id="41" name="Rectangle 34">
            <a:extLst>
              <a:ext uri="{FF2B5EF4-FFF2-40B4-BE49-F238E27FC236}">
                <a16:creationId xmlns:a16="http://schemas.microsoft.com/office/drawing/2014/main" id="{86714FF7-D180-4A2B-8845-F170629AEF68}"/>
              </a:ext>
            </a:extLst>
          </p:cNvPr>
          <p:cNvSpPr>
            <a:spLocks noChangeArrowheads="1"/>
          </p:cNvSpPr>
          <p:nvPr/>
        </p:nvSpPr>
        <p:spPr bwMode="auto">
          <a:xfrm>
            <a:off x="6669512" y="5318189"/>
            <a:ext cx="16305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latin typeface="Comic Sans MS" pitchFamily="66" charset="0"/>
              </a:rPr>
              <a:t>Lubricating</a:t>
            </a:r>
            <a:r>
              <a:rPr lang="en-US" altLang="en-US" sz="1400" b="1" dirty="0">
                <a:latin typeface="Comic Sans MS" pitchFamily="66" charset="0"/>
              </a:rPr>
              <a:t> </a:t>
            </a:r>
            <a:r>
              <a:rPr lang="en-US" altLang="en-US" sz="1600" b="1" dirty="0">
                <a:latin typeface="Comic Sans MS" pitchFamily="66" charset="0"/>
              </a:rPr>
              <a:t>Oil</a:t>
            </a:r>
          </a:p>
        </p:txBody>
      </p:sp>
      <p:sp>
        <p:nvSpPr>
          <p:cNvPr id="42" name="Rectangle 35">
            <a:extLst>
              <a:ext uri="{FF2B5EF4-FFF2-40B4-BE49-F238E27FC236}">
                <a16:creationId xmlns:a16="http://schemas.microsoft.com/office/drawing/2014/main" id="{9B99AECB-5B84-44F4-855D-E2681B80A233}"/>
              </a:ext>
            </a:extLst>
          </p:cNvPr>
          <p:cNvSpPr>
            <a:spLocks noChangeArrowheads="1"/>
          </p:cNvSpPr>
          <p:nvPr/>
        </p:nvSpPr>
        <p:spPr bwMode="auto">
          <a:xfrm>
            <a:off x="7011033" y="5883457"/>
            <a:ext cx="949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1600" b="1" dirty="0">
                <a:latin typeface="Comic Sans MS" pitchFamily="66" charset="0"/>
              </a:rPr>
              <a:t>Bitumen</a:t>
            </a:r>
          </a:p>
        </p:txBody>
      </p:sp>
      <p:sp>
        <p:nvSpPr>
          <p:cNvPr id="43" name="Text Box 36">
            <a:extLst>
              <a:ext uri="{FF2B5EF4-FFF2-40B4-BE49-F238E27FC236}">
                <a16:creationId xmlns:a16="http://schemas.microsoft.com/office/drawing/2014/main" id="{7DE4C92C-E0BE-4FD5-8E91-A0B65C2A5D6C}"/>
              </a:ext>
            </a:extLst>
          </p:cNvPr>
          <p:cNvSpPr txBox="1">
            <a:spLocks noChangeArrowheads="1"/>
          </p:cNvSpPr>
          <p:nvPr/>
        </p:nvSpPr>
        <p:spPr bwMode="auto">
          <a:xfrm>
            <a:off x="6695019" y="1292388"/>
            <a:ext cx="1584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600" b="1" u="sng" dirty="0"/>
              <a:t>Fraction</a:t>
            </a:r>
          </a:p>
        </p:txBody>
      </p:sp>
      <p:sp>
        <p:nvSpPr>
          <p:cNvPr id="44" name="Rectangle 37">
            <a:extLst>
              <a:ext uri="{FF2B5EF4-FFF2-40B4-BE49-F238E27FC236}">
                <a16:creationId xmlns:a16="http://schemas.microsoft.com/office/drawing/2014/main" id="{C182E039-0B20-4714-8804-117833B813D4}"/>
              </a:ext>
            </a:extLst>
          </p:cNvPr>
          <p:cNvSpPr>
            <a:spLocks noChangeArrowheads="1"/>
          </p:cNvSpPr>
          <p:nvPr/>
        </p:nvSpPr>
        <p:spPr bwMode="auto">
          <a:xfrm>
            <a:off x="8739908" y="1060500"/>
            <a:ext cx="10045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600" b="1" u="sng" dirty="0"/>
              <a:t>Boiling Point</a:t>
            </a:r>
          </a:p>
        </p:txBody>
      </p:sp>
      <p:sp>
        <p:nvSpPr>
          <p:cNvPr id="45" name="Text Box 38">
            <a:extLst>
              <a:ext uri="{FF2B5EF4-FFF2-40B4-BE49-F238E27FC236}">
                <a16:creationId xmlns:a16="http://schemas.microsoft.com/office/drawing/2014/main" id="{1E57837E-2BC6-4987-99F0-D9934339B19F}"/>
              </a:ext>
            </a:extLst>
          </p:cNvPr>
          <p:cNvSpPr txBox="1">
            <a:spLocks noChangeArrowheads="1"/>
          </p:cNvSpPr>
          <p:nvPr/>
        </p:nvSpPr>
        <p:spPr bwMode="auto">
          <a:xfrm>
            <a:off x="8769088" y="1807641"/>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dirty="0">
                <a:latin typeface="Comic Sans MS" pitchFamily="66" charset="0"/>
              </a:rPr>
              <a:t>&lt; 25</a:t>
            </a:r>
            <a:r>
              <a:rPr lang="en-US" altLang="en-US" sz="1400" b="1" baseline="30000" dirty="0">
                <a:latin typeface="Comic Sans MS" pitchFamily="66" charset="0"/>
              </a:rPr>
              <a:t>o</a:t>
            </a:r>
            <a:r>
              <a:rPr lang="en-US" altLang="en-US" sz="1400" b="1" dirty="0">
                <a:latin typeface="Comic Sans MS" pitchFamily="66" charset="0"/>
              </a:rPr>
              <a:t>C</a:t>
            </a:r>
          </a:p>
        </p:txBody>
      </p:sp>
      <p:sp>
        <p:nvSpPr>
          <p:cNvPr id="46" name="Text Box 39">
            <a:extLst>
              <a:ext uri="{FF2B5EF4-FFF2-40B4-BE49-F238E27FC236}">
                <a16:creationId xmlns:a16="http://schemas.microsoft.com/office/drawing/2014/main" id="{8B36F032-B6CE-442C-8387-04025754E54C}"/>
              </a:ext>
            </a:extLst>
          </p:cNvPr>
          <p:cNvSpPr txBox="1">
            <a:spLocks noChangeArrowheads="1"/>
          </p:cNvSpPr>
          <p:nvPr/>
        </p:nvSpPr>
        <p:spPr bwMode="auto">
          <a:xfrm>
            <a:off x="8697651" y="2401660"/>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dirty="0">
                <a:latin typeface="Comic Sans MS" pitchFamily="66" charset="0"/>
              </a:rPr>
              <a:t>25 – 60</a:t>
            </a:r>
            <a:r>
              <a:rPr lang="en-US" altLang="en-US" sz="1400" b="1" baseline="30000" dirty="0">
                <a:latin typeface="Comic Sans MS" pitchFamily="66" charset="0"/>
              </a:rPr>
              <a:t>o</a:t>
            </a:r>
            <a:r>
              <a:rPr lang="en-US" altLang="en-US" sz="1400" b="1" dirty="0">
                <a:latin typeface="Comic Sans MS" pitchFamily="66" charset="0"/>
              </a:rPr>
              <a:t>C</a:t>
            </a:r>
          </a:p>
        </p:txBody>
      </p:sp>
      <p:sp>
        <p:nvSpPr>
          <p:cNvPr id="47" name="Rectangle 40">
            <a:extLst>
              <a:ext uri="{FF2B5EF4-FFF2-40B4-BE49-F238E27FC236}">
                <a16:creationId xmlns:a16="http://schemas.microsoft.com/office/drawing/2014/main" id="{05BA383A-1C10-4709-99D8-17181CFE2BE7}"/>
              </a:ext>
            </a:extLst>
          </p:cNvPr>
          <p:cNvSpPr>
            <a:spLocks noChangeArrowheads="1"/>
          </p:cNvSpPr>
          <p:nvPr/>
        </p:nvSpPr>
        <p:spPr bwMode="auto">
          <a:xfrm>
            <a:off x="8665353" y="2977922"/>
            <a:ext cx="11384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dirty="0">
                <a:latin typeface="Comic Sans MS" pitchFamily="66" charset="0"/>
              </a:rPr>
              <a:t>60 – 180</a:t>
            </a:r>
            <a:r>
              <a:rPr lang="en-US" altLang="en-US" sz="1400" b="1" baseline="30000" dirty="0">
                <a:latin typeface="Comic Sans MS" pitchFamily="66" charset="0"/>
              </a:rPr>
              <a:t>o</a:t>
            </a:r>
            <a:r>
              <a:rPr lang="en-US" altLang="en-US" sz="1400" b="1" dirty="0">
                <a:latin typeface="Comic Sans MS" pitchFamily="66" charset="0"/>
              </a:rPr>
              <a:t>C</a:t>
            </a:r>
          </a:p>
        </p:txBody>
      </p:sp>
      <p:sp>
        <p:nvSpPr>
          <p:cNvPr id="48" name="Rectangle 41">
            <a:extLst>
              <a:ext uri="{FF2B5EF4-FFF2-40B4-BE49-F238E27FC236}">
                <a16:creationId xmlns:a16="http://schemas.microsoft.com/office/drawing/2014/main" id="{FCE11A1B-3D4E-4174-B8A7-98455DBDE967}"/>
              </a:ext>
            </a:extLst>
          </p:cNvPr>
          <p:cNvSpPr>
            <a:spLocks noChangeArrowheads="1"/>
          </p:cNvSpPr>
          <p:nvPr/>
        </p:nvSpPr>
        <p:spPr bwMode="auto">
          <a:xfrm>
            <a:off x="8618435" y="3561475"/>
            <a:ext cx="12474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dirty="0">
                <a:latin typeface="Comic Sans MS" pitchFamily="66" charset="0"/>
              </a:rPr>
              <a:t>180 – 220</a:t>
            </a:r>
            <a:r>
              <a:rPr lang="en-US" altLang="en-US" sz="1400" b="1" baseline="30000" dirty="0">
                <a:latin typeface="Comic Sans MS" pitchFamily="66" charset="0"/>
              </a:rPr>
              <a:t>o</a:t>
            </a:r>
            <a:r>
              <a:rPr lang="en-US" altLang="en-US" sz="1400" b="1" dirty="0">
                <a:latin typeface="Comic Sans MS" pitchFamily="66" charset="0"/>
              </a:rPr>
              <a:t>C</a:t>
            </a:r>
          </a:p>
        </p:txBody>
      </p:sp>
      <p:sp>
        <p:nvSpPr>
          <p:cNvPr id="49" name="Rectangle 42">
            <a:extLst>
              <a:ext uri="{FF2B5EF4-FFF2-40B4-BE49-F238E27FC236}">
                <a16:creationId xmlns:a16="http://schemas.microsoft.com/office/drawing/2014/main" id="{D7C6674B-75B7-4F3F-A737-E43921BC9235}"/>
              </a:ext>
            </a:extLst>
          </p:cNvPr>
          <p:cNvSpPr>
            <a:spLocks noChangeArrowheads="1"/>
          </p:cNvSpPr>
          <p:nvPr/>
        </p:nvSpPr>
        <p:spPr bwMode="auto">
          <a:xfrm>
            <a:off x="8618435" y="4184129"/>
            <a:ext cx="12474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a:latin typeface="Comic Sans MS" pitchFamily="66" charset="0"/>
              </a:rPr>
              <a:t>220 – 250</a:t>
            </a:r>
            <a:r>
              <a:rPr lang="en-US" altLang="en-US" sz="1400" b="1" baseline="30000">
                <a:latin typeface="Comic Sans MS" pitchFamily="66" charset="0"/>
              </a:rPr>
              <a:t>o</a:t>
            </a:r>
            <a:r>
              <a:rPr lang="en-US" altLang="en-US" sz="1400" b="1">
                <a:latin typeface="Comic Sans MS" pitchFamily="66" charset="0"/>
              </a:rPr>
              <a:t>C</a:t>
            </a:r>
          </a:p>
        </p:txBody>
      </p:sp>
      <p:sp>
        <p:nvSpPr>
          <p:cNvPr id="50" name="Rectangle 43">
            <a:extLst>
              <a:ext uri="{FF2B5EF4-FFF2-40B4-BE49-F238E27FC236}">
                <a16:creationId xmlns:a16="http://schemas.microsoft.com/office/drawing/2014/main" id="{4B88550D-AAD1-45A2-AC55-B6D6D9002036}"/>
              </a:ext>
            </a:extLst>
          </p:cNvPr>
          <p:cNvSpPr>
            <a:spLocks noChangeArrowheads="1"/>
          </p:cNvSpPr>
          <p:nvPr/>
        </p:nvSpPr>
        <p:spPr bwMode="auto">
          <a:xfrm>
            <a:off x="8618435" y="4742635"/>
            <a:ext cx="12474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dirty="0">
                <a:latin typeface="Comic Sans MS" pitchFamily="66" charset="0"/>
              </a:rPr>
              <a:t>250 – 300</a:t>
            </a:r>
            <a:r>
              <a:rPr lang="en-US" altLang="en-US" sz="1400" b="1" baseline="30000" dirty="0">
                <a:latin typeface="Comic Sans MS" pitchFamily="66" charset="0"/>
              </a:rPr>
              <a:t>o</a:t>
            </a:r>
            <a:r>
              <a:rPr lang="en-US" altLang="en-US" sz="1400" b="1" dirty="0">
                <a:latin typeface="Comic Sans MS" pitchFamily="66" charset="0"/>
              </a:rPr>
              <a:t>C</a:t>
            </a:r>
          </a:p>
        </p:txBody>
      </p:sp>
      <p:sp>
        <p:nvSpPr>
          <p:cNvPr id="51" name="Rectangle 44">
            <a:extLst>
              <a:ext uri="{FF2B5EF4-FFF2-40B4-BE49-F238E27FC236}">
                <a16:creationId xmlns:a16="http://schemas.microsoft.com/office/drawing/2014/main" id="{7BDDE688-3C0D-4BEF-AD0E-3563BCBE39A8}"/>
              </a:ext>
            </a:extLst>
          </p:cNvPr>
          <p:cNvSpPr>
            <a:spLocks noChangeArrowheads="1"/>
          </p:cNvSpPr>
          <p:nvPr/>
        </p:nvSpPr>
        <p:spPr bwMode="auto">
          <a:xfrm>
            <a:off x="8618435" y="5326188"/>
            <a:ext cx="12474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dirty="0">
                <a:latin typeface="Comic Sans MS" pitchFamily="66" charset="0"/>
              </a:rPr>
              <a:t>300 – 350</a:t>
            </a:r>
            <a:r>
              <a:rPr lang="en-US" altLang="en-US" sz="1400" b="1" baseline="30000" dirty="0">
                <a:latin typeface="Comic Sans MS" pitchFamily="66" charset="0"/>
              </a:rPr>
              <a:t>o</a:t>
            </a:r>
            <a:r>
              <a:rPr lang="en-US" altLang="en-US" sz="1400" b="1" dirty="0">
                <a:latin typeface="Comic Sans MS" pitchFamily="66" charset="0"/>
              </a:rPr>
              <a:t>C</a:t>
            </a:r>
          </a:p>
        </p:txBody>
      </p:sp>
      <p:sp>
        <p:nvSpPr>
          <p:cNvPr id="52" name="Rectangle 45">
            <a:extLst>
              <a:ext uri="{FF2B5EF4-FFF2-40B4-BE49-F238E27FC236}">
                <a16:creationId xmlns:a16="http://schemas.microsoft.com/office/drawing/2014/main" id="{4E4CF3D7-C110-44A3-9AA9-F1E50E5D6AEA}"/>
              </a:ext>
            </a:extLst>
          </p:cNvPr>
          <p:cNvSpPr>
            <a:spLocks noChangeArrowheads="1"/>
          </p:cNvSpPr>
          <p:nvPr/>
        </p:nvSpPr>
        <p:spPr bwMode="auto">
          <a:xfrm>
            <a:off x="8764711" y="5911329"/>
            <a:ext cx="8723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400" b="1" dirty="0">
                <a:latin typeface="Comic Sans MS" pitchFamily="66" charset="0"/>
              </a:rPr>
              <a:t>&gt; 350</a:t>
            </a:r>
            <a:r>
              <a:rPr lang="en-US" altLang="en-US" sz="1400" b="1" baseline="30000" dirty="0">
                <a:latin typeface="Comic Sans MS" pitchFamily="66" charset="0"/>
              </a:rPr>
              <a:t>o</a:t>
            </a:r>
            <a:r>
              <a:rPr lang="en-US" altLang="en-US" sz="1400" b="1" dirty="0">
                <a:latin typeface="Comic Sans MS" pitchFamily="66" charset="0"/>
              </a:rPr>
              <a:t>C</a:t>
            </a:r>
          </a:p>
        </p:txBody>
      </p:sp>
      <p:sp>
        <p:nvSpPr>
          <p:cNvPr id="53" name="Text Box 46">
            <a:extLst>
              <a:ext uri="{FF2B5EF4-FFF2-40B4-BE49-F238E27FC236}">
                <a16:creationId xmlns:a16="http://schemas.microsoft.com/office/drawing/2014/main" id="{AF588B09-5EDF-43EC-9520-5B5135AE8DF8}"/>
              </a:ext>
            </a:extLst>
          </p:cNvPr>
          <p:cNvSpPr txBox="1">
            <a:spLocks noChangeArrowheads="1"/>
          </p:cNvSpPr>
          <p:nvPr/>
        </p:nvSpPr>
        <p:spPr bwMode="auto">
          <a:xfrm>
            <a:off x="9790644" y="1041053"/>
            <a:ext cx="1871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sz="1600" b="1" u="sng" dirty="0"/>
              <a:t>Average Number of Carbon Atoms</a:t>
            </a:r>
          </a:p>
        </p:txBody>
      </p:sp>
      <p:sp>
        <p:nvSpPr>
          <p:cNvPr id="54" name="Text Box 47">
            <a:extLst>
              <a:ext uri="{FF2B5EF4-FFF2-40B4-BE49-F238E27FC236}">
                <a16:creationId xmlns:a16="http://schemas.microsoft.com/office/drawing/2014/main" id="{73AD4E2C-63F9-4D37-847B-C7E59A7562B3}"/>
              </a:ext>
            </a:extLst>
          </p:cNvPr>
          <p:cNvSpPr txBox="1">
            <a:spLocks noChangeArrowheads="1"/>
          </p:cNvSpPr>
          <p:nvPr/>
        </p:nvSpPr>
        <p:spPr bwMode="auto">
          <a:xfrm>
            <a:off x="10547088" y="1779315"/>
            <a:ext cx="358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en-US" altLang="en-US" b="1" dirty="0">
                <a:latin typeface="Comic Sans MS" pitchFamily="66" charset="0"/>
              </a:rPr>
              <a:t>3</a:t>
            </a:r>
          </a:p>
        </p:txBody>
      </p:sp>
      <p:sp>
        <p:nvSpPr>
          <p:cNvPr id="55" name="Rectangle 48">
            <a:extLst>
              <a:ext uri="{FF2B5EF4-FFF2-40B4-BE49-F238E27FC236}">
                <a16:creationId xmlns:a16="http://schemas.microsoft.com/office/drawing/2014/main" id="{D0B9A262-1CAF-4D90-A78D-C5DDEA509376}"/>
              </a:ext>
            </a:extLst>
          </p:cNvPr>
          <p:cNvSpPr>
            <a:spLocks noChangeArrowheads="1"/>
          </p:cNvSpPr>
          <p:nvPr/>
        </p:nvSpPr>
        <p:spPr bwMode="auto">
          <a:xfrm>
            <a:off x="10569313" y="2383904"/>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b="1">
                <a:latin typeface="Comic Sans MS" pitchFamily="66" charset="0"/>
              </a:rPr>
              <a:t>8</a:t>
            </a:r>
          </a:p>
        </p:txBody>
      </p:sp>
      <p:sp>
        <p:nvSpPr>
          <p:cNvPr id="56" name="Rectangle 49">
            <a:extLst>
              <a:ext uri="{FF2B5EF4-FFF2-40B4-BE49-F238E27FC236}">
                <a16:creationId xmlns:a16="http://schemas.microsoft.com/office/drawing/2014/main" id="{C9F341C3-7DAB-4BD9-9E63-6D56D7F3552D}"/>
              </a:ext>
            </a:extLst>
          </p:cNvPr>
          <p:cNvSpPr>
            <a:spLocks noChangeArrowheads="1"/>
          </p:cNvSpPr>
          <p:nvPr/>
        </p:nvSpPr>
        <p:spPr bwMode="auto">
          <a:xfrm>
            <a:off x="10497876" y="2960166"/>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b="1" dirty="0">
                <a:latin typeface="Comic Sans MS" pitchFamily="66" charset="0"/>
              </a:rPr>
              <a:t>10</a:t>
            </a:r>
          </a:p>
        </p:txBody>
      </p:sp>
      <p:sp>
        <p:nvSpPr>
          <p:cNvPr id="57" name="Rectangle 50">
            <a:extLst>
              <a:ext uri="{FF2B5EF4-FFF2-40B4-BE49-F238E27FC236}">
                <a16:creationId xmlns:a16="http://schemas.microsoft.com/office/drawing/2014/main" id="{006A8AF3-62AB-4E0D-AA3C-134C7B5823F3}"/>
              </a:ext>
            </a:extLst>
          </p:cNvPr>
          <p:cNvSpPr>
            <a:spLocks noChangeArrowheads="1"/>
          </p:cNvSpPr>
          <p:nvPr/>
        </p:nvSpPr>
        <p:spPr bwMode="auto">
          <a:xfrm>
            <a:off x="10497876" y="3543719"/>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b="1" dirty="0">
                <a:latin typeface="Comic Sans MS" pitchFamily="66" charset="0"/>
              </a:rPr>
              <a:t>12</a:t>
            </a:r>
          </a:p>
        </p:txBody>
      </p:sp>
      <p:sp>
        <p:nvSpPr>
          <p:cNvPr id="58" name="Rectangle 51">
            <a:extLst>
              <a:ext uri="{FF2B5EF4-FFF2-40B4-BE49-F238E27FC236}">
                <a16:creationId xmlns:a16="http://schemas.microsoft.com/office/drawing/2014/main" id="{8FD3F524-A076-48C9-AD98-3707E77255EA}"/>
              </a:ext>
            </a:extLst>
          </p:cNvPr>
          <p:cNvSpPr>
            <a:spLocks noChangeArrowheads="1"/>
          </p:cNvSpPr>
          <p:nvPr/>
        </p:nvSpPr>
        <p:spPr bwMode="auto">
          <a:xfrm>
            <a:off x="10497876" y="4119982"/>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b="1" dirty="0">
                <a:latin typeface="Comic Sans MS" pitchFamily="66" charset="0"/>
              </a:rPr>
              <a:t>20</a:t>
            </a:r>
          </a:p>
        </p:txBody>
      </p:sp>
      <p:sp>
        <p:nvSpPr>
          <p:cNvPr id="59" name="Rectangle 52">
            <a:extLst>
              <a:ext uri="{FF2B5EF4-FFF2-40B4-BE49-F238E27FC236}">
                <a16:creationId xmlns:a16="http://schemas.microsoft.com/office/drawing/2014/main" id="{EE9830E2-FF76-4FF4-8FB5-D069FD54CE10}"/>
              </a:ext>
            </a:extLst>
          </p:cNvPr>
          <p:cNvSpPr>
            <a:spLocks noChangeArrowheads="1"/>
          </p:cNvSpPr>
          <p:nvPr/>
        </p:nvSpPr>
        <p:spPr bwMode="auto">
          <a:xfrm>
            <a:off x="10497876" y="4687366"/>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b="1" dirty="0">
                <a:latin typeface="Comic Sans MS" pitchFamily="66" charset="0"/>
              </a:rPr>
              <a:t>40</a:t>
            </a:r>
          </a:p>
        </p:txBody>
      </p:sp>
      <p:sp>
        <p:nvSpPr>
          <p:cNvPr id="60" name="Rectangle 53">
            <a:extLst>
              <a:ext uri="{FF2B5EF4-FFF2-40B4-BE49-F238E27FC236}">
                <a16:creationId xmlns:a16="http://schemas.microsoft.com/office/drawing/2014/main" id="{761A4015-029D-45E7-A6D0-50C590BDD271}"/>
              </a:ext>
            </a:extLst>
          </p:cNvPr>
          <p:cNvSpPr>
            <a:spLocks noChangeArrowheads="1"/>
          </p:cNvSpPr>
          <p:nvPr/>
        </p:nvSpPr>
        <p:spPr bwMode="auto">
          <a:xfrm>
            <a:off x="10497876" y="5263629"/>
            <a:ext cx="463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b="1" dirty="0">
                <a:latin typeface="Comic Sans MS" pitchFamily="66" charset="0"/>
              </a:rPr>
              <a:t>80</a:t>
            </a:r>
          </a:p>
        </p:txBody>
      </p:sp>
      <p:sp>
        <p:nvSpPr>
          <p:cNvPr id="61" name="Rectangle 54">
            <a:extLst>
              <a:ext uri="{FF2B5EF4-FFF2-40B4-BE49-F238E27FC236}">
                <a16:creationId xmlns:a16="http://schemas.microsoft.com/office/drawing/2014/main" id="{13F76178-3CB2-4468-B501-A683A3DF9F46}"/>
              </a:ext>
            </a:extLst>
          </p:cNvPr>
          <p:cNvSpPr>
            <a:spLocks noChangeArrowheads="1"/>
          </p:cNvSpPr>
          <p:nvPr/>
        </p:nvSpPr>
        <p:spPr bwMode="auto">
          <a:xfrm>
            <a:off x="10424851" y="5857647"/>
            <a:ext cx="603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b="1" dirty="0">
                <a:latin typeface="Comic Sans MS" pitchFamily="66" charset="0"/>
              </a:rPr>
              <a:t>120</a:t>
            </a:r>
          </a:p>
        </p:txBody>
      </p:sp>
    </p:spTree>
    <p:extLst>
      <p:ext uri="{BB962C8B-B14F-4D97-AF65-F5344CB8AC3E}">
        <p14:creationId xmlns:p14="http://schemas.microsoft.com/office/powerpoint/2010/main" val="4046338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3: What is a fractional distillation?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evaporation and condensation</a:t>
            </a:r>
          </a:p>
          <a:p>
            <a:endParaRPr lang="en-GB" dirty="0"/>
          </a:p>
          <a:p>
            <a:endParaRPr lang="en-GB" dirty="0"/>
          </a:p>
          <a:p>
            <a:endParaRPr lang="en-GB" dirty="0"/>
          </a:p>
          <a:p>
            <a:endParaRPr lang="en-GB" dirty="0"/>
          </a:p>
          <a:p>
            <a:r>
              <a:rPr lang="en-GB" b="1" u="sng" dirty="0"/>
              <a:t>Stretch</a:t>
            </a:r>
            <a:r>
              <a:rPr lang="en-GB" dirty="0"/>
              <a:t>: Describe what fractional distillation is.</a:t>
            </a:r>
          </a:p>
          <a:p>
            <a:endParaRPr lang="en-GB" dirty="0"/>
          </a:p>
          <a:p>
            <a:endParaRPr lang="en-GB" dirty="0"/>
          </a:p>
          <a:p>
            <a:r>
              <a:rPr lang="en-GB" b="1" u="sng" dirty="0"/>
              <a:t>Challenge</a:t>
            </a:r>
            <a:r>
              <a:rPr lang="en-GB" dirty="0"/>
              <a:t>: Explain the process of fractional distillation.</a:t>
            </a:r>
          </a:p>
        </p:txBody>
      </p:sp>
      <p:sp>
        <p:nvSpPr>
          <p:cNvPr id="6" name="TextBox 5">
            <a:extLst>
              <a:ext uri="{FF2B5EF4-FFF2-40B4-BE49-F238E27FC236}">
                <a16:creationId xmlns:a16="http://schemas.microsoft.com/office/drawing/2014/main" id="{4BFA8C5F-F5CA-41E8-8A10-740739547870}"/>
              </a:ext>
            </a:extLst>
          </p:cNvPr>
          <p:cNvSpPr txBox="1"/>
          <p:nvPr/>
        </p:nvSpPr>
        <p:spPr>
          <a:xfrm>
            <a:off x="2734734" y="838852"/>
            <a:ext cx="6617616" cy="461665"/>
          </a:xfrm>
          <a:prstGeom prst="rect">
            <a:avLst/>
          </a:prstGeom>
          <a:noFill/>
        </p:spPr>
        <p:txBody>
          <a:bodyPr wrap="square" rtlCol="0">
            <a:spAutoFit/>
          </a:bodyPr>
          <a:lstStyle/>
          <a:p>
            <a:r>
              <a:rPr lang="en-GB" sz="2400" b="1" u="sng" dirty="0">
                <a:latin typeface="Segoe Print" panose="02000600000000000000" pitchFamily="2" charset="0"/>
              </a:rPr>
              <a:t>Fractional Distillation</a:t>
            </a:r>
          </a:p>
        </p:txBody>
      </p:sp>
      <p:sp>
        <p:nvSpPr>
          <p:cNvPr id="9" name="Rectangle 8">
            <a:extLst>
              <a:ext uri="{FF2B5EF4-FFF2-40B4-BE49-F238E27FC236}">
                <a16:creationId xmlns:a16="http://schemas.microsoft.com/office/drawing/2014/main" id="{3E6FDDC0-9A85-43DC-8E19-DCA7F5C7C51E}"/>
              </a:ext>
            </a:extLst>
          </p:cNvPr>
          <p:cNvSpPr/>
          <p:nvPr/>
        </p:nvSpPr>
        <p:spPr>
          <a:xfrm>
            <a:off x="2965643" y="1300517"/>
            <a:ext cx="8663709" cy="5047536"/>
          </a:xfrm>
          <a:prstGeom prst="rect">
            <a:avLst/>
          </a:prstGeom>
        </p:spPr>
        <p:txBody>
          <a:bodyPr wrap="square">
            <a:spAutoFit/>
          </a:bodyPr>
          <a:lstStyle/>
          <a:p>
            <a:r>
              <a:rPr lang="en-GB" sz="2000" b="1" dirty="0">
                <a:latin typeface="Gulim" panose="020B0600000101010101" pitchFamily="34" charset="-127"/>
                <a:ea typeface="Gulim" panose="020B0600000101010101" pitchFamily="34" charset="-127"/>
              </a:rPr>
              <a:t>1. Copy and complete the sentence below:</a:t>
            </a:r>
          </a:p>
          <a:p>
            <a:endParaRPr lang="en-GB" sz="200" dirty="0">
              <a:latin typeface="Gulim" panose="020B0600000101010101" pitchFamily="34" charset="-127"/>
              <a:ea typeface="Gulim" panose="020B0600000101010101" pitchFamily="34" charset="-127"/>
            </a:endParaRPr>
          </a:p>
          <a:p>
            <a:pPr algn="ctr">
              <a:lnSpc>
                <a:spcPct val="150000"/>
              </a:lnSpc>
            </a:pPr>
            <a:r>
              <a:rPr lang="en-GB" sz="2000" dirty="0">
                <a:solidFill>
                  <a:srgbClr val="002060"/>
                </a:solidFill>
                <a:latin typeface="Gulim" panose="020B0600000101010101" pitchFamily="34" charset="-127"/>
                <a:ea typeface="Gulim" panose="020B0600000101010101" pitchFamily="34" charset="-127"/>
              </a:rPr>
              <a:t>Fractional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is a process used to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crude oil into different sized hydrocarbons with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boiling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These separated hydrocarbons are called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Each hydrocarbon fraction contains molecules with a similar number of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atoms. Each of these fractions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at a different temperature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because of the different </a:t>
            </a:r>
            <a:r>
              <a:rPr lang="en-GB" sz="2000" u="sng" dirty="0">
                <a:solidFill>
                  <a:srgbClr val="002060"/>
                </a:solidFill>
                <a:latin typeface="Gulim" panose="020B0600000101010101" pitchFamily="34" charset="-127"/>
                <a:ea typeface="Gulim" panose="020B0600000101010101" pitchFamily="34" charset="-127"/>
              </a:rPr>
              <a:t>_________</a:t>
            </a:r>
            <a:r>
              <a:rPr lang="en-GB" sz="2000" dirty="0">
                <a:solidFill>
                  <a:srgbClr val="002060"/>
                </a:solidFill>
                <a:latin typeface="Gulim" panose="020B0600000101010101" pitchFamily="34" charset="-127"/>
                <a:ea typeface="Gulim" panose="020B0600000101010101" pitchFamily="34" charset="-127"/>
              </a:rPr>
              <a:t> molecules in it.</a:t>
            </a:r>
          </a:p>
          <a:p>
            <a:pPr>
              <a:lnSpc>
                <a:spcPct val="150000"/>
              </a:lnSpc>
            </a:pPr>
            <a:r>
              <a:rPr lang="en-GB" sz="2000" b="1" dirty="0">
                <a:latin typeface="Gulim" panose="020B0600000101010101" pitchFamily="34" charset="-127"/>
                <a:ea typeface="Gulim" panose="020B0600000101010101" pitchFamily="34" charset="-127"/>
              </a:rPr>
              <a:t>2. Answer the questions below using full sentences:</a:t>
            </a:r>
          </a:p>
          <a:p>
            <a:r>
              <a:rPr lang="en-GB" sz="2000" b="1" dirty="0">
                <a:solidFill>
                  <a:schemeClr val="accent4">
                    <a:lumMod val="50000"/>
                  </a:schemeClr>
                </a:solidFill>
                <a:latin typeface="Gulim" panose="020B0600000101010101" pitchFamily="34" charset="-127"/>
                <a:ea typeface="Gulim" panose="020B0600000101010101" pitchFamily="34" charset="-127"/>
              </a:rPr>
              <a:t>	a) How does the size of the hydrocarbon molecule affect its 	boiling	point?</a:t>
            </a:r>
          </a:p>
          <a:p>
            <a:endParaRPr lang="en-GB" sz="1000" b="1" dirty="0">
              <a:solidFill>
                <a:schemeClr val="accent4">
                  <a:lumMod val="50000"/>
                </a:schemeClr>
              </a:solidFill>
              <a:latin typeface="Gulim" panose="020B0600000101010101" pitchFamily="34" charset="-127"/>
              <a:ea typeface="Gulim" panose="020B0600000101010101" pitchFamily="34" charset="-127"/>
            </a:endParaRPr>
          </a:p>
          <a:p>
            <a:r>
              <a:rPr lang="en-GB" sz="2000" b="1" dirty="0">
                <a:solidFill>
                  <a:schemeClr val="accent4">
                    <a:lumMod val="50000"/>
                  </a:schemeClr>
                </a:solidFill>
                <a:latin typeface="Gulim" panose="020B0600000101010101" pitchFamily="34" charset="-127"/>
                <a:ea typeface="Gulim" panose="020B0600000101010101" pitchFamily="34" charset="-127"/>
              </a:rPr>
              <a:t>	b) Why do fractions containing small hydrocarbon molecules 	make good fuels?</a:t>
            </a:r>
          </a:p>
        </p:txBody>
      </p:sp>
    </p:spTree>
    <p:extLst>
      <p:ext uri="{BB962C8B-B14F-4D97-AF65-F5344CB8AC3E}">
        <p14:creationId xmlns:p14="http://schemas.microsoft.com/office/powerpoint/2010/main" val="2028305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3: What is a fractional distillation?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evaporation and condensation</a:t>
            </a:r>
          </a:p>
          <a:p>
            <a:endParaRPr lang="en-GB" dirty="0"/>
          </a:p>
          <a:p>
            <a:endParaRPr lang="en-GB" dirty="0"/>
          </a:p>
          <a:p>
            <a:endParaRPr lang="en-GB" dirty="0"/>
          </a:p>
          <a:p>
            <a:endParaRPr lang="en-GB" dirty="0"/>
          </a:p>
          <a:p>
            <a:r>
              <a:rPr lang="en-GB" b="1" u="sng" dirty="0"/>
              <a:t>Stretch</a:t>
            </a:r>
            <a:r>
              <a:rPr lang="en-GB" dirty="0"/>
              <a:t>: Describe what fractional distillation is.</a:t>
            </a:r>
          </a:p>
          <a:p>
            <a:endParaRPr lang="en-GB" dirty="0"/>
          </a:p>
          <a:p>
            <a:endParaRPr lang="en-GB" dirty="0"/>
          </a:p>
          <a:p>
            <a:r>
              <a:rPr lang="en-GB" b="1" u="sng" dirty="0"/>
              <a:t>Challenge</a:t>
            </a:r>
            <a:r>
              <a:rPr lang="en-GB" dirty="0"/>
              <a:t>: Explain the process of fractional distillation.</a:t>
            </a:r>
          </a:p>
        </p:txBody>
      </p:sp>
      <p:sp>
        <p:nvSpPr>
          <p:cNvPr id="6" name="TextBox 5">
            <a:extLst>
              <a:ext uri="{FF2B5EF4-FFF2-40B4-BE49-F238E27FC236}">
                <a16:creationId xmlns:a16="http://schemas.microsoft.com/office/drawing/2014/main" id="{4BFA8C5F-F5CA-41E8-8A10-740739547870}"/>
              </a:ext>
            </a:extLst>
          </p:cNvPr>
          <p:cNvSpPr txBox="1"/>
          <p:nvPr/>
        </p:nvSpPr>
        <p:spPr>
          <a:xfrm>
            <a:off x="2734734" y="838852"/>
            <a:ext cx="6617616" cy="461665"/>
          </a:xfrm>
          <a:prstGeom prst="rect">
            <a:avLst/>
          </a:prstGeom>
          <a:noFill/>
        </p:spPr>
        <p:txBody>
          <a:bodyPr wrap="square" rtlCol="0">
            <a:spAutoFit/>
          </a:bodyPr>
          <a:lstStyle/>
          <a:p>
            <a:r>
              <a:rPr lang="en-GB" sz="2400" b="1" u="sng" dirty="0">
                <a:latin typeface="Segoe Print" panose="02000600000000000000" pitchFamily="2" charset="0"/>
              </a:rPr>
              <a:t>Fractional Distillation – mark it.</a:t>
            </a:r>
          </a:p>
        </p:txBody>
      </p:sp>
      <p:sp>
        <p:nvSpPr>
          <p:cNvPr id="9" name="Rectangle 8">
            <a:extLst>
              <a:ext uri="{FF2B5EF4-FFF2-40B4-BE49-F238E27FC236}">
                <a16:creationId xmlns:a16="http://schemas.microsoft.com/office/drawing/2014/main" id="{3E6FDDC0-9A85-43DC-8E19-DCA7F5C7C51E}"/>
              </a:ext>
            </a:extLst>
          </p:cNvPr>
          <p:cNvSpPr/>
          <p:nvPr/>
        </p:nvSpPr>
        <p:spPr>
          <a:xfrm>
            <a:off x="2965643" y="1300517"/>
            <a:ext cx="8959657" cy="5047536"/>
          </a:xfrm>
          <a:prstGeom prst="rect">
            <a:avLst/>
          </a:prstGeom>
        </p:spPr>
        <p:txBody>
          <a:bodyPr wrap="square">
            <a:spAutoFit/>
          </a:bodyPr>
          <a:lstStyle/>
          <a:p>
            <a:r>
              <a:rPr lang="en-GB" sz="2000" b="1" dirty="0">
                <a:latin typeface="Gulim" panose="020B0600000101010101" pitchFamily="34" charset="-127"/>
                <a:ea typeface="Gulim" panose="020B0600000101010101" pitchFamily="34" charset="-127"/>
              </a:rPr>
              <a:t>1. Copy and complete the sentence below:</a:t>
            </a:r>
          </a:p>
          <a:p>
            <a:endParaRPr lang="en-GB" sz="200" dirty="0">
              <a:latin typeface="Gulim" panose="020B0600000101010101" pitchFamily="34" charset="-127"/>
              <a:ea typeface="Gulim" panose="020B0600000101010101" pitchFamily="34" charset="-127"/>
            </a:endParaRPr>
          </a:p>
          <a:p>
            <a:pPr algn="ctr">
              <a:lnSpc>
                <a:spcPct val="150000"/>
              </a:lnSpc>
            </a:pPr>
            <a:r>
              <a:rPr lang="en-GB" sz="2000" dirty="0">
                <a:solidFill>
                  <a:srgbClr val="002060"/>
                </a:solidFill>
                <a:latin typeface="Gulim" panose="020B0600000101010101" pitchFamily="34" charset="-127"/>
                <a:ea typeface="Gulim" panose="020B0600000101010101" pitchFamily="34" charset="-127"/>
              </a:rPr>
              <a:t>Fractional distillation is a process used to separate crude oil into different sized hydrocarbons with different boiling points. These separated hydrocarbons are called </a:t>
            </a:r>
            <a:r>
              <a:rPr lang="en-GB" sz="2000" u="sng" dirty="0">
                <a:solidFill>
                  <a:srgbClr val="002060"/>
                </a:solidFill>
                <a:latin typeface="Gulim" panose="020B0600000101010101" pitchFamily="34" charset="-127"/>
                <a:ea typeface="Gulim" panose="020B0600000101010101" pitchFamily="34" charset="-127"/>
              </a:rPr>
              <a:t>fractions</a:t>
            </a:r>
            <a:r>
              <a:rPr lang="en-GB" sz="2000" dirty="0">
                <a:solidFill>
                  <a:srgbClr val="002060"/>
                </a:solidFill>
                <a:latin typeface="Gulim" panose="020B0600000101010101" pitchFamily="34" charset="-127"/>
                <a:ea typeface="Gulim" panose="020B0600000101010101" pitchFamily="34" charset="-127"/>
              </a:rPr>
              <a:t>. Each hydrocarbon fraction contains molecules with a similar number of carbon atoms. Each of these fractions boils at a different temperature points because of the different length molecules in it.</a:t>
            </a:r>
          </a:p>
          <a:p>
            <a:pPr>
              <a:lnSpc>
                <a:spcPct val="150000"/>
              </a:lnSpc>
            </a:pPr>
            <a:r>
              <a:rPr lang="en-GB" sz="2000" b="1" dirty="0">
                <a:latin typeface="Gulim" panose="020B0600000101010101" pitchFamily="34" charset="-127"/>
                <a:ea typeface="Gulim" panose="020B0600000101010101" pitchFamily="34" charset="-127"/>
              </a:rPr>
              <a:t>2. Answer the questions below using full sentences:</a:t>
            </a:r>
          </a:p>
          <a:p>
            <a:r>
              <a:rPr lang="en-GB" sz="2000" b="1" dirty="0">
                <a:solidFill>
                  <a:schemeClr val="accent4">
                    <a:lumMod val="50000"/>
                  </a:schemeClr>
                </a:solidFill>
                <a:latin typeface="Gulim" panose="020B0600000101010101" pitchFamily="34" charset="-127"/>
                <a:ea typeface="Gulim" panose="020B0600000101010101" pitchFamily="34" charset="-127"/>
              </a:rPr>
              <a:t>	a) How does the size of the hydrocarbon molecule affect its 	boiling	point? </a:t>
            </a:r>
            <a:r>
              <a:rPr lang="en-GB" sz="2000" b="1" dirty="0">
                <a:solidFill>
                  <a:srgbClr val="00B050"/>
                </a:solidFill>
                <a:latin typeface="Gulim" panose="020B0600000101010101" pitchFamily="34" charset="-127"/>
                <a:ea typeface="Gulim" panose="020B0600000101010101" pitchFamily="34" charset="-127"/>
              </a:rPr>
              <a:t>The larger the molecule the </a:t>
            </a:r>
            <a:r>
              <a:rPr lang="en-GB" sz="2000" b="1" dirty="0" err="1">
                <a:solidFill>
                  <a:srgbClr val="00B050"/>
                </a:solidFill>
                <a:latin typeface="Gulim" panose="020B0600000101010101" pitchFamily="34" charset="-127"/>
                <a:ea typeface="Gulim" panose="020B0600000101010101" pitchFamily="34" charset="-127"/>
              </a:rPr>
              <a:t>hugher</a:t>
            </a:r>
            <a:r>
              <a:rPr lang="en-GB" sz="2000" b="1" dirty="0">
                <a:solidFill>
                  <a:srgbClr val="00B050"/>
                </a:solidFill>
                <a:latin typeface="Gulim" panose="020B0600000101010101" pitchFamily="34" charset="-127"/>
                <a:ea typeface="Gulim" panose="020B0600000101010101" pitchFamily="34" charset="-127"/>
              </a:rPr>
              <a:t> the boiling point.</a:t>
            </a:r>
          </a:p>
          <a:p>
            <a:endParaRPr lang="en-GB" sz="1000" b="1" dirty="0">
              <a:solidFill>
                <a:schemeClr val="accent4">
                  <a:lumMod val="50000"/>
                </a:schemeClr>
              </a:solidFill>
              <a:latin typeface="Gulim" panose="020B0600000101010101" pitchFamily="34" charset="-127"/>
              <a:ea typeface="Gulim" panose="020B0600000101010101" pitchFamily="34" charset="-127"/>
            </a:endParaRPr>
          </a:p>
          <a:p>
            <a:r>
              <a:rPr lang="en-GB" sz="2000" b="1" dirty="0">
                <a:solidFill>
                  <a:schemeClr val="accent4">
                    <a:lumMod val="50000"/>
                  </a:schemeClr>
                </a:solidFill>
                <a:latin typeface="Gulim" panose="020B0600000101010101" pitchFamily="34" charset="-127"/>
                <a:ea typeface="Gulim" panose="020B0600000101010101" pitchFamily="34" charset="-127"/>
              </a:rPr>
              <a:t>	b) Why do fractions containing small hydrocarbon molecules 	make good fuels?  </a:t>
            </a:r>
            <a:r>
              <a:rPr lang="en-GB" sz="2000" b="1" dirty="0">
                <a:solidFill>
                  <a:srgbClr val="00B050"/>
                </a:solidFill>
                <a:latin typeface="Gulim" panose="020B0600000101010101" pitchFamily="34" charset="-127"/>
                <a:ea typeface="Gulim" panose="020B0600000101010101" pitchFamily="34" charset="-127"/>
              </a:rPr>
              <a:t>They are very flammable</a:t>
            </a:r>
            <a:r>
              <a:rPr lang="en-GB" sz="2000" b="1" dirty="0">
                <a:solidFill>
                  <a:schemeClr val="accent4">
                    <a:lumMod val="50000"/>
                  </a:schemeClr>
                </a:solidFill>
                <a:latin typeface="Gulim" panose="020B0600000101010101" pitchFamily="34" charset="-127"/>
                <a:ea typeface="Gulim" panose="020B0600000101010101" pitchFamily="34" charset="-127"/>
              </a:rPr>
              <a:t>.</a:t>
            </a:r>
          </a:p>
        </p:txBody>
      </p:sp>
    </p:spTree>
    <p:extLst>
      <p:ext uri="{BB962C8B-B14F-4D97-AF65-F5344CB8AC3E}">
        <p14:creationId xmlns:p14="http://schemas.microsoft.com/office/powerpoint/2010/main" val="2100489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3: What is a fractional distillation?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evaporation and condensation</a:t>
            </a:r>
          </a:p>
          <a:p>
            <a:endParaRPr lang="en-GB" dirty="0"/>
          </a:p>
          <a:p>
            <a:endParaRPr lang="en-GB" dirty="0"/>
          </a:p>
          <a:p>
            <a:endParaRPr lang="en-GB" dirty="0"/>
          </a:p>
          <a:p>
            <a:endParaRPr lang="en-GB" dirty="0"/>
          </a:p>
          <a:p>
            <a:r>
              <a:rPr lang="en-GB" b="1" u="sng" dirty="0"/>
              <a:t>Stretch</a:t>
            </a:r>
            <a:r>
              <a:rPr lang="en-GB" dirty="0"/>
              <a:t>: Describe what fractional distillation is.</a:t>
            </a:r>
          </a:p>
          <a:p>
            <a:endParaRPr lang="en-GB" dirty="0"/>
          </a:p>
          <a:p>
            <a:endParaRPr lang="en-GB" dirty="0"/>
          </a:p>
          <a:p>
            <a:r>
              <a:rPr lang="en-GB" b="1" u="sng" dirty="0"/>
              <a:t>Challenge</a:t>
            </a:r>
            <a:r>
              <a:rPr lang="en-GB" dirty="0"/>
              <a:t>: Explain the process of fractional distillation.</a:t>
            </a:r>
          </a:p>
        </p:txBody>
      </p:sp>
      <p:pic>
        <p:nvPicPr>
          <p:cNvPr id="6" name="Picture 5">
            <a:extLst>
              <a:ext uri="{FF2B5EF4-FFF2-40B4-BE49-F238E27FC236}">
                <a16:creationId xmlns:a16="http://schemas.microsoft.com/office/drawing/2014/main" id="{1623B754-E5C4-40BE-BBEC-C76FC1530A07}"/>
              </a:ext>
            </a:extLst>
          </p:cNvPr>
          <p:cNvPicPr>
            <a:picLocks noChangeAspect="1"/>
          </p:cNvPicPr>
          <p:nvPr/>
        </p:nvPicPr>
        <p:blipFill rotWithShape="1">
          <a:blip r:embed="rId3">
            <a:clrChange>
              <a:clrFrom>
                <a:srgbClr val="FFFFFB"/>
              </a:clrFrom>
              <a:clrTo>
                <a:srgbClr val="FFFFFB">
                  <a:alpha val="0"/>
                </a:srgbClr>
              </a:clrTo>
            </a:clrChange>
            <a:extLst>
              <a:ext uri="{BEBA8EAE-BF5A-486C-A8C5-ECC9F3942E4B}">
                <a14:imgProps xmlns:a14="http://schemas.microsoft.com/office/drawing/2010/main">
                  <a14:imgLayer r:embed="rId4">
                    <a14:imgEffect>
                      <a14:sharpenSoften amount="100000"/>
                    </a14:imgEffect>
                  </a14:imgLayer>
                </a14:imgProps>
              </a:ext>
            </a:extLst>
          </a:blip>
          <a:srcRect l="30380" t="15063" r="26583" b="18101"/>
          <a:stretch/>
        </p:blipFill>
        <p:spPr>
          <a:xfrm>
            <a:off x="6274247" y="1691321"/>
            <a:ext cx="5555803" cy="5166679"/>
          </a:xfrm>
          <a:prstGeom prst="rect">
            <a:avLst/>
          </a:prstGeom>
        </p:spPr>
      </p:pic>
      <p:sp>
        <p:nvSpPr>
          <p:cNvPr id="7" name="TextBox 6">
            <a:extLst>
              <a:ext uri="{FF2B5EF4-FFF2-40B4-BE49-F238E27FC236}">
                <a16:creationId xmlns:a16="http://schemas.microsoft.com/office/drawing/2014/main" id="{1A258A97-02BE-49F5-9DF7-415A3659E323}"/>
              </a:ext>
            </a:extLst>
          </p:cNvPr>
          <p:cNvSpPr txBox="1"/>
          <p:nvPr/>
        </p:nvSpPr>
        <p:spPr>
          <a:xfrm>
            <a:off x="2936838" y="917900"/>
            <a:ext cx="2388197" cy="1323439"/>
          </a:xfrm>
          <a:prstGeom prst="rect">
            <a:avLst/>
          </a:prstGeom>
          <a:noFill/>
          <a:ln w="19050">
            <a:solidFill>
              <a:schemeClr val="tx1"/>
            </a:solidFill>
          </a:ln>
        </p:spPr>
        <p:txBody>
          <a:bodyPr wrap="square" rtlCol="0">
            <a:spAutoFit/>
          </a:bodyPr>
          <a:lstStyle/>
          <a:p>
            <a:pPr algn="ctr"/>
            <a:r>
              <a:rPr lang="en-GB" sz="1600" b="1" dirty="0">
                <a:solidFill>
                  <a:srgbClr val="C00000"/>
                </a:solidFill>
                <a:latin typeface="Gulim" panose="020B0600000101010101" pitchFamily="34" charset="-127"/>
                <a:ea typeface="Gulim" panose="020B0600000101010101" pitchFamily="34" charset="-127"/>
              </a:rPr>
              <a:t>Crude oil is heated and fed into the bottom of a tall fractioning column as a hot vapour.</a:t>
            </a:r>
          </a:p>
        </p:txBody>
      </p:sp>
      <p:sp>
        <p:nvSpPr>
          <p:cNvPr id="8" name="TextBox 7">
            <a:extLst>
              <a:ext uri="{FF2B5EF4-FFF2-40B4-BE49-F238E27FC236}">
                <a16:creationId xmlns:a16="http://schemas.microsoft.com/office/drawing/2014/main" id="{E4CA03DF-A8C4-42B0-810E-70D751F2F676}"/>
              </a:ext>
            </a:extLst>
          </p:cNvPr>
          <p:cNvSpPr txBox="1"/>
          <p:nvPr/>
        </p:nvSpPr>
        <p:spPr>
          <a:xfrm>
            <a:off x="5241515" y="2513722"/>
            <a:ext cx="2388198" cy="584775"/>
          </a:xfrm>
          <a:prstGeom prst="rect">
            <a:avLst/>
          </a:prstGeom>
          <a:noFill/>
          <a:ln w="19050">
            <a:solidFill>
              <a:schemeClr val="tx1"/>
            </a:solidFill>
          </a:ln>
        </p:spPr>
        <p:txBody>
          <a:bodyPr wrap="square" rtlCol="0">
            <a:spAutoFit/>
          </a:bodyPr>
          <a:lstStyle/>
          <a:p>
            <a:pPr algn="ctr"/>
            <a:r>
              <a:rPr lang="en-GB" sz="1600" b="1" dirty="0">
                <a:solidFill>
                  <a:srgbClr val="0070C0"/>
                </a:solidFill>
                <a:latin typeface="Gulim" panose="020B0600000101010101" pitchFamily="34" charset="-127"/>
                <a:ea typeface="Gulim" panose="020B0600000101010101" pitchFamily="34" charset="-127"/>
              </a:rPr>
              <a:t>The hydrocarbon gases rise up the column.</a:t>
            </a:r>
          </a:p>
        </p:txBody>
      </p:sp>
      <p:sp>
        <p:nvSpPr>
          <p:cNvPr id="9" name="TextBox 8">
            <a:extLst>
              <a:ext uri="{FF2B5EF4-FFF2-40B4-BE49-F238E27FC236}">
                <a16:creationId xmlns:a16="http://schemas.microsoft.com/office/drawing/2014/main" id="{E1E4F01D-EFE0-45B0-8228-25CA56DFC908}"/>
              </a:ext>
            </a:extLst>
          </p:cNvPr>
          <p:cNvSpPr txBox="1"/>
          <p:nvPr/>
        </p:nvSpPr>
        <p:spPr>
          <a:xfrm>
            <a:off x="5241515" y="3442135"/>
            <a:ext cx="2388198" cy="1077218"/>
          </a:xfrm>
          <a:prstGeom prst="rect">
            <a:avLst/>
          </a:prstGeom>
          <a:noFill/>
          <a:ln w="19050">
            <a:solidFill>
              <a:schemeClr val="tx1"/>
            </a:solidFill>
          </a:ln>
        </p:spPr>
        <p:txBody>
          <a:bodyPr wrap="square" rtlCol="0">
            <a:spAutoFit/>
          </a:bodyPr>
          <a:lstStyle/>
          <a:p>
            <a:pPr algn="ctr"/>
            <a:r>
              <a:rPr lang="en-GB" sz="1600" b="1" dirty="0">
                <a:solidFill>
                  <a:srgbClr val="C00000"/>
                </a:solidFill>
                <a:latin typeface="Gulim" panose="020B0600000101010101" pitchFamily="34" charset="-127"/>
                <a:ea typeface="Gulim" panose="020B0600000101010101" pitchFamily="34" charset="-127"/>
              </a:rPr>
              <a:t>The gases condense when they reach the temperature of their boiling points.</a:t>
            </a:r>
          </a:p>
        </p:txBody>
      </p:sp>
      <p:sp>
        <p:nvSpPr>
          <p:cNvPr id="10" name="TextBox 9">
            <a:extLst>
              <a:ext uri="{FF2B5EF4-FFF2-40B4-BE49-F238E27FC236}">
                <a16:creationId xmlns:a16="http://schemas.microsoft.com/office/drawing/2014/main" id="{CAE304F2-3BE9-42B2-8BBC-289D487433EE}"/>
              </a:ext>
            </a:extLst>
          </p:cNvPr>
          <p:cNvSpPr txBox="1"/>
          <p:nvPr/>
        </p:nvSpPr>
        <p:spPr>
          <a:xfrm>
            <a:off x="2936838" y="5375857"/>
            <a:ext cx="2950135" cy="1569660"/>
          </a:xfrm>
          <a:prstGeom prst="rect">
            <a:avLst/>
          </a:prstGeom>
          <a:noFill/>
          <a:ln w="19050">
            <a:solidFill>
              <a:schemeClr val="tx1"/>
            </a:solidFill>
          </a:ln>
        </p:spPr>
        <p:txBody>
          <a:bodyPr wrap="square" rtlCol="0">
            <a:spAutoFit/>
          </a:bodyPr>
          <a:lstStyle/>
          <a:p>
            <a:pPr algn="ctr"/>
            <a:r>
              <a:rPr lang="en-GB" sz="1600" b="1" dirty="0">
                <a:solidFill>
                  <a:srgbClr val="C00000"/>
                </a:solidFill>
                <a:latin typeface="Gulim" panose="020B0600000101010101" pitchFamily="34" charset="-127"/>
                <a:ea typeface="Gulim" panose="020B0600000101010101" pitchFamily="34" charset="-127"/>
              </a:rPr>
              <a:t>Hydrocarbons with the smallest molecules have the lowest boiling points and are removed at the top of the fractioning column where is it cooler.</a:t>
            </a:r>
          </a:p>
        </p:txBody>
      </p:sp>
      <p:sp>
        <p:nvSpPr>
          <p:cNvPr id="11" name="TextBox 10">
            <a:extLst>
              <a:ext uri="{FF2B5EF4-FFF2-40B4-BE49-F238E27FC236}">
                <a16:creationId xmlns:a16="http://schemas.microsoft.com/office/drawing/2014/main" id="{F7781EC4-9C76-44A2-99B1-96EFF771ABAD}"/>
              </a:ext>
            </a:extLst>
          </p:cNvPr>
          <p:cNvSpPr txBox="1"/>
          <p:nvPr/>
        </p:nvSpPr>
        <p:spPr>
          <a:xfrm>
            <a:off x="5628789" y="688505"/>
            <a:ext cx="3087445" cy="830997"/>
          </a:xfrm>
          <a:prstGeom prst="rect">
            <a:avLst/>
          </a:prstGeom>
          <a:noFill/>
          <a:ln w="19050">
            <a:solidFill>
              <a:schemeClr val="tx1"/>
            </a:solidFill>
          </a:ln>
        </p:spPr>
        <p:txBody>
          <a:bodyPr wrap="square" rtlCol="0">
            <a:spAutoFit/>
          </a:bodyPr>
          <a:lstStyle/>
          <a:p>
            <a:pPr algn="ctr"/>
            <a:r>
              <a:rPr lang="en-GB" sz="1600" b="1" dirty="0">
                <a:solidFill>
                  <a:srgbClr val="0070C0"/>
                </a:solidFill>
                <a:latin typeface="Gulim" panose="020B0600000101010101" pitchFamily="34" charset="-127"/>
                <a:ea typeface="Gulim" panose="020B0600000101010101" pitchFamily="34" charset="-127"/>
              </a:rPr>
              <a:t>The different fractions are collected as liquids at different levels.</a:t>
            </a:r>
          </a:p>
        </p:txBody>
      </p:sp>
      <p:sp>
        <p:nvSpPr>
          <p:cNvPr id="12" name="TextBox 11">
            <a:extLst>
              <a:ext uri="{FF2B5EF4-FFF2-40B4-BE49-F238E27FC236}">
                <a16:creationId xmlns:a16="http://schemas.microsoft.com/office/drawing/2014/main" id="{29CF8AF1-03BC-47F9-B0F3-50F4D7CA46B4}"/>
              </a:ext>
            </a:extLst>
          </p:cNvPr>
          <p:cNvSpPr txBox="1"/>
          <p:nvPr/>
        </p:nvSpPr>
        <p:spPr>
          <a:xfrm>
            <a:off x="2936838" y="2639281"/>
            <a:ext cx="1936375" cy="2308324"/>
          </a:xfrm>
          <a:prstGeom prst="rect">
            <a:avLst/>
          </a:prstGeom>
          <a:noFill/>
          <a:ln w="19050">
            <a:solidFill>
              <a:schemeClr val="tx1"/>
            </a:solidFill>
          </a:ln>
        </p:spPr>
        <p:txBody>
          <a:bodyPr wrap="square" rtlCol="0">
            <a:spAutoFit/>
          </a:bodyPr>
          <a:lstStyle/>
          <a:p>
            <a:pPr algn="ctr"/>
            <a:r>
              <a:rPr lang="en-GB" sz="1600" b="1" dirty="0">
                <a:solidFill>
                  <a:srgbClr val="0070C0"/>
                </a:solidFill>
                <a:latin typeface="Gulim" panose="020B0600000101010101" pitchFamily="34" charset="-127"/>
                <a:ea typeface="Gulim" panose="020B0600000101010101" pitchFamily="34" charset="-127"/>
              </a:rPr>
              <a:t>Hydrocarbons with the largest molecules have the highest boiling points and are removed at the bottom of the fractioning column where it is hotter.</a:t>
            </a:r>
          </a:p>
        </p:txBody>
      </p:sp>
      <p:sp>
        <p:nvSpPr>
          <p:cNvPr id="2" name="TextBox 1">
            <a:extLst>
              <a:ext uri="{FF2B5EF4-FFF2-40B4-BE49-F238E27FC236}">
                <a16:creationId xmlns:a16="http://schemas.microsoft.com/office/drawing/2014/main" id="{94A6F7FD-A50A-47DC-9CCB-FAF3457D54AC}"/>
              </a:ext>
            </a:extLst>
          </p:cNvPr>
          <p:cNvSpPr txBox="1"/>
          <p:nvPr/>
        </p:nvSpPr>
        <p:spPr>
          <a:xfrm>
            <a:off x="9103508" y="648289"/>
            <a:ext cx="1905000" cy="1200329"/>
          </a:xfrm>
          <a:prstGeom prst="rect">
            <a:avLst/>
          </a:prstGeom>
          <a:noFill/>
        </p:spPr>
        <p:txBody>
          <a:bodyPr wrap="square" rtlCol="0">
            <a:spAutoFit/>
          </a:bodyPr>
          <a:lstStyle/>
          <a:p>
            <a:r>
              <a:rPr lang="en-GB" b="1" dirty="0"/>
              <a:t>Task: drag and rearrange the diagram and statements.</a:t>
            </a:r>
          </a:p>
        </p:txBody>
      </p:sp>
    </p:spTree>
    <p:extLst>
      <p:ext uri="{BB962C8B-B14F-4D97-AF65-F5344CB8AC3E}">
        <p14:creationId xmlns:p14="http://schemas.microsoft.com/office/powerpoint/2010/main" val="1611751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4: What is a fractional distillation?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how crude oil is formed.</a:t>
            </a:r>
          </a:p>
          <a:p>
            <a:endParaRPr lang="en-GB" dirty="0"/>
          </a:p>
          <a:p>
            <a:endParaRPr lang="en-GB" dirty="0"/>
          </a:p>
          <a:p>
            <a:r>
              <a:rPr lang="en-GB" b="1" u="sng" dirty="0"/>
              <a:t>Challenge</a:t>
            </a:r>
            <a:r>
              <a:rPr lang="en-GB" dirty="0"/>
              <a:t>: Determine the number of carbon and hydrogen atoms in different types of alkanes.</a:t>
            </a:r>
          </a:p>
          <a:p>
            <a:endParaRPr lang="en-GB" dirty="0"/>
          </a:p>
        </p:txBody>
      </p:sp>
      <p:sp>
        <p:nvSpPr>
          <p:cNvPr id="7" name="TextBox 6">
            <a:extLst>
              <a:ext uri="{FF2B5EF4-FFF2-40B4-BE49-F238E27FC236}">
                <a16:creationId xmlns:a16="http://schemas.microsoft.com/office/drawing/2014/main" id="{D9F1C76B-53C7-454C-B626-F981C63F17C9}"/>
              </a:ext>
            </a:extLst>
          </p:cNvPr>
          <p:cNvSpPr txBox="1"/>
          <p:nvPr/>
        </p:nvSpPr>
        <p:spPr>
          <a:xfrm>
            <a:off x="2495383" y="639511"/>
            <a:ext cx="6617616" cy="461665"/>
          </a:xfrm>
          <a:prstGeom prst="rect">
            <a:avLst/>
          </a:prstGeom>
          <a:noFill/>
        </p:spPr>
        <p:txBody>
          <a:bodyPr wrap="square" rtlCol="0">
            <a:spAutoFit/>
          </a:bodyPr>
          <a:lstStyle/>
          <a:p>
            <a:r>
              <a:rPr lang="en-GB" sz="2400" b="1" u="sng" dirty="0">
                <a:latin typeface="Segoe Print" panose="02000600000000000000" pitchFamily="2" charset="0"/>
              </a:rPr>
              <a:t>Fractional Distillation</a:t>
            </a:r>
          </a:p>
        </p:txBody>
      </p:sp>
      <p:pic>
        <p:nvPicPr>
          <p:cNvPr id="9" name="Picture 8">
            <a:extLst>
              <a:ext uri="{FF2B5EF4-FFF2-40B4-BE49-F238E27FC236}">
                <a16:creationId xmlns:a16="http://schemas.microsoft.com/office/drawing/2014/main" id="{95FCA701-6131-421A-BABF-1C8023848EAC}"/>
              </a:ext>
            </a:extLst>
          </p:cNvPr>
          <p:cNvPicPr>
            <a:picLocks noChangeAspect="1"/>
          </p:cNvPicPr>
          <p:nvPr/>
        </p:nvPicPr>
        <p:blipFill rotWithShape="1">
          <a:blip r:embed="rId2">
            <a:clrChange>
              <a:clrFrom>
                <a:srgbClr val="FFFFFB"/>
              </a:clrFrom>
              <a:clrTo>
                <a:srgbClr val="FFFFFB">
                  <a:alpha val="0"/>
                </a:srgbClr>
              </a:clrTo>
            </a:clrChange>
            <a:extLst>
              <a:ext uri="{BEBA8EAE-BF5A-486C-A8C5-ECC9F3942E4B}">
                <a14:imgProps xmlns:a14="http://schemas.microsoft.com/office/drawing/2010/main">
                  <a14:imgLayer r:embed="rId3">
                    <a14:imgEffect>
                      <a14:sharpenSoften amount="100000"/>
                    </a14:imgEffect>
                  </a14:imgLayer>
                </a14:imgProps>
              </a:ext>
            </a:extLst>
          </a:blip>
          <a:srcRect l="30380" t="15063" r="26583" b="18101"/>
          <a:stretch/>
        </p:blipFill>
        <p:spPr>
          <a:xfrm>
            <a:off x="2596771" y="1008843"/>
            <a:ext cx="4696523" cy="5455951"/>
          </a:xfrm>
          <a:prstGeom prst="rect">
            <a:avLst/>
          </a:prstGeom>
          <a:ln>
            <a:noFill/>
          </a:ln>
        </p:spPr>
      </p:pic>
      <p:sp>
        <p:nvSpPr>
          <p:cNvPr id="11" name="TextBox 10">
            <a:extLst>
              <a:ext uri="{FF2B5EF4-FFF2-40B4-BE49-F238E27FC236}">
                <a16:creationId xmlns:a16="http://schemas.microsoft.com/office/drawing/2014/main" id="{2C24738D-773A-4F1D-9A1E-1F6E62283563}"/>
              </a:ext>
            </a:extLst>
          </p:cNvPr>
          <p:cNvSpPr txBox="1"/>
          <p:nvPr/>
        </p:nvSpPr>
        <p:spPr>
          <a:xfrm>
            <a:off x="7293299" y="682056"/>
            <a:ext cx="4216416" cy="923330"/>
          </a:xfrm>
          <a:prstGeom prst="rect">
            <a:avLst/>
          </a:prstGeom>
          <a:noFill/>
        </p:spPr>
        <p:txBody>
          <a:bodyPr wrap="square" rtlCol="0">
            <a:spAutoFit/>
          </a:bodyPr>
          <a:lstStyle/>
          <a:p>
            <a:pPr algn="ctr"/>
            <a:r>
              <a:rPr lang="en-GB" b="1" dirty="0">
                <a:solidFill>
                  <a:srgbClr val="C00000"/>
                </a:solidFill>
                <a:latin typeface="Gulim" panose="020B0600000101010101" pitchFamily="34" charset="-127"/>
                <a:ea typeface="Gulim" panose="020B0600000101010101" pitchFamily="34" charset="-127"/>
              </a:rPr>
              <a:t>1. Crude oil is heated and fed into the bottom of a tall fractioning column as a hot vapour.</a:t>
            </a:r>
          </a:p>
        </p:txBody>
      </p:sp>
      <p:sp>
        <p:nvSpPr>
          <p:cNvPr id="12" name="TextBox 11">
            <a:extLst>
              <a:ext uri="{FF2B5EF4-FFF2-40B4-BE49-F238E27FC236}">
                <a16:creationId xmlns:a16="http://schemas.microsoft.com/office/drawing/2014/main" id="{9614CD75-30FE-4C4F-A12A-C5CA21E4EAAE}"/>
              </a:ext>
            </a:extLst>
          </p:cNvPr>
          <p:cNvSpPr txBox="1"/>
          <p:nvPr/>
        </p:nvSpPr>
        <p:spPr>
          <a:xfrm>
            <a:off x="7293295" y="1651552"/>
            <a:ext cx="4216417" cy="646331"/>
          </a:xfrm>
          <a:prstGeom prst="rect">
            <a:avLst/>
          </a:prstGeom>
          <a:noFill/>
        </p:spPr>
        <p:txBody>
          <a:bodyPr wrap="square" rtlCol="0">
            <a:spAutoFit/>
          </a:bodyPr>
          <a:lstStyle/>
          <a:p>
            <a:pPr algn="ctr"/>
            <a:r>
              <a:rPr lang="en-GB" b="1" dirty="0">
                <a:solidFill>
                  <a:srgbClr val="0070C0"/>
                </a:solidFill>
                <a:latin typeface="Gulim" panose="020B0600000101010101" pitchFamily="34" charset="-127"/>
                <a:ea typeface="Gulim" panose="020B0600000101010101" pitchFamily="34" charset="-127"/>
              </a:rPr>
              <a:t>2. The hydrocarbon gases rise up the column.</a:t>
            </a:r>
          </a:p>
        </p:txBody>
      </p:sp>
      <p:sp>
        <p:nvSpPr>
          <p:cNvPr id="13" name="TextBox 12">
            <a:extLst>
              <a:ext uri="{FF2B5EF4-FFF2-40B4-BE49-F238E27FC236}">
                <a16:creationId xmlns:a16="http://schemas.microsoft.com/office/drawing/2014/main" id="{FABF6375-33AB-4E08-A1E8-BBEA96F635A1}"/>
              </a:ext>
            </a:extLst>
          </p:cNvPr>
          <p:cNvSpPr txBox="1"/>
          <p:nvPr/>
        </p:nvSpPr>
        <p:spPr>
          <a:xfrm>
            <a:off x="7293295" y="2346117"/>
            <a:ext cx="4216417" cy="923330"/>
          </a:xfrm>
          <a:prstGeom prst="rect">
            <a:avLst/>
          </a:prstGeom>
          <a:noFill/>
        </p:spPr>
        <p:txBody>
          <a:bodyPr wrap="square" rtlCol="0">
            <a:spAutoFit/>
          </a:bodyPr>
          <a:lstStyle/>
          <a:p>
            <a:pPr algn="ctr"/>
            <a:r>
              <a:rPr lang="en-GB" b="1" dirty="0">
                <a:solidFill>
                  <a:srgbClr val="C00000"/>
                </a:solidFill>
                <a:latin typeface="Gulim" panose="020B0600000101010101" pitchFamily="34" charset="-127"/>
                <a:ea typeface="Gulim" panose="020B0600000101010101" pitchFamily="34" charset="-127"/>
              </a:rPr>
              <a:t>3. The gases condense when they reach the temperature of their boiling points.</a:t>
            </a:r>
          </a:p>
        </p:txBody>
      </p:sp>
      <p:sp>
        <p:nvSpPr>
          <p:cNvPr id="14" name="TextBox 13">
            <a:extLst>
              <a:ext uri="{FF2B5EF4-FFF2-40B4-BE49-F238E27FC236}">
                <a16:creationId xmlns:a16="http://schemas.microsoft.com/office/drawing/2014/main" id="{2ACB750E-6A6F-4239-8734-923F499CCFE8}"/>
              </a:ext>
            </a:extLst>
          </p:cNvPr>
          <p:cNvSpPr txBox="1"/>
          <p:nvPr/>
        </p:nvSpPr>
        <p:spPr>
          <a:xfrm>
            <a:off x="7293294" y="4012246"/>
            <a:ext cx="4216416" cy="1477328"/>
          </a:xfrm>
          <a:prstGeom prst="rect">
            <a:avLst/>
          </a:prstGeom>
          <a:noFill/>
        </p:spPr>
        <p:txBody>
          <a:bodyPr wrap="square" rtlCol="0">
            <a:spAutoFit/>
          </a:bodyPr>
          <a:lstStyle/>
          <a:p>
            <a:pPr algn="ctr"/>
            <a:r>
              <a:rPr lang="en-GB" b="1" dirty="0">
                <a:solidFill>
                  <a:srgbClr val="C00000"/>
                </a:solidFill>
                <a:latin typeface="Gulim" panose="020B0600000101010101" pitchFamily="34" charset="-127"/>
                <a:ea typeface="Gulim" panose="020B0600000101010101" pitchFamily="34" charset="-127"/>
              </a:rPr>
              <a:t>5. Hydrocarbons with the smallest molecules have the lowest boiling points and are removed at the top of the fractioning column where is it cooler.</a:t>
            </a:r>
          </a:p>
        </p:txBody>
      </p:sp>
      <p:sp>
        <p:nvSpPr>
          <p:cNvPr id="15" name="TextBox 14">
            <a:extLst>
              <a:ext uri="{FF2B5EF4-FFF2-40B4-BE49-F238E27FC236}">
                <a16:creationId xmlns:a16="http://schemas.microsoft.com/office/drawing/2014/main" id="{1AFD275B-A768-4377-BD9D-754ECD1ABA03}"/>
              </a:ext>
            </a:extLst>
          </p:cNvPr>
          <p:cNvSpPr txBox="1"/>
          <p:nvPr/>
        </p:nvSpPr>
        <p:spPr>
          <a:xfrm>
            <a:off x="7293296" y="3317681"/>
            <a:ext cx="4216416" cy="646331"/>
          </a:xfrm>
          <a:prstGeom prst="rect">
            <a:avLst/>
          </a:prstGeom>
          <a:noFill/>
        </p:spPr>
        <p:txBody>
          <a:bodyPr wrap="square" rtlCol="0">
            <a:spAutoFit/>
          </a:bodyPr>
          <a:lstStyle/>
          <a:p>
            <a:pPr algn="ctr"/>
            <a:r>
              <a:rPr lang="en-GB" b="1" dirty="0">
                <a:solidFill>
                  <a:srgbClr val="0070C0"/>
                </a:solidFill>
                <a:latin typeface="Gulim" panose="020B0600000101010101" pitchFamily="34" charset="-127"/>
                <a:ea typeface="Gulim" panose="020B0600000101010101" pitchFamily="34" charset="-127"/>
              </a:rPr>
              <a:t>4. The different fractions are collected as liquids at different levels.</a:t>
            </a:r>
          </a:p>
        </p:txBody>
      </p:sp>
      <p:sp>
        <p:nvSpPr>
          <p:cNvPr id="16" name="TextBox 15">
            <a:extLst>
              <a:ext uri="{FF2B5EF4-FFF2-40B4-BE49-F238E27FC236}">
                <a16:creationId xmlns:a16="http://schemas.microsoft.com/office/drawing/2014/main" id="{DD506DF0-E4AB-4A4A-9B95-AECBF4326A27}"/>
              </a:ext>
            </a:extLst>
          </p:cNvPr>
          <p:cNvSpPr txBox="1"/>
          <p:nvPr/>
        </p:nvSpPr>
        <p:spPr>
          <a:xfrm>
            <a:off x="7293294" y="5535285"/>
            <a:ext cx="4216417" cy="1477328"/>
          </a:xfrm>
          <a:prstGeom prst="rect">
            <a:avLst/>
          </a:prstGeom>
          <a:noFill/>
        </p:spPr>
        <p:txBody>
          <a:bodyPr wrap="square" rtlCol="0">
            <a:spAutoFit/>
          </a:bodyPr>
          <a:lstStyle/>
          <a:p>
            <a:pPr algn="ctr"/>
            <a:r>
              <a:rPr lang="en-GB" b="1" dirty="0">
                <a:solidFill>
                  <a:srgbClr val="0070C0"/>
                </a:solidFill>
                <a:latin typeface="Gulim" panose="020B0600000101010101" pitchFamily="34" charset="-127"/>
                <a:ea typeface="Gulim" panose="020B0600000101010101" pitchFamily="34" charset="-127"/>
              </a:rPr>
              <a:t>6. Hydrocarbons with the largest molecules have the highest boiling points and are removed at the bottom of the fractioning column where it is hotter.</a:t>
            </a:r>
          </a:p>
        </p:txBody>
      </p:sp>
    </p:spTree>
    <p:extLst>
      <p:ext uri="{BB962C8B-B14F-4D97-AF65-F5344CB8AC3E}">
        <p14:creationId xmlns:p14="http://schemas.microsoft.com/office/powerpoint/2010/main" val="23881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4: What is Cracking?</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cracking is.</a:t>
            </a:r>
          </a:p>
          <a:p>
            <a:endParaRPr lang="en-GB" dirty="0"/>
          </a:p>
          <a:p>
            <a:endParaRPr lang="en-GB" dirty="0"/>
          </a:p>
          <a:p>
            <a:endParaRPr lang="en-GB" dirty="0"/>
          </a:p>
          <a:p>
            <a:r>
              <a:rPr lang="en-GB" b="1" u="sng" dirty="0"/>
              <a:t>Stretch</a:t>
            </a:r>
            <a:r>
              <a:rPr lang="en-GB" dirty="0"/>
              <a:t>: Describe how cracking can be carried out.</a:t>
            </a:r>
          </a:p>
          <a:p>
            <a:endParaRPr lang="en-GB" dirty="0"/>
          </a:p>
          <a:p>
            <a:endParaRPr lang="en-GB" dirty="0"/>
          </a:p>
          <a:p>
            <a:endParaRPr lang="en-GB" dirty="0"/>
          </a:p>
          <a:p>
            <a:r>
              <a:rPr lang="en-GB" b="1" u="sng" dirty="0"/>
              <a:t>Challenge</a:t>
            </a:r>
            <a:r>
              <a:rPr lang="en-GB" dirty="0"/>
              <a:t>: Explain why cracking is a useful process.</a:t>
            </a:r>
          </a:p>
        </p:txBody>
      </p:sp>
      <p:sp>
        <p:nvSpPr>
          <p:cNvPr id="6" name="TextBox 5">
            <a:extLst>
              <a:ext uri="{FF2B5EF4-FFF2-40B4-BE49-F238E27FC236}">
                <a16:creationId xmlns:a16="http://schemas.microsoft.com/office/drawing/2014/main" id="{14845457-85E0-4CE8-8CBD-2E1C19F30E2F}"/>
              </a:ext>
            </a:extLst>
          </p:cNvPr>
          <p:cNvSpPr txBox="1"/>
          <p:nvPr/>
        </p:nvSpPr>
        <p:spPr>
          <a:xfrm>
            <a:off x="2734734" y="828637"/>
            <a:ext cx="8295588" cy="461665"/>
          </a:xfrm>
          <a:prstGeom prst="rect">
            <a:avLst/>
          </a:prstGeom>
          <a:noFill/>
        </p:spPr>
        <p:txBody>
          <a:bodyPr wrap="square" rtlCol="0">
            <a:spAutoFit/>
          </a:bodyPr>
          <a:lstStyle/>
          <a:p>
            <a:r>
              <a:rPr lang="en-GB" sz="2400" b="1" u="sng" dirty="0">
                <a:latin typeface="Segoe Print" panose="02000600000000000000" pitchFamily="2" charset="0"/>
              </a:rPr>
              <a:t>Cracking</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en-GB" sz="2800" dirty="0">
                <a:solidFill>
                  <a:srgbClr val="002060"/>
                </a:solidFill>
                <a:latin typeface="Gulim" panose="020B0600000101010101" pitchFamily="34" charset="-127"/>
                <a:ea typeface="Gulim" panose="020B0600000101010101" pitchFamily="34" charset="-127"/>
              </a:rPr>
              <a:t>Cracking is the process of breaking down </a:t>
            </a:r>
            <a:r>
              <a:rPr lang="en-GB" sz="2800" u="sng" dirty="0">
                <a:solidFill>
                  <a:srgbClr val="002060"/>
                </a:solidFill>
                <a:latin typeface="Gulim" panose="020B0600000101010101" pitchFamily="34" charset="-127"/>
                <a:ea typeface="Gulim" panose="020B0600000101010101" pitchFamily="34" charset="-127"/>
              </a:rPr>
              <a:t>long chain alkanes</a:t>
            </a:r>
            <a:r>
              <a:rPr lang="en-GB" sz="2800" dirty="0">
                <a:solidFill>
                  <a:srgbClr val="002060"/>
                </a:solidFill>
                <a:latin typeface="Gulim" panose="020B0600000101010101" pitchFamily="34" charset="-127"/>
                <a:ea typeface="Gulim" panose="020B0600000101010101" pitchFamily="34" charset="-127"/>
              </a:rPr>
              <a:t> into smaller </a:t>
            </a:r>
            <a:r>
              <a:rPr lang="en-GB" sz="2800" u="sng" dirty="0">
                <a:solidFill>
                  <a:srgbClr val="002060"/>
                </a:solidFill>
                <a:latin typeface="Gulim" panose="020B0600000101010101" pitchFamily="34" charset="-127"/>
                <a:ea typeface="Gulim" panose="020B0600000101010101" pitchFamily="34" charset="-127"/>
              </a:rPr>
              <a:t>alkanes</a:t>
            </a:r>
            <a:r>
              <a:rPr lang="en-GB" sz="2800" dirty="0">
                <a:solidFill>
                  <a:srgbClr val="002060"/>
                </a:solidFill>
                <a:latin typeface="Gulim" panose="020B0600000101010101" pitchFamily="34" charset="-127"/>
                <a:ea typeface="Gulim" panose="020B0600000101010101" pitchFamily="34" charset="-127"/>
              </a:rPr>
              <a:t> and </a:t>
            </a:r>
            <a:r>
              <a:rPr lang="en-GB" sz="2800" u="sng" dirty="0">
                <a:solidFill>
                  <a:srgbClr val="002060"/>
                </a:solidFill>
                <a:latin typeface="Gulim" panose="020B0600000101010101" pitchFamily="34" charset="-127"/>
                <a:ea typeface="Gulim" panose="020B0600000101010101" pitchFamily="34" charset="-127"/>
              </a:rPr>
              <a:t>alkenes</a:t>
            </a:r>
            <a:r>
              <a:rPr lang="en-GB" sz="2800" dirty="0">
                <a:solidFill>
                  <a:srgbClr val="002060"/>
                </a:solidFill>
                <a:latin typeface="Gulim" panose="020B0600000101010101" pitchFamily="34" charset="-127"/>
                <a:ea typeface="Gulim" panose="020B0600000101010101" pitchFamily="34" charset="-127"/>
              </a:rPr>
              <a:t>.</a:t>
            </a:r>
          </a:p>
          <a:p>
            <a:r>
              <a:rPr lang="en-GB" sz="2800" dirty="0">
                <a:solidFill>
                  <a:srgbClr val="002060"/>
                </a:solidFill>
                <a:latin typeface="Gulim" panose="020B0600000101010101" pitchFamily="34" charset="-127"/>
                <a:ea typeface="Gulim" panose="020B0600000101010101" pitchFamily="34" charset="-127"/>
              </a:rPr>
              <a:t>Heavy, long chain hydrocarbons from crude oil are </a:t>
            </a:r>
            <a:r>
              <a:rPr lang="en-GB" sz="2800" u="sng" dirty="0">
                <a:solidFill>
                  <a:srgbClr val="002060"/>
                </a:solidFill>
                <a:latin typeface="Gulim" panose="020B0600000101010101" pitchFamily="34" charset="-127"/>
                <a:ea typeface="Gulim" panose="020B0600000101010101" pitchFamily="34" charset="-127"/>
              </a:rPr>
              <a:t>NOT</a:t>
            </a:r>
            <a:r>
              <a:rPr lang="en-GB" sz="2800" dirty="0">
                <a:solidFill>
                  <a:srgbClr val="002060"/>
                </a:solidFill>
                <a:latin typeface="Gulim" panose="020B0600000101010101" pitchFamily="34" charset="-127"/>
                <a:ea typeface="Gulim" panose="020B0600000101010101" pitchFamily="34" charset="-127"/>
              </a:rPr>
              <a:t> useful. They are not good fuels as they do not burn easily due to low flammability and low volatility.</a:t>
            </a:r>
          </a:p>
        </p:txBody>
      </p:sp>
      <p:sp>
        <p:nvSpPr>
          <p:cNvPr id="8" name="TextBox 7">
            <a:extLst>
              <a:ext uri="{FF2B5EF4-FFF2-40B4-BE49-F238E27FC236}">
                <a16:creationId xmlns:a16="http://schemas.microsoft.com/office/drawing/2014/main" id="{E08D7FA4-06B4-4D0F-BB48-DD4B26A5CF13}"/>
              </a:ext>
            </a:extLst>
          </p:cNvPr>
          <p:cNvSpPr txBox="1"/>
          <p:nvPr/>
        </p:nvSpPr>
        <p:spPr>
          <a:xfrm>
            <a:off x="3222443" y="4233902"/>
            <a:ext cx="8116324" cy="2222147"/>
          </a:xfrm>
          <a:prstGeom prst="rect">
            <a:avLst/>
          </a:prstGeom>
          <a:noFill/>
        </p:spPr>
        <p:txBody>
          <a:bodyPr wrap="none" rtlCol="0">
            <a:spAutoFit/>
          </a:bodyPr>
          <a:lstStyle/>
          <a:p>
            <a:pPr marL="342900" indent="-342900" algn="ctr">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Describe what is meant by ‘cracking’.</a:t>
            </a:r>
          </a:p>
          <a:p>
            <a:pPr marL="342900" indent="-342900" algn="ctr">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What do we start with in the ‘cracking’ process?</a:t>
            </a:r>
          </a:p>
          <a:p>
            <a:pPr marL="342900" indent="-342900" algn="ctr">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What are the two products of ‘cracking’?</a:t>
            </a:r>
          </a:p>
          <a:p>
            <a:pPr marL="342900" indent="-342900" algn="ctr">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Why do we need to ‘crack’ long chain hydrocarbons?</a:t>
            </a:r>
          </a:p>
        </p:txBody>
      </p:sp>
      <p:sp>
        <p:nvSpPr>
          <p:cNvPr id="9" name="Rectangle 8">
            <a:extLst>
              <a:ext uri="{FF2B5EF4-FFF2-40B4-BE49-F238E27FC236}">
                <a16:creationId xmlns:a16="http://schemas.microsoft.com/office/drawing/2014/main" id="{B18014E8-E019-4499-ABB3-57E4E93486EE}"/>
              </a:ext>
            </a:extLst>
          </p:cNvPr>
          <p:cNvSpPr/>
          <p:nvPr/>
        </p:nvSpPr>
        <p:spPr>
          <a:xfrm>
            <a:off x="4788325" y="697929"/>
            <a:ext cx="5303518" cy="646331"/>
          </a:xfrm>
          <a:prstGeom prst="rect">
            <a:avLst/>
          </a:prstGeom>
        </p:spPr>
        <p:txBody>
          <a:bodyPr wrap="square">
            <a:spAutoFit/>
          </a:bodyPr>
          <a:lstStyle/>
          <a:p>
            <a:pPr algn="ctr"/>
            <a:r>
              <a:rPr lang="en-GB" dirty="0">
                <a:hlinkClick r:id="rId3">
                  <a:extLst>
                    <a:ext uri="{A12FA001-AC4F-418D-AE19-62706E023703}">
                      <ahyp:hlinkClr xmlns:ahyp="http://schemas.microsoft.com/office/drawing/2018/hyperlinkcolor" val="tx"/>
                    </a:ext>
                  </a:extLst>
                </a:hlinkClick>
              </a:rPr>
              <a:t>Watch this video: </a:t>
            </a:r>
            <a:r>
              <a:rPr lang="en-GB" dirty="0">
                <a:solidFill>
                  <a:srgbClr val="3EBBF0"/>
                </a:solidFill>
                <a:hlinkClick r:id="rId3">
                  <a:extLst>
                    <a:ext uri="{A12FA001-AC4F-418D-AE19-62706E023703}">
                      <ahyp:hlinkClr xmlns:ahyp="http://schemas.microsoft.com/office/drawing/2018/hyperlinkcolor" val="tx"/>
                    </a:ext>
                  </a:extLst>
                </a:hlinkClick>
              </a:rPr>
              <a:t>https://www.youtube.com/watch?v=Ehcq4cARkMI</a:t>
            </a:r>
            <a:endParaRPr lang="en-GB" dirty="0"/>
          </a:p>
        </p:txBody>
      </p:sp>
    </p:spTree>
    <p:extLst>
      <p:ext uri="{BB962C8B-B14F-4D97-AF65-F5344CB8AC3E}">
        <p14:creationId xmlns:p14="http://schemas.microsoft.com/office/powerpoint/2010/main" val="3865955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GB" sz="2800">
                <a:latin typeface="Trebuchet MS" panose="020B0603020202020204" pitchFamily="34" charset="0"/>
              </a:rPr>
              <a:t>Spaced Retrieval</a:t>
            </a:r>
          </a:p>
        </p:txBody>
      </p:sp>
      <p:sp>
        <p:nvSpPr>
          <p:cNvPr id="10" name="Frame 9"/>
          <p:cNvSpPr/>
          <p:nvPr/>
        </p:nvSpPr>
        <p:spPr>
          <a:xfrm>
            <a:off x="1534204" y="0"/>
            <a:ext cx="9144000" cy="6858000"/>
          </a:xfrm>
          <a:prstGeom prst="frame">
            <a:avLst>
              <a:gd name="adj1" fmla="val 2696"/>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black"/>
              </a:solidFill>
              <a:latin typeface="Calibri"/>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12095"/>
          <a:stretch/>
        </p:blipFill>
        <p:spPr>
          <a:xfrm>
            <a:off x="1808704" y="255857"/>
            <a:ext cx="797436" cy="772983"/>
          </a:xfrm>
          <a:prstGeom prst="rect">
            <a:avLst/>
          </a:prstGeom>
        </p:spPr>
      </p:pic>
      <p:sp>
        <p:nvSpPr>
          <p:cNvPr id="15" name="TextBox 14"/>
          <p:cNvSpPr txBox="1"/>
          <p:nvPr/>
        </p:nvSpPr>
        <p:spPr>
          <a:xfrm>
            <a:off x="1723920" y="6299830"/>
            <a:ext cx="8764568" cy="369332"/>
          </a:xfrm>
          <a:prstGeom prst="rect">
            <a:avLst/>
          </a:prstGeom>
          <a:solidFill>
            <a:schemeClr val="bg1">
              <a:lumMod val="85000"/>
            </a:schemeClr>
          </a:solidFill>
          <a:ln>
            <a:noFill/>
          </a:ln>
        </p:spPr>
        <p:txBody>
          <a:bodyPr wrap="square" rtlCol="0">
            <a:spAutoFit/>
          </a:bodyPr>
          <a:lstStyle/>
          <a:p>
            <a:pPr algn="ctr">
              <a:defRPr/>
            </a:pPr>
            <a:r>
              <a:rPr lang="en-GB">
                <a:solidFill>
                  <a:prstClr val="black"/>
                </a:solidFill>
                <a:latin typeface="Trebuchet MS" panose="020B0603020202020204" pitchFamily="34" charset="0"/>
              </a:rPr>
              <a:t>In silence, on your own, from memory. You must write something.</a:t>
            </a:r>
          </a:p>
        </p:txBody>
      </p:sp>
      <p:sp>
        <p:nvSpPr>
          <p:cNvPr id="16" name="Content Placeholder 2"/>
          <p:cNvSpPr txBox="1">
            <a:spLocks/>
          </p:cNvSpPr>
          <p:nvPr/>
        </p:nvSpPr>
        <p:spPr>
          <a:xfrm>
            <a:off x="6048161" y="1194529"/>
            <a:ext cx="4346739" cy="4916463"/>
          </a:xfrm>
          <a:prstGeom prst="rect">
            <a:avLst/>
          </a:prstGeom>
          <a:solidFill>
            <a:srgbClr val="DAEBFE"/>
          </a:solidFill>
          <a:ln>
            <a:solidFill>
              <a:schemeClr val="tx1"/>
            </a:solidFill>
          </a:ln>
        </p:spPr>
        <p:txBody>
          <a:bodyPr vert="horz" lIns="91440" tIns="45720" rIns="91440" bIns="45720" rtlCol="0">
            <a:normAutofit/>
          </a:bodyPr>
          <a:lstStyle>
            <a:defPPr>
              <a:defRPr lang="en-US"/>
            </a:defPPr>
            <a:lvl1pPr indent="0">
              <a:spcBef>
                <a:spcPct val="20000"/>
              </a:spcBef>
              <a:buFont typeface="Arial" panose="020B0604020202020204" pitchFamily="34" charset="0"/>
              <a:buNone/>
              <a:defRPr b="1">
                <a:latin typeface="Trebuchet MS" panose="020B0603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defRPr/>
            </a:pPr>
            <a:r>
              <a:rPr lang="en-GB" dirty="0">
                <a:solidFill>
                  <a:prstClr val="black"/>
                </a:solidFill>
              </a:rPr>
              <a:t>Last lesson</a:t>
            </a:r>
          </a:p>
          <a:p>
            <a:pPr>
              <a:defRPr/>
            </a:pPr>
            <a:r>
              <a:rPr lang="en-GB" b="0" dirty="0">
                <a:solidFill>
                  <a:prstClr val="black"/>
                </a:solidFill>
              </a:rPr>
              <a:t>What is a mole?</a:t>
            </a:r>
          </a:p>
          <a:p>
            <a:pPr>
              <a:defRPr/>
            </a:pPr>
            <a:r>
              <a:rPr lang="en-GB" b="0" dirty="0">
                <a:solidFill>
                  <a:srgbClr val="00B050"/>
                </a:solidFill>
              </a:rPr>
              <a:t>The amount of a substance that contains 6.02x10^23 atoms or molecules.</a:t>
            </a:r>
            <a:endParaRPr lang="en-GB" dirty="0">
              <a:solidFill>
                <a:srgbClr val="00B050"/>
              </a:solidFill>
            </a:endParaRPr>
          </a:p>
          <a:p>
            <a:pPr>
              <a:defRPr/>
            </a:pPr>
            <a:r>
              <a:rPr lang="en-GB" dirty="0">
                <a:solidFill>
                  <a:prstClr val="black"/>
                </a:solidFill>
              </a:rPr>
              <a:t>Last Month</a:t>
            </a:r>
          </a:p>
          <a:p>
            <a:pPr>
              <a:defRPr/>
            </a:pPr>
            <a:r>
              <a:rPr lang="en-GB" dirty="0">
                <a:solidFill>
                  <a:prstClr val="black"/>
                </a:solidFill>
              </a:rPr>
              <a:t>What is meant by atom economy?</a:t>
            </a:r>
          </a:p>
          <a:p>
            <a:pPr>
              <a:defRPr/>
            </a:pPr>
            <a:r>
              <a:rPr lang="en-GB" dirty="0">
                <a:solidFill>
                  <a:srgbClr val="00B050"/>
                </a:solidFill>
              </a:rPr>
              <a:t>The percentage of atoms you started with that end up in the product you require.</a:t>
            </a:r>
          </a:p>
          <a:p>
            <a:pPr>
              <a:defRPr/>
            </a:pPr>
            <a:r>
              <a:rPr lang="en-GB" dirty="0">
                <a:solidFill>
                  <a:prstClr val="black"/>
                </a:solidFill>
              </a:rPr>
              <a:t>Last Year</a:t>
            </a:r>
          </a:p>
          <a:p>
            <a:pPr>
              <a:defRPr/>
            </a:pPr>
            <a:r>
              <a:rPr lang="en-GB" dirty="0">
                <a:solidFill>
                  <a:srgbClr val="00B050"/>
                </a:solidFill>
              </a:rPr>
              <a:t>An ionic bond is formed when electrons are lost or gained.  In covalent bonding electrons are always shared.</a:t>
            </a:r>
          </a:p>
        </p:txBody>
      </p:sp>
      <p:grpSp>
        <p:nvGrpSpPr>
          <p:cNvPr id="12" name="Group 11"/>
          <p:cNvGrpSpPr/>
          <p:nvPr/>
        </p:nvGrpSpPr>
        <p:grpSpPr>
          <a:xfrm>
            <a:off x="9452748" y="198472"/>
            <a:ext cx="962160" cy="962160"/>
            <a:chOff x="5744249" y="2154567"/>
            <a:chExt cx="1314434" cy="1314434"/>
          </a:xfrm>
        </p:grpSpPr>
        <p:pic>
          <p:nvPicPr>
            <p:cNvPr id="13" name="Picture 2" descr="Image result for brain icon">
              <a:hlinkClick r:id="rId3"/>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41048" y="2447025"/>
              <a:ext cx="693943" cy="6939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Image result for arrows cycle">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744249" y="2154567"/>
              <a:ext cx="1314434" cy="131443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Content Placeholder 2"/>
          <p:cNvSpPr txBox="1">
            <a:spLocks/>
          </p:cNvSpPr>
          <p:nvPr/>
        </p:nvSpPr>
        <p:spPr>
          <a:xfrm>
            <a:off x="1957047" y="3304865"/>
            <a:ext cx="3998519" cy="2806126"/>
          </a:xfrm>
          <a:prstGeom prst="rect">
            <a:avLst/>
          </a:prstGeom>
          <a:solidFill>
            <a:srgbClr val="DAEBFE"/>
          </a:solidFill>
          <a:ln>
            <a:solidFill>
              <a:schemeClr val="tx1"/>
            </a:solidFill>
          </a:ln>
        </p:spPr>
        <p:txBody>
          <a:bodyPr vert="horz" lIns="91440" tIns="45720" rIns="91440" bIns="45720" rtlCol="0">
            <a:normAutofit/>
          </a:bodyPr>
          <a:lstStyle>
            <a:lvl1pPr indent="0">
              <a:spcBef>
                <a:spcPct val="20000"/>
              </a:spcBef>
              <a:buFont typeface="Arial" panose="020B0604020202020204" pitchFamily="34" charset="0"/>
              <a:buNone/>
              <a:defRPr b="1">
                <a:latin typeface="Trebuchet MS" panose="020B0603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defRPr/>
            </a:pPr>
            <a:r>
              <a:rPr lang="en-GB" dirty="0">
                <a:solidFill>
                  <a:prstClr val="black"/>
                </a:solidFill>
              </a:rPr>
              <a:t>Knowledge Organiser recall</a:t>
            </a:r>
          </a:p>
          <a:p>
            <a:pPr>
              <a:defRPr/>
            </a:pPr>
            <a:endParaRPr lang="en-GB" dirty="0">
              <a:solidFill>
                <a:prstClr val="black"/>
              </a:solidFill>
            </a:endParaRPr>
          </a:p>
          <a:p>
            <a:pPr>
              <a:defRPr/>
            </a:pPr>
            <a:r>
              <a:rPr lang="en-GB" dirty="0">
                <a:solidFill>
                  <a:prstClr val="black"/>
                </a:solidFill>
              </a:rPr>
              <a:t>How many moles are in 36g of Carbon – 12?</a:t>
            </a:r>
          </a:p>
          <a:p>
            <a:pPr>
              <a:defRPr/>
            </a:pPr>
            <a:endParaRPr lang="en-GB" dirty="0">
              <a:solidFill>
                <a:prstClr val="black"/>
              </a:solidFill>
            </a:endParaRPr>
          </a:p>
          <a:p>
            <a:pPr>
              <a:defRPr/>
            </a:pPr>
            <a:r>
              <a:rPr lang="en-GB" dirty="0">
                <a:solidFill>
                  <a:srgbClr val="00B050"/>
                </a:solidFill>
              </a:rPr>
              <a:t>3moles.</a:t>
            </a:r>
          </a:p>
          <a:p>
            <a:pPr>
              <a:defRPr/>
            </a:pPr>
            <a:endParaRPr lang="en-GB" dirty="0">
              <a:solidFill>
                <a:prstClr val="black"/>
              </a:solidFill>
            </a:endParaRPr>
          </a:p>
        </p:txBody>
      </p:sp>
      <p:sp>
        <p:nvSpPr>
          <p:cNvPr id="3" name="Content Placeholder 2"/>
          <p:cNvSpPr>
            <a:spLocks noGrp="1"/>
          </p:cNvSpPr>
          <p:nvPr>
            <p:ph idx="1"/>
          </p:nvPr>
        </p:nvSpPr>
        <p:spPr>
          <a:xfrm>
            <a:off x="1957047" y="1194528"/>
            <a:ext cx="3998519" cy="1944216"/>
          </a:xfrm>
          <a:solidFill>
            <a:srgbClr val="DAEBFE"/>
          </a:solidFill>
          <a:ln>
            <a:solidFill>
              <a:schemeClr val="tx1"/>
            </a:solidFill>
          </a:ln>
        </p:spPr>
        <p:txBody>
          <a:bodyPr>
            <a:normAutofit/>
          </a:bodyPr>
          <a:lstStyle/>
          <a:p>
            <a:pPr marL="0" indent="0">
              <a:buNone/>
            </a:pPr>
            <a:r>
              <a:rPr lang="en-GB" sz="1800" b="1" dirty="0">
                <a:latin typeface="Trebuchet MS" panose="020B0603020202020204" pitchFamily="34" charset="0"/>
              </a:rPr>
              <a:t>Spiral</a:t>
            </a:r>
          </a:p>
          <a:p>
            <a:pPr marL="0" indent="0">
              <a:buNone/>
            </a:pPr>
            <a:r>
              <a:rPr lang="en-GB" sz="1800" dirty="0"/>
              <a:t>State the mode of the following:</a:t>
            </a:r>
          </a:p>
          <a:p>
            <a:pPr marL="0" indent="0">
              <a:buNone/>
            </a:pPr>
            <a:r>
              <a:rPr lang="en-GB" sz="1800" dirty="0">
                <a:latin typeface="Trebuchet MS" panose="020B0603020202020204" pitchFamily="34" charset="0"/>
              </a:rPr>
              <a:t>1,1,5,5,2,1,6,6,6,1,2,2</a:t>
            </a:r>
          </a:p>
          <a:p>
            <a:pPr marL="0" indent="0">
              <a:buNone/>
            </a:pPr>
            <a:endParaRPr lang="en-GB" sz="1800" dirty="0">
              <a:latin typeface="Trebuchet MS" panose="020B0603020202020204" pitchFamily="34" charset="0"/>
            </a:endParaRPr>
          </a:p>
          <a:p>
            <a:pPr marL="0" indent="0">
              <a:buNone/>
            </a:pPr>
            <a:r>
              <a:rPr lang="en-GB" sz="1800" dirty="0">
                <a:solidFill>
                  <a:srgbClr val="00B050"/>
                </a:solidFill>
                <a:latin typeface="Trebuchet MS" panose="020B0603020202020204" pitchFamily="34" charset="0"/>
              </a:rPr>
              <a:t>1</a:t>
            </a:r>
          </a:p>
        </p:txBody>
      </p:sp>
    </p:spTree>
    <p:extLst>
      <p:ext uri="{BB962C8B-B14F-4D97-AF65-F5344CB8AC3E}">
        <p14:creationId xmlns:p14="http://schemas.microsoft.com/office/powerpoint/2010/main" val="3205907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4: What is Cracking?</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cracking is.</a:t>
            </a:r>
          </a:p>
          <a:p>
            <a:endParaRPr lang="en-GB" dirty="0"/>
          </a:p>
          <a:p>
            <a:endParaRPr lang="en-GB" dirty="0"/>
          </a:p>
          <a:p>
            <a:endParaRPr lang="en-GB" dirty="0"/>
          </a:p>
          <a:p>
            <a:r>
              <a:rPr lang="en-GB" b="1" u="sng" dirty="0"/>
              <a:t>Stretch</a:t>
            </a:r>
            <a:r>
              <a:rPr lang="en-GB" dirty="0"/>
              <a:t>: Describe how cracking can be carried out.</a:t>
            </a:r>
          </a:p>
          <a:p>
            <a:endParaRPr lang="en-GB" dirty="0"/>
          </a:p>
          <a:p>
            <a:endParaRPr lang="en-GB" dirty="0"/>
          </a:p>
          <a:p>
            <a:endParaRPr lang="en-GB" dirty="0"/>
          </a:p>
          <a:p>
            <a:r>
              <a:rPr lang="en-GB" b="1" u="sng" dirty="0"/>
              <a:t>Challenge</a:t>
            </a:r>
            <a:r>
              <a:rPr lang="en-GB" dirty="0"/>
              <a:t>: Explain why cracking is a useful process.</a:t>
            </a:r>
          </a:p>
        </p:txBody>
      </p:sp>
      <p:sp>
        <p:nvSpPr>
          <p:cNvPr id="6" name="TextBox 5">
            <a:extLst>
              <a:ext uri="{FF2B5EF4-FFF2-40B4-BE49-F238E27FC236}">
                <a16:creationId xmlns:a16="http://schemas.microsoft.com/office/drawing/2014/main" id="{14845457-85E0-4CE8-8CBD-2E1C19F30E2F}"/>
              </a:ext>
            </a:extLst>
          </p:cNvPr>
          <p:cNvSpPr txBox="1"/>
          <p:nvPr/>
        </p:nvSpPr>
        <p:spPr>
          <a:xfrm>
            <a:off x="2734734" y="828637"/>
            <a:ext cx="8295588" cy="461665"/>
          </a:xfrm>
          <a:prstGeom prst="rect">
            <a:avLst/>
          </a:prstGeom>
          <a:noFill/>
        </p:spPr>
        <p:txBody>
          <a:bodyPr wrap="square" rtlCol="0">
            <a:spAutoFit/>
          </a:bodyPr>
          <a:lstStyle/>
          <a:p>
            <a:r>
              <a:rPr lang="en-GB" sz="2400" b="1" u="sng" dirty="0">
                <a:latin typeface="Segoe Print" panose="02000600000000000000" pitchFamily="2" charset="0"/>
              </a:rPr>
              <a:t>Cracking – mark it.</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8" name="TextBox 7">
            <a:extLst>
              <a:ext uri="{FF2B5EF4-FFF2-40B4-BE49-F238E27FC236}">
                <a16:creationId xmlns:a16="http://schemas.microsoft.com/office/drawing/2014/main" id="{E08D7FA4-06B4-4D0F-BB48-DD4B26A5CF13}"/>
              </a:ext>
            </a:extLst>
          </p:cNvPr>
          <p:cNvSpPr txBox="1"/>
          <p:nvPr/>
        </p:nvSpPr>
        <p:spPr>
          <a:xfrm>
            <a:off x="2734734" y="1244133"/>
            <a:ext cx="8830491" cy="5546134"/>
          </a:xfrm>
          <a:prstGeom prst="rect">
            <a:avLst/>
          </a:prstGeom>
          <a:noFill/>
        </p:spPr>
        <p:txBody>
          <a:bodyPr wrap="square" rtlCol="0">
            <a:spAutoFit/>
          </a:bodyPr>
          <a:lstStyle/>
          <a:p>
            <a:pPr marL="342900" indent="-342900" algn="just">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Describe what is meant by ‘cracking’.</a:t>
            </a:r>
          </a:p>
          <a:p>
            <a:pPr algn="just">
              <a:lnSpc>
                <a:spcPct val="150000"/>
              </a:lnSpc>
            </a:pPr>
            <a:r>
              <a:rPr lang="en-GB" sz="2400" b="1" dirty="0">
                <a:solidFill>
                  <a:srgbClr val="00B050"/>
                </a:solidFill>
                <a:latin typeface="Gulim" panose="020B0600000101010101" pitchFamily="34" charset="-127"/>
                <a:ea typeface="Gulim" panose="020B0600000101010101" pitchFamily="34" charset="-127"/>
              </a:rPr>
              <a:t>Cracking is when we break down long chain Alkanes in shorter more useful alkanes, </a:t>
            </a:r>
          </a:p>
          <a:p>
            <a:pPr algn="just">
              <a:lnSpc>
                <a:spcPct val="150000"/>
              </a:lnSpc>
            </a:pPr>
            <a:r>
              <a:rPr lang="en-GB" sz="2400" b="1" dirty="0">
                <a:solidFill>
                  <a:srgbClr val="00B050"/>
                </a:solidFill>
                <a:latin typeface="Gulim" panose="020B0600000101010101" pitchFamily="34" charset="-127"/>
                <a:ea typeface="Gulim" panose="020B0600000101010101" pitchFamily="34" charset="-127"/>
              </a:rPr>
              <a:t>an alkene is also made</a:t>
            </a:r>
          </a:p>
          <a:p>
            <a:pPr marL="342900" indent="-342900" algn="just">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What do we start with in the ‘cracking’ process?</a:t>
            </a:r>
          </a:p>
          <a:p>
            <a:pPr algn="just">
              <a:lnSpc>
                <a:spcPct val="150000"/>
              </a:lnSpc>
            </a:pPr>
            <a:r>
              <a:rPr lang="en-GB" sz="2400" b="1" dirty="0">
                <a:solidFill>
                  <a:srgbClr val="00B050"/>
                </a:solidFill>
                <a:latin typeface="Gulim" panose="020B0600000101010101" pitchFamily="34" charset="-127"/>
                <a:ea typeface="Gulim" panose="020B0600000101010101" pitchFamily="34" charset="-127"/>
              </a:rPr>
              <a:t>A long chain alkane</a:t>
            </a:r>
          </a:p>
          <a:p>
            <a:pPr marL="342900" indent="-342900" algn="just">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What are the two products of ‘cracking’?</a:t>
            </a:r>
          </a:p>
          <a:p>
            <a:pPr algn="just">
              <a:lnSpc>
                <a:spcPct val="150000"/>
              </a:lnSpc>
            </a:pPr>
            <a:r>
              <a:rPr lang="en-GB" sz="2400" b="1" dirty="0">
                <a:solidFill>
                  <a:srgbClr val="00B050"/>
                </a:solidFill>
                <a:latin typeface="Gulim" panose="020B0600000101010101" pitchFamily="34" charset="-127"/>
                <a:ea typeface="Gulim" panose="020B0600000101010101" pitchFamily="34" charset="-127"/>
              </a:rPr>
              <a:t>A short chain alkane and an alkene.</a:t>
            </a:r>
          </a:p>
          <a:p>
            <a:pPr marL="342900" indent="-342900" algn="just">
              <a:lnSpc>
                <a:spcPct val="150000"/>
              </a:lnSpc>
              <a:buFont typeface="+mj-lt"/>
              <a:buAutoNum type="arabicPeriod"/>
            </a:pPr>
            <a:r>
              <a:rPr lang="en-GB" sz="2400" b="1" dirty="0">
                <a:solidFill>
                  <a:srgbClr val="C00000"/>
                </a:solidFill>
                <a:latin typeface="Gulim" panose="020B0600000101010101" pitchFamily="34" charset="-127"/>
                <a:ea typeface="Gulim" panose="020B0600000101010101" pitchFamily="34" charset="-127"/>
              </a:rPr>
              <a:t>Why do we need to ‘crack’ long chain hydrocarbons?</a:t>
            </a:r>
          </a:p>
          <a:p>
            <a:pPr algn="just">
              <a:lnSpc>
                <a:spcPct val="150000"/>
              </a:lnSpc>
            </a:pPr>
            <a:r>
              <a:rPr lang="en-GB" sz="2400" b="1" dirty="0">
                <a:solidFill>
                  <a:srgbClr val="00B050"/>
                </a:solidFill>
                <a:latin typeface="Gulim" panose="020B0600000101010101" pitchFamily="34" charset="-127"/>
                <a:ea typeface="Gulim" panose="020B0600000101010101" pitchFamily="34" charset="-127"/>
              </a:rPr>
              <a:t>Because they are not very useful.</a:t>
            </a:r>
          </a:p>
        </p:txBody>
      </p:sp>
    </p:spTree>
    <p:extLst>
      <p:ext uri="{BB962C8B-B14F-4D97-AF65-F5344CB8AC3E}">
        <p14:creationId xmlns:p14="http://schemas.microsoft.com/office/powerpoint/2010/main" val="1100859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4: What is Cracking?</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cracking is.</a:t>
            </a:r>
          </a:p>
          <a:p>
            <a:endParaRPr lang="en-GB" dirty="0"/>
          </a:p>
          <a:p>
            <a:endParaRPr lang="en-GB" dirty="0"/>
          </a:p>
          <a:p>
            <a:endParaRPr lang="en-GB" dirty="0"/>
          </a:p>
          <a:p>
            <a:r>
              <a:rPr lang="en-GB" b="1" u="sng" dirty="0"/>
              <a:t>Stretch</a:t>
            </a:r>
            <a:r>
              <a:rPr lang="en-GB" dirty="0"/>
              <a:t>: Describe how cracking can be carried out.</a:t>
            </a:r>
          </a:p>
          <a:p>
            <a:endParaRPr lang="en-GB" dirty="0"/>
          </a:p>
          <a:p>
            <a:endParaRPr lang="en-GB" dirty="0"/>
          </a:p>
          <a:p>
            <a:endParaRPr lang="en-GB" dirty="0"/>
          </a:p>
          <a:p>
            <a:r>
              <a:rPr lang="en-GB" b="1" u="sng" dirty="0"/>
              <a:t>Challenge</a:t>
            </a:r>
            <a:r>
              <a:rPr lang="en-GB" dirty="0"/>
              <a:t>: Explain why cracking is a useful process.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9" name="Rectangle 8">
            <a:extLst>
              <a:ext uri="{FF2B5EF4-FFF2-40B4-BE49-F238E27FC236}">
                <a16:creationId xmlns:a16="http://schemas.microsoft.com/office/drawing/2014/main" id="{5F6D7D46-24CC-4CEF-B810-02F677CC7E65}"/>
              </a:ext>
            </a:extLst>
          </p:cNvPr>
          <p:cNvSpPr/>
          <p:nvPr/>
        </p:nvSpPr>
        <p:spPr>
          <a:xfrm>
            <a:off x="2551852" y="653867"/>
            <a:ext cx="9144000" cy="1569660"/>
          </a:xfrm>
          <a:prstGeom prst="rect">
            <a:avLst/>
          </a:prstGeom>
        </p:spPr>
        <p:txBody>
          <a:bodyPr wrap="square">
            <a:spAutoFit/>
          </a:bodyPr>
          <a:lstStyle/>
          <a:p>
            <a:pPr algn="ctr"/>
            <a:r>
              <a:rPr lang="en-GB" sz="2400" dirty="0">
                <a:solidFill>
                  <a:srgbClr val="002060"/>
                </a:solidFill>
                <a:latin typeface="Gulim" panose="020B0600000101010101" pitchFamily="34" charset="-127"/>
                <a:ea typeface="Gulim" panose="020B0600000101010101" pitchFamily="34" charset="-127"/>
              </a:rPr>
              <a:t>The long chain hydrocarbon is </a:t>
            </a:r>
            <a:r>
              <a:rPr lang="en-GB" sz="2400" b="1" u="sng" dirty="0">
                <a:solidFill>
                  <a:srgbClr val="002060"/>
                </a:solidFill>
                <a:latin typeface="Gulim" panose="020B0600000101010101" pitchFamily="34" charset="-127"/>
                <a:ea typeface="Gulim" panose="020B0600000101010101" pitchFamily="34" charset="-127"/>
              </a:rPr>
              <a:t>heated</a:t>
            </a:r>
            <a:r>
              <a:rPr lang="en-GB" sz="2400" dirty="0">
                <a:solidFill>
                  <a:srgbClr val="002060"/>
                </a:solidFill>
                <a:latin typeface="Gulim" panose="020B0600000101010101" pitchFamily="34" charset="-127"/>
                <a:ea typeface="Gulim" panose="020B0600000101010101" pitchFamily="34" charset="-127"/>
              </a:rPr>
              <a:t> to a </a:t>
            </a:r>
            <a:r>
              <a:rPr lang="en-GB" sz="2400" b="1" u="sng" dirty="0">
                <a:solidFill>
                  <a:srgbClr val="002060"/>
                </a:solidFill>
                <a:latin typeface="Gulim" panose="020B0600000101010101" pitchFamily="34" charset="-127"/>
                <a:ea typeface="Gulim" panose="020B0600000101010101" pitchFamily="34" charset="-127"/>
              </a:rPr>
              <a:t>very high temperature</a:t>
            </a:r>
            <a:r>
              <a:rPr lang="en-GB" sz="2400" dirty="0">
                <a:solidFill>
                  <a:srgbClr val="002060"/>
                </a:solidFill>
                <a:latin typeface="Gulim" panose="020B0600000101010101" pitchFamily="34" charset="-127"/>
                <a:ea typeface="Gulim" panose="020B0600000101010101" pitchFamily="34" charset="-127"/>
              </a:rPr>
              <a:t> (500-800°C) and the vapours are passed over a broken </a:t>
            </a:r>
            <a:r>
              <a:rPr lang="en-GB" sz="2400" b="1" u="sng" dirty="0">
                <a:solidFill>
                  <a:srgbClr val="002060"/>
                </a:solidFill>
                <a:latin typeface="Gulim" panose="020B0600000101010101" pitchFamily="34" charset="-127"/>
                <a:ea typeface="Gulim" panose="020B0600000101010101" pitchFamily="34" charset="-127"/>
              </a:rPr>
              <a:t>clay pot catalyst</a:t>
            </a:r>
            <a:r>
              <a:rPr lang="en-GB" sz="2400" dirty="0">
                <a:solidFill>
                  <a:srgbClr val="002060"/>
                </a:solidFill>
                <a:latin typeface="Gulim" panose="020B0600000101010101" pitchFamily="34" charset="-127"/>
                <a:ea typeface="Gulim" panose="020B0600000101010101" pitchFamily="34" charset="-127"/>
              </a:rPr>
              <a:t>. The hydrocarbon chain breaks down through </a:t>
            </a:r>
            <a:r>
              <a:rPr lang="en-GB" sz="2400" b="1" u="sng" dirty="0">
                <a:solidFill>
                  <a:srgbClr val="002060"/>
                </a:solidFill>
                <a:latin typeface="Gulim" panose="020B0600000101010101" pitchFamily="34" charset="-127"/>
                <a:ea typeface="Gulim" panose="020B0600000101010101" pitchFamily="34" charset="-127"/>
              </a:rPr>
              <a:t>thermal decomposition</a:t>
            </a:r>
            <a:r>
              <a:rPr lang="en-GB" sz="2400" dirty="0">
                <a:solidFill>
                  <a:srgbClr val="002060"/>
                </a:solidFill>
                <a:latin typeface="Gulim" panose="020B0600000101010101" pitchFamily="34" charset="-127"/>
                <a:ea typeface="Gulim" panose="020B0600000101010101" pitchFamily="34" charset="-127"/>
              </a:rPr>
              <a:t>.</a:t>
            </a:r>
          </a:p>
        </p:txBody>
      </p:sp>
      <p:pic>
        <p:nvPicPr>
          <p:cNvPr id="10" name="Picture 9">
            <a:extLst>
              <a:ext uri="{FF2B5EF4-FFF2-40B4-BE49-F238E27FC236}">
                <a16:creationId xmlns:a16="http://schemas.microsoft.com/office/drawing/2014/main" id="{1A320522-F3C6-4FC5-AC84-DA5882F8915A}"/>
              </a:ext>
            </a:extLst>
          </p:cNvPr>
          <p:cNvPicPr>
            <a:picLocks noChangeAspect="1"/>
          </p:cNvPicPr>
          <p:nvPr/>
        </p:nvPicPr>
        <p:blipFill rotWithShape="1">
          <a:blip r:embed="rId3">
            <a:clrChange>
              <a:clrFrom>
                <a:srgbClr val="FFFFFB"/>
              </a:clrFrom>
              <a:clrTo>
                <a:srgbClr val="FFFFFB">
                  <a:alpha val="0"/>
                </a:srgbClr>
              </a:clrTo>
            </a:clrChange>
            <a:extLst>
              <a:ext uri="{BEBA8EAE-BF5A-486C-A8C5-ECC9F3942E4B}">
                <a14:imgProps xmlns:a14="http://schemas.microsoft.com/office/drawing/2010/main">
                  <a14:imgLayer r:embed="rId4">
                    <a14:imgEffect>
                      <a14:sharpenSoften amount="55000"/>
                    </a14:imgEffect>
                  </a14:imgLayer>
                </a14:imgProps>
              </a:ext>
            </a:extLst>
          </a:blip>
          <a:srcRect l="3394" t="31452" r="55070" b="26119"/>
          <a:stretch/>
        </p:blipFill>
        <p:spPr>
          <a:xfrm>
            <a:off x="4338683" y="2293866"/>
            <a:ext cx="5570337" cy="2825228"/>
          </a:xfrm>
          <a:prstGeom prst="rect">
            <a:avLst/>
          </a:prstGeom>
        </p:spPr>
      </p:pic>
      <p:sp>
        <p:nvSpPr>
          <p:cNvPr id="2" name="TextBox 1">
            <a:extLst>
              <a:ext uri="{FF2B5EF4-FFF2-40B4-BE49-F238E27FC236}">
                <a16:creationId xmlns:a16="http://schemas.microsoft.com/office/drawing/2014/main" id="{79E9C3F6-4A5A-455C-998D-47A7A075FC7E}"/>
              </a:ext>
            </a:extLst>
          </p:cNvPr>
          <p:cNvSpPr txBox="1"/>
          <p:nvPr/>
        </p:nvSpPr>
        <p:spPr>
          <a:xfrm>
            <a:off x="3138985" y="5220607"/>
            <a:ext cx="7386574" cy="1569660"/>
          </a:xfrm>
          <a:prstGeom prst="rect">
            <a:avLst/>
          </a:prstGeom>
          <a:noFill/>
        </p:spPr>
        <p:txBody>
          <a:bodyPr wrap="none" rtlCol="0">
            <a:spAutoFit/>
          </a:bodyPr>
          <a:lstStyle/>
          <a:p>
            <a:r>
              <a:rPr lang="en-GB" sz="3200" dirty="0">
                <a:solidFill>
                  <a:srgbClr val="C00000"/>
                </a:solidFill>
              </a:rPr>
              <a:t>Read the information and attempt to:</a:t>
            </a:r>
          </a:p>
          <a:p>
            <a:pPr marL="342900" indent="-342900">
              <a:buAutoNum type="arabicParenR"/>
            </a:pPr>
            <a:r>
              <a:rPr lang="en-GB" sz="3200" dirty="0">
                <a:solidFill>
                  <a:srgbClr val="C00000"/>
                </a:solidFill>
              </a:rPr>
              <a:t>Draw a labelled diagram without looking.</a:t>
            </a:r>
          </a:p>
          <a:p>
            <a:pPr marL="342900" indent="-342900">
              <a:buAutoNum type="arabicParenR"/>
            </a:pPr>
            <a:r>
              <a:rPr lang="en-GB" sz="3200" dirty="0">
                <a:solidFill>
                  <a:srgbClr val="C00000"/>
                </a:solidFill>
              </a:rPr>
              <a:t>State the conditions needed for cracking.</a:t>
            </a:r>
          </a:p>
        </p:txBody>
      </p:sp>
    </p:spTree>
    <p:extLst>
      <p:ext uri="{BB962C8B-B14F-4D97-AF65-F5344CB8AC3E}">
        <p14:creationId xmlns:p14="http://schemas.microsoft.com/office/powerpoint/2010/main" val="190202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4: What is Cracking?</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cracking is.</a:t>
            </a:r>
          </a:p>
          <a:p>
            <a:endParaRPr lang="en-GB" dirty="0"/>
          </a:p>
          <a:p>
            <a:endParaRPr lang="en-GB" dirty="0"/>
          </a:p>
          <a:p>
            <a:endParaRPr lang="en-GB" dirty="0"/>
          </a:p>
          <a:p>
            <a:r>
              <a:rPr lang="en-GB" b="1" u="sng" dirty="0"/>
              <a:t>Stretch</a:t>
            </a:r>
            <a:r>
              <a:rPr lang="en-GB" dirty="0"/>
              <a:t>: Describe how cracking can be carried out.</a:t>
            </a:r>
          </a:p>
          <a:p>
            <a:endParaRPr lang="en-GB" dirty="0"/>
          </a:p>
          <a:p>
            <a:endParaRPr lang="en-GB" dirty="0"/>
          </a:p>
          <a:p>
            <a:endParaRPr lang="en-GB" dirty="0"/>
          </a:p>
          <a:p>
            <a:r>
              <a:rPr lang="en-GB" b="1" u="sng" dirty="0"/>
              <a:t>Challenge</a:t>
            </a:r>
            <a:r>
              <a:rPr lang="en-GB" dirty="0"/>
              <a:t>: Explain why cracking is a useful process.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6" name="TextBox 5">
            <a:extLst>
              <a:ext uri="{FF2B5EF4-FFF2-40B4-BE49-F238E27FC236}">
                <a16:creationId xmlns:a16="http://schemas.microsoft.com/office/drawing/2014/main" id="{DE815C83-FC4B-4EBA-92C9-2AF391397354}"/>
              </a:ext>
            </a:extLst>
          </p:cNvPr>
          <p:cNvSpPr txBox="1"/>
          <p:nvPr/>
        </p:nvSpPr>
        <p:spPr>
          <a:xfrm>
            <a:off x="0" y="386386"/>
            <a:ext cx="8295588" cy="461665"/>
          </a:xfrm>
          <a:prstGeom prst="rect">
            <a:avLst/>
          </a:prstGeom>
          <a:noFill/>
        </p:spPr>
        <p:txBody>
          <a:bodyPr wrap="square" rtlCol="0">
            <a:spAutoFit/>
          </a:bodyPr>
          <a:lstStyle/>
          <a:p>
            <a:r>
              <a:rPr lang="en-GB" sz="2400" b="1" u="sng" dirty="0">
                <a:latin typeface="Segoe Print" panose="02000600000000000000" pitchFamily="2" charset="0"/>
              </a:rPr>
              <a:t>Cracking</a:t>
            </a:r>
          </a:p>
        </p:txBody>
      </p:sp>
      <p:sp>
        <p:nvSpPr>
          <p:cNvPr id="10" name="TextBox 9">
            <a:extLst>
              <a:ext uri="{FF2B5EF4-FFF2-40B4-BE49-F238E27FC236}">
                <a16:creationId xmlns:a16="http://schemas.microsoft.com/office/drawing/2014/main" id="{E111C27D-B181-4CD5-9701-5008B7AD675C}"/>
              </a:ext>
            </a:extLst>
          </p:cNvPr>
          <p:cNvSpPr txBox="1"/>
          <p:nvPr/>
        </p:nvSpPr>
        <p:spPr>
          <a:xfrm>
            <a:off x="2730527" y="731844"/>
            <a:ext cx="8786649" cy="738664"/>
          </a:xfrm>
          <a:prstGeom prst="rect">
            <a:avLst/>
          </a:prstGeom>
          <a:solidFill>
            <a:srgbClr val="FFFF00"/>
          </a:solidFill>
          <a:ln w="38100">
            <a:solidFill>
              <a:schemeClr val="tx1"/>
            </a:solidFill>
          </a:ln>
        </p:spPr>
        <p:txBody>
          <a:bodyPr wrap="square" rtlCol="0">
            <a:spAutoFit/>
          </a:bodyPr>
          <a:lstStyle/>
          <a:p>
            <a:pPr algn="ctr"/>
            <a:r>
              <a:rPr lang="en-GB" sz="2100" b="1" dirty="0">
                <a:latin typeface="Gulim" panose="020B0600000101010101" pitchFamily="34" charset="-127"/>
                <a:ea typeface="Gulim" panose="020B0600000101010101" pitchFamily="34" charset="-127"/>
              </a:rPr>
              <a:t>Small </a:t>
            </a:r>
            <a:r>
              <a:rPr lang="en-GB" sz="2100" b="1" u="sng" dirty="0">
                <a:latin typeface="Gulim" panose="020B0600000101010101" pitchFamily="34" charset="-127"/>
                <a:ea typeface="Gulim" panose="020B0600000101010101" pitchFamily="34" charset="-127"/>
              </a:rPr>
              <a:t>alkanes</a:t>
            </a:r>
            <a:r>
              <a:rPr lang="en-GB" sz="2100" b="1" dirty="0">
                <a:latin typeface="Gulim" panose="020B0600000101010101" pitchFamily="34" charset="-127"/>
                <a:ea typeface="Gulim" panose="020B0600000101010101" pitchFamily="34" charset="-127"/>
              </a:rPr>
              <a:t> and </a:t>
            </a:r>
            <a:r>
              <a:rPr lang="en-GB" sz="2100" b="1" u="sng" dirty="0">
                <a:latin typeface="Gulim" panose="020B0600000101010101" pitchFamily="34" charset="-127"/>
                <a:ea typeface="Gulim" panose="020B0600000101010101" pitchFamily="34" charset="-127"/>
              </a:rPr>
              <a:t>alkenes</a:t>
            </a:r>
            <a:r>
              <a:rPr lang="en-GB" sz="2100" b="1" dirty="0">
                <a:latin typeface="Gulim" panose="020B0600000101010101" pitchFamily="34" charset="-127"/>
                <a:ea typeface="Gulim" panose="020B0600000101010101" pitchFamily="34" charset="-127"/>
              </a:rPr>
              <a:t> are the products of cracking. The alk</a:t>
            </a:r>
            <a:r>
              <a:rPr lang="en-GB" sz="2100" b="1" u="sng" dirty="0">
                <a:latin typeface="Gulim" panose="020B0600000101010101" pitchFamily="34" charset="-127"/>
                <a:ea typeface="Gulim" panose="020B0600000101010101" pitchFamily="34" charset="-127"/>
              </a:rPr>
              <a:t>anes</a:t>
            </a:r>
            <a:r>
              <a:rPr lang="en-GB" sz="2100" b="1" dirty="0">
                <a:latin typeface="Gulim" panose="020B0600000101010101" pitchFamily="34" charset="-127"/>
                <a:ea typeface="Gulim" panose="020B0600000101010101" pitchFamily="34" charset="-127"/>
              </a:rPr>
              <a:t> make good </a:t>
            </a:r>
            <a:r>
              <a:rPr lang="en-GB" sz="2100" b="1" u="sng" dirty="0">
                <a:latin typeface="Gulim" panose="020B0600000101010101" pitchFamily="34" charset="-127"/>
                <a:ea typeface="Gulim" panose="020B0600000101010101" pitchFamily="34" charset="-127"/>
              </a:rPr>
              <a:t>fuels</a:t>
            </a:r>
            <a:r>
              <a:rPr lang="en-GB" sz="2100" b="1" dirty="0">
                <a:latin typeface="Gulim" panose="020B0600000101010101" pitchFamily="34" charset="-127"/>
                <a:ea typeface="Gulim" panose="020B0600000101010101" pitchFamily="34" charset="-127"/>
              </a:rPr>
              <a:t> and the alk</a:t>
            </a:r>
            <a:r>
              <a:rPr lang="en-GB" sz="2100" b="1" u="sng" dirty="0">
                <a:latin typeface="Gulim" panose="020B0600000101010101" pitchFamily="34" charset="-127"/>
                <a:ea typeface="Gulim" panose="020B0600000101010101" pitchFamily="34" charset="-127"/>
              </a:rPr>
              <a:t>enes</a:t>
            </a:r>
            <a:r>
              <a:rPr lang="en-GB" sz="2100" b="1" dirty="0">
                <a:latin typeface="Gulim" panose="020B0600000101010101" pitchFamily="34" charset="-127"/>
                <a:ea typeface="Gulim" panose="020B0600000101010101" pitchFamily="34" charset="-127"/>
              </a:rPr>
              <a:t> are used to make </a:t>
            </a:r>
            <a:r>
              <a:rPr lang="en-GB" sz="2100" b="1" u="sng" dirty="0">
                <a:latin typeface="Gulim" panose="020B0600000101010101" pitchFamily="34" charset="-127"/>
                <a:ea typeface="Gulim" panose="020B0600000101010101" pitchFamily="34" charset="-127"/>
              </a:rPr>
              <a:t>polymers</a:t>
            </a:r>
            <a:r>
              <a:rPr lang="en-GB" sz="2100" b="1" dirty="0">
                <a:latin typeface="Gulim" panose="020B0600000101010101" pitchFamily="34" charset="-127"/>
                <a:ea typeface="Gulim" panose="020B0600000101010101" pitchFamily="34" charset="-127"/>
              </a:rPr>
              <a:t>.</a:t>
            </a:r>
          </a:p>
        </p:txBody>
      </p:sp>
      <p:sp>
        <p:nvSpPr>
          <p:cNvPr id="11" name="Rectangle 10">
            <a:extLst>
              <a:ext uri="{FF2B5EF4-FFF2-40B4-BE49-F238E27FC236}">
                <a16:creationId xmlns:a16="http://schemas.microsoft.com/office/drawing/2014/main" id="{EF04E98E-08E0-42BA-A5B0-76EC5D952D25}"/>
              </a:ext>
            </a:extLst>
          </p:cNvPr>
          <p:cNvSpPr/>
          <p:nvPr/>
        </p:nvSpPr>
        <p:spPr>
          <a:xfrm>
            <a:off x="2730527" y="1594313"/>
            <a:ext cx="4298732" cy="4252055"/>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b="1" u="sng" dirty="0">
                <a:solidFill>
                  <a:srgbClr val="002060"/>
                </a:solidFill>
                <a:latin typeface="Gulim" panose="020B0600000101010101" pitchFamily="34" charset="-127"/>
                <a:ea typeface="Gulim" panose="020B0600000101010101" pitchFamily="34" charset="-127"/>
              </a:rPr>
              <a:t>ALKANES</a:t>
            </a:r>
          </a:p>
          <a:p>
            <a:pPr algn="ctr"/>
            <a:r>
              <a:rPr lang="en-GB" sz="2400" dirty="0">
                <a:solidFill>
                  <a:srgbClr val="002060"/>
                </a:solidFill>
                <a:latin typeface="Gulim" panose="020B0600000101010101" pitchFamily="34" charset="-127"/>
                <a:ea typeface="Gulim" panose="020B0600000101010101" pitchFamily="34" charset="-127"/>
              </a:rPr>
              <a:t>They contains C-C single bonds.</a:t>
            </a:r>
          </a:p>
          <a:p>
            <a:pPr algn="ctr"/>
            <a:endParaRPr lang="en-GB" sz="1000" dirty="0">
              <a:solidFill>
                <a:srgbClr val="002060"/>
              </a:solidFill>
              <a:latin typeface="Gulim" panose="020B0600000101010101" pitchFamily="34" charset="-127"/>
              <a:ea typeface="Gulim" panose="020B0600000101010101" pitchFamily="34" charset="-127"/>
            </a:endParaRPr>
          </a:p>
          <a:p>
            <a:pPr algn="ctr"/>
            <a:r>
              <a:rPr lang="en-GB" sz="2400" dirty="0">
                <a:solidFill>
                  <a:srgbClr val="002060"/>
                </a:solidFill>
                <a:latin typeface="Gulim" panose="020B0600000101010101" pitchFamily="34" charset="-127"/>
                <a:ea typeface="Gulim" panose="020B0600000101010101" pitchFamily="34" charset="-127"/>
              </a:rPr>
              <a:t>The compounds will always end in –ane.</a:t>
            </a:r>
          </a:p>
          <a:p>
            <a:pPr algn="ctr"/>
            <a:endParaRPr lang="en-GB" sz="1000" dirty="0">
              <a:solidFill>
                <a:srgbClr val="002060"/>
              </a:solidFill>
              <a:latin typeface="Gulim" panose="020B0600000101010101" pitchFamily="34" charset="-127"/>
              <a:ea typeface="Gulim" panose="020B0600000101010101" pitchFamily="34" charset="-127"/>
            </a:endParaRPr>
          </a:p>
          <a:p>
            <a:pPr algn="ctr"/>
            <a:r>
              <a:rPr lang="en-GB" sz="2400" dirty="0">
                <a:solidFill>
                  <a:srgbClr val="002060"/>
                </a:solidFill>
                <a:latin typeface="Gulim" panose="020B0600000101010101" pitchFamily="34" charset="-127"/>
                <a:ea typeface="Gulim" panose="020B0600000101010101" pitchFamily="34" charset="-127"/>
              </a:rPr>
              <a:t>They have the general formula </a:t>
            </a:r>
            <a:r>
              <a:rPr lang="en-GB" sz="2400" b="1" dirty="0">
                <a:solidFill>
                  <a:srgbClr val="002060"/>
                </a:solidFill>
                <a:latin typeface="Gulim" panose="020B0600000101010101" pitchFamily="34" charset="-127"/>
                <a:ea typeface="Gulim" panose="020B0600000101010101" pitchFamily="34" charset="-127"/>
              </a:rPr>
              <a:t>C</a:t>
            </a:r>
            <a:r>
              <a:rPr lang="en-GB" sz="2400" b="1" baseline="-25000" dirty="0">
                <a:solidFill>
                  <a:srgbClr val="002060"/>
                </a:solidFill>
                <a:latin typeface="Gulim" panose="020B0600000101010101" pitchFamily="34" charset="-127"/>
                <a:ea typeface="Gulim" panose="020B0600000101010101" pitchFamily="34" charset="-127"/>
              </a:rPr>
              <a:t>n</a:t>
            </a:r>
            <a:r>
              <a:rPr lang="en-GB" sz="2400" b="1" dirty="0">
                <a:solidFill>
                  <a:srgbClr val="002060"/>
                </a:solidFill>
                <a:latin typeface="Gulim" panose="020B0600000101010101" pitchFamily="34" charset="-127"/>
                <a:ea typeface="Gulim" panose="020B0600000101010101" pitchFamily="34" charset="-127"/>
              </a:rPr>
              <a:t>H</a:t>
            </a:r>
            <a:r>
              <a:rPr lang="en-GB" sz="2400" b="1" baseline="-25000" dirty="0">
                <a:solidFill>
                  <a:srgbClr val="002060"/>
                </a:solidFill>
                <a:latin typeface="Gulim" panose="020B0600000101010101" pitchFamily="34" charset="-127"/>
                <a:ea typeface="Gulim" panose="020B0600000101010101" pitchFamily="34" charset="-127"/>
              </a:rPr>
              <a:t>2n+2</a:t>
            </a:r>
            <a:r>
              <a:rPr lang="en-GB" sz="2400" dirty="0">
                <a:solidFill>
                  <a:srgbClr val="002060"/>
                </a:solidFill>
                <a:latin typeface="Gulim" panose="020B0600000101010101" pitchFamily="34" charset="-127"/>
                <a:ea typeface="Gulim" panose="020B0600000101010101" pitchFamily="34" charset="-127"/>
              </a:rPr>
              <a:t>.</a:t>
            </a:r>
          </a:p>
          <a:p>
            <a:pPr algn="ctr"/>
            <a:endParaRPr lang="en-GB" sz="1000" dirty="0">
              <a:solidFill>
                <a:srgbClr val="002060"/>
              </a:solidFill>
              <a:latin typeface="Gulim" panose="020B0600000101010101" pitchFamily="34" charset="-127"/>
              <a:ea typeface="Gulim" panose="020B0600000101010101" pitchFamily="34" charset="-127"/>
            </a:endParaRPr>
          </a:p>
          <a:p>
            <a:pPr algn="ctr"/>
            <a:r>
              <a:rPr lang="en-GB" sz="2400" dirty="0">
                <a:solidFill>
                  <a:srgbClr val="002060"/>
                </a:solidFill>
                <a:latin typeface="Gulim" panose="020B0600000101010101" pitchFamily="34" charset="-127"/>
                <a:ea typeface="Gulim" panose="020B0600000101010101" pitchFamily="34" charset="-127"/>
              </a:rPr>
              <a:t>Addition of bromine water and it will remain orange.</a:t>
            </a:r>
            <a:endParaRPr lang="en-GB" sz="2000" dirty="0">
              <a:solidFill>
                <a:srgbClr val="002060"/>
              </a:solidFill>
              <a:latin typeface="Gulim" panose="020B0600000101010101" pitchFamily="34" charset="-127"/>
              <a:ea typeface="Gulim" panose="020B0600000101010101" pitchFamily="34" charset="-127"/>
            </a:endParaRPr>
          </a:p>
        </p:txBody>
      </p:sp>
      <p:sp>
        <p:nvSpPr>
          <p:cNvPr id="12" name="Rectangle 11">
            <a:extLst>
              <a:ext uri="{FF2B5EF4-FFF2-40B4-BE49-F238E27FC236}">
                <a16:creationId xmlns:a16="http://schemas.microsoft.com/office/drawing/2014/main" id="{0F5502C2-1C5A-4030-920F-A41E877718E9}"/>
              </a:ext>
            </a:extLst>
          </p:cNvPr>
          <p:cNvSpPr/>
          <p:nvPr/>
        </p:nvSpPr>
        <p:spPr>
          <a:xfrm>
            <a:off x="7218444" y="1594312"/>
            <a:ext cx="4298732" cy="4252055"/>
          </a:xfrm>
          <a:prstGeom prst="rect">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b="1" u="sng" dirty="0">
                <a:solidFill>
                  <a:srgbClr val="002060"/>
                </a:solidFill>
                <a:latin typeface="Gulim" panose="020B0600000101010101" pitchFamily="34" charset="-127"/>
                <a:ea typeface="Gulim" panose="020B0600000101010101" pitchFamily="34" charset="-127"/>
              </a:rPr>
              <a:t>ALKENES</a:t>
            </a:r>
          </a:p>
          <a:p>
            <a:pPr algn="ctr"/>
            <a:r>
              <a:rPr lang="en-GB" sz="2400" dirty="0">
                <a:solidFill>
                  <a:srgbClr val="002060"/>
                </a:solidFill>
                <a:latin typeface="Gulim" panose="020B0600000101010101" pitchFamily="34" charset="-127"/>
                <a:ea typeface="Gulim" panose="020B0600000101010101" pitchFamily="34" charset="-127"/>
              </a:rPr>
              <a:t>They contains C=C double bonds.</a:t>
            </a:r>
          </a:p>
          <a:p>
            <a:pPr algn="ctr"/>
            <a:endParaRPr lang="en-GB" sz="1000" dirty="0">
              <a:solidFill>
                <a:srgbClr val="002060"/>
              </a:solidFill>
              <a:latin typeface="Gulim" panose="020B0600000101010101" pitchFamily="34" charset="-127"/>
              <a:ea typeface="Gulim" panose="020B0600000101010101" pitchFamily="34" charset="-127"/>
            </a:endParaRPr>
          </a:p>
          <a:p>
            <a:pPr algn="ctr"/>
            <a:r>
              <a:rPr lang="en-GB" sz="2400" dirty="0">
                <a:solidFill>
                  <a:srgbClr val="002060"/>
                </a:solidFill>
                <a:latin typeface="Gulim" panose="020B0600000101010101" pitchFamily="34" charset="-127"/>
                <a:ea typeface="Gulim" panose="020B0600000101010101" pitchFamily="34" charset="-127"/>
              </a:rPr>
              <a:t>The compounds will always end in –ene.</a:t>
            </a:r>
          </a:p>
          <a:p>
            <a:pPr algn="ctr"/>
            <a:endParaRPr lang="en-GB" sz="1000" dirty="0">
              <a:solidFill>
                <a:srgbClr val="002060"/>
              </a:solidFill>
              <a:latin typeface="Gulim" panose="020B0600000101010101" pitchFamily="34" charset="-127"/>
              <a:ea typeface="Gulim" panose="020B0600000101010101" pitchFamily="34" charset="-127"/>
            </a:endParaRPr>
          </a:p>
          <a:p>
            <a:pPr algn="ctr"/>
            <a:r>
              <a:rPr lang="en-GB" sz="2400" dirty="0">
                <a:solidFill>
                  <a:srgbClr val="002060"/>
                </a:solidFill>
                <a:latin typeface="Gulim" panose="020B0600000101010101" pitchFamily="34" charset="-127"/>
                <a:ea typeface="Gulim" panose="020B0600000101010101" pitchFamily="34" charset="-127"/>
              </a:rPr>
              <a:t>They have the general formula </a:t>
            </a:r>
            <a:r>
              <a:rPr lang="en-GB" sz="2400" b="1" dirty="0">
                <a:solidFill>
                  <a:srgbClr val="002060"/>
                </a:solidFill>
                <a:latin typeface="Gulim" panose="020B0600000101010101" pitchFamily="34" charset="-127"/>
                <a:ea typeface="Gulim" panose="020B0600000101010101" pitchFamily="34" charset="-127"/>
              </a:rPr>
              <a:t>C</a:t>
            </a:r>
            <a:r>
              <a:rPr lang="en-GB" sz="2400" b="1" baseline="-25000" dirty="0">
                <a:solidFill>
                  <a:srgbClr val="002060"/>
                </a:solidFill>
                <a:latin typeface="Gulim" panose="020B0600000101010101" pitchFamily="34" charset="-127"/>
                <a:ea typeface="Gulim" panose="020B0600000101010101" pitchFamily="34" charset="-127"/>
              </a:rPr>
              <a:t>n</a:t>
            </a:r>
            <a:r>
              <a:rPr lang="en-GB" sz="2400" b="1" dirty="0">
                <a:solidFill>
                  <a:srgbClr val="002060"/>
                </a:solidFill>
                <a:latin typeface="Gulim" panose="020B0600000101010101" pitchFamily="34" charset="-127"/>
                <a:ea typeface="Gulim" panose="020B0600000101010101" pitchFamily="34" charset="-127"/>
              </a:rPr>
              <a:t>H</a:t>
            </a:r>
            <a:r>
              <a:rPr lang="en-GB" sz="2400" b="1" baseline="-25000" dirty="0">
                <a:solidFill>
                  <a:srgbClr val="002060"/>
                </a:solidFill>
                <a:latin typeface="Gulim" panose="020B0600000101010101" pitchFamily="34" charset="-127"/>
                <a:ea typeface="Gulim" panose="020B0600000101010101" pitchFamily="34" charset="-127"/>
              </a:rPr>
              <a:t>2n</a:t>
            </a:r>
            <a:r>
              <a:rPr lang="en-GB" sz="2400" dirty="0">
                <a:solidFill>
                  <a:srgbClr val="002060"/>
                </a:solidFill>
                <a:latin typeface="Gulim" panose="020B0600000101010101" pitchFamily="34" charset="-127"/>
                <a:ea typeface="Gulim" panose="020B0600000101010101" pitchFamily="34" charset="-127"/>
              </a:rPr>
              <a:t>.</a:t>
            </a:r>
          </a:p>
          <a:p>
            <a:pPr algn="ctr"/>
            <a:endParaRPr lang="en-GB" sz="1000" dirty="0">
              <a:solidFill>
                <a:srgbClr val="002060"/>
              </a:solidFill>
              <a:latin typeface="Gulim" panose="020B0600000101010101" pitchFamily="34" charset="-127"/>
              <a:ea typeface="Gulim" panose="020B0600000101010101" pitchFamily="34" charset="-127"/>
            </a:endParaRPr>
          </a:p>
          <a:p>
            <a:pPr algn="ctr"/>
            <a:r>
              <a:rPr lang="en-GB" sz="2400" dirty="0">
                <a:solidFill>
                  <a:srgbClr val="002060"/>
                </a:solidFill>
                <a:latin typeface="Gulim" panose="020B0600000101010101" pitchFamily="34" charset="-127"/>
                <a:ea typeface="Gulim" panose="020B0600000101010101" pitchFamily="34" charset="-127"/>
              </a:rPr>
              <a:t>Addition of bromine water and it will turn colourless.</a:t>
            </a:r>
          </a:p>
          <a:p>
            <a:pPr algn="ctr"/>
            <a:endParaRPr lang="en-GB" sz="2800" b="1" u="sng" dirty="0">
              <a:solidFill>
                <a:srgbClr val="002060"/>
              </a:solidFill>
              <a:latin typeface="Gulim" panose="020B0600000101010101" pitchFamily="34" charset="-127"/>
              <a:ea typeface="Gulim" panose="020B0600000101010101" pitchFamily="34" charset="-127"/>
            </a:endParaRPr>
          </a:p>
        </p:txBody>
      </p:sp>
      <p:sp>
        <p:nvSpPr>
          <p:cNvPr id="2" name="TextBox 1">
            <a:extLst>
              <a:ext uri="{FF2B5EF4-FFF2-40B4-BE49-F238E27FC236}">
                <a16:creationId xmlns:a16="http://schemas.microsoft.com/office/drawing/2014/main" id="{68495D45-3487-46C5-BB19-EAC9A9DC0E9A}"/>
              </a:ext>
            </a:extLst>
          </p:cNvPr>
          <p:cNvSpPr txBox="1"/>
          <p:nvPr/>
        </p:nvSpPr>
        <p:spPr>
          <a:xfrm>
            <a:off x="3231648" y="5970171"/>
            <a:ext cx="7735707" cy="646331"/>
          </a:xfrm>
          <a:prstGeom prst="rect">
            <a:avLst/>
          </a:prstGeom>
          <a:noFill/>
        </p:spPr>
        <p:txBody>
          <a:bodyPr wrap="none" rtlCol="0">
            <a:spAutoFit/>
          </a:bodyPr>
          <a:lstStyle/>
          <a:p>
            <a:r>
              <a:rPr lang="en-GB" b="1" dirty="0">
                <a:solidFill>
                  <a:srgbClr val="C00000"/>
                </a:solidFill>
              </a:rPr>
              <a:t>What are the similarities and differences between an alkane and an alkene?</a:t>
            </a:r>
          </a:p>
          <a:p>
            <a:r>
              <a:rPr lang="en-GB" b="1" dirty="0">
                <a:solidFill>
                  <a:srgbClr val="C00000"/>
                </a:solidFill>
              </a:rPr>
              <a:t>How can Bromine water help us determine if we have an alkane or and alkene?</a:t>
            </a:r>
          </a:p>
        </p:txBody>
      </p:sp>
    </p:spTree>
    <p:extLst>
      <p:ext uri="{BB962C8B-B14F-4D97-AF65-F5344CB8AC3E}">
        <p14:creationId xmlns:p14="http://schemas.microsoft.com/office/powerpoint/2010/main" val="2690948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4: What is Cracking?</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cracking is.</a:t>
            </a:r>
          </a:p>
          <a:p>
            <a:endParaRPr lang="en-GB" dirty="0"/>
          </a:p>
          <a:p>
            <a:endParaRPr lang="en-GB" dirty="0"/>
          </a:p>
          <a:p>
            <a:endParaRPr lang="en-GB" dirty="0"/>
          </a:p>
          <a:p>
            <a:r>
              <a:rPr lang="en-GB" b="1" u="sng" dirty="0"/>
              <a:t>Stretch</a:t>
            </a:r>
            <a:r>
              <a:rPr lang="en-GB" dirty="0"/>
              <a:t>: Describe how cracking can be carried out.</a:t>
            </a:r>
          </a:p>
          <a:p>
            <a:endParaRPr lang="en-GB" dirty="0"/>
          </a:p>
          <a:p>
            <a:endParaRPr lang="en-GB" dirty="0"/>
          </a:p>
          <a:p>
            <a:endParaRPr lang="en-GB" dirty="0"/>
          </a:p>
          <a:p>
            <a:r>
              <a:rPr lang="en-GB" b="1" u="sng" dirty="0"/>
              <a:t>Challenge</a:t>
            </a:r>
            <a:r>
              <a:rPr lang="en-GB" dirty="0"/>
              <a:t>: Explain why cracking is a useful process.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6" name="TextBox 5">
            <a:extLst>
              <a:ext uri="{FF2B5EF4-FFF2-40B4-BE49-F238E27FC236}">
                <a16:creationId xmlns:a16="http://schemas.microsoft.com/office/drawing/2014/main" id="{30E164F4-F766-42C2-B393-66FAE199B92F}"/>
              </a:ext>
            </a:extLst>
          </p:cNvPr>
          <p:cNvSpPr txBox="1"/>
          <p:nvPr/>
        </p:nvSpPr>
        <p:spPr>
          <a:xfrm>
            <a:off x="2558768" y="652650"/>
            <a:ext cx="8295588" cy="461665"/>
          </a:xfrm>
          <a:prstGeom prst="rect">
            <a:avLst/>
          </a:prstGeom>
          <a:noFill/>
        </p:spPr>
        <p:txBody>
          <a:bodyPr wrap="square" rtlCol="0">
            <a:spAutoFit/>
          </a:bodyPr>
          <a:lstStyle/>
          <a:p>
            <a:r>
              <a:rPr lang="en-GB" sz="2400" b="1" u="sng" dirty="0">
                <a:latin typeface="Segoe Print" panose="02000600000000000000" pitchFamily="2" charset="0"/>
              </a:rPr>
              <a:t>Cracking</a:t>
            </a:r>
          </a:p>
        </p:txBody>
      </p:sp>
      <p:sp>
        <p:nvSpPr>
          <p:cNvPr id="9" name="TextBox 8">
            <a:extLst>
              <a:ext uri="{FF2B5EF4-FFF2-40B4-BE49-F238E27FC236}">
                <a16:creationId xmlns:a16="http://schemas.microsoft.com/office/drawing/2014/main" id="{C051165D-1C19-4AFB-9E9D-735E18B648B4}"/>
              </a:ext>
            </a:extLst>
          </p:cNvPr>
          <p:cNvSpPr txBox="1"/>
          <p:nvPr/>
        </p:nvSpPr>
        <p:spPr>
          <a:xfrm>
            <a:off x="2865361" y="1010309"/>
            <a:ext cx="8530814" cy="1015663"/>
          </a:xfrm>
          <a:prstGeom prst="rect">
            <a:avLst/>
          </a:prstGeom>
          <a:noFill/>
        </p:spPr>
        <p:txBody>
          <a:bodyPr wrap="square" rtlCol="0">
            <a:spAutoFit/>
          </a:bodyPr>
          <a:lstStyle/>
          <a:p>
            <a:pPr algn="ctr"/>
            <a:r>
              <a:rPr lang="en-GB" sz="2000" b="1" dirty="0">
                <a:solidFill>
                  <a:srgbClr val="002060"/>
                </a:solidFill>
                <a:latin typeface="Gulim" panose="020B0600000101010101" pitchFamily="34" charset="-127"/>
                <a:ea typeface="Gulim" panose="020B0600000101010101" pitchFamily="34" charset="-127"/>
              </a:rPr>
              <a:t>Complete the following questions on cracking. Remember the principle of ‘conservation of mass’. The overall number of atoms of each element on both sides of the arrow must be the same.</a:t>
            </a:r>
          </a:p>
        </p:txBody>
      </p:sp>
      <p:sp>
        <p:nvSpPr>
          <p:cNvPr id="10" name="TextBox 9">
            <a:extLst>
              <a:ext uri="{FF2B5EF4-FFF2-40B4-BE49-F238E27FC236}">
                <a16:creationId xmlns:a16="http://schemas.microsoft.com/office/drawing/2014/main" id="{9CDB9BA7-F323-4698-AAA1-E806D081AA3B}"/>
              </a:ext>
            </a:extLst>
          </p:cNvPr>
          <p:cNvSpPr txBox="1"/>
          <p:nvPr/>
        </p:nvSpPr>
        <p:spPr>
          <a:xfrm>
            <a:off x="2811571" y="2226624"/>
            <a:ext cx="8731878" cy="4153894"/>
          </a:xfrm>
          <a:prstGeom prst="rect">
            <a:avLst/>
          </a:prstGeom>
          <a:noFill/>
        </p:spPr>
        <p:txBody>
          <a:bodyPr wrap="none" rtlCol="0">
            <a:spAutoFit/>
          </a:bodyPr>
          <a:lstStyle/>
          <a:p>
            <a:pPr>
              <a:lnSpc>
                <a:spcPct val="150000"/>
              </a:lnSpc>
            </a:pPr>
            <a:r>
              <a:rPr lang="en-GB" sz="2600" dirty="0">
                <a:solidFill>
                  <a:schemeClr val="accent6">
                    <a:lumMod val="50000"/>
                  </a:schemeClr>
                </a:solidFill>
                <a:latin typeface="Gulim" panose="020B0600000101010101" pitchFamily="34" charset="-127"/>
                <a:ea typeface="Gulim" panose="020B0600000101010101" pitchFamily="34" charset="-127"/>
              </a:rPr>
              <a:t>Q1.   Large Chain Alkane  </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 __________  +  __________</a:t>
            </a:r>
            <a:endParaRPr lang="en-GB" sz="2600" dirty="0">
              <a:solidFill>
                <a:schemeClr val="accent6">
                  <a:lumMod val="50000"/>
                </a:schemeClr>
              </a:solidFill>
              <a:latin typeface="Gulim" panose="020B0600000101010101" pitchFamily="34" charset="-127"/>
              <a:ea typeface="Gulim" panose="020B0600000101010101" pitchFamily="34" charset="-127"/>
            </a:endParaRPr>
          </a:p>
          <a:p>
            <a:pPr>
              <a:lnSpc>
                <a:spcPct val="150000"/>
              </a:lnSpc>
            </a:pPr>
            <a:r>
              <a:rPr lang="en-GB" sz="2600" dirty="0">
                <a:solidFill>
                  <a:schemeClr val="accent6">
                    <a:lumMod val="50000"/>
                  </a:schemeClr>
                </a:solidFill>
                <a:latin typeface="Gulim" panose="020B0600000101010101" pitchFamily="34" charset="-127"/>
                <a:ea typeface="Gulim" panose="020B0600000101010101" pitchFamily="34" charset="-127"/>
              </a:rPr>
              <a:t>Q2.   C</a:t>
            </a:r>
            <a:r>
              <a:rPr lang="en-GB" sz="2600" baseline="-25000" dirty="0">
                <a:solidFill>
                  <a:schemeClr val="accent6">
                    <a:lumMod val="50000"/>
                  </a:schemeClr>
                </a:solidFill>
                <a:latin typeface="Gulim" panose="020B0600000101010101" pitchFamily="34" charset="-127"/>
                <a:ea typeface="Gulim" panose="020B0600000101010101" pitchFamily="34" charset="-127"/>
              </a:rPr>
              <a:t>25</a:t>
            </a:r>
            <a:r>
              <a:rPr lang="en-GB" sz="2600" dirty="0">
                <a:solidFill>
                  <a:schemeClr val="accent6">
                    <a:lumMod val="50000"/>
                  </a:schemeClr>
                </a:solidFill>
                <a:latin typeface="Gulim" panose="020B0600000101010101" pitchFamily="34" charset="-127"/>
                <a:ea typeface="Gulim" panose="020B0600000101010101" pitchFamily="34" charset="-127"/>
              </a:rPr>
              <a:t>H</a:t>
            </a:r>
            <a:r>
              <a:rPr lang="en-GB" sz="2600" baseline="-25000" dirty="0">
                <a:solidFill>
                  <a:schemeClr val="accent6">
                    <a:lumMod val="50000"/>
                  </a:schemeClr>
                </a:solidFill>
                <a:latin typeface="Gulim" panose="020B0600000101010101" pitchFamily="34" charset="-127"/>
                <a:ea typeface="Gulim" panose="020B0600000101010101" pitchFamily="34" charset="-127"/>
              </a:rPr>
              <a:t>52</a:t>
            </a:r>
            <a:r>
              <a:rPr lang="en-GB" sz="2600" dirty="0">
                <a:solidFill>
                  <a:schemeClr val="accent6">
                    <a:lumMod val="50000"/>
                  </a:schemeClr>
                </a:solidFill>
                <a:latin typeface="Gulim" panose="020B0600000101010101" pitchFamily="34" charset="-127"/>
                <a:ea typeface="Gulim" panose="020B0600000101010101" pitchFamily="34" charset="-127"/>
              </a:rPr>
              <a:t>   </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   C</a:t>
            </a:r>
            <a:r>
              <a:rPr lang="en-GB" sz="26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14</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H</a:t>
            </a:r>
            <a:r>
              <a:rPr lang="en-GB" sz="26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30</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   +   __________</a:t>
            </a:r>
            <a:endParaRPr lang="en-GB" sz="2600" dirty="0">
              <a:solidFill>
                <a:schemeClr val="accent6">
                  <a:lumMod val="50000"/>
                </a:schemeClr>
              </a:solidFill>
              <a:latin typeface="Gulim" panose="020B0600000101010101" pitchFamily="34" charset="-127"/>
              <a:ea typeface="Gulim" panose="020B0600000101010101" pitchFamily="34" charset="-127"/>
            </a:endParaRPr>
          </a:p>
          <a:p>
            <a:pPr>
              <a:lnSpc>
                <a:spcPct val="150000"/>
              </a:lnSpc>
            </a:pPr>
            <a:r>
              <a:rPr lang="en-GB" sz="2600" dirty="0">
                <a:solidFill>
                  <a:schemeClr val="accent6">
                    <a:lumMod val="50000"/>
                  </a:schemeClr>
                </a:solidFill>
                <a:latin typeface="Gulim" panose="020B0600000101010101" pitchFamily="34" charset="-127"/>
                <a:ea typeface="Gulim" panose="020B0600000101010101" pitchFamily="34" charset="-127"/>
              </a:rPr>
              <a:t>Q3.   C</a:t>
            </a:r>
            <a:r>
              <a:rPr lang="en-GB" sz="2600" baseline="-25000" dirty="0">
                <a:solidFill>
                  <a:schemeClr val="accent6">
                    <a:lumMod val="50000"/>
                  </a:schemeClr>
                </a:solidFill>
                <a:latin typeface="Gulim" panose="020B0600000101010101" pitchFamily="34" charset="-127"/>
                <a:ea typeface="Gulim" panose="020B0600000101010101" pitchFamily="34" charset="-127"/>
              </a:rPr>
              <a:t>34</a:t>
            </a:r>
            <a:r>
              <a:rPr lang="en-GB" sz="2600" dirty="0">
                <a:solidFill>
                  <a:schemeClr val="accent6">
                    <a:lumMod val="50000"/>
                  </a:schemeClr>
                </a:solidFill>
                <a:latin typeface="Gulim" panose="020B0600000101010101" pitchFamily="34" charset="-127"/>
                <a:ea typeface="Gulim" panose="020B0600000101010101" pitchFamily="34" charset="-127"/>
              </a:rPr>
              <a:t>H</a:t>
            </a:r>
            <a:r>
              <a:rPr lang="en-GB" sz="2600" baseline="-25000" dirty="0">
                <a:solidFill>
                  <a:schemeClr val="accent6">
                    <a:lumMod val="50000"/>
                  </a:schemeClr>
                </a:solidFill>
                <a:latin typeface="Gulim" panose="020B0600000101010101" pitchFamily="34" charset="-127"/>
                <a:ea typeface="Gulim" panose="020B0600000101010101" pitchFamily="34" charset="-127"/>
              </a:rPr>
              <a:t>70</a:t>
            </a:r>
            <a:r>
              <a:rPr lang="en-GB" sz="2600" dirty="0">
                <a:solidFill>
                  <a:schemeClr val="accent6">
                    <a:lumMod val="50000"/>
                  </a:schemeClr>
                </a:solidFill>
                <a:latin typeface="Gulim" panose="020B0600000101010101" pitchFamily="34" charset="-127"/>
                <a:ea typeface="Gulim" panose="020B0600000101010101" pitchFamily="34" charset="-127"/>
              </a:rPr>
              <a:t>   </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   C</a:t>
            </a:r>
            <a:r>
              <a:rPr lang="en-GB" sz="26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21</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H</a:t>
            </a:r>
            <a:r>
              <a:rPr lang="en-GB" sz="26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44</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   +   __________</a:t>
            </a:r>
            <a:endParaRPr lang="en-GB" sz="2600" dirty="0">
              <a:solidFill>
                <a:schemeClr val="accent6">
                  <a:lumMod val="50000"/>
                </a:schemeClr>
              </a:solidFill>
              <a:latin typeface="Gulim" panose="020B0600000101010101" pitchFamily="34" charset="-127"/>
              <a:ea typeface="Gulim" panose="020B0600000101010101" pitchFamily="34" charset="-127"/>
            </a:endParaRPr>
          </a:p>
          <a:p>
            <a:pPr>
              <a:lnSpc>
                <a:spcPct val="150000"/>
              </a:lnSpc>
            </a:pPr>
            <a:r>
              <a:rPr lang="en-GB" sz="2600" dirty="0">
                <a:solidFill>
                  <a:schemeClr val="accent6">
                    <a:lumMod val="50000"/>
                  </a:schemeClr>
                </a:solidFill>
                <a:latin typeface="Gulim" panose="020B0600000101010101" pitchFamily="34" charset="-127"/>
                <a:ea typeface="Gulim" panose="020B0600000101010101" pitchFamily="34" charset="-127"/>
              </a:rPr>
              <a:t>Q4.   C</a:t>
            </a:r>
            <a:r>
              <a:rPr lang="en-GB" sz="2600" baseline="-25000" dirty="0">
                <a:solidFill>
                  <a:schemeClr val="accent6">
                    <a:lumMod val="50000"/>
                  </a:schemeClr>
                </a:solidFill>
                <a:latin typeface="Gulim" panose="020B0600000101010101" pitchFamily="34" charset="-127"/>
                <a:ea typeface="Gulim" panose="020B0600000101010101" pitchFamily="34" charset="-127"/>
              </a:rPr>
              <a:t>17</a:t>
            </a:r>
            <a:r>
              <a:rPr lang="en-GB" sz="2600" dirty="0">
                <a:solidFill>
                  <a:schemeClr val="accent6">
                    <a:lumMod val="50000"/>
                  </a:schemeClr>
                </a:solidFill>
                <a:latin typeface="Gulim" panose="020B0600000101010101" pitchFamily="34" charset="-127"/>
                <a:ea typeface="Gulim" panose="020B0600000101010101" pitchFamily="34" charset="-127"/>
              </a:rPr>
              <a:t>H</a:t>
            </a:r>
            <a:r>
              <a:rPr lang="en-GB" sz="2600" baseline="-25000" dirty="0">
                <a:solidFill>
                  <a:schemeClr val="accent6">
                    <a:lumMod val="50000"/>
                  </a:schemeClr>
                </a:solidFill>
                <a:latin typeface="Gulim" panose="020B0600000101010101" pitchFamily="34" charset="-127"/>
                <a:ea typeface="Gulim" panose="020B0600000101010101" pitchFamily="34" charset="-127"/>
              </a:rPr>
              <a:t>36</a:t>
            </a:r>
            <a:r>
              <a:rPr lang="en-GB" sz="2600" dirty="0">
                <a:solidFill>
                  <a:schemeClr val="accent6">
                    <a:lumMod val="50000"/>
                  </a:schemeClr>
                </a:solidFill>
                <a:latin typeface="Gulim" panose="020B0600000101010101" pitchFamily="34" charset="-127"/>
                <a:ea typeface="Gulim" panose="020B0600000101010101" pitchFamily="34" charset="-127"/>
              </a:rPr>
              <a:t>   </a:t>
            </a:r>
            <a:r>
              <a:rPr lang="en-GB" sz="26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   </a:t>
            </a: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__________   +   C</a:t>
            </a:r>
            <a:r>
              <a:rPr lang="en-GB" sz="24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4</a:t>
            </a: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H</a:t>
            </a:r>
            <a:r>
              <a:rPr lang="en-GB" sz="24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8</a:t>
            </a:r>
            <a:endParaRPr lang="en-GB" sz="2600" baseline="-25000" dirty="0">
              <a:solidFill>
                <a:schemeClr val="accent6">
                  <a:lumMod val="50000"/>
                </a:schemeClr>
              </a:solidFill>
              <a:latin typeface="Gulim" panose="020B0600000101010101" pitchFamily="34" charset="-127"/>
              <a:ea typeface="Gulim" panose="020B0600000101010101" pitchFamily="34" charset="-127"/>
            </a:endParaRPr>
          </a:p>
          <a:p>
            <a:pPr>
              <a:lnSpc>
                <a:spcPct val="150000"/>
              </a:lnSpc>
            </a:pPr>
            <a:r>
              <a:rPr lang="en-GB" sz="2600" dirty="0">
                <a:solidFill>
                  <a:schemeClr val="accent6">
                    <a:lumMod val="50000"/>
                  </a:schemeClr>
                </a:solidFill>
                <a:latin typeface="Gulim" panose="020B0600000101010101" pitchFamily="34" charset="-127"/>
                <a:ea typeface="Gulim" panose="020B0600000101010101" pitchFamily="34" charset="-127"/>
              </a:rPr>
              <a:t>Q5.   </a:t>
            </a: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__________      C</a:t>
            </a:r>
            <a:r>
              <a:rPr lang="en-GB" sz="24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15</a:t>
            </a: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H</a:t>
            </a:r>
            <a:r>
              <a:rPr lang="en-GB" sz="24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32</a:t>
            </a: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   +   C</a:t>
            </a:r>
            <a:r>
              <a:rPr lang="en-GB" sz="24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15</a:t>
            </a: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H</a:t>
            </a:r>
            <a:r>
              <a:rPr lang="en-GB" sz="2400" baseline="-250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30</a:t>
            </a:r>
          </a:p>
          <a:p>
            <a:pPr>
              <a:lnSpc>
                <a:spcPct val="150000"/>
              </a:lnSpc>
            </a:pP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Q6.   Octane      Propane   + __________</a:t>
            </a:r>
          </a:p>
          <a:p>
            <a:pPr>
              <a:lnSpc>
                <a:spcPct val="150000"/>
              </a:lnSpc>
            </a:pPr>
            <a:r>
              <a:rPr lang="en-GB" sz="2400" dirty="0">
                <a:solidFill>
                  <a:schemeClr val="accent6">
                    <a:lumMod val="50000"/>
                  </a:schemeClr>
                </a:solidFill>
                <a:latin typeface="Gulim" panose="020B0600000101010101" pitchFamily="34" charset="-127"/>
                <a:ea typeface="Gulim" panose="020B0600000101010101" pitchFamily="34" charset="-127"/>
                <a:sym typeface="Wingdings" panose="05000000000000000000" pitchFamily="2" charset="2"/>
              </a:rPr>
              <a:t>Q7.   __________      Ethane   +   Butene</a:t>
            </a:r>
            <a:endParaRPr lang="en-GB" sz="2600" dirty="0">
              <a:solidFill>
                <a:schemeClr val="accent6">
                  <a:lumMod val="50000"/>
                </a:schemeClr>
              </a:solidFill>
              <a:latin typeface="Gulim" panose="020B0600000101010101" pitchFamily="34" charset="-127"/>
              <a:ea typeface="Gulim" panose="020B0600000101010101" pitchFamily="34" charset="-127"/>
            </a:endParaRPr>
          </a:p>
        </p:txBody>
      </p:sp>
      <p:sp>
        <p:nvSpPr>
          <p:cNvPr id="11" name="TextBox 10">
            <a:extLst>
              <a:ext uri="{FF2B5EF4-FFF2-40B4-BE49-F238E27FC236}">
                <a16:creationId xmlns:a16="http://schemas.microsoft.com/office/drawing/2014/main" id="{55ADCAD9-FCB4-441B-A19F-E62BD3C2EBEC}"/>
              </a:ext>
            </a:extLst>
          </p:cNvPr>
          <p:cNvSpPr txBox="1"/>
          <p:nvPr/>
        </p:nvSpPr>
        <p:spPr>
          <a:xfrm>
            <a:off x="7421225" y="2025972"/>
            <a:ext cx="1645920" cy="707886"/>
          </a:xfrm>
          <a:prstGeom prst="rect">
            <a:avLst/>
          </a:prstGeom>
          <a:noFill/>
        </p:spPr>
        <p:txBody>
          <a:bodyPr wrap="square" rtlCol="0">
            <a:spAutoFit/>
          </a:bodyPr>
          <a:lstStyle/>
          <a:p>
            <a:pPr algn="ctr"/>
            <a:r>
              <a:rPr lang="en-GB" sz="2000" b="1" dirty="0">
                <a:solidFill>
                  <a:srgbClr val="0070C0"/>
                </a:solidFill>
                <a:highlight>
                  <a:srgbClr val="FFFF00"/>
                </a:highlight>
                <a:latin typeface="Gulim" panose="020B0600000101010101" pitchFamily="34" charset="-127"/>
                <a:ea typeface="Gulim" panose="020B0600000101010101" pitchFamily="34" charset="-127"/>
              </a:rPr>
              <a:t>Small Chain Alkane</a:t>
            </a:r>
          </a:p>
        </p:txBody>
      </p:sp>
      <p:sp>
        <p:nvSpPr>
          <p:cNvPr id="12" name="TextBox 11">
            <a:extLst>
              <a:ext uri="{FF2B5EF4-FFF2-40B4-BE49-F238E27FC236}">
                <a16:creationId xmlns:a16="http://schemas.microsoft.com/office/drawing/2014/main" id="{AC7A2076-0334-4CB6-BAE5-C8B89CE12E39}"/>
              </a:ext>
            </a:extLst>
          </p:cNvPr>
          <p:cNvSpPr txBox="1"/>
          <p:nvPr/>
        </p:nvSpPr>
        <p:spPr>
          <a:xfrm>
            <a:off x="9627542" y="2010342"/>
            <a:ext cx="1645920" cy="707886"/>
          </a:xfrm>
          <a:prstGeom prst="rect">
            <a:avLst/>
          </a:prstGeom>
          <a:noFill/>
        </p:spPr>
        <p:txBody>
          <a:bodyPr wrap="square" rtlCol="0">
            <a:spAutoFit/>
          </a:bodyPr>
          <a:lstStyle/>
          <a:p>
            <a:pPr algn="ctr"/>
            <a:r>
              <a:rPr lang="en-GB" sz="2000" b="1" dirty="0">
                <a:solidFill>
                  <a:srgbClr val="0070C0"/>
                </a:solidFill>
                <a:highlight>
                  <a:srgbClr val="FFFF00"/>
                </a:highlight>
                <a:latin typeface="Gulim" panose="020B0600000101010101" pitchFamily="34" charset="-127"/>
                <a:ea typeface="Gulim" panose="020B0600000101010101" pitchFamily="34" charset="-127"/>
              </a:rPr>
              <a:t>Small Chain Alkene</a:t>
            </a:r>
          </a:p>
        </p:txBody>
      </p:sp>
      <p:sp>
        <p:nvSpPr>
          <p:cNvPr id="13" name="TextBox 12">
            <a:extLst>
              <a:ext uri="{FF2B5EF4-FFF2-40B4-BE49-F238E27FC236}">
                <a16:creationId xmlns:a16="http://schemas.microsoft.com/office/drawing/2014/main" id="{FEB89513-7750-4E8F-8665-F48F574671A2}"/>
              </a:ext>
            </a:extLst>
          </p:cNvPr>
          <p:cNvSpPr txBox="1"/>
          <p:nvPr/>
        </p:nvSpPr>
        <p:spPr>
          <a:xfrm>
            <a:off x="7577736" y="2830404"/>
            <a:ext cx="1645920" cy="492443"/>
          </a:xfrm>
          <a:prstGeom prst="rect">
            <a:avLst/>
          </a:prstGeom>
          <a:noFill/>
        </p:spPr>
        <p:txBody>
          <a:bodyPr wrap="square" rtlCol="0">
            <a:spAutoFit/>
          </a:bodyPr>
          <a:lstStyle/>
          <a:p>
            <a:pPr algn="ctr"/>
            <a:r>
              <a:rPr lang="en-GB" sz="2600" b="1" dirty="0">
                <a:solidFill>
                  <a:srgbClr val="0070C0"/>
                </a:solidFill>
                <a:highlight>
                  <a:srgbClr val="FFFF00"/>
                </a:highlight>
                <a:latin typeface="Gulim" panose="020B0600000101010101" pitchFamily="34" charset="-127"/>
                <a:ea typeface="Gulim" panose="020B0600000101010101" pitchFamily="34" charset="-127"/>
              </a:rPr>
              <a:t>C</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11</a:t>
            </a:r>
            <a:r>
              <a:rPr lang="en-GB" sz="2600" b="1" dirty="0">
                <a:solidFill>
                  <a:srgbClr val="0070C0"/>
                </a:solidFill>
                <a:highlight>
                  <a:srgbClr val="FFFF00"/>
                </a:highlight>
                <a:latin typeface="Gulim" panose="020B0600000101010101" pitchFamily="34" charset="-127"/>
                <a:ea typeface="Gulim" panose="020B0600000101010101" pitchFamily="34" charset="-127"/>
              </a:rPr>
              <a:t>H</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22</a:t>
            </a:r>
          </a:p>
        </p:txBody>
      </p:sp>
      <p:sp>
        <p:nvSpPr>
          <p:cNvPr id="14" name="TextBox 13">
            <a:extLst>
              <a:ext uri="{FF2B5EF4-FFF2-40B4-BE49-F238E27FC236}">
                <a16:creationId xmlns:a16="http://schemas.microsoft.com/office/drawing/2014/main" id="{E776B3BC-6868-44F9-A6E6-C4C08CAA4A95}"/>
              </a:ext>
            </a:extLst>
          </p:cNvPr>
          <p:cNvSpPr txBox="1"/>
          <p:nvPr/>
        </p:nvSpPr>
        <p:spPr>
          <a:xfrm>
            <a:off x="7577739" y="3430151"/>
            <a:ext cx="1645920" cy="492443"/>
          </a:xfrm>
          <a:prstGeom prst="rect">
            <a:avLst/>
          </a:prstGeom>
          <a:noFill/>
        </p:spPr>
        <p:txBody>
          <a:bodyPr wrap="square" rtlCol="0">
            <a:spAutoFit/>
          </a:bodyPr>
          <a:lstStyle/>
          <a:p>
            <a:pPr algn="ctr"/>
            <a:r>
              <a:rPr lang="en-GB" sz="2600" b="1" dirty="0">
                <a:solidFill>
                  <a:srgbClr val="0070C0"/>
                </a:solidFill>
                <a:highlight>
                  <a:srgbClr val="FFFF00"/>
                </a:highlight>
                <a:latin typeface="Gulim" panose="020B0600000101010101" pitchFamily="34" charset="-127"/>
                <a:ea typeface="Gulim" panose="020B0600000101010101" pitchFamily="34" charset="-127"/>
              </a:rPr>
              <a:t>C</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13</a:t>
            </a:r>
            <a:r>
              <a:rPr lang="en-GB" sz="2600" b="1" dirty="0">
                <a:solidFill>
                  <a:srgbClr val="0070C0"/>
                </a:solidFill>
                <a:highlight>
                  <a:srgbClr val="FFFF00"/>
                </a:highlight>
                <a:latin typeface="Gulim" panose="020B0600000101010101" pitchFamily="34" charset="-127"/>
                <a:ea typeface="Gulim" panose="020B0600000101010101" pitchFamily="34" charset="-127"/>
              </a:rPr>
              <a:t>H</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26</a:t>
            </a:r>
          </a:p>
        </p:txBody>
      </p:sp>
      <p:sp>
        <p:nvSpPr>
          <p:cNvPr id="15" name="TextBox 14">
            <a:extLst>
              <a:ext uri="{FF2B5EF4-FFF2-40B4-BE49-F238E27FC236}">
                <a16:creationId xmlns:a16="http://schemas.microsoft.com/office/drawing/2014/main" id="{001081C9-3F95-45E2-BE31-3BEE7460DC3E}"/>
              </a:ext>
            </a:extLst>
          </p:cNvPr>
          <p:cNvSpPr txBox="1"/>
          <p:nvPr/>
        </p:nvSpPr>
        <p:spPr>
          <a:xfrm>
            <a:off x="5710760" y="4025075"/>
            <a:ext cx="1645920" cy="492443"/>
          </a:xfrm>
          <a:prstGeom prst="rect">
            <a:avLst/>
          </a:prstGeom>
          <a:noFill/>
        </p:spPr>
        <p:txBody>
          <a:bodyPr wrap="square" rtlCol="0">
            <a:spAutoFit/>
          </a:bodyPr>
          <a:lstStyle/>
          <a:p>
            <a:pPr algn="ctr"/>
            <a:r>
              <a:rPr lang="en-GB" sz="2600" b="1" dirty="0">
                <a:solidFill>
                  <a:srgbClr val="0070C0"/>
                </a:solidFill>
                <a:highlight>
                  <a:srgbClr val="FFFF00"/>
                </a:highlight>
                <a:latin typeface="Gulim" panose="020B0600000101010101" pitchFamily="34" charset="-127"/>
                <a:ea typeface="Gulim" panose="020B0600000101010101" pitchFamily="34" charset="-127"/>
              </a:rPr>
              <a:t>C</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13</a:t>
            </a:r>
            <a:r>
              <a:rPr lang="en-GB" sz="2600" b="1" dirty="0">
                <a:solidFill>
                  <a:srgbClr val="0070C0"/>
                </a:solidFill>
                <a:highlight>
                  <a:srgbClr val="FFFF00"/>
                </a:highlight>
                <a:latin typeface="Gulim" panose="020B0600000101010101" pitchFamily="34" charset="-127"/>
                <a:ea typeface="Gulim" panose="020B0600000101010101" pitchFamily="34" charset="-127"/>
              </a:rPr>
              <a:t>H</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28</a:t>
            </a:r>
          </a:p>
        </p:txBody>
      </p:sp>
      <p:sp>
        <p:nvSpPr>
          <p:cNvPr id="16" name="TextBox 15">
            <a:extLst>
              <a:ext uri="{FF2B5EF4-FFF2-40B4-BE49-F238E27FC236}">
                <a16:creationId xmlns:a16="http://schemas.microsoft.com/office/drawing/2014/main" id="{728B2191-5304-4C5F-B232-C9586E2CD4A7}"/>
              </a:ext>
            </a:extLst>
          </p:cNvPr>
          <p:cNvSpPr txBox="1"/>
          <p:nvPr/>
        </p:nvSpPr>
        <p:spPr>
          <a:xfrm>
            <a:off x="3694691" y="4618539"/>
            <a:ext cx="1645920" cy="492443"/>
          </a:xfrm>
          <a:prstGeom prst="rect">
            <a:avLst/>
          </a:prstGeom>
          <a:noFill/>
        </p:spPr>
        <p:txBody>
          <a:bodyPr wrap="square" rtlCol="0">
            <a:spAutoFit/>
          </a:bodyPr>
          <a:lstStyle/>
          <a:p>
            <a:pPr algn="ctr"/>
            <a:r>
              <a:rPr lang="en-GB" sz="2600" b="1" dirty="0">
                <a:solidFill>
                  <a:srgbClr val="0070C0"/>
                </a:solidFill>
                <a:highlight>
                  <a:srgbClr val="FFFF00"/>
                </a:highlight>
                <a:latin typeface="Gulim" panose="020B0600000101010101" pitchFamily="34" charset="-127"/>
                <a:ea typeface="Gulim" panose="020B0600000101010101" pitchFamily="34" charset="-127"/>
              </a:rPr>
              <a:t>C</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30</a:t>
            </a:r>
            <a:r>
              <a:rPr lang="en-GB" sz="2600" b="1" dirty="0">
                <a:solidFill>
                  <a:srgbClr val="0070C0"/>
                </a:solidFill>
                <a:highlight>
                  <a:srgbClr val="FFFF00"/>
                </a:highlight>
                <a:latin typeface="Gulim" panose="020B0600000101010101" pitchFamily="34" charset="-127"/>
                <a:ea typeface="Gulim" panose="020B0600000101010101" pitchFamily="34" charset="-127"/>
              </a:rPr>
              <a:t>H</a:t>
            </a:r>
            <a:r>
              <a:rPr lang="en-GB" sz="2600" b="1" baseline="-25000" dirty="0">
                <a:solidFill>
                  <a:srgbClr val="0070C0"/>
                </a:solidFill>
                <a:highlight>
                  <a:srgbClr val="FFFF00"/>
                </a:highlight>
                <a:latin typeface="Gulim" panose="020B0600000101010101" pitchFamily="34" charset="-127"/>
                <a:ea typeface="Gulim" panose="020B0600000101010101" pitchFamily="34" charset="-127"/>
              </a:rPr>
              <a:t>62</a:t>
            </a:r>
          </a:p>
        </p:txBody>
      </p:sp>
      <p:sp>
        <p:nvSpPr>
          <p:cNvPr id="17" name="TextBox 16">
            <a:extLst>
              <a:ext uri="{FF2B5EF4-FFF2-40B4-BE49-F238E27FC236}">
                <a16:creationId xmlns:a16="http://schemas.microsoft.com/office/drawing/2014/main" id="{039D78B9-85A4-4EEB-A1F8-C8F9E4370C7A}"/>
              </a:ext>
            </a:extLst>
          </p:cNvPr>
          <p:cNvSpPr txBox="1"/>
          <p:nvPr/>
        </p:nvSpPr>
        <p:spPr>
          <a:xfrm>
            <a:off x="7380916" y="5187133"/>
            <a:ext cx="1645920" cy="492443"/>
          </a:xfrm>
          <a:prstGeom prst="rect">
            <a:avLst/>
          </a:prstGeom>
          <a:noFill/>
        </p:spPr>
        <p:txBody>
          <a:bodyPr wrap="square" rtlCol="0">
            <a:spAutoFit/>
          </a:bodyPr>
          <a:lstStyle/>
          <a:p>
            <a:pPr algn="ctr"/>
            <a:r>
              <a:rPr lang="en-GB" sz="2600" b="1" dirty="0">
                <a:solidFill>
                  <a:srgbClr val="0070C0"/>
                </a:solidFill>
                <a:highlight>
                  <a:srgbClr val="FFFF00"/>
                </a:highlight>
                <a:latin typeface="Gulim" panose="020B0600000101010101" pitchFamily="34" charset="-127"/>
                <a:ea typeface="Gulim" panose="020B0600000101010101" pitchFamily="34" charset="-127"/>
              </a:rPr>
              <a:t>Pentene</a:t>
            </a:r>
            <a:endParaRPr lang="en-GB" sz="2600" b="1" baseline="-25000" dirty="0">
              <a:solidFill>
                <a:srgbClr val="0070C0"/>
              </a:solidFill>
              <a:highlight>
                <a:srgbClr val="FFFF00"/>
              </a:highlight>
              <a:latin typeface="Gulim" panose="020B0600000101010101" pitchFamily="34" charset="-127"/>
              <a:ea typeface="Gulim" panose="020B0600000101010101" pitchFamily="34" charset="-127"/>
            </a:endParaRPr>
          </a:p>
        </p:txBody>
      </p:sp>
      <p:sp>
        <p:nvSpPr>
          <p:cNvPr id="18" name="TextBox 17">
            <a:extLst>
              <a:ext uri="{FF2B5EF4-FFF2-40B4-BE49-F238E27FC236}">
                <a16:creationId xmlns:a16="http://schemas.microsoft.com/office/drawing/2014/main" id="{E8FE9052-82D1-4395-BFD7-5DB02A3EA1F4}"/>
              </a:ext>
            </a:extLst>
          </p:cNvPr>
          <p:cNvSpPr txBox="1"/>
          <p:nvPr/>
        </p:nvSpPr>
        <p:spPr>
          <a:xfrm>
            <a:off x="3629156" y="5731836"/>
            <a:ext cx="1645920" cy="492443"/>
          </a:xfrm>
          <a:prstGeom prst="rect">
            <a:avLst/>
          </a:prstGeom>
          <a:noFill/>
        </p:spPr>
        <p:txBody>
          <a:bodyPr wrap="square" rtlCol="0">
            <a:spAutoFit/>
          </a:bodyPr>
          <a:lstStyle/>
          <a:p>
            <a:pPr algn="ctr"/>
            <a:r>
              <a:rPr lang="en-GB" sz="2600" b="1" dirty="0">
                <a:solidFill>
                  <a:srgbClr val="0070C0"/>
                </a:solidFill>
                <a:highlight>
                  <a:srgbClr val="FFFF00"/>
                </a:highlight>
                <a:latin typeface="Gulim" panose="020B0600000101010101" pitchFamily="34" charset="-127"/>
                <a:ea typeface="Gulim" panose="020B0600000101010101" pitchFamily="34" charset="-127"/>
              </a:rPr>
              <a:t>Hexane</a:t>
            </a:r>
            <a:endParaRPr lang="en-GB" sz="2600" b="1" baseline="-25000" dirty="0">
              <a:solidFill>
                <a:srgbClr val="0070C0"/>
              </a:solidFill>
              <a:highlight>
                <a:srgbClr val="FFFF00"/>
              </a:highlight>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22324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randombar(horizont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6" name="Rectangle 5">
            <a:extLst>
              <a:ext uri="{FF2B5EF4-FFF2-40B4-BE49-F238E27FC236}">
                <a16:creationId xmlns:a16="http://schemas.microsoft.com/office/drawing/2014/main" id="{84D003D6-D5A3-433A-AD31-3C703A8437F0}"/>
              </a:ext>
            </a:extLst>
          </p:cNvPr>
          <p:cNvSpPr/>
          <p:nvPr/>
        </p:nvSpPr>
        <p:spPr>
          <a:xfrm>
            <a:off x="2865361" y="1292791"/>
            <a:ext cx="5788242" cy="44033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b="1" u="sng" dirty="0">
                <a:solidFill>
                  <a:schemeClr val="tx1"/>
                </a:solidFill>
                <a:latin typeface="Gulim" panose="020B0600000101010101" pitchFamily="34" charset="-127"/>
                <a:ea typeface="Gulim" panose="020B0600000101010101" pitchFamily="34" charset="-127"/>
              </a:rPr>
              <a:t>Starter Activity – research.</a:t>
            </a:r>
          </a:p>
          <a:p>
            <a:pPr marL="457200" indent="-457200" algn="ctr">
              <a:buFont typeface="+mj-lt"/>
              <a:buAutoNum type="arabicPeriod"/>
            </a:pPr>
            <a:endParaRPr lang="en-GB" sz="1200" dirty="0">
              <a:solidFill>
                <a:schemeClr val="tx1"/>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sz="2200" dirty="0">
                <a:solidFill>
                  <a:schemeClr val="tx1"/>
                </a:solidFill>
                <a:latin typeface="Gulim" panose="020B0600000101010101" pitchFamily="34" charset="-127"/>
                <a:ea typeface="Gulim" panose="020B0600000101010101" pitchFamily="34" charset="-127"/>
              </a:rPr>
              <a:t>What are the three requirements of the fire triangle? You may wish to draw it out using a pencil and a ruler.</a:t>
            </a:r>
          </a:p>
          <a:p>
            <a:pPr marL="457200" indent="-457200" algn="ctr">
              <a:buFont typeface="+mj-lt"/>
              <a:buAutoNum type="arabicPeriod"/>
            </a:pPr>
            <a:endParaRPr lang="en-GB" sz="1200" dirty="0">
              <a:solidFill>
                <a:schemeClr val="tx1"/>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sz="2200" dirty="0">
                <a:solidFill>
                  <a:schemeClr val="tx1"/>
                </a:solidFill>
                <a:latin typeface="Gulim" panose="020B0600000101010101" pitchFamily="34" charset="-127"/>
                <a:ea typeface="Gulim" panose="020B0600000101010101" pitchFamily="34" charset="-127"/>
              </a:rPr>
              <a:t>What would happen if you were to remove any on of these three areas of the fire triangle?</a:t>
            </a:r>
          </a:p>
          <a:p>
            <a:pPr marL="457200" indent="-457200" algn="ctr">
              <a:buFont typeface="+mj-lt"/>
              <a:buAutoNum type="arabicPeriod"/>
            </a:pPr>
            <a:endParaRPr lang="en-GB" sz="1200" dirty="0">
              <a:solidFill>
                <a:schemeClr val="tx1"/>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sz="2200" dirty="0">
                <a:solidFill>
                  <a:schemeClr val="tx1"/>
                </a:solidFill>
                <a:latin typeface="Gulim" panose="020B0600000101010101" pitchFamily="34" charset="-127"/>
                <a:ea typeface="Gulim" panose="020B0600000101010101" pitchFamily="34" charset="-127"/>
              </a:rPr>
              <a:t>Explain how a water fire extinguisher and a carbon monoxide fire extinguisher work?</a:t>
            </a:r>
          </a:p>
        </p:txBody>
      </p:sp>
      <p:sp>
        <p:nvSpPr>
          <p:cNvPr id="8" name="Rectangle 7">
            <a:extLst>
              <a:ext uri="{FF2B5EF4-FFF2-40B4-BE49-F238E27FC236}">
                <a16:creationId xmlns:a16="http://schemas.microsoft.com/office/drawing/2014/main" id="{94227C6B-719D-480B-9BD1-51E3748B948E}"/>
              </a:ext>
            </a:extLst>
          </p:cNvPr>
          <p:cNvSpPr/>
          <p:nvPr/>
        </p:nvSpPr>
        <p:spPr>
          <a:xfrm>
            <a:off x="9219830" y="1296067"/>
            <a:ext cx="2787589" cy="4403324"/>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u="sng" dirty="0">
                <a:solidFill>
                  <a:schemeClr val="tx1"/>
                </a:solidFill>
                <a:latin typeface="Gulim" panose="020B0600000101010101" pitchFamily="34" charset="-127"/>
                <a:ea typeface="Gulim" panose="020B0600000101010101" pitchFamily="34" charset="-127"/>
              </a:rPr>
              <a:t>Keywords</a:t>
            </a:r>
          </a:p>
          <a:p>
            <a:pPr marL="342900" indent="-342900" algn="ctr">
              <a:buFont typeface="Arial" panose="020B0604020202020204" pitchFamily="34" charset="0"/>
              <a:buChar char="•"/>
            </a:pPr>
            <a:r>
              <a:rPr lang="en-GB" sz="2200" dirty="0">
                <a:solidFill>
                  <a:schemeClr val="bg1"/>
                </a:solidFill>
                <a:latin typeface="Gulim" panose="020B0600000101010101" pitchFamily="34" charset="-127"/>
                <a:ea typeface="Gulim" panose="020B0600000101010101" pitchFamily="34" charset="-127"/>
              </a:rPr>
              <a:t>COMPLETE</a:t>
            </a:r>
          </a:p>
          <a:p>
            <a:pPr marL="342900" indent="-342900" algn="ctr">
              <a:buFont typeface="Arial" panose="020B0604020202020204" pitchFamily="34" charset="0"/>
              <a:buChar char="•"/>
            </a:pPr>
            <a:r>
              <a:rPr lang="en-GB" sz="2200" dirty="0">
                <a:solidFill>
                  <a:schemeClr val="tx1"/>
                </a:solidFill>
                <a:latin typeface="Gulim" panose="020B0600000101010101" pitchFamily="34" charset="-127"/>
                <a:ea typeface="Gulim" panose="020B0600000101010101" pitchFamily="34" charset="-127"/>
              </a:rPr>
              <a:t>INCOMPLETE</a:t>
            </a:r>
          </a:p>
          <a:p>
            <a:pPr marL="342900" indent="-342900" algn="ctr">
              <a:buFont typeface="Arial" panose="020B0604020202020204" pitchFamily="34" charset="0"/>
              <a:buChar char="•"/>
            </a:pPr>
            <a:r>
              <a:rPr lang="en-GB" sz="2200" dirty="0">
                <a:solidFill>
                  <a:schemeClr val="bg1"/>
                </a:solidFill>
                <a:latin typeface="Gulim" panose="020B0600000101010101" pitchFamily="34" charset="-127"/>
                <a:ea typeface="Gulim" panose="020B0600000101010101" pitchFamily="34" charset="-127"/>
              </a:rPr>
              <a:t>FUEL</a:t>
            </a:r>
          </a:p>
          <a:p>
            <a:pPr marL="342900" indent="-342900" algn="ctr">
              <a:buFont typeface="Arial" panose="020B0604020202020204" pitchFamily="34" charset="0"/>
              <a:buChar char="•"/>
            </a:pPr>
            <a:r>
              <a:rPr lang="en-GB" sz="2200" dirty="0">
                <a:solidFill>
                  <a:schemeClr val="tx1"/>
                </a:solidFill>
                <a:latin typeface="Gulim" panose="020B0600000101010101" pitchFamily="34" charset="-127"/>
                <a:ea typeface="Gulim" panose="020B0600000101010101" pitchFamily="34" charset="-127"/>
              </a:rPr>
              <a:t>OXYGEN</a:t>
            </a:r>
          </a:p>
          <a:p>
            <a:pPr marL="342900" indent="-342900" algn="ctr">
              <a:buFont typeface="Arial" panose="020B0604020202020204" pitchFamily="34" charset="0"/>
              <a:buChar char="•"/>
            </a:pPr>
            <a:r>
              <a:rPr lang="en-GB" sz="2200" dirty="0">
                <a:solidFill>
                  <a:schemeClr val="bg1"/>
                </a:solidFill>
                <a:latin typeface="Gulim" panose="020B0600000101010101" pitchFamily="34" charset="-127"/>
                <a:ea typeface="Gulim" panose="020B0600000101010101" pitchFamily="34" charset="-127"/>
              </a:rPr>
              <a:t>CARBON</a:t>
            </a:r>
            <a:r>
              <a:rPr lang="en-GB" sz="2200" dirty="0">
                <a:solidFill>
                  <a:schemeClr val="tx1"/>
                </a:solidFill>
                <a:latin typeface="Gulim" panose="020B0600000101010101" pitchFamily="34" charset="-127"/>
                <a:ea typeface="Gulim" panose="020B0600000101010101" pitchFamily="34" charset="-127"/>
              </a:rPr>
              <a:t> </a:t>
            </a:r>
            <a:r>
              <a:rPr lang="en-GB" sz="2200" dirty="0">
                <a:solidFill>
                  <a:schemeClr val="bg1"/>
                </a:solidFill>
                <a:latin typeface="Gulim" panose="020B0600000101010101" pitchFamily="34" charset="-127"/>
                <a:ea typeface="Gulim" panose="020B0600000101010101" pitchFamily="34" charset="-127"/>
              </a:rPr>
              <a:t>DIOXIDE</a:t>
            </a:r>
          </a:p>
          <a:p>
            <a:pPr marL="342900" indent="-342900" algn="ctr">
              <a:buFont typeface="Arial" panose="020B0604020202020204" pitchFamily="34" charset="0"/>
              <a:buChar char="•"/>
            </a:pPr>
            <a:r>
              <a:rPr lang="en-GB" sz="2200" dirty="0">
                <a:solidFill>
                  <a:schemeClr val="tx1"/>
                </a:solidFill>
                <a:latin typeface="Gulim" panose="020B0600000101010101" pitchFamily="34" charset="-127"/>
                <a:ea typeface="Gulim" panose="020B0600000101010101" pitchFamily="34" charset="-127"/>
              </a:rPr>
              <a:t>WATER</a:t>
            </a:r>
          </a:p>
          <a:p>
            <a:pPr marL="342900" indent="-342900" algn="ctr">
              <a:buFont typeface="Arial" panose="020B0604020202020204" pitchFamily="34" charset="0"/>
              <a:buChar char="•"/>
            </a:pPr>
            <a:r>
              <a:rPr lang="en-GB" sz="2200" dirty="0">
                <a:solidFill>
                  <a:schemeClr val="bg1"/>
                </a:solidFill>
                <a:latin typeface="Gulim" panose="020B0600000101010101" pitchFamily="34" charset="-127"/>
                <a:ea typeface="Gulim" panose="020B0600000101010101" pitchFamily="34" charset="-127"/>
              </a:rPr>
              <a:t>CARBON</a:t>
            </a:r>
            <a:r>
              <a:rPr lang="en-GB" sz="2200" dirty="0">
                <a:solidFill>
                  <a:schemeClr val="tx1"/>
                </a:solidFill>
                <a:latin typeface="Gulim" panose="020B0600000101010101" pitchFamily="34" charset="-127"/>
                <a:ea typeface="Gulim" panose="020B0600000101010101" pitchFamily="34" charset="-127"/>
              </a:rPr>
              <a:t> </a:t>
            </a:r>
            <a:r>
              <a:rPr lang="en-GB" sz="2200" dirty="0">
                <a:solidFill>
                  <a:schemeClr val="bg1"/>
                </a:solidFill>
                <a:latin typeface="Gulim" panose="020B0600000101010101" pitchFamily="34" charset="-127"/>
                <a:ea typeface="Gulim" panose="020B0600000101010101" pitchFamily="34" charset="-127"/>
              </a:rPr>
              <a:t>MONOXIDE</a:t>
            </a:r>
          </a:p>
          <a:p>
            <a:pPr marL="342900" indent="-342900" algn="ctr">
              <a:buFont typeface="Arial" panose="020B0604020202020204" pitchFamily="34" charset="0"/>
              <a:buChar char="•"/>
            </a:pPr>
            <a:r>
              <a:rPr lang="en-GB" sz="2200" dirty="0">
                <a:solidFill>
                  <a:schemeClr val="tx1"/>
                </a:solidFill>
                <a:latin typeface="Gulim" panose="020B0600000101010101" pitchFamily="34" charset="-127"/>
                <a:ea typeface="Gulim" panose="020B0600000101010101" pitchFamily="34" charset="-127"/>
              </a:rPr>
              <a:t>LIMEWATER</a:t>
            </a:r>
          </a:p>
          <a:p>
            <a:pPr marL="342900" indent="-342900" algn="ctr">
              <a:buFont typeface="Arial" panose="020B0604020202020204" pitchFamily="34" charset="0"/>
              <a:buChar char="•"/>
            </a:pPr>
            <a:r>
              <a:rPr lang="en-GB" sz="2200" dirty="0">
                <a:solidFill>
                  <a:schemeClr val="bg1"/>
                </a:solidFill>
                <a:latin typeface="Gulim" panose="020B0600000101010101" pitchFamily="34" charset="-127"/>
                <a:ea typeface="Gulim" panose="020B0600000101010101" pitchFamily="34" charset="-127"/>
              </a:rPr>
              <a:t>COBALT</a:t>
            </a:r>
            <a:r>
              <a:rPr lang="en-GB" sz="2200" dirty="0">
                <a:solidFill>
                  <a:schemeClr val="tx1"/>
                </a:solidFill>
                <a:latin typeface="Gulim" panose="020B0600000101010101" pitchFamily="34" charset="-127"/>
                <a:ea typeface="Gulim" panose="020B0600000101010101" pitchFamily="34" charset="-127"/>
              </a:rPr>
              <a:t> </a:t>
            </a:r>
            <a:r>
              <a:rPr lang="en-GB" sz="2200" dirty="0">
                <a:solidFill>
                  <a:schemeClr val="bg1"/>
                </a:solidFill>
                <a:latin typeface="Gulim" panose="020B0600000101010101" pitchFamily="34" charset="-127"/>
                <a:ea typeface="Gulim" panose="020B0600000101010101" pitchFamily="34" charset="-127"/>
              </a:rPr>
              <a:t>PAPER</a:t>
            </a:r>
          </a:p>
        </p:txBody>
      </p:sp>
    </p:spTree>
    <p:extLst>
      <p:ext uri="{BB962C8B-B14F-4D97-AF65-F5344CB8AC3E}">
        <p14:creationId xmlns:p14="http://schemas.microsoft.com/office/powerpoint/2010/main" val="4223006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pic>
        <p:nvPicPr>
          <p:cNvPr id="6" name="Picture 5">
            <a:extLst>
              <a:ext uri="{FF2B5EF4-FFF2-40B4-BE49-F238E27FC236}">
                <a16:creationId xmlns:a16="http://schemas.microsoft.com/office/drawing/2014/main" id="{A49CF84C-E800-4080-B907-8BF3A153B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5361" y="789027"/>
            <a:ext cx="3396173" cy="2459298"/>
          </a:xfrm>
          <a:prstGeom prst="rect">
            <a:avLst/>
          </a:prstGeom>
        </p:spPr>
      </p:pic>
      <p:pic>
        <p:nvPicPr>
          <p:cNvPr id="8" name="Picture 7" descr="A picture containing indoor, person&#10;&#10;Description automatically generated">
            <a:extLst>
              <a:ext uri="{FF2B5EF4-FFF2-40B4-BE49-F238E27FC236}">
                <a16:creationId xmlns:a16="http://schemas.microsoft.com/office/drawing/2014/main" id="{4BC32689-0C9D-44E5-A907-971BBDC4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515" y="789026"/>
            <a:ext cx="3409758" cy="2459298"/>
          </a:xfrm>
          <a:prstGeom prst="rect">
            <a:avLst/>
          </a:prstGeom>
        </p:spPr>
      </p:pic>
      <p:pic>
        <p:nvPicPr>
          <p:cNvPr id="9" name="Picture 8" descr="A picture containing outdoor, ground, sky, person&#10;&#10;Description automatically generated">
            <a:extLst>
              <a:ext uri="{FF2B5EF4-FFF2-40B4-BE49-F238E27FC236}">
                <a16:creationId xmlns:a16="http://schemas.microsoft.com/office/drawing/2014/main" id="{073AF4B5-F2BC-4ABE-BC3A-876F3AA4B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879" y="4160604"/>
            <a:ext cx="3966106" cy="2634962"/>
          </a:xfrm>
          <a:prstGeom prst="rect">
            <a:avLst/>
          </a:prstGeom>
        </p:spPr>
      </p:pic>
      <p:pic>
        <p:nvPicPr>
          <p:cNvPr id="10" name="Picture 9" descr="A picture containing person, indoor, wall&#10;&#10;Description automatically generated">
            <a:extLst>
              <a:ext uri="{FF2B5EF4-FFF2-40B4-BE49-F238E27FC236}">
                <a16:creationId xmlns:a16="http://schemas.microsoft.com/office/drawing/2014/main" id="{819AAB27-4E7C-4351-8193-8457331142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0947" y="4160602"/>
            <a:ext cx="2830783" cy="2634962"/>
          </a:xfrm>
          <a:prstGeom prst="rect">
            <a:avLst/>
          </a:prstGeom>
        </p:spPr>
      </p:pic>
    </p:spTree>
    <p:extLst>
      <p:ext uri="{BB962C8B-B14F-4D97-AF65-F5344CB8AC3E}">
        <p14:creationId xmlns:p14="http://schemas.microsoft.com/office/powerpoint/2010/main" val="3790514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9" name="TextBox 8">
            <a:extLst>
              <a:ext uri="{FF2B5EF4-FFF2-40B4-BE49-F238E27FC236}">
                <a16:creationId xmlns:a16="http://schemas.microsoft.com/office/drawing/2014/main" id="{380FE1D9-BED3-4BF8-9C68-43854F145B51}"/>
              </a:ext>
            </a:extLst>
          </p:cNvPr>
          <p:cNvSpPr txBox="1"/>
          <p:nvPr/>
        </p:nvSpPr>
        <p:spPr>
          <a:xfrm>
            <a:off x="2734734" y="646558"/>
            <a:ext cx="8525814" cy="4031873"/>
          </a:xfrm>
          <a:prstGeom prst="rect">
            <a:avLst/>
          </a:prstGeom>
          <a:noFill/>
        </p:spPr>
        <p:txBody>
          <a:bodyPr wrap="square" rtlCol="0">
            <a:spAutoFit/>
          </a:bodyPr>
          <a:lstStyle/>
          <a:p>
            <a:pPr marL="457200" indent="-457200" algn="just">
              <a:buAutoNum type="arabicPeriod"/>
            </a:pPr>
            <a:r>
              <a:rPr lang="en-GB" sz="2300" dirty="0">
                <a:solidFill>
                  <a:srgbClr val="002060"/>
                </a:solidFill>
                <a:latin typeface="Gulim" panose="020B0600000101010101" pitchFamily="34" charset="-127"/>
                <a:ea typeface="Gulim" panose="020B0600000101010101" pitchFamily="34" charset="-127"/>
              </a:rPr>
              <a:t>When a fuel burns in pure oxygen we call it complete _______________.</a:t>
            </a:r>
          </a:p>
          <a:p>
            <a:pPr marL="457200" indent="-457200" algn="just">
              <a:buAutoNum type="arabicPeriod"/>
            </a:pPr>
            <a:endParaRPr lang="en-GB" sz="1400" dirty="0">
              <a:solidFill>
                <a:srgbClr val="002060"/>
              </a:solidFill>
              <a:latin typeface="Gulim" panose="020B0600000101010101" pitchFamily="34" charset="-127"/>
              <a:ea typeface="Gulim" panose="020B0600000101010101" pitchFamily="34" charset="-127"/>
            </a:endParaRPr>
          </a:p>
          <a:p>
            <a:pPr marL="457200" indent="-457200" algn="just">
              <a:buAutoNum type="arabicPeriod"/>
            </a:pPr>
            <a:r>
              <a:rPr lang="en-GB" sz="2300" dirty="0">
                <a:solidFill>
                  <a:srgbClr val="C00000"/>
                </a:solidFill>
                <a:latin typeface="Gulim" panose="020B0600000101010101" pitchFamily="34" charset="-127"/>
                <a:ea typeface="Gulim" panose="020B0600000101010101" pitchFamily="34" charset="-127"/>
              </a:rPr>
              <a:t>The fuel we use is a ________________ as it is made up of only carbon and _____________.</a:t>
            </a:r>
          </a:p>
          <a:p>
            <a:pPr marL="457200" indent="-457200" algn="just">
              <a:buAutoNum type="arabicPeriod"/>
            </a:pPr>
            <a:endParaRPr lang="en-GB" sz="1400" dirty="0">
              <a:solidFill>
                <a:srgbClr val="002060"/>
              </a:solidFill>
              <a:latin typeface="Gulim" panose="020B0600000101010101" pitchFamily="34" charset="-127"/>
              <a:ea typeface="Gulim" panose="020B0600000101010101" pitchFamily="34" charset="-127"/>
            </a:endParaRPr>
          </a:p>
          <a:p>
            <a:pPr marL="457200" indent="-457200" algn="just">
              <a:buAutoNum type="arabicPeriod"/>
            </a:pPr>
            <a:r>
              <a:rPr lang="en-GB" sz="2300" dirty="0">
                <a:solidFill>
                  <a:srgbClr val="002060"/>
                </a:solidFill>
                <a:latin typeface="Gulim" panose="020B0600000101010101" pitchFamily="34" charset="-127"/>
                <a:ea typeface="Gulim" panose="020B0600000101010101" pitchFamily="34" charset="-127"/>
              </a:rPr>
              <a:t>Small chain alkanes are good as fuels because they _________ well. This is due to their low _____________ points and high ________________.</a:t>
            </a:r>
          </a:p>
          <a:p>
            <a:pPr marL="457200" indent="-457200" algn="just">
              <a:buAutoNum type="arabicPeriod"/>
            </a:pPr>
            <a:endParaRPr lang="en-GB" sz="1400" dirty="0">
              <a:solidFill>
                <a:srgbClr val="002060"/>
              </a:solidFill>
              <a:latin typeface="Gulim" panose="020B0600000101010101" pitchFamily="34" charset="-127"/>
              <a:ea typeface="Gulim" panose="020B0600000101010101" pitchFamily="34" charset="-127"/>
            </a:endParaRPr>
          </a:p>
          <a:p>
            <a:pPr marL="457200" indent="-457200" algn="just">
              <a:buAutoNum type="arabicPeriod"/>
            </a:pPr>
            <a:r>
              <a:rPr lang="en-GB" sz="2300" dirty="0">
                <a:solidFill>
                  <a:srgbClr val="C00000"/>
                </a:solidFill>
                <a:latin typeface="Gulim" panose="020B0600000101010101" pitchFamily="34" charset="-127"/>
                <a:ea typeface="Gulim" panose="020B0600000101010101" pitchFamily="34" charset="-127"/>
              </a:rPr>
              <a:t>The two products that are produced when a fuel burns in oxygen are ___________  ____________ and ___________. </a:t>
            </a:r>
          </a:p>
        </p:txBody>
      </p:sp>
      <p:sp>
        <p:nvSpPr>
          <p:cNvPr id="10" name="TextBox 9">
            <a:extLst>
              <a:ext uri="{FF2B5EF4-FFF2-40B4-BE49-F238E27FC236}">
                <a16:creationId xmlns:a16="http://schemas.microsoft.com/office/drawing/2014/main" id="{F22F1AE4-EE30-4A8C-A318-8AE66EBDDFFA}"/>
              </a:ext>
            </a:extLst>
          </p:cNvPr>
          <p:cNvSpPr txBox="1"/>
          <p:nvPr/>
        </p:nvSpPr>
        <p:spPr>
          <a:xfrm>
            <a:off x="2755280" y="4665779"/>
            <a:ext cx="8525814" cy="1405449"/>
          </a:xfrm>
          <a:prstGeom prst="rect">
            <a:avLst/>
          </a:prstGeom>
          <a:noFill/>
        </p:spPr>
        <p:txBody>
          <a:bodyPr wrap="square" rtlCol="0">
            <a:spAutoFit/>
          </a:bodyPr>
          <a:lstStyle/>
          <a:p>
            <a:pPr algn="ctr">
              <a:lnSpc>
                <a:spcPct val="150000"/>
              </a:lnSpc>
            </a:pPr>
            <a:r>
              <a:rPr lang="en-GB" sz="2000" b="1" i="1" dirty="0">
                <a:latin typeface="Gulim" panose="020B0600000101010101" pitchFamily="34" charset="-127"/>
                <a:ea typeface="Gulim" panose="020B0600000101010101" pitchFamily="34" charset="-127"/>
              </a:rPr>
              <a:t>FLAMMABILITY          HYDROGEN           BOILING          WATER          COMBUSTION          HYDROCARBON          BURN          </a:t>
            </a:r>
          </a:p>
          <a:p>
            <a:pPr algn="ctr">
              <a:lnSpc>
                <a:spcPct val="150000"/>
              </a:lnSpc>
            </a:pPr>
            <a:r>
              <a:rPr lang="en-GB" sz="2000" b="1" i="1" dirty="0">
                <a:latin typeface="Gulim" panose="020B0600000101010101" pitchFamily="34" charset="-127"/>
                <a:ea typeface="Gulim" panose="020B0600000101010101" pitchFamily="34" charset="-127"/>
              </a:rPr>
              <a:t>CARBON DIOXIDE</a:t>
            </a:r>
          </a:p>
        </p:txBody>
      </p:sp>
    </p:spTree>
    <p:extLst>
      <p:ext uri="{BB962C8B-B14F-4D97-AF65-F5344CB8AC3E}">
        <p14:creationId xmlns:p14="http://schemas.microsoft.com/office/powerpoint/2010/main" val="3727452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6" name="Content Placeholder 2">
            <a:extLst>
              <a:ext uri="{FF2B5EF4-FFF2-40B4-BE49-F238E27FC236}">
                <a16:creationId xmlns:a16="http://schemas.microsoft.com/office/drawing/2014/main" id="{5CF908ED-2AFD-4FF0-8382-8BEE8538237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8" name="TextBox 7">
            <a:extLst>
              <a:ext uri="{FF2B5EF4-FFF2-40B4-BE49-F238E27FC236}">
                <a16:creationId xmlns:a16="http://schemas.microsoft.com/office/drawing/2014/main" id="{2B3424ED-3E84-40BE-9F8B-F7DA8D7CA3DD}"/>
              </a:ext>
            </a:extLst>
          </p:cNvPr>
          <p:cNvSpPr txBox="1"/>
          <p:nvPr/>
        </p:nvSpPr>
        <p:spPr>
          <a:xfrm>
            <a:off x="3017699" y="1266322"/>
            <a:ext cx="8525814" cy="3924151"/>
          </a:xfrm>
          <a:prstGeom prst="rect">
            <a:avLst/>
          </a:prstGeom>
          <a:noFill/>
        </p:spPr>
        <p:txBody>
          <a:bodyPr wrap="square" rtlCol="0">
            <a:spAutoFit/>
          </a:bodyPr>
          <a:lstStyle/>
          <a:p>
            <a:pPr marL="457200" indent="-457200" algn="just">
              <a:buAutoNum type="arabicPeriod"/>
            </a:pPr>
            <a:r>
              <a:rPr lang="en-GB" sz="2300" dirty="0">
                <a:solidFill>
                  <a:srgbClr val="002060"/>
                </a:solidFill>
                <a:latin typeface="Gulim" panose="020B0600000101010101" pitchFamily="34" charset="-127"/>
                <a:ea typeface="Gulim" panose="020B0600000101010101" pitchFamily="34" charset="-127"/>
              </a:rPr>
              <a:t>When a fuel burns in pure oxygen we call it complete combustion.</a:t>
            </a:r>
          </a:p>
          <a:p>
            <a:pPr marL="457200" indent="-457200" algn="just">
              <a:buAutoNum type="arabicPeriod"/>
            </a:pPr>
            <a:endParaRPr lang="en-GB" sz="1400" dirty="0">
              <a:solidFill>
                <a:srgbClr val="002060"/>
              </a:solidFill>
              <a:latin typeface="Gulim" panose="020B0600000101010101" pitchFamily="34" charset="-127"/>
              <a:ea typeface="Gulim" panose="020B0600000101010101" pitchFamily="34" charset="-127"/>
            </a:endParaRPr>
          </a:p>
          <a:p>
            <a:pPr marL="457200" indent="-457200" algn="just">
              <a:buAutoNum type="arabicPeriod"/>
            </a:pPr>
            <a:r>
              <a:rPr lang="en-GB" sz="2300" dirty="0">
                <a:solidFill>
                  <a:srgbClr val="C00000"/>
                </a:solidFill>
                <a:latin typeface="Gulim" panose="020B0600000101010101" pitchFamily="34" charset="-127"/>
                <a:ea typeface="Gulim" panose="020B0600000101010101" pitchFamily="34" charset="-127"/>
              </a:rPr>
              <a:t>The fuel we use is a hydrocarbon as it is made up of only carbon and hydrogen.</a:t>
            </a:r>
          </a:p>
          <a:p>
            <a:pPr marL="457200" indent="-457200" algn="just">
              <a:buAutoNum type="arabicPeriod"/>
            </a:pPr>
            <a:endParaRPr lang="en-GB" sz="1400" dirty="0">
              <a:solidFill>
                <a:srgbClr val="002060"/>
              </a:solidFill>
              <a:latin typeface="Gulim" panose="020B0600000101010101" pitchFamily="34" charset="-127"/>
              <a:ea typeface="Gulim" panose="020B0600000101010101" pitchFamily="34" charset="-127"/>
            </a:endParaRPr>
          </a:p>
          <a:p>
            <a:pPr marL="457200" indent="-457200" algn="just">
              <a:buAutoNum type="arabicPeriod"/>
            </a:pPr>
            <a:r>
              <a:rPr lang="en-GB" sz="2300" dirty="0">
                <a:solidFill>
                  <a:srgbClr val="002060"/>
                </a:solidFill>
                <a:latin typeface="Gulim" panose="020B0600000101010101" pitchFamily="34" charset="-127"/>
                <a:ea typeface="Gulim" panose="020B0600000101010101" pitchFamily="34" charset="-127"/>
              </a:rPr>
              <a:t>Small chain alkanes are good as fuels because they burn well. This is due to their low boiling points and high flammability.</a:t>
            </a:r>
          </a:p>
          <a:p>
            <a:pPr marL="457200" indent="-457200" algn="just">
              <a:buAutoNum type="arabicPeriod"/>
            </a:pPr>
            <a:endParaRPr lang="en-GB" sz="1400" dirty="0">
              <a:solidFill>
                <a:srgbClr val="002060"/>
              </a:solidFill>
              <a:latin typeface="Gulim" panose="020B0600000101010101" pitchFamily="34" charset="-127"/>
              <a:ea typeface="Gulim" panose="020B0600000101010101" pitchFamily="34" charset="-127"/>
            </a:endParaRPr>
          </a:p>
          <a:p>
            <a:pPr marL="457200" indent="-457200" algn="just">
              <a:buAutoNum type="arabicPeriod"/>
            </a:pPr>
            <a:r>
              <a:rPr lang="en-GB" sz="2300" dirty="0">
                <a:solidFill>
                  <a:srgbClr val="C00000"/>
                </a:solidFill>
                <a:latin typeface="Gulim" panose="020B0600000101010101" pitchFamily="34" charset="-127"/>
                <a:ea typeface="Gulim" panose="020B0600000101010101" pitchFamily="34" charset="-127"/>
              </a:rPr>
              <a:t>The two products that are produced when a fuel burns in oxygen are Carbon dioxide and water. </a:t>
            </a:r>
          </a:p>
        </p:txBody>
      </p:sp>
      <p:sp>
        <p:nvSpPr>
          <p:cNvPr id="9" name="TextBox 8">
            <a:extLst>
              <a:ext uri="{FF2B5EF4-FFF2-40B4-BE49-F238E27FC236}">
                <a16:creationId xmlns:a16="http://schemas.microsoft.com/office/drawing/2014/main" id="{D91B533F-4004-4851-9CE3-B26BFC6A2DA1}"/>
              </a:ext>
            </a:extLst>
          </p:cNvPr>
          <p:cNvSpPr txBox="1"/>
          <p:nvPr/>
        </p:nvSpPr>
        <p:spPr>
          <a:xfrm>
            <a:off x="2865361" y="5368503"/>
            <a:ext cx="8525814" cy="1405449"/>
          </a:xfrm>
          <a:prstGeom prst="rect">
            <a:avLst/>
          </a:prstGeom>
          <a:noFill/>
        </p:spPr>
        <p:txBody>
          <a:bodyPr wrap="square" rtlCol="0">
            <a:spAutoFit/>
          </a:bodyPr>
          <a:lstStyle/>
          <a:p>
            <a:pPr algn="ctr">
              <a:lnSpc>
                <a:spcPct val="150000"/>
              </a:lnSpc>
            </a:pPr>
            <a:r>
              <a:rPr lang="en-GB" sz="2000" b="1" i="1" dirty="0">
                <a:latin typeface="Gulim" panose="020B0600000101010101" pitchFamily="34" charset="-127"/>
                <a:ea typeface="Gulim" panose="020B0600000101010101" pitchFamily="34" charset="-127"/>
              </a:rPr>
              <a:t>FLAMMABILITY          HYDROGEN           BOILING          WATER          COMBUSTION          HYDROCARBON          BURN          </a:t>
            </a:r>
          </a:p>
          <a:p>
            <a:pPr algn="ctr">
              <a:lnSpc>
                <a:spcPct val="150000"/>
              </a:lnSpc>
            </a:pPr>
            <a:r>
              <a:rPr lang="en-GB" sz="2000" b="1" i="1" dirty="0">
                <a:latin typeface="Gulim" panose="020B0600000101010101" pitchFamily="34" charset="-127"/>
                <a:ea typeface="Gulim" panose="020B0600000101010101" pitchFamily="34" charset="-127"/>
              </a:rPr>
              <a:t>CARBON DIOXIDE</a:t>
            </a:r>
          </a:p>
        </p:txBody>
      </p:sp>
      <p:sp>
        <p:nvSpPr>
          <p:cNvPr id="2" name="TextBox 1">
            <a:extLst>
              <a:ext uri="{FF2B5EF4-FFF2-40B4-BE49-F238E27FC236}">
                <a16:creationId xmlns:a16="http://schemas.microsoft.com/office/drawing/2014/main" id="{3C4B6FD1-E23B-4E3B-9D8B-ED060CF7A575}"/>
              </a:ext>
            </a:extLst>
          </p:cNvPr>
          <p:cNvSpPr txBox="1"/>
          <p:nvPr/>
        </p:nvSpPr>
        <p:spPr>
          <a:xfrm>
            <a:off x="3370997" y="805218"/>
            <a:ext cx="917239" cy="369332"/>
          </a:xfrm>
          <a:prstGeom prst="rect">
            <a:avLst/>
          </a:prstGeom>
          <a:noFill/>
        </p:spPr>
        <p:txBody>
          <a:bodyPr wrap="none" rtlCol="0">
            <a:spAutoFit/>
          </a:bodyPr>
          <a:lstStyle/>
          <a:p>
            <a:r>
              <a:rPr lang="en-GB" dirty="0"/>
              <a:t>Mark it.</a:t>
            </a:r>
          </a:p>
        </p:txBody>
      </p:sp>
    </p:spTree>
    <p:extLst>
      <p:ext uri="{BB962C8B-B14F-4D97-AF65-F5344CB8AC3E}">
        <p14:creationId xmlns:p14="http://schemas.microsoft.com/office/powerpoint/2010/main" val="1304091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pic>
        <p:nvPicPr>
          <p:cNvPr id="8" name="Picture 7">
            <a:extLst>
              <a:ext uri="{FF2B5EF4-FFF2-40B4-BE49-F238E27FC236}">
                <a16:creationId xmlns:a16="http://schemas.microsoft.com/office/drawing/2014/main" id="{1763ACA3-0229-4D25-BFBB-24494997A5B7}"/>
              </a:ext>
            </a:extLst>
          </p:cNvPr>
          <p:cNvPicPr>
            <a:picLocks noChangeAspect="1"/>
          </p:cNvPicPr>
          <p:nvPr/>
        </p:nvPicPr>
        <p:blipFill rotWithShape="1">
          <a:blip r:embed="rId3"/>
          <a:srcRect l="22964" t="30921" r="25906" b="37305"/>
          <a:stretch/>
        </p:blipFill>
        <p:spPr>
          <a:xfrm>
            <a:off x="3320189" y="674763"/>
            <a:ext cx="7101889" cy="2602037"/>
          </a:xfrm>
          <a:prstGeom prst="rect">
            <a:avLst/>
          </a:prstGeom>
          <a:ln w="28575">
            <a:solidFill>
              <a:schemeClr val="tx1"/>
            </a:solidFill>
          </a:ln>
        </p:spPr>
      </p:pic>
      <p:sp>
        <p:nvSpPr>
          <p:cNvPr id="9" name="TextBox 8">
            <a:extLst>
              <a:ext uri="{FF2B5EF4-FFF2-40B4-BE49-F238E27FC236}">
                <a16:creationId xmlns:a16="http://schemas.microsoft.com/office/drawing/2014/main" id="{1FB3EBAA-35BD-416A-8981-B7DC5788FA61}"/>
              </a:ext>
            </a:extLst>
          </p:cNvPr>
          <p:cNvSpPr txBox="1"/>
          <p:nvPr/>
        </p:nvSpPr>
        <p:spPr>
          <a:xfrm>
            <a:off x="2442949" y="3721481"/>
            <a:ext cx="9144000" cy="2585323"/>
          </a:xfrm>
          <a:prstGeom prst="rect">
            <a:avLst/>
          </a:prstGeom>
          <a:noFill/>
        </p:spPr>
        <p:txBody>
          <a:bodyPr wrap="square" rtlCol="0">
            <a:spAutoFit/>
          </a:bodyPr>
          <a:lstStyle/>
          <a:p>
            <a:pPr marL="457200" indent="-457200" algn="ctr">
              <a:buFont typeface="+mj-lt"/>
              <a:buAutoNum type="arabicPeriod"/>
            </a:pPr>
            <a:r>
              <a:rPr lang="en-GB" b="1" dirty="0">
                <a:solidFill>
                  <a:srgbClr val="002060"/>
                </a:solidFill>
                <a:latin typeface="Gulim" panose="020B0600000101010101" pitchFamily="34" charset="-127"/>
                <a:ea typeface="Gulim" panose="020B0600000101010101" pitchFamily="34" charset="-127"/>
              </a:rPr>
              <a:t>Draw and label the diagram shown above. Do this in pencil and use a ruler.</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b="1" dirty="0">
                <a:solidFill>
                  <a:srgbClr val="C00000"/>
                </a:solidFill>
                <a:latin typeface="Gulim" panose="020B0600000101010101" pitchFamily="34" charset="-127"/>
                <a:ea typeface="Gulim" panose="020B0600000101010101" pitchFamily="34" charset="-127"/>
              </a:rPr>
              <a:t>Write a word equation for the reaction taking place in this experiment.</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b="1" dirty="0">
                <a:solidFill>
                  <a:srgbClr val="002060"/>
                </a:solidFill>
                <a:latin typeface="Gulim" panose="020B0600000101010101" pitchFamily="34" charset="-127"/>
                <a:ea typeface="Gulim" panose="020B0600000101010101" pitchFamily="34" charset="-127"/>
              </a:rPr>
              <a:t>What is the purpose of the limewater? What will happen to it?</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b="1" dirty="0">
                <a:solidFill>
                  <a:srgbClr val="C00000"/>
                </a:solidFill>
                <a:latin typeface="Gulim" panose="020B0600000101010101" pitchFamily="34" charset="-127"/>
                <a:ea typeface="Gulim" panose="020B0600000101010101" pitchFamily="34" charset="-127"/>
              </a:rPr>
              <a:t>What is the purpose of the ice water?</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b="1" dirty="0">
                <a:solidFill>
                  <a:srgbClr val="002060"/>
                </a:solidFill>
                <a:latin typeface="Gulim" panose="020B0600000101010101" pitchFamily="34" charset="-127"/>
                <a:ea typeface="Gulim" panose="020B0600000101010101" pitchFamily="34" charset="-127"/>
              </a:rPr>
              <a:t>What is the purpose of the cobalt paper? What colour is it at the start? What colour is it at the end of the reaction?</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marL="457200" indent="-457200" algn="ctr">
              <a:buFont typeface="+mj-lt"/>
              <a:buAutoNum type="arabicPeriod"/>
            </a:pPr>
            <a:r>
              <a:rPr lang="en-GB" b="1" dirty="0">
                <a:solidFill>
                  <a:srgbClr val="C00000"/>
                </a:solidFill>
                <a:latin typeface="Gulim" panose="020B0600000101010101" pitchFamily="34" charset="-127"/>
                <a:ea typeface="Gulim" panose="020B0600000101010101" pitchFamily="34" charset="-127"/>
              </a:rPr>
              <a:t>Why does the fuel sometimes produce black smoke?</a:t>
            </a:r>
            <a:endParaRPr lang="en-GB" b="1" dirty="0">
              <a:solidFill>
                <a:srgbClr val="002060"/>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1576775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6" name="TextBox 5">
            <a:extLst>
              <a:ext uri="{FF2B5EF4-FFF2-40B4-BE49-F238E27FC236}">
                <a16:creationId xmlns:a16="http://schemas.microsoft.com/office/drawing/2014/main" id="{8255408A-3684-4A78-8B1B-9FF48718C54A}"/>
              </a:ext>
            </a:extLst>
          </p:cNvPr>
          <p:cNvSpPr txBox="1"/>
          <p:nvPr/>
        </p:nvSpPr>
        <p:spPr>
          <a:xfrm>
            <a:off x="2961841" y="2136338"/>
            <a:ext cx="9144000" cy="4231928"/>
          </a:xfrm>
          <a:prstGeom prst="rect">
            <a:avLst/>
          </a:prstGeom>
          <a:noFill/>
        </p:spPr>
        <p:txBody>
          <a:bodyPr wrap="square" rtlCol="0">
            <a:spAutoFit/>
          </a:bodyPr>
          <a:lstStyle/>
          <a:p>
            <a:pPr marL="457200" indent="-457200" algn="ctr">
              <a:buFont typeface="+mj-lt"/>
              <a:buAutoNum type="arabicPeriod"/>
            </a:pPr>
            <a:r>
              <a:rPr lang="en-GB" b="1" dirty="0">
                <a:solidFill>
                  <a:srgbClr val="002060"/>
                </a:solidFill>
                <a:latin typeface="Gulim" panose="020B0600000101010101" pitchFamily="34" charset="-127"/>
                <a:ea typeface="Gulim" panose="020B0600000101010101" pitchFamily="34" charset="-127"/>
              </a:rPr>
              <a:t>Draw and label the diagram shown above. Do this in pencil and use a ruler.</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algn="ctr"/>
            <a:r>
              <a:rPr lang="en-GB" b="1" dirty="0">
                <a:solidFill>
                  <a:srgbClr val="00B050"/>
                </a:solidFill>
                <a:latin typeface="Gulim" panose="020B0600000101010101" pitchFamily="34" charset="-127"/>
                <a:ea typeface="Gulim" panose="020B0600000101010101" pitchFamily="34" charset="-127"/>
              </a:rPr>
              <a:t>Write a word equation for the reaction taking place in this experiment.</a:t>
            </a:r>
          </a:p>
          <a:p>
            <a:pPr algn="ctr"/>
            <a:r>
              <a:rPr lang="en-GB" b="1" dirty="0">
                <a:solidFill>
                  <a:srgbClr val="00B050"/>
                </a:solidFill>
                <a:latin typeface="Gulim" panose="020B0600000101010101" pitchFamily="34" charset="-127"/>
                <a:ea typeface="Gulim" panose="020B0600000101010101" pitchFamily="34" charset="-127"/>
              </a:rPr>
              <a:t>Natural gas + oxygen </a:t>
            </a:r>
            <a:r>
              <a:rPr lang="en-GB" b="1" dirty="0">
                <a:solidFill>
                  <a:srgbClr val="00B050"/>
                </a:solidFill>
                <a:latin typeface="Gulim" panose="020B0600000101010101" pitchFamily="34" charset="-127"/>
                <a:ea typeface="Gulim" panose="020B0600000101010101" pitchFamily="34" charset="-127"/>
                <a:sym typeface="Wingdings" panose="05000000000000000000" pitchFamily="2" charset="2"/>
              </a:rPr>
              <a:t> Carbon dioxide + water</a:t>
            </a:r>
            <a:endParaRPr lang="en-GB" b="1" dirty="0">
              <a:solidFill>
                <a:srgbClr val="00B050"/>
              </a:solidFill>
              <a:latin typeface="Gulim" panose="020B0600000101010101" pitchFamily="34" charset="-127"/>
              <a:ea typeface="Gulim" panose="020B0600000101010101" pitchFamily="34" charset="-127"/>
            </a:endParaRP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algn="ctr"/>
            <a:r>
              <a:rPr lang="en-GB" b="1" dirty="0">
                <a:solidFill>
                  <a:srgbClr val="002060"/>
                </a:solidFill>
                <a:latin typeface="Gulim" panose="020B0600000101010101" pitchFamily="34" charset="-127"/>
                <a:ea typeface="Gulim" panose="020B0600000101010101" pitchFamily="34" charset="-127"/>
              </a:rPr>
              <a:t>2. What is the purpose of the limewater? What will happen to it?</a:t>
            </a:r>
          </a:p>
          <a:p>
            <a:pPr algn="ctr"/>
            <a:r>
              <a:rPr lang="en-GB" b="1" dirty="0">
                <a:solidFill>
                  <a:srgbClr val="00B050"/>
                </a:solidFill>
                <a:latin typeface="Gulim" panose="020B0600000101010101" pitchFamily="34" charset="-127"/>
                <a:ea typeface="Gulim" panose="020B0600000101010101" pitchFamily="34" charset="-127"/>
              </a:rPr>
              <a:t>Limewater tests for carbon dioxide.  It turns a milky colour when its present.</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algn="ctr"/>
            <a:r>
              <a:rPr lang="en-GB" b="1" dirty="0">
                <a:solidFill>
                  <a:srgbClr val="C00000"/>
                </a:solidFill>
                <a:latin typeface="Gulim" panose="020B0600000101010101" pitchFamily="34" charset="-127"/>
                <a:ea typeface="Gulim" panose="020B0600000101010101" pitchFamily="34" charset="-127"/>
              </a:rPr>
              <a:t>3. What is the purpose of the ice water?</a:t>
            </a:r>
          </a:p>
          <a:p>
            <a:pPr algn="ctr"/>
            <a:r>
              <a:rPr lang="en-GB" b="1" dirty="0">
                <a:solidFill>
                  <a:srgbClr val="00B050"/>
                </a:solidFill>
                <a:latin typeface="Gulim" panose="020B0600000101010101" pitchFamily="34" charset="-127"/>
                <a:ea typeface="Gulim" panose="020B0600000101010101" pitchFamily="34" charset="-127"/>
              </a:rPr>
              <a:t>To condense the water vapour into a liquid.</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algn="ctr"/>
            <a:r>
              <a:rPr lang="en-GB" b="1" dirty="0">
                <a:solidFill>
                  <a:srgbClr val="002060"/>
                </a:solidFill>
                <a:latin typeface="Gulim" panose="020B0600000101010101" pitchFamily="34" charset="-127"/>
                <a:ea typeface="Gulim" panose="020B0600000101010101" pitchFamily="34" charset="-127"/>
              </a:rPr>
              <a:t>4. What is the purpose of the cobalt paper? What colour is it at the start? What colour is it at the end of the reaction?</a:t>
            </a:r>
          </a:p>
          <a:p>
            <a:pPr algn="ctr"/>
            <a:r>
              <a:rPr lang="en-GB" b="1" dirty="0">
                <a:solidFill>
                  <a:srgbClr val="00B050"/>
                </a:solidFill>
                <a:latin typeface="Gulim" panose="020B0600000101010101" pitchFamily="34" charset="-127"/>
                <a:ea typeface="Gulim" panose="020B0600000101010101" pitchFamily="34" charset="-127"/>
              </a:rPr>
              <a:t>Cobalt paper tests for water. It starts off a blue colour and changes to white if water is present.</a:t>
            </a:r>
          </a:p>
          <a:p>
            <a:pPr marL="457200" indent="-457200" algn="ctr">
              <a:buFont typeface="+mj-lt"/>
              <a:buAutoNum type="arabicPeriod"/>
            </a:pPr>
            <a:endParaRPr lang="en-GB" sz="700" b="1" dirty="0">
              <a:solidFill>
                <a:srgbClr val="002060"/>
              </a:solidFill>
              <a:latin typeface="Gulim" panose="020B0600000101010101" pitchFamily="34" charset="-127"/>
              <a:ea typeface="Gulim" panose="020B0600000101010101" pitchFamily="34" charset="-127"/>
            </a:endParaRPr>
          </a:p>
          <a:p>
            <a:pPr algn="ctr"/>
            <a:r>
              <a:rPr lang="en-GB" b="1" dirty="0">
                <a:solidFill>
                  <a:srgbClr val="C00000"/>
                </a:solidFill>
                <a:latin typeface="Gulim" panose="020B0600000101010101" pitchFamily="34" charset="-127"/>
                <a:ea typeface="Gulim" panose="020B0600000101010101" pitchFamily="34" charset="-127"/>
              </a:rPr>
              <a:t>5. Why does the fuel sometimes produce black smoke?</a:t>
            </a:r>
          </a:p>
          <a:p>
            <a:pPr algn="ctr"/>
            <a:r>
              <a:rPr lang="en-GB" b="1" dirty="0">
                <a:solidFill>
                  <a:srgbClr val="00B050"/>
                </a:solidFill>
                <a:latin typeface="Gulim" panose="020B0600000101010101" pitchFamily="34" charset="-127"/>
                <a:ea typeface="Gulim" panose="020B0600000101010101" pitchFamily="34" charset="-127"/>
              </a:rPr>
              <a:t>One of the products of incomplete combustion is Carbon (soot)</a:t>
            </a:r>
          </a:p>
        </p:txBody>
      </p:sp>
      <p:sp>
        <p:nvSpPr>
          <p:cNvPr id="2" name="TextBox 1">
            <a:extLst>
              <a:ext uri="{FF2B5EF4-FFF2-40B4-BE49-F238E27FC236}">
                <a16:creationId xmlns:a16="http://schemas.microsoft.com/office/drawing/2014/main" id="{499BC0C3-EC09-471F-A6ED-E8CF8E64387E}"/>
              </a:ext>
            </a:extLst>
          </p:cNvPr>
          <p:cNvSpPr txBox="1"/>
          <p:nvPr/>
        </p:nvSpPr>
        <p:spPr>
          <a:xfrm>
            <a:off x="3207224" y="846161"/>
            <a:ext cx="917239" cy="369332"/>
          </a:xfrm>
          <a:prstGeom prst="rect">
            <a:avLst/>
          </a:prstGeom>
          <a:noFill/>
        </p:spPr>
        <p:txBody>
          <a:bodyPr wrap="none" rtlCol="0">
            <a:spAutoFit/>
          </a:bodyPr>
          <a:lstStyle/>
          <a:p>
            <a:r>
              <a:rPr lang="en-GB" dirty="0"/>
              <a:t>Mark it.</a:t>
            </a:r>
          </a:p>
        </p:txBody>
      </p:sp>
    </p:spTree>
    <p:extLst>
      <p:ext uri="{BB962C8B-B14F-4D97-AF65-F5344CB8AC3E}">
        <p14:creationId xmlns:p14="http://schemas.microsoft.com/office/powerpoint/2010/main" val="51975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6152" y="3073669"/>
            <a:ext cx="6860583" cy="2387600"/>
          </a:xfrm>
        </p:spPr>
        <p:txBody>
          <a:bodyPr/>
          <a:lstStyle/>
          <a:p>
            <a:r>
              <a:rPr lang="en-GB" b="1" u="sng" dirty="0"/>
              <a:t>Must:</a:t>
            </a:r>
            <a:r>
              <a:rPr lang="en-GB" dirty="0"/>
              <a:t> Define a hydrocarbon.</a:t>
            </a:r>
          </a:p>
          <a:p>
            <a:r>
              <a:rPr lang="en-GB" b="1" u="sng" dirty="0"/>
              <a:t>Stretch</a:t>
            </a:r>
            <a:r>
              <a:rPr lang="en-GB" dirty="0"/>
              <a:t>: Describe how crude oil is formed.</a:t>
            </a:r>
          </a:p>
          <a:p>
            <a:r>
              <a:rPr lang="en-GB" b="1" u="sng" dirty="0"/>
              <a:t>Challenge</a:t>
            </a:r>
            <a:r>
              <a:rPr lang="en-GB" dirty="0"/>
              <a:t>: </a:t>
            </a:r>
            <a:r>
              <a:rPr lang="en-GB" dirty="0" err="1"/>
              <a:t>Detrmine</a:t>
            </a:r>
            <a:r>
              <a:rPr lang="en-GB" dirty="0"/>
              <a:t> the number of carbon and hydrogen atoms in different types of alkanes.</a:t>
            </a:r>
          </a:p>
        </p:txBody>
      </p:sp>
      <p:sp>
        <p:nvSpPr>
          <p:cNvPr id="4" name="Text Placeholder 3"/>
          <p:cNvSpPr>
            <a:spLocks noGrp="1"/>
          </p:cNvSpPr>
          <p:nvPr>
            <p:ph type="body" sz="quarter" idx="11"/>
          </p:nvPr>
        </p:nvSpPr>
        <p:spPr/>
        <p:txBody>
          <a:bodyPr/>
          <a:lstStyle/>
          <a:p>
            <a:r>
              <a:rPr lang="en-GB" altLang="en-US" dirty="0"/>
              <a:t>Understand what is meant by the term hydrocarbon.</a:t>
            </a:r>
          </a:p>
          <a:p>
            <a:pPr marL="0" indent="0">
              <a:buNone/>
            </a:pPr>
            <a:endParaRPr lang="en-GB" dirty="0">
              <a:latin typeface="Garamond" panose="02020404030301010803" pitchFamily="18" charset="0"/>
            </a:endParaRPr>
          </a:p>
        </p:txBody>
      </p:sp>
      <p:sp>
        <p:nvSpPr>
          <p:cNvPr id="5" name="Title 4"/>
          <p:cNvSpPr>
            <a:spLocks noGrp="1"/>
          </p:cNvSpPr>
          <p:nvPr>
            <p:ph type="title"/>
          </p:nvPr>
        </p:nvSpPr>
        <p:spPr/>
        <p:txBody>
          <a:bodyPr/>
          <a:lstStyle/>
          <a:p>
            <a:r>
              <a:rPr lang="en-GB" dirty="0">
                <a:latin typeface="Garamond" panose="02020404030301010803" pitchFamily="18" charset="0"/>
              </a:rPr>
              <a:t>Hydrocarbons</a:t>
            </a:r>
          </a:p>
        </p:txBody>
      </p:sp>
    </p:spTree>
    <p:extLst>
      <p:ext uri="{BB962C8B-B14F-4D97-AF65-F5344CB8AC3E}">
        <p14:creationId xmlns:p14="http://schemas.microsoft.com/office/powerpoint/2010/main" val="390668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8" name="TextBox 7">
            <a:extLst>
              <a:ext uri="{FF2B5EF4-FFF2-40B4-BE49-F238E27FC236}">
                <a16:creationId xmlns:a16="http://schemas.microsoft.com/office/drawing/2014/main" id="{8A4CBB01-B2AA-40B6-9B21-4D47A0DC0D4B}"/>
              </a:ext>
            </a:extLst>
          </p:cNvPr>
          <p:cNvSpPr txBox="1"/>
          <p:nvPr/>
        </p:nvSpPr>
        <p:spPr>
          <a:xfrm>
            <a:off x="2734734" y="780143"/>
            <a:ext cx="8582369" cy="5232202"/>
          </a:xfrm>
          <a:prstGeom prst="rect">
            <a:avLst/>
          </a:prstGeom>
          <a:noFill/>
        </p:spPr>
        <p:txBody>
          <a:bodyPr wrap="square" rtlCol="0">
            <a:spAutoFit/>
          </a:bodyPr>
          <a:lstStyle/>
          <a:p>
            <a:pPr algn="ctr"/>
            <a:r>
              <a:rPr lang="en-GB" sz="3200" dirty="0">
                <a:solidFill>
                  <a:srgbClr val="7030A0"/>
                </a:solidFill>
                <a:latin typeface="Gulim" panose="020B0600000101010101" pitchFamily="34" charset="-127"/>
                <a:ea typeface="Gulim" panose="020B0600000101010101" pitchFamily="34" charset="-127"/>
              </a:rPr>
              <a:t>Have a look at the symbol equation for the combustion of methane gas.</a:t>
            </a:r>
          </a:p>
          <a:p>
            <a:pPr algn="ctr"/>
            <a:endParaRPr lang="en-GB" sz="1400" dirty="0">
              <a:solidFill>
                <a:srgbClr val="7030A0"/>
              </a:solidFill>
              <a:latin typeface="Gulim" panose="020B0600000101010101" pitchFamily="34" charset="-127"/>
              <a:ea typeface="Gulim" panose="020B0600000101010101" pitchFamily="34" charset="-127"/>
            </a:endParaRPr>
          </a:p>
          <a:p>
            <a:pPr algn="ctr"/>
            <a:r>
              <a:rPr lang="en-GB" sz="3200" dirty="0">
                <a:solidFill>
                  <a:srgbClr val="002060"/>
                </a:solidFill>
                <a:latin typeface="Gulim" panose="020B0600000101010101" pitchFamily="34" charset="-127"/>
                <a:ea typeface="Gulim" panose="020B0600000101010101" pitchFamily="34" charset="-127"/>
              </a:rPr>
              <a:t>CH</a:t>
            </a:r>
            <a:r>
              <a:rPr lang="en-GB" sz="3200" baseline="-25000" dirty="0">
                <a:solidFill>
                  <a:srgbClr val="002060"/>
                </a:solidFill>
                <a:latin typeface="Gulim" panose="020B0600000101010101" pitchFamily="34" charset="-127"/>
                <a:ea typeface="Gulim" panose="020B0600000101010101" pitchFamily="34" charset="-127"/>
              </a:rPr>
              <a:t>4</a:t>
            </a:r>
            <a:r>
              <a:rPr lang="en-GB" sz="3200" dirty="0">
                <a:solidFill>
                  <a:srgbClr val="002060"/>
                </a:solidFill>
                <a:latin typeface="Gulim" panose="020B0600000101010101" pitchFamily="34" charset="-127"/>
                <a:ea typeface="Gulim" panose="020B0600000101010101" pitchFamily="34" charset="-127"/>
              </a:rPr>
              <a:t>  +  O</a:t>
            </a:r>
            <a:r>
              <a:rPr lang="en-GB" sz="3200" baseline="-25000" dirty="0">
                <a:solidFill>
                  <a:srgbClr val="002060"/>
                </a:solidFill>
                <a:latin typeface="Gulim" panose="020B0600000101010101" pitchFamily="34" charset="-127"/>
                <a:ea typeface="Gulim" panose="020B0600000101010101" pitchFamily="34" charset="-127"/>
              </a:rPr>
              <a:t>2</a:t>
            </a:r>
            <a:r>
              <a:rPr lang="en-GB" sz="3200" dirty="0">
                <a:solidFill>
                  <a:srgbClr val="002060"/>
                </a:solidFill>
                <a:latin typeface="Gulim" panose="020B0600000101010101" pitchFamily="34" charset="-127"/>
                <a:ea typeface="Gulim" panose="020B0600000101010101" pitchFamily="34" charset="-127"/>
              </a:rPr>
              <a:t>  </a:t>
            </a:r>
            <a:r>
              <a:rPr lang="en-GB" sz="3200" dirty="0">
                <a:solidFill>
                  <a:srgbClr val="002060"/>
                </a:solidFill>
                <a:latin typeface="Gulim" panose="020B0600000101010101" pitchFamily="34" charset="-127"/>
                <a:ea typeface="Gulim" panose="020B0600000101010101" pitchFamily="34" charset="-127"/>
                <a:sym typeface="Wingdings" panose="05000000000000000000" pitchFamily="2" charset="2"/>
              </a:rPr>
              <a:t>    CO</a:t>
            </a:r>
            <a:r>
              <a:rPr lang="en-GB" sz="3200" baseline="-25000" dirty="0">
                <a:solidFill>
                  <a:srgbClr val="002060"/>
                </a:solidFill>
                <a:latin typeface="Gulim" panose="020B0600000101010101" pitchFamily="34" charset="-127"/>
                <a:ea typeface="Gulim" panose="020B0600000101010101" pitchFamily="34" charset="-127"/>
                <a:sym typeface="Wingdings" panose="05000000000000000000" pitchFamily="2" charset="2"/>
              </a:rPr>
              <a:t>2</a:t>
            </a:r>
            <a:r>
              <a:rPr lang="en-GB" sz="3200" dirty="0">
                <a:solidFill>
                  <a:srgbClr val="002060"/>
                </a:solidFill>
                <a:latin typeface="Gulim" panose="020B0600000101010101" pitchFamily="34" charset="-127"/>
                <a:ea typeface="Gulim" panose="020B0600000101010101" pitchFamily="34" charset="-127"/>
                <a:sym typeface="Wingdings" panose="05000000000000000000" pitchFamily="2" charset="2"/>
              </a:rPr>
              <a:t>  +  H</a:t>
            </a:r>
            <a:r>
              <a:rPr lang="en-GB" sz="3200" baseline="-25000" dirty="0">
                <a:solidFill>
                  <a:srgbClr val="002060"/>
                </a:solidFill>
                <a:latin typeface="Gulim" panose="020B0600000101010101" pitchFamily="34" charset="-127"/>
                <a:ea typeface="Gulim" panose="020B0600000101010101" pitchFamily="34" charset="-127"/>
                <a:sym typeface="Wingdings" panose="05000000000000000000" pitchFamily="2" charset="2"/>
              </a:rPr>
              <a:t>2</a:t>
            </a:r>
            <a:r>
              <a:rPr lang="en-GB" sz="3200" dirty="0">
                <a:solidFill>
                  <a:srgbClr val="002060"/>
                </a:solidFill>
                <a:latin typeface="Gulim" panose="020B0600000101010101" pitchFamily="34" charset="-127"/>
                <a:ea typeface="Gulim" panose="020B0600000101010101" pitchFamily="34" charset="-127"/>
                <a:sym typeface="Wingdings" panose="05000000000000000000" pitchFamily="2" charset="2"/>
              </a:rPr>
              <a:t>O</a:t>
            </a:r>
          </a:p>
          <a:p>
            <a:pPr algn="ctr"/>
            <a:endParaRPr lang="en-GB" dirty="0">
              <a:solidFill>
                <a:srgbClr val="002060"/>
              </a:solidFill>
              <a:latin typeface="Gulim" panose="020B0600000101010101" pitchFamily="34" charset="-127"/>
              <a:ea typeface="Gulim" panose="020B0600000101010101" pitchFamily="34" charset="-127"/>
              <a:sym typeface="Wingdings" panose="05000000000000000000" pitchFamily="2" charset="2"/>
            </a:endParaRPr>
          </a:p>
          <a:p>
            <a:pPr algn="ctr"/>
            <a:r>
              <a:rPr lang="en-GB" sz="2400" dirty="0">
                <a:latin typeface="Gulim" panose="020B0600000101010101" pitchFamily="34" charset="-127"/>
                <a:ea typeface="Gulim" panose="020B0600000101010101" pitchFamily="34" charset="-127"/>
                <a:sym typeface="Wingdings" panose="05000000000000000000" pitchFamily="2" charset="2"/>
              </a:rPr>
              <a:t>Q1. Are there the same number of each atom on either side of the arrow?</a:t>
            </a:r>
          </a:p>
          <a:p>
            <a:pPr algn="ctr"/>
            <a:endParaRPr lang="en-GB" sz="1400" dirty="0">
              <a:latin typeface="Gulim" panose="020B0600000101010101" pitchFamily="34" charset="-127"/>
              <a:ea typeface="Gulim" panose="020B0600000101010101" pitchFamily="34" charset="-127"/>
              <a:sym typeface="Wingdings" panose="05000000000000000000" pitchFamily="2" charset="2"/>
            </a:endParaRPr>
          </a:p>
          <a:p>
            <a:pPr algn="ctr"/>
            <a:r>
              <a:rPr lang="en-GB" sz="2400" dirty="0">
                <a:latin typeface="Gulim" panose="020B0600000101010101" pitchFamily="34" charset="-127"/>
                <a:ea typeface="Gulim" panose="020B0600000101010101" pitchFamily="34" charset="-127"/>
                <a:sym typeface="Wingdings" panose="05000000000000000000" pitchFamily="2" charset="2"/>
              </a:rPr>
              <a:t>Q2. How could you ensure that there are equal numbers of each atom on either side of the arrow? Write the equation and your answer down.</a:t>
            </a:r>
          </a:p>
          <a:p>
            <a:pPr algn="ctr"/>
            <a:endParaRPr lang="en-GB" sz="1400" b="1" dirty="0">
              <a:latin typeface="Gulim" panose="020B0600000101010101" pitchFamily="34" charset="-127"/>
              <a:ea typeface="Gulim" panose="020B0600000101010101" pitchFamily="34" charset="-127"/>
              <a:sym typeface="Wingdings" panose="05000000000000000000" pitchFamily="2" charset="2"/>
            </a:endParaRPr>
          </a:p>
          <a:p>
            <a:pPr algn="ctr"/>
            <a:r>
              <a:rPr lang="en-GB" sz="2400" b="1" dirty="0">
                <a:solidFill>
                  <a:srgbClr val="C00000"/>
                </a:solidFill>
                <a:latin typeface="Gulim" panose="020B0600000101010101" pitchFamily="34" charset="-127"/>
                <a:ea typeface="Gulim" panose="020B0600000101010101" pitchFamily="34" charset="-127"/>
                <a:sym typeface="Wingdings" panose="05000000000000000000" pitchFamily="2" charset="2"/>
              </a:rPr>
              <a:t>SEE IF YOUR PARENT OR CARER CAN HELP YOU COMPLETE THE questions ON BALANCING EQUATIONS!</a:t>
            </a:r>
            <a:endParaRPr lang="en-GB" sz="2400" b="1" dirty="0">
              <a:solidFill>
                <a:srgbClr val="C00000"/>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389712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6" name="TextBox 5">
            <a:extLst>
              <a:ext uri="{FF2B5EF4-FFF2-40B4-BE49-F238E27FC236}">
                <a16:creationId xmlns:a16="http://schemas.microsoft.com/office/drawing/2014/main" id="{63F37FB8-1097-4FFF-85AE-1E260067642E}"/>
              </a:ext>
            </a:extLst>
          </p:cNvPr>
          <p:cNvSpPr txBox="1"/>
          <p:nvPr/>
        </p:nvSpPr>
        <p:spPr>
          <a:xfrm>
            <a:off x="3166143" y="468883"/>
            <a:ext cx="7837788" cy="369332"/>
          </a:xfrm>
          <a:prstGeom prst="rect">
            <a:avLst/>
          </a:prstGeom>
          <a:noFill/>
        </p:spPr>
        <p:txBody>
          <a:bodyPr wrap="none" rtlCol="0">
            <a:spAutoFit/>
          </a:bodyPr>
          <a:lstStyle/>
          <a:p>
            <a:pPr algn="ctr"/>
            <a:r>
              <a:rPr lang="en-GB" dirty="0">
                <a:latin typeface="Cooper Black" panose="0208090404030B020404" pitchFamily="18" charset="0"/>
              </a:rPr>
              <a:t>METHANE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8" name="TextBox 7">
            <a:extLst>
              <a:ext uri="{FF2B5EF4-FFF2-40B4-BE49-F238E27FC236}">
                <a16:creationId xmlns:a16="http://schemas.microsoft.com/office/drawing/2014/main" id="{D41CF0F1-2551-47C4-AAC8-FBBB8EB18A27}"/>
              </a:ext>
            </a:extLst>
          </p:cNvPr>
          <p:cNvSpPr txBox="1"/>
          <p:nvPr/>
        </p:nvSpPr>
        <p:spPr>
          <a:xfrm>
            <a:off x="3197843" y="2676816"/>
            <a:ext cx="7782708" cy="369332"/>
          </a:xfrm>
          <a:prstGeom prst="rect">
            <a:avLst/>
          </a:prstGeom>
          <a:noFill/>
        </p:spPr>
        <p:txBody>
          <a:bodyPr wrap="none" rtlCol="0">
            <a:spAutoFit/>
          </a:bodyPr>
          <a:lstStyle/>
          <a:p>
            <a:pPr algn="ctr"/>
            <a:r>
              <a:rPr lang="en-GB" dirty="0">
                <a:latin typeface="Cooper Black" panose="0208090404030B020404" pitchFamily="18" charset="0"/>
              </a:rPr>
              <a:t>PROPANE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9" name="TextBox 8">
            <a:extLst>
              <a:ext uri="{FF2B5EF4-FFF2-40B4-BE49-F238E27FC236}">
                <a16:creationId xmlns:a16="http://schemas.microsoft.com/office/drawing/2014/main" id="{278881BE-1C6A-4D4D-BDAD-5DAA9155C422}"/>
              </a:ext>
            </a:extLst>
          </p:cNvPr>
          <p:cNvSpPr txBox="1"/>
          <p:nvPr/>
        </p:nvSpPr>
        <p:spPr>
          <a:xfrm>
            <a:off x="3225927" y="4860523"/>
            <a:ext cx="7788864" cy="369332"/>
          </a:xfrm>
          <a:prstGeom prst="rect">
            <a:avLst/>
          </a:prstGeom>
          <a:noFill/>
        </p:spPr>
        <p:txBody>
          <a:bodyPr wrap="none" rtlCol="0">
            <a:spAutoFit/>
          </a:bodyPr>
          <a:lstStyle/>
          <a:p>
            <a:pPr algn="ctr"/>
            <a:r>
              <a:rPr lang="en-GB" dirty="0">
                <a:latin typeface="Cooper Black" panose="0208090404030B020404" pitchFamily="18" charset="0"/>
              </a:rPr>
              <a:t>PENTANE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10" name="TextBox 9">
            <a:extLst>
              <a:ext uri="{FF2B5EF4-FFF2-40B4-BE49-F238E27FC236}">
                <a16:creationId xmlns:a16="http://schemas.microsoft.com/office/drawing/2014/main" id="{0BB44D32-1A5E-469E-A8D3-AF2D09C2F4AF}"/>
              </a:ext>
            </a:extLst>
          </p:cNvPr>
          <p:cNvSpPr txBox="1"/>
          <p:nvPr/>
        </p:nvSpPr>
        <p:spPr>
          <a:xfrm>
            <a:off x="3098024" y="959742"/>
            <a:ext cx="7865488"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CH</a:t>
            </a:r>
            <a:r>
              <a:rPr lang="en-GB" sz="2400" baseline="-25000" dirty="0">
                <a:solidFill>
                  <a:srgbClr val="0070C0"/>
                </a:solidFill>
                <a:latin typeface="Cooper Black" panose="0208090404030B020404" pitchFamily="18" charset="0"/>
              </a:rPr>
              <a:t>4</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11" name="TextBox 10">
            <a:extLst>
              <a:ext uri="{FF2B5EF4-FFF2-40B4-BE49-F238E27FC236}">
                <a16:creationId xmlns:a16="http://schemas.microsoft.com/office/drawing/2014/main" id="{2C9C961B-E6CE-4CCE-986E-B2D82C60FB14}"/>
              </a:ext>
            </a:extLst>
          </p:cNvPr>
          <p:cNvSpPr txBox="1"/>
          <p:nvPr/>
        </p:nvSpPr>
        <p:spPr>
          <a:xfrm>
            <a:off x="3270152" y="3156537"/>
            <a:ext cx="7787132"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3</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8</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12" name="TextBox 11">
            <a:extLst>
              <a:ext uri="{FF2B5EF4-FFF2-40B4-BE49-F238E27FC236}">
                <a16:creationId xmlns:a16="http://schemas.microsoft.com/office/drawing/2014/main" id="{A481CD52-9EA0-48B4-A2FB-BC619BD0AB48}"/>
              </a:ext>
            </a:extLst>
          </p:cNvPr>
          <p:cNvSpPr txBox="1"/>
          <p:nvPr/>
        </p:nvSpPr>
        <p:spPr>
          <a:xfrm>
            <a:off x="3214189" y="5329107"/>
            <a:ext cx="7864397"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5</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12</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13" name="Rectangle 12">
            <a:extLst>
              <a:ext uri="{FF2B5EF4-FFF2-40B4-BE49-F238E27FC236}">
                <a16:creationId xmlns:a16="http://schemas.microsoft.com/office/drawing/2014/main" id="{7D18E4C4-C77D-411A-98D7-2053CCE4AB19}"/>
              </a:ext>
            </a:extLst>
          </p:cNvPr>
          <p:cNvSpPr/>
          <p:nvPr/>
        </p:nvSpPr>
        <p:spPr>
          <a:xfrm>
            <a:off x="2796873" y="972621"/>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14" name="Rectangle 13">
            <a:extLst>
              <a:ext uri="{FF2B5EF4-FFF2-40B4-BE49-F238E27FC236}">
                <a16:creationId xmlns:a16="http://schemas.microsoft.com/office/drawing/2014/main" id="{A668E7E1-82B3-4011-AC01-2759B3F28B62}"/>
              </a:ext>
            </a:extLst>
          </p:cNvPr>
          <p:cNvSpPr/>
          <p:nvPr/>
        </p:nvSpPr>
        <p:spPr>
          <a:xfrm>
            <a:off x="2841478" y="3172098"/>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sp>
        <p:nvSpPr>
          <p:cNvPr id="15" name="Rectangle 14">
            <a:extLst>
              <a:ext uri="{FF2B5EF4-FFF2-40B4-BE49-F238E27FC236}">
                <a16:creationId xmlns:a16="http://schemas.microsoft.com/office/drawing/2014/main" id="{BF2550FC-8110-4A3F-B831-61E0BD4BD69E}"/>
              </a:ext>
            </a:extLst>
          </p:cNvPr>
          <p:cNvSpPr/>
          <p:nvPr/>
        </p:nvSpPr>
        <p:spPr>
          <a:xfrm>
            <a:off x="2712580" y="5347893"/>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16" name="Rectangle 15">
            <a:extLst>
              <a:ext uri="{FF2B5EF4-FFF2-40B4-BE49-F238E27FC236}">
                <a16:creationId xmlns:a16="http://schemas.microsoft.com/office/drawing/2014/main" id="{6D6CC4FE-B2DA-4B27-A783-22EC96F416FD}"/>
              </a:ext>
            </a:extLst>
          </p:cNvPr>
          <p:cNvSpPr/>
          <p:nvPr/>
        </p:nvSpPr>
        <p:spPr>
          <a:xfrm>
            <a:off x="5061408" y="98067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2</a:t>
            </a:r>
          </a:p>
        </p:txBody>
      </p:sp>
      <p:sp>
        <p:nvSpPr>
          <p:cNvPr id="17" name="Rectangle 16">
            <a:extLst>
              <a:ext uri="{FF2B5EF4-FFF2-40B4-BE49-F238E27FC236}">
                <a16:creationId xmlns:a16="http://schemas.microsoft.com/office/drawing/2014/main" id="{D8778876-EF67-4992-AF6C-21BC9D8DA08D}"/>
              </a:ext>
            </a:extLst>
          </p:cNvPr>
          <p:cNvSpPr/>
          <p:nvPr/>
        </p:nvSpPr>
        <p:spPr>
          <a:xfrm>
            <a:off x="5194355" y="3172097"/>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5</a:t>
            </a:r>
          </a:p>
        </p:txBody>
      </p:sp>
      <p:sp>
        <p:nvSpPr>
          <p:cNvPr id="18" name="Rectangle 17">
            <a:extLst>
              <a:ext uri="{FF2B5EF4-FFF2-40B4-BE49-F238E27FC236}">
                <a16:creationId xmlns:a16="http://schemas.microsoft.com/office/drawing/2014/main" id="{CBE09ECE-5950-445F-AE21-4F0EE568E7D2}"/>
              </a:ext>
            </a:extLst>
          </p:cNvPr>
          <p:cNvSpPr/>
          <p:nvPr/>
        </p:nvSpPr>
        <p:spPr>
          <a:xfrm>
            <a:off x="5280585" y="533419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sp>
        <p:nvSpPr>
          <p:cNvPr id="19" name="Rectangle 18">
            <a:extLst>
              <a:ext uri="{FF2B5EF4-FFF2-40B4-BE49-F238E27FC236}">
                <a16:creationId xmlns:a16="http://schemas.microsoft.com/office/drawing/2014/main" id="{8E83A1F3-0487-4D0E-896A-28F522C3F66F}"/>
              </a:ext>
            </a:extLst>
          </p:cNvPr>
          <p:cNvSpPr/>
          <p:nvPr/>
        </p:nvSpPr>
        <p:spPr>
          <a:xfrm>
            <a:off x="7192371" y="96788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20" name="Rectangle 19">
            <a:extLst>
              <a:ext uri="{FF2B5EF4-FFF2-40B4-BE49-F238E27FC236}">
                <a16:creationId xmlns:a16="http://schemas.microsoft.com/office/drawing/2014/main" id="{86ADB154-5A90-4AB8-BE45-C8D27306A250}"/>
              </a:ext>
            </a:extLst>
          </p:cNvPr>
          <p:cNvSpPr/>
          <p:nvPr/>
        </p:nvSpPr>
        <p:spPr>
          <a:xfrm>
            <a:off x="7378751" y="314386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sp>
        <p:nvSpPr>
          <p:cNvPr id="21" name="Rectangle 20">
            <a:extLst>
              <a:ext uri="{FF2B5EF4-FFF2-40B4-BE49-F238E27FC236}">
                <a16:creationId xmlns:a16="http://schemas.microsoft.com/office/drawing/2014/main" id="{E0182ED3-2811-4E1A-A848-889D5880586C}"/>
              </a:ext>
            </a:extLst>
          </p:cNvPr>
          <p:cNvSpPr/>
          <p:nvPr/>
        </p:nvSpPr>
        <p:spPr>
          <a:xfrm>
            <a:off x="7409913" y="532910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5</a:t>
            </a:r>
          </a:p>
        </p:txBody>
      </p:sp>
      <p:sp>
        <p:nvSpPr>
          <p:cNvPr id="22" name="Rectangle 21">
            <a:extLst>
              <a:ext uri="{FF2B5EF4-FFF2-40B4-BE49-F238E27FC236}">
                <a16:creationId xmlns:a16="http://schemas.microsoft.com/office/drawing/2014/main" id="{AB3D7DDC-AB18-4753-884A-61D50D0E66DC}"/>
              </a:ext>
            </a:extLst>
          </p:cNvPr>
          <p:cNvSpPr/>
          <p:nvPr/>
        </p:nvSpPr>
        <p:spPr>
          <a:xfrm>
            <a:off x="9495543" y="98702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2</a:t>
            </a:r>
          </a:p>
        </p:txBody>
      </p:sp>
      <p:sp>
        <p:nvSpPr>
          <p:cNvPr id="30" name="Rectangle 29">
            <a:extLst>
              <a:ext uri="{FF2B5EF4-FFF2-40B4-BE49-F238E27FC236}">
                <a16:creationId xmlns:a16="http://schemas.microsoft.com/office/drawing/2014/main" id="{ACF65860-AB12-411E-A5E8-A898AB20B7C4}"/>
              </a:ext>
            </a:extLst>
          </p:cNvPr>
          <p:cNvSpPr/>
          <p:nvPr/>
        </p:nvSpPr>
        <p:spPr>
          <a:xfrm>
            <a:off x="9660117" y="318551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4</a:t>
            </a:r>
          </a:p>
        </p:txBody>
      </p:sp>
      <p:grpSp>
        <p:nvGrpSpPr>
          <p:cNvPr id="31" name="Group 30">
            <a:extLst>
              <a:ext uri="{FF2B5EF4-FFF2-40B4-BE49-F238E27FC236}">
                <a16:creationId xmlns:a16="http://schemas.microsoft.com/office/drawing/2014/main" id="{20214004-573C-41E0-87F6-D713FF65E94E}"/>
              </a:ext>
            </a:extLst>
          </p:cNvPr>
          <p:cNvGrpSpPr/>
          <p:nvPr/>
        </p:nvGrpSpPr>
        <p:grpSpPr>
          <a:xfrm>
            <a:off x="2757690" y="1618041"/>
            <a:ext cx="8480414" cy="938262"/>
            <a:chOff x="363907" y="3483058"/>
            <a:chExt cx="8480414" cy="938262"/>
          </a:xfrm>
        </p:grpSpPr>
        <p:sp>
          <p:nvSpPr>
            <p:cNvPr id="32" name="TextBox 31">
              <a:extLst>
                <a:ext uri="{FF2B5EF4-FFF2-40B4-BE49-F238E27FC236}">
                  <a16:creationId xmlns:a16="http://schemas.microsoft.com/office/drawing/2014/main" id="{E3945C5A-7465-476A-A499-2B0806BD8AE1}"/>
                </a:ext>
              </a:extLst>
            </p:cNvPr>
            <p:cNvSpPr txBox="1"/>
            <p:nvPr/>
          </p:nvSpPr>
          <p:spPr>
            <a:xfrm>
              <a:off x="968968" y="3483058"/>
              <a:ext cx="7633373" cy="369332"/>
            </a:xfrm>
            <a:prstGeom prst="rect">
              <a:avLst/>
            </a:prstGeom>
            <a:noFill/>
          </p:spPr>
          <p:txBody>
            <a:bodyPr wrap="none" rtlCol="0">
              <a:spAutoFit/>
            </a:bodyPr>
            <a:lstStyle/>
            <a:p>
              <a:pPr algn="ctr"/>
              <a:r>
                <a:rPr lang="en-GB" dirty="0">
                  <a:latin typeface="Cooper Black" panose="0208090404030B020404" pitchFamily="18" charset="0"/>
                </a:rPr>
                <a:t>BUTANE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33" name="TextBox 32">
              <a:extLst>
                <a:ext uri="{FF2B5EF4-FFF2-40B4-BE49-F238E27FC236}">
                  <a16:creationId xmlns:a16="http://schemas.microsoft.com/office/drawing/2014/main" id="{5771D6C9-85B3-4EB2-AC4A-035E22532734}"/>
                </a:ext>
              </a:extLst>
            </p:cNvPr>
            <p:cNvSpPr txBox="1"/>
            <p:nvPr/>
          </p:nvSpPr>
          <p:spPr>
            <a:xfrm>
              <a:off x="700938" y="3919314"/>
              <a:ext cx="8143383"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4</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10</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34" name="Rectangle 33">
              <a:extLst>
                <a:ext uri="{FF2B5EF4-FFF2-40B4-BE49-F238E27FC236}">
                  <a16:creationId xmlns:a16="http://schemas.microsoft.com/office/drawing/2014/main" id="{5FA83D12-E818-4B5B-A6C1-F85DB30C71E5}"/>
                </a:ext>
              </a:extLst>
            </p:cNvPr>
            <p:cNvSpPr/>
            <p:nvPr/>
          </p:nvSpPr>
          <p:spPr>
            <a:xfrm>
              <a:off x="363907" y="394024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sp>
          <p:nvSpPr>
            <p:cNvPr id="35" name="Rectangle 34">
              <a:extLst>
                <a:ext uri="{FF2B5EF4-FFF2-40B4-BE49-F238E27FC236}">
                  <a16:creationId xmlns:a16="http://schemas.microsoft.com/office/drawing/2014/main" id="{41F1BA95-897A-43AE-AFCB-2B617FCD7AC0}"/>
                </a:ext>
              </a:extLst>
            </p:cNvPr>
            <p:cNvSpPr/>
            <p:nvPr/>
          </p:nvSpPr>
          <p:spPr>
            <a:xfrm>
              <a:off x="2909382" y="3938763"/>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omic Sans MS" panose="030F0702030302020204" pitchFamily="66" charset="0"/>
                  <a:cs typeface="Times New Roman" panose="02020603050405020304" pitchFamily="18" charset="0"/>
                </a:rPr>
                <a:t>6.5</a:t>
              </a:r>
            </a:p>
          </p:txBody>
        </p:sp>
        <p:sp>
          <p:nvSpPr>
            <p:cNvPr id="36" name="Rectangle 35">
              <a:extLst>
                <a:ext uri="{FF2B5EF4-FFF2-40B4-BE49-F238E27FC236}">
                  <a16:creationId xmlns:a16="http://schemas.microsoft.com/office/drawing/2014/main" id="{FA817F0F-B008-49BB-B452-84E9045CCFE0}"/>
                </a:ext>
              </a:extLst>
            </p:cNvPr>
            <p:cNvSpPr/>
            <p:nvPr/>
          </p:nvSpPr>
          <p:spPr>
            <a:xfrm>
              <a:off x="5078514" y="3959655"/>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4</a:t>
              </a:r>
            </a:p>
          </p:txBody>
        </p:sp>
        <p:sp>
          <p:nvSpPr>
            <p:cNvPr id="37" name="Rectangle 36">
              <a:extLst>
                <a:ext uri="{FF2B5EF4-FFF2-40B4-BE49-F238E27FC236}">
                  <a16:creationId xmlns:a16="http://schemas.microsoft.com/office/drawing/2014/main" id="{371638DA-29D4-4CF9-84EF-47331DDF0B18}"/>
                </a:ext>
              </a:extLst>
            </p:cNvPr>
            <p:cNvSpPr/>
            <p:nvPr/>
          </p:nvSpPr>
          <p:spPr>
            <a:xfrm>
              <a:off x="7363916" y="3927631"/>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grpSp>
      <p:sp>
        <p:nvSpPr>
          <p:cNvPr id="38" name="Rectangle 37">
            <a:extLst>
              <a:ext uri="{FF2B5EF4-FFF2-40B4-BE49-F238E27FC236}">
                <a16:creationId xmlns:a16="http://schemas.microsoft.com/office/drawing/2014/main" id="{4148838F-F15C-4C55-BC58-775DABE9C274}"/>
              </a:ext>
            </a:extLst>
          </p:cNvPr>
          <p:cNvSpPr/>
          <p:nvPr/>
        </p:nvSpPr>
        <p:spPr>
          <a:xfrm>
            <a:off x="9742795" y="5322815"/>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grpSp>
        <p:nvGrpSpPr>
          <p:cNvPr id="39" name="Group 38">
            <a:extLst>
              <a:ext uri="{FF2B5EF4-FFF2-40B4-BE49-F238E27FC236}">
                <a16:creationId xmlns:a16="http://schemas.microsoft.com/office/drawing/2014/main" id="{1E46EA25-64C3-479D-9D01-7FE57D7A5D77}"/>
              </a:ext>
            </a:extLst>
          </p:cNvPr>
          <p:cNvGrpSpPr/>
          <p:nvPr/>
        </p:nvGrpSpPr>
        <p:grpSpPr>
          <a:xfrm>
            <a:off x="2822326" y="3831994"/>
            <a:ext cx="8334856" cy="881691"/>
            <a:chOff x="372397" y="5669711"/>
            <a:chExt cx="8334856" cy="881691"/>
          </a:xfrm>
        </p:grpSpPr>
        <p:sp>
          <p:nvSpPr>
            <p:cNvPr id="40" name="TextBox 39">
              <a:extLst>
                <a:ext uri="{FF2B5EF4-FFF2-40B4-BE49-F238E27FC236}">
                  <a16:creationId xmlns:a16="http://schemas.microsoft.com/office/drawing/2014/main" id="{966DD617-0860-4C61-834A-1EE17BC00E8D}"/>
                </a:ext>
              </a:extLst>
            </p:cNvPr>
            <p:cNvSpPr txBox="1"/>
            <p:nvPr/>
          </p:nvSpPr>
          <p:spPr>
            <a:xfrm>
              <a:off x="1013036" y="5669711"/>
              <a:ext cx="7655044" cy="369332"/>
            </a:xfrm>
            <a:prstGeom prst="rect">
              <a:avLst/>
            </a:prstGeom>
            <a:noFill/>
          </p:spPr>
          <p:txBody>
            <a:bodyPr wrap="none" rtlCol="0">
              <a:spAutoFit/>
            </a:bodyPr>
            <a:lstStyle/>
            <a:p>
              <a:pPr algn="ctr"/>
              <a:r>
                <a:rPr lang="en-GB" dirty="0">
                  <a:latin typeface="Cooper Black" panose="0208090404030B020404" pitchFamily="18" charset="0"/>
                </a:rPr>
                <a:t>HEXANE     +     OX8GEN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41" name="TextBox 40">
              <a:extLst>
                <a:ext uri="{FF2B5EF4-FFF2-40B4-BE49-F238E27FC236}">
                  <a16:creationId xmlns:a16="http://schemas.microsoft.com/office/drawing/2014/main" id="{056556DA-D207-4013-A123-882B05DD9E34}"/>
                </a:ext>
              </a:extLst>
            </p:cNvPr>
            <p:cNvSpPr txBox="1"/>
            <p:nvPr/>
          </p:nvSpPr>
          <p:spPr>
            <a:xfrm>
              <a:off x="843177" y="6051714"/>
              <a:ext cx="7864076"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6</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14</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42" name="Rectangle 41">
              <a:extLst>
                <a:ext uri="{FF2B5EF4-FFF2-40B4-BE49-F238E27FC236}">
                  <a16:creationId xmlns:a16="http://schemas.microsoft.com/office/drawing/2014/main" id="{244E39D6-C7C4-4654-B81D-91E9BAA3270A}"/>
                </a:ext>
              </a:extLst>
            </p:cNvPr>
            <p:cNvSpPr/>
            <p:nvPr/>
          </p:nvSpPr>
          <p:spPr>
            <a:xfrm>
              <a:off x="372397" y="6044742"/>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sp>
          <p:nvSpPr>
            <p:cNvPr id="43" name="Rectangle 42">
              <a:extLst>
                <a:ext uri="{FF2B5EF4-FFF2-40B4-BE49-F238E27FC236}">
                  <a16:creationId xmlns:a16="http://schemas.microsoft.com/office/drawing/2014/main" id="{36B6391A-87E8-427A-A15F-D2C3A8CAF19A}"/>
                </a:ext>
              </a:extLst>
            </p:cNvPr>
            <p:cNvSpPr/>
            <p:nvPr/>
          </p:nvSpPr>
          <p:spPr>
            <a:xfrm>
              <a:off x="2906796" y="6042271"/>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latin typeface="Comic Sans MS" panose="030F0702030302020204" pitchFamily="66" charset="0"/>
                <a:cs typeface="Times New Roman" panose="02020603050405020304" pitchFamily="18" charset="0"/>
              </a:endParaRPr>
            </a:p>
          </p:txBody>
        </p:sp>
        <p:sp>
          <p:nvSpPr>
            <p:cNvPr id="44" name="Rectangle 43">
              <a:extLst>
                <a:ext uri="{FF2B5EF4-FFF2-40B4-BE49-F238E27FC236}">
                  <a16:creationId xmlns:a16="http://schemas.microsoft.com/office/drawing/2014/main" id="{67D4EC73-78B2-4F84-9C22-49116599A37E}"/>
                </a:ext>
              </a:extLst>
            </p:cNvPr>
            <p:cNvSpPr/>
            <p:nvPr/>
          </p:nvSpPr>
          <p:spPr>
            <a:xfrm>
              <a:off x="5114783" y="6080908"/>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sp>
          <p:nvSpPr>
            <p:cNvPr id="45" name="Rectangle 44">
              <a:extLst>
                <a:ext uri="{FF2B5EF4-FFF2-40B4-BE49-F238E27FC236}">
                  <a16:creationId xmlns:a16="http://schemas.microsoft.com/office/drawing/2014/main" id="{58A166BF-EAF5-4F4B-A049-B63EA7B57B3B}"/>
                </a:ext>
              </a:extLst>
            </p:cNvPr>
            <p:cNvSpPr/>
            <p:nvPr/>
          </p:nvSpPr>
          <p:spPr>
            <a:xfrm>
              <a:off x="7397256" y="6089737"/>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latin typeface="Comic Sans MS" panose="030F0702030302020204" pitchFamily="66" charset="0"/>
                <a:cs typeface="Times New Roman" panose="02020603050405020304" pitchFamily="18" charset="0"/>
              </a:endParaRPr>
            </a:p>
          </p:txBody>
        </p:sp>
      </p:grpSp>
    </p:spTree>
    <p:extLst>
      <p:ext uri="{BB962C8B-B14F-4D97-AF65-F5344CB8AC3E}">
        <p14:creationId xmlns:p14="http://schemas.microsoft.com/office/powerpoint/2010/main" val="2162301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5: What is combustion?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6" name="TextBox 5">
            <a:extLst>
              <a:ext uri="{FF2B5EF4-FFF2-40B4-BE49-F238E27FC236}">
                <a16:creationId xmlns:a16="http://schemas.microsoft.com/office/drawing/2014/main" id="{55BA81DD-CBCD-4D3E-BD26-F1D9DF25442F}"/>
              </a:ext>
            </a:extLst>
          </p:cNvPr>
          <p:cNvSpPr txBox="1"/>
          <p:nvPr/>
        </p:nvSpPr>
        <p:spPr>
          <a:xfrm>
            <a:off x="3214623" y="1393293"/>
            <a:ext cx="7837788" cy="369332"/>
          </a:xfrm>
          <a:prstGeom prst="rect">
            <a:avLst/>
          </a:prstGeom>
          <a:noFill/>
        </p:spPr>
        <p:txBody>
          <a:bodyPr wrap="none" rtlCol="0">
            <a:spAutoFit/>
          </a:bodyPr>
          <a:lstStyle/>
          <a:p>
            <a:pPr algn="ctr"/>
            <a:r>
              <a:rPr lang="en-GB" dirty="0">
                <a:latin typeface="Cooper Black" panose="0208090404030B020404" pitchFamily="18" charset="0"/>
              </a:rPr>
              <a:t>METHANE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8" name="TextBox 7">
            <a:extLst>
              <a:ext uri="{FF2B5EF4-FFF2-40B4-BE49-F238E27FC236}">
                <a16:creationId xmlns:a16="http://schemas.microsoft.com/office/drawing/2014/main" id="{95AB3E21-B729-45A7-9058-DCC582D5596C}"/>
              </a:ext>
            </a:extLst>
          </p:cNvPr>
          <p:cNvSpPr txBox="1"/>
          <p:nvPr/>
        </p:nvSpPr>
        <p:spPr>
          <a:xfrm>
            <a:off x="3246323" y="3601226"/>
            <a:ext cx="7782708" cy="369332"/>
          </a:xfrm>
          <a:prstGeom prst="rect">
            <a:avLst/>
          </a:prstGeom>
          <a:noFill/>
        </p:spPr>
        <p:txBody>
          <a:bodyPr wrap="none" rtlCol="0">
            <a:spAutoFit/>
          </a:bodyPr>
          <a:lstStyle/>
          <a:p>
            <a:pPr algn="ctr"/>
            <a:r>
              <a:rPr lang="en-GB" dirty="0">
                <a:latin typeface="Cooper Black" panose="0208090404030B020404" pitchFamily="18" charset="0"/>
              </a:rPr>
              <a:t>PROPANE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9" name="TextBox 8">
            <a:extLst>
              <a:ext uri="{FF2B5EF4-FFF2-40B4-BE49-F238E27FC236}">
                <a16:creationId xmlns:a16="http://schemas.microsoft.com/office/drawing/2014/main" id="{2DED87E0-29B6-4E41-811B-756C9FFDFE74}"/>
              </a:ext>
            </a:extLst>
          </p:cNvPr>
          <p:cNvSpPr txBox="1"/>
          <p:nvPr/>
        </p:nvSpPr>
        <p:spPr>
          <a:xfrm>
            <a:off x="3274407" y="5784933"/>
            <a:ext cx="7788864" cy="369332"/>
          </a:xfrm>
          <a:prstGeom prst="rect">
            <a:avLst/>
          </a:prstGeom>
          <a:noFill/>
        </p:spPr>
        <p:txBody>
          <a:bodyPr wrap="none" rtlCol="0">
            <a:spAutoFit/>
          </a:bodyPr>
          <a:lstStyle/>
          <a:p>
            <a:pPr algn="ctr"/>
            <a:r>
              <a:rPr lang="en-GB" dirty="0">
                <a:latin typeface="Cooper Black" panose="0208090404030B020404" pitchFamily="18" charset="0"/>
              </a:rPr>
              <a:t>PENTANE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10" name="TextBox 9">
            <a:extLst>
              <a:ext uri="{FF2B5EF4-FFF2-40B4-BE49-F238E27FC236}">
                <a16:creationId xmlns:a16="http://schemas.microsoft.com/office/drawing/2014/main" id="{125612E4-E82C-4E4D-975D-55E2BAD5F688}"/>
              </a:ext>
            </a:extLst>
          </p:cNvPr>
          <p:cNvSpPr txBox="1"/>
          <p:nvPr/>
        </p:nvSpPr>
        <p:spPr>
          <a:xfrm>
            <a:off x="3146504" y="1884152"/>
            <a:ext cx="7865488"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CH</a:t>
            </a:r>
            <a:r>
              <a:rPr lang="en-GB" sz="2400" baseline="-25000" dirty="0">
                <a:solidFill>
                  <a:srgbClr val="0070C0"/>
                </a:solidFill>
                <a:latin typeface="Cooper Black" panose="0208090404030B020404" pitchFamily="18" charset="0"/>
              </a:rPr>
              <a:t>4</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11" name="TextBox 10">
            <a:extLst>
              <a:ext uri="{FF2B5EF4-FFF2-40B4-BE49-F238E27FC236}">
                <a16:creationId xmlns:a16="http://schemas.microsoft.com/office/drawing/2014/main" id="{C86F7FE4-6409-44BC-B324-3016BE851559}"/>
              </a:ext>
            </a:extLst>
          </p:cNvPr>
          <p:cNvSpPr txBox="1"/>
          <p:nvPr/>
        </p:nvSpPr>
        <p:spPr>
          <a:xfrm>
            <a:off x="3318632" y="4080947"/>
            <a:ext cx="7787132"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3</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8</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12" name="TextBox 11">
            <a:extLst>
              <a:ext uri="{FF2B5EF4-FFF2-40B4-BE49-F238E27FC236}">
                <a16:creationId xmlns:a16="http://schemas.microsoft.com/office/drawing/2014/main" id="{594D0A71-0763-40BE-BC43-916200654F9F}"/>
              </a:ext>
            </a:extLst>
          </p:cNvPr>
          <p:cNvSpPr txBox="1"/>
          <p:nvPr/>
        </p:nvSpPr>
        <p:spPr>
          <a:xfrm>
            <a:off x="3262669" y="6253517"/>
            <a:ext cx="7864397"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5</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12</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13" name="Rectangle 12">
            <a:extLst>
              <a:ext uri="{FF2B5EF4-FFF2-40B4-BE49-F238E27FC236}">
                <a16:creationId xmlns:a16="http://schemas.microsoft.com/office/drawing/2014/main" id="{6F447AD9-5F19-4583-ADB9-7F9DD789A735}"/>
              </a:ext>
            </a:extLst>
          </p:cNvPr>
          <p:cNvSpPr/>
          <p:nvPr/>
        </p:nvSpPr>
        <p:spPr>
          <a:xfrm>
            <a:off x="2845353" y="1897031"/>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14" name="Rectangle 13">
            <a:extLst>
              <a:ext uri="{FF2B5EF4-FFF2-40B4-BE49-F238E27FC236}">
                <a16:creationId xmlns:a16="http://schemas.microsoft.com/office/drawing/2014/main" id="{EE550A08-000C-454C-A037-2A3D821A501E}"/>
              </a:ext>
            </a:extLst>
          </p:cNvPr>
          <p:cNvSpPr/>
          <p:nvPr/>
        </p:nvSpPr>
        <p:spPr>
          <a:xfrm>
            <a:off x="2889958" y="4096508"/>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15" name="Rectangle 14">
            <a:extLst>
              <a:ext uri="{FF2B5EF4-FFF2-40B4-BE49-F238E27FC236}">
                <a16:creationId xmlns:a16="http://schemas.microsoft.com/office/drawing/2014/main" id="{89B26036-48B7-4B5C-B594-0D13F3192458}"/>
              </a:ext>
            </a:extLst>
          </p:cNvPr>
          <p:cNvSpPr/>
          <p:nvPr/>
        </p:nvSpPr>
        <p:spPr>
          <a:xfrm>
            <a:off x="2761060" y="6272303"/>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16" name="Rectangle 15">
            <a:extLst>
              <a:ext uri="{FF2B5EF4-FFF2-40B4-BE49-F238E27FC236}">
                <a16:creationId xmlns:a16="http://schemas.microsoft.com/office/drawing/2014/main" id="{6C25DF4A-F0C6-4E67-AFCB-DBB20D474D9D}"/>
              </a:ext>
            </a:extLst>
          </p:cNvPr>
          <p:cNvSpPr/>
          <p:nvPr/>
        </p:nvSpPr>
        <p:spPr>
          <a:xfrm>
            <a:off x="5109888" y="190508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2</a:t>
            </a:r>
          </a:p>
        </p:txBody>
      </p:sp>
      <p:sp>
        <p:nvSpPr>
          <p:cNvPr id="17" name="Rectangle 16">
            <a:extLst>
              <a:ext uri="{FF2B5EF4-FFF2-40B4-BE49-F238E27FC236}">
                <a16:creationId xmlns:a16="http://schemas.microsoft.com/office/drawing/2014/main" id="{7986CB8D-2FF1-4925-AED7-4D31CD6B5DCD}"/>
              </a:ext>
            </a:extLst>
          </p:cNvPr>
          <p:cNvSpPr/>
          <p:nvPr/>
        </p:nvSpPr>
        <p:spPr>
          <a:xfrm>
            <a:off x="5242835" y="4096507"/>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5</a:t>
            </a:r>
          </a:p>
        </p:txBody>
      </p:sp>
      <p:sp>
        <p:nvSpPr>
          <p:cNvPr id="18" name="Rectangle 17">
            <a:extLst>
              <a:ext uri="{FF2B5EF4-FFF2-40B4-BE49-F238E27FC236}">
                <a16:creationId xmlns:a16="http://schemas.microsoft.com/office/drawing/2014/main" id="{48BF42DB-AC3C-47EC-A738-176E437C85FB}"/>
              </a:ext>
            </a:extLst>
          </p:cNvPr>
          <p:cNvSpPr/>
          <p:nvPr/>
        </p:nvSpPr>
        <p:spPr>
          <a:xfrm>
            <a:off x="5329065" y="625860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8</a:t>
            </a:r>
          </a:p>
        </p:txBody>
      </p:sp>
      <p:sp>
        <p:nvSpPr>
          <p:cNvPr id="19" name="Rectangle 18">
            <a:extLst>
              <a:ext uri="{FF2B5EF4-FFF2-40B4-BE49-F238E27FC236}">
                <a16:creationId xmlns:a16="http://schemas.microsoft.com/office/drawing/2014/main" id="{82E50B57-6162-4696-B25A-9799FCB3B38C}"/>
              </a:ext>
            </a:extLst>
          </p:cNvPr>
          <p:cNvSpPr/>
          <p:nvPr/>
        </p:nvSpPr>
        <p:spPr>
          <a:xfrm>
            <a:off x="7240851" y="189229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20" name="Rectangle 19">
            <a:extLst>
              <a:ext uri="{FF2B5EF4-FFF2-40B4-BE49-F238E27FC236}">
                <a16:creationId xmlns:a16="http://schemas.microsoft.com/office/drawing/2014/main" id="{FC1D5C9A-9BFF-4403-9B91-33A9B826B184}"/>
              </a:ext>
            </a:extLst>
          </p:cNvPr>
          <p:cNvSpPr/>
          <p:nvPr/>
        </p:nvSpPr>
        <p:spPr>
          <a:xfrm>
            <a:off x="7427231" y="406827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3</a:t>
            </a:r>
          </a:p>
        </p:txBody>
      </p:sp>
      <p:sp>
        <p:nvSpPr>
          <p:cNvPr id="21" name="Rectangle 20">
            <a:extLst>
              <a:ext uri="{FF2B5EF4-FFF2-40B4-BE49-F238E27FC236}">
                <a16:creationId xmlns:a16="http://schemas.microsoft.com/office/drawing/2014/main" id="{12078ABB-37C6-435E-BC8D-225FD95D0D85}"/>
              </a:ext>
            </a:extLst>
          </p:cNvPr>
          <p:cNvSpPr/>
          <p:nvPr/>
        </p:nvSpPr>
        <p:spPr>
          <a:xfrm>
            <a:off x="7458393" y="625351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5</a:t>
            </a:r>
          </a:p>
        </p:txBody>
      </p:sp>
      <p:sp>
        <p:nvSpPr>
          <p:cNvPr id="22" name="Rectangle 21">
            <a:extLst>
              <a:ext uri="{FF2B5EF4-FFF2-40B4-BE49-F238E27FC236}">
                <a16:creationId xmlns:a16="http://schemas.microsoft.com/office/drawing/2014/main" id="{D4E8D114-6F10-4AB5-B2B8-1DF2953F42A4}"/>
              </a:ext>
            </a:extLst>
          </p:cNvPr>
          <p:cNvSpPr/>
          <p:nvPr/>
        </p:nvSpPr>
        <p:spPr>
          <a:xfrm>
            <a:off x="9544023" y="191143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2</a:t>
            </a:r>
          </a:p>
        </p:txBody>
      </p:sp>
      <p:sp>
        <p:nvSpPr>
          <p:cNvPr id="29" name="Rectangle 28">
            <a:extLst>
              <a:ext uri="{FF2B5EF4-FFF2-40B4-BE49-F238E27FC236}">
                <a16:creationId xmlns:a16="http://schemas.microsoft.com/office/drawing/2014/main" id="{9D5AAE33-244B-4031-9DB5-86BE31726F6A}"/>
              </a:ext>
            </a:extLst>
          </p:cNvPr>
          <p:cNvSpPr/>
          <p:nvPr/>
        </p:nvSpPr>
        <p:spPr>
          <a:xfrm>
            <a:off x="9708597" y="410992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4</a:t>
            </a:r>
          </a:p>
        </p:txBody>
      </p:sp>
      <p:sp>
        <p:nvSpPr>
          <p:cNvPr id="30" name="TextBox 29">
            <a:extLst>
              <a:ext uri="{FF2B5EF4-FFF2-40B4-BE49-F238E27FC236}">
                <a16:creationId xmlns:a16="http://schemas.microsoft.com/office/drawing/2014/main" id="{86BCECD6-9F02-46C9-B7AC-57AA341C3BFF}"/>
              </a:ext>
            </a:extLst>
          </p:cNvPr>
          <p:cNvSpPr txBox="1"/>
          <p:nvPr/>
        </p:nvSpPr>
        <p:spPr>
          <a:xfrm>
            <a:off x="3411231" y="2542451"/>
            <a:ext cx="7633373" cy="369332"/>
          </a:xfrm>
          <a:prstGeom prst="rect">
            <a:avLst/>
          </a:prstGeom>
          <a:noFill/>
        </p:spPr>
        <p:txBody>
          <a:bodyPr wrap="none" rtlCol="0">
            <a:spAutoFit/>
          </a:bodyPr>
          <a:lstStyle/>
          <a:p>
            <a:pPr algn="ctr"/>
            <a:r>
              <a:rPr lang="en-GB" dirty="0">
                <a:latin typeface="Cooper Black" panose="0208090404030B020404" pitchFamily="18" charset="0"/>
              </a:rPr>
              <a:t>BUTANE     +     OXYGEN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31" name="TextBox 30">
            <a:extLst>
              <a:ext uri="{FF2B5EF4-FFF2-40B4-BE49-F238E27FC236}">
                <a16:creationId xmlns:a16="http://schemas.microsoft.com/office/drawing/2014/main" id="{3D1372FB-F718-4D2F-A632-6892D4569E27}"/>
              </a:ext>
            </a:extLst>
          </p:cNvPr>
          <p:cNvSpPr txBox="1"/>
          <p:nvPr/>
        </p:nvSpPr>
        <p:spPr>
          <a:xfrm>
            <a:off x="3143201" y="2978707"/>
            <a:ext cx="8143383"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4</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10</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32" name="Rectangle 31">
            <a:extLst>
              <a:ext uri="{FF2B5EF4-FFF2-40B4-BE49-F238E27FC236}">
                <a16:creationId xmlns:a16="http://schemas.microsoft.com/office/drawing/2014/main" id="{CE3876C7-C28A-48CD-B439-1F355800D921}"/>
              </a:ext>
            </a:extLst>
          </p:cNvPr>
          <p:cNvSpPr/>
          <p:nvPr/>
        </p:nvSpPr>
        <p:spPr>
          <a:xfrm>
            <a:off x="2806170" y="2999639"/>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33" name="Rectangle 32">
            <a:extLst>
              <a:ext uri="{FF2B5EF4-FFF2-40B4-BE49-F238E27FC236}">
                <a16:creationId xmlns:a16="http://schemas.microsoft.com/office/drawing/2014/main" id="{45EB60F7-08D0-467D-8A17-6F3BDDB3C734}"/>
              </a:ext>
            </a:extLst>
          </p:cNvPr>
          <p:cNvSpPr/>
          <p:nvPr/>
        </p:nvSpPr>
        <p:spPr>
          <a:xfrm>
            <a:off x="5351645" y="2998156"/>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omic Sans MS" panose="030F0702030302020204" pitchFamily="66" charset="0"/>
                <a:cs typeface="Times New Roman" panose="02020603050405020304" pitchFamily="18" charset="0"/>
              </a:rPr>
              <a:t>6.5</a:t>
            </a:r>
          </a:p>
        </p:txBody>
      </p:sp>
      <p:sp>
        <p:nvSpPr>
          <p:cNvPr id="34" name="Rectangle 33">
            <a:extLst>
              <a:ext uri="{FF2B5EF4-FFF2-40B4-BE49-F238E27FC236}">
                <a16:creationId xmlns:a16="http://schemas.microsoft.com/office/drawing/2014/main" id="{0B62BF23-F881-4DF9-852E-B4DE8E6F2A3C}"/>
              </a:ext>
            </a:extLst>
          </p:cNvPr>
          <p:cNvSpPr/>
          <p:nvPr/>
        </p:nvSpPr>
        <p:spPr>
          <a:xfrm>
            <a:off x="7520777" y="3019048"/>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4</a:t>
            </a:r>
          </a:p>
        </p:txBody>
      </p:sp>
      <p:sp>
        <p:nvSpPr>
          <p:cNvPr id="35" name="Rectangle 34">
            <a:extLst>
              <a:ext uri="{FF2B5EF4-FFF2-40B4-BE49-F238E27FC236}">
                <a16:creationId xmlns:a16="http://schemas.microsoft.com/office/drawing/2014/main" id="{4A17A50F-3D3F-4F11-B879-3B049C8C61FC}"/>
              </a:ext>
            </a:extLst>
          </p:cNvPr>
          <p:cNvSpPr/>
          <p:nvPr/>
        </p:nvSpPr>
        <p:spPr>
          <a:xfrm>
            <a:off x="9806179" y="298702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5</a:t>
            </a:r>
          </a:p>
        </p:txBody>
      </p:sp>
      <p:sp>
        <p:nvSpPr>
          <p:cNvPr id="36" name="Rectangle 35">
            <a:extLst>
              <a:ext uri="{FF2B5EF4-FFF2-40B4-BE49-F238E27FC236}">
                <a16:creationId xmlns:a16="http://schemas.microsoft.com/office/drawing/2014/main" id="{DCF3D01F-2A03-4A8C-8AEB-CEC184F979FB}"/>
              </a:ext>
            </a:extLst>
          </p:cNvPr>
          <p:cNvSpPr/>
          <p:nvPr/>
        </p:nvSpPr>
        <p:spPr>
          <a:xfrm>
            <a:off x="9791275" y="6247225"/>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6</a:t>
            </a:r>
          </a:p>
        </p:txBody>
      </p:sp>
      <p:sp>
        <p:nvSpPr>
          <p:cNvPr id="37" name="TextBox 36">
            <a:extLst>
              <a:ext uri="{FF2B5EF4-FFF2-40B4-BE49-F238E27FC236}">
                <a16:creationId xmlns:a16="http://schemas.microsoft.com/office/drawing/2014/main" id="{BFC88857-BC5C-4441-9B0A-5F519DAE9DB4}"/>
              </a:ext>
            </a:extLst>
          </p:cNvPr>
          <p:cNvSpPr txBox="1"/>
          <p:nvPr/>
        </p:nvSpPr>
        <p:spPr>
          <a:xfrm>
            <a:off x="3511445" y="4756404"/>
            <a:ext cx="7655044" cy="369332"/>
          </a:xfrm>
          <a:prstGeom prst="rect">
            <a:avLst/>
          </a:prstGeom>
          <a:noFill/>
        </p:spPr>
        <p:txBody>
          <a:bodyPr wrap="none" rtlCol="0">
            <a:spAutoFit/>
          </a:bodyPr>
          <a:lstStyle/>
          <a:p>
            <a:pPr algn="ctr"/>
            <a:r>
              <a:rPr lang="en-GB" dirty="0">
                <a:latin typeface="Cooper Black" panose="0208090404030B020404" pitchFamily="18" charset="0"/>
              </a:rPr>
              <a:t>HEXANE     +     OX8GEN     </a:t>
            </a:r>
            <a:r>
              <a:rPr lang="en-GB" dirty="0">
                <a:latin typeface="Cooper Black" panose="0208090404030B020404" pitchFamily="18" charset="0"/>
                <a:sym typeface="Wingdings" panose="05000000000000000000" pitchFamily="2" charset="2"/>
              </a:rPr>
              <a:t>     CARBON DIOXIDE     +     WATER</a:t>
            </a:r>
            <a:endParaRPr lang="en-GB" dirty="0">
              <a:latin typeface="Cooper Black" panose="0208090404030B020404" pitchFamily="18" charset="0"/>
            </a:endParaRPr>
          </a:p>
        </p:txBody>
      </p:sp>
      <p:sp>
        <p:nvSpPr>
          <p:cNvPr id="38" name="TextBox 37">
            <a:extLst>
              <a:ext uri="{FF2B5EF4-FFF2-40B4-BE49-F238E27FC236}">
                <a16:creationId xmlns:a16="http://schemas.microsoft.com/office/drawing/2014/main" id="{7E9AA81A-8F2A-4FA8-A709-79230D129BD1}"/>
              </a:ext>
            </a:extLst>
          </p:cNvPr>
          <p:cNvSpPr txBox="1"/>
          <p:nvPr/>
        </p:nvSpPr>
        <p:spPr>
          <a:xfrm>
            <a:off x="3341586" y="5138407"/>
            <a:ext cx="7864076" cy="461665"/>
          </a:xfrm>
          <a:prstGeom prst="rect">
            <a:avLst/>
          </a:prstGeom>
          <a:noFill/>
        </p:spPr>
        <p:txBody>
          <a:bodyPr wrap="none" rtlCol="0">
            <a:spAutoFit/>
          </a:bodyPr>
          <a:lstStyle/>
          <a:p>
            <a:pPr algn="ctr"/>
            <a:r>
              <a:rPr lang="en-GB" sz="2400" dirty="0">
                <a:solidFill>
                  <a:srgbClr val="0070C0"/>
                </a:solidFill>
                <a:latin typeface="Cooper Black" panose="0208090404030B020404" pitchFamily="18" charset="0"/>
              </a:rPr>
              <a:t>C</a:t>
            </a:r>
            <a:r>
              <a:rPr lang="en-GB" sz="2400" baseline="-25000" dirty="0">
                <a:solidFill>
                  <a:srgbClr val="0070C0"/>
                </a:solidFill>
                <a:latin typeface="Cooper Black" panose="0208090404030B020404" pitchFamily="18" charset="0"/>
              </a:rPr>
              <a:t>6</a:t>
            </a:r>
            <a:r>
              <a:rPr lang="en-GB" sz="2400" dirty="0">
                <a:solidFill>
                  <a:srgbClr val="0070C0"/>
                </a:solidFill>
                <a:latin typeface="Cooper Black" panose="0208090404030B020404" pitchFamily="18" charset="0"/>
              </a:rPr>
              <a:t>H</a:t>
            </a:r>
            <a:r>
              <a:rPr lang="en-GB" sz="2400" baseline="-25000" dirty="0">
                <a:solidFill>
                  <a:srgbClr val="0070C0"/>
                </a:solidFill>
                <a:latin typeface="Cooper Black" panose="0208090404030B020404" pitchFamily="18" charset="0"/>
              </a:rPr>
              <a:t>14</a:t>
            </a:r>
            <a:r>
              <a:rPr lang="en-GB" sz="2400" dirty="0">
                <a:solidFill>
                  <a:srgbClr val="0070C0"/>
                </a:solidFill>
                <a:latin typeface="Cooper Black" panose="0208090404030B020404" pitchFamily="18" charset="0"/>
              </a:rPr>
              <a:t>          +          O</a:t>
            </a:r>
            <a:r>
              <a:rPr lang="en-GB" sz="2400" baseline="-25000" dirty="0">
                <a:solidFill>
                  <a:srgbClr val="0070C0"/>
                </a:solidFill>
                <a:latin typeface="Cooper Black" panose="0208090404030B020404" pitchFamily="18" charset="0"/>
              </a:rPr>
              <a:t>2</a:t>
            </a:r>
            <a:r>
              <a:rPr lang="en-GB" sz="2400" dirty="0">
                <a:solidFill>
                  <a:srgbClr val="0070C0"/>
                </a:solidFill>
                <a:latin typeface="Cooper Black" panose="0208090404030B020404" pitchFamily="18" charset="0"/>
              </a:rPr>
              <a:t>          </a:t>
            </a:r>
            <a:r>
              <a:rPr lang="en-GB" sz="2400" dirty="0">
                <a:solidFill>
                  <a:srgbClr val="0070C0"/>
                </a:solidFill>
                <a:latin typeface="Cooper Black" panose="0208090404030B020404" pitchFamily="18" charset="0"/>
                <a:sym typeface="Wingdings" panose="05000000000000000000" pitchFamily="2" charset="2"/>
              </a:rPr>
              <a:t>          CO</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          +          H</a:t>
            </a:r>
            <a:r>
              <a:rPr lang="en-GB" sz="2400" baseline="-25000" dirty="0">
                <a:solidFill>
                  <a:srgbClr val="0070C0"/>
                </a:solidFill>
                <a:latin typeface="Cooper Black" panose="0208090404030B020404" pitchFamily="18" charset="0"/>
                <a:sym typeface="Wingdings" panose="05000000000000000000" pitchFamily="2" charset="2"/>
              </a:rPr>
              <a:t>2</a:t>
            </a:r>
            <a:r>
              <a:rPr lang="en-GB" sz="2400" dirty="0">
                <a:solidFill>
                  <a:srgbClr val="0070C0"/>
                </a:solidFill>
                <a:latin typeface="Cooper Black" panose="0208090404030B020404" pitchFamily="18" charset="0"/>
                <a:sym typeface="Wingdings" panose="05000000000000000000" pitchFamily="2" charset="2"/>
              </a:rPr>
              <a:t>O</a:t>
            </a:r>
            <a:endParaRPr lang="en-GB" sz="2400" dirty="0">
              <a:solidFill>
                <a:srgbClr val="0070C0"/>
              </a:solidFill>
              <a:latin typeface="Cooper Black" panose="0208090404030B020404" pitchFamily="18" charset="0"/>
            </a:endParaRPr>
          </a:p>
        </p:txBody>
      </p:sp>
      <p:sp>
        <p:nvSpPr>
          <p:cNvPr id="39" name="Rectangle 38">
            <a:extLst>
              <a:ext uri="{FF2B5EF4-FFF2-40B4-BE49-F238E27FC236}">
                <a16:creationId xmlns:a16="http://schemas.microsoft.com/office/drawing/2014/main" id="{DA26762E-F727-4F17-ADE3-73F87E38CD7F}"/>
              </a:ext>
            </a:extLst>
          </p:cNvPr>
          <p:cNvSpPr/>
          <p:nvPr/>
        </p:nvSpPr>
        <p:spPr>
          <a:xfrm>
            <a:off x="2870806" y="5131435"/>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1</a:t>
            </a:r>
          </a:p>
        </p:txBody>
      </p:sp>
      <p:sp>
        <p:nvSpPr>
          <p:cNvPr id="40" name="Rectangle 39">
            <a:extLst>
              <a:ext uri="{FF2B5EF4-FFF2-40B4-BE49-F238E27FC236}">
                <a16:creationId xmlns:a16="http://schemas.microsoft.com/office/drawing/2014/main" id="{34C3127C-AF7E-46F4-A5F9-D45A653B06E0}"/>
              </a:ext>
            </a:extLst>
          </p:cNvPr>
          <p:cNvSpPr/>
          <p:nvPr/>
        </p:nvSpPr>
        <p:spPr>
          <a:xfrm>
            <a:off x="5405205" y="5128964"/>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Comic Sans MS" panose="030F0702030302020204" pitchFamily="66" charset="0"/>
                <a:cs typeface="Times New Roman" panose="02020603050405020304" pitchFamily="18" charset="0"/>
              </a:rPr>
              <a:t>9.5</a:t>
            </a:r>
          </a:p>
        </p:txBody>
      </p:sp>
      <p:sp>
        <p:nvSpPr>
          <p:cNvPr id="41" name="Rectangle 40">
            <a:extLst>
              <a:ext uri="{FF2B5EF4-FFF2-40B4-BE49-F238E27FC236}">
                <a16:creationId xmlns:a16="http://schemas.microsoft.com/office/drawing/2014/main" id="{890F844E-FAC0-4AA4-8FC5-2E1234DCAF88}"/>
              </a:ext>
            </a:extLst>
          </p:cNvPr>
          <p:cNvSpPr/>
          <p:nvPr/>
        </p:nvSpPr>
        <p:spPr>
          <a:xfrm>
            <a:off x="7613192" y="5167601"/>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6</a:t>
            </a:r>
          </a:p>
        </p:txBody>
      </p:sp>
      <p:sp>
        <p:nvSpPr>
          <p:cNvPr id="42" name="Rectangle 41">
            <a:extLst>
              <a:ext uri="{FF2B5EF4-FFF2-40B4-BE49-F238E27FC236}">
                <a16:creationId xmlns:a16="http://schemas.microsoft.com/office/drawing/2014/main" id="{755CB0F9-0E8C-4409-B00D-B5BA7F10178C}"/>
              </a:ext>
            </a:extLst>
          </p:cNvPr>
          <p:cNvSpPr/>
          <p:nvPr/>
        </p:nvSpPr>
        <p:spPr>
          <a:xfrm>
            <a:off x="9895665" y="5176430"/>
            <a:ext cx="520387" cy="46166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Comic Sans MS" panose="030F0702030302020204" pitchFamily="66" charset="0"/>
                <a:cs typeface="Times New Roman" panose="02020603050405020304" pitchFamily="18" charset="0"/>
              </a:rPr>
              <a:t>7</a:t>
            </a:r>
          </a:p>
        </p:txBody>
      </p:sp>
      <p:sp>
        <p:nvSpPr>
          <p:cNvPr id="2" name="TextBox 1">
            <a:extLst>
              <a:ext uri="{FF2B5EF4-FFF2-40B4-BE49-F238E27FC236}">
                <a16:creationId xmlns:a16="http://schemas.microsoft.com/office/drawing/2014/main" id="{03173A77-37C1-47B5-8BEB-CFA5883CC14D}"/>
              </a:ext>
            </a:extLst>
          </p:cNvPr>
          <p:cNvSpPr txBox="1"/>
          <p:nvPr/>
        </p:nvSpPr>
        <p:spPr>
          <a:xfrm>
            <a:off x="5008485" y="602305"/>
            <a:ext cx="3333798" cy="646331"/>
          </a:xfrm>
          <a:prstGeom prst="rect">
            <a:avLst/>
          </a:prstGeom>
          <a:noFill/>
        </p:spPr>
        <p:txBody>
          <a:bodyPr wrap="none" rtlCol="0">
            <a:spAutoFit/>
          </a:bodyPr>
          <a:lstStyle/>
          <a:p>
            <a:r>
              <a:rPr lang="en-GB" sz="3600" dirty="0">
                <a:solidFill>
                  <a:srgbClr val="00B050"/>
                </a:solidFill>
              </a:rPr>
              <a:t>How did you do?</a:t>
            </a:r>
          </a:p>
        </p:txBody>
      </p:sp>
    </p:spTree>
    <p:extLst>
      <p:ext uri="{BB962C8B-B14F-4D97-AF65-F5344CB8AC3E}">
        <p14:creationId xmlns:p14="http://schemas.microsoft.com/office/powerpoint/2010/main" val="2133617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6: Revision.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3" name="TextBox 2">
            <a:extLst>
              <a:ext uri="{FF2B5EF4-FFF2-40B4-BE49-F238E27FC236}">
                <a16:creationId xmlns:a16="http://schemas.microsoft.com/office/drawing/2014/main" id="{BA2CBA70-D92F-4961-B0B1-7D334DB49CF2}"/>
              </a:ext>
            </a:extLst>
          </p:cNvPr>
          <p:cNvSpPr txBox="1"/>
          <p:nvPr/>
        </p:nvSpPr>
        <p:spPr>
          <a:xfrm>
            <a:off x="2734734" y="718197"/>
            <a:ext cx="8340232" cy="707886"/>
          </a:xfrm>
          <a:prstGeom prst="rect">
            <a:avLst/>
          </a:prstGeom>
          <a:noFill/>
        </p:spPr>
        <p:txBody>
          <a:bodyPr wrap="none" rtlCol="0">
            <a:spAutoFit/>
          </a:bodyPr>
          <a:lstStyle/>
          <a:p>
            <a:r>
              <a:rPr lang="en-GB" sz="2000" b="1" dirty="0"/>
              <a:t>Attempt as many of these questions as you can to check your understanding.</a:t>
            </a:r>
          </a:p>
          <a:p>
            <a:r>
              <a:rPr lang="en-GB" sz="2000" b="1" dirty="0"/>
              <a:t>You can use the previous slides to help you.</a:t>
            </a:r>
          </a:p>
        </p:txBody>
      </p:sp>
      <p:graphicFrame>
        <p:nvGraphicFramePr>
          <p:cNvPr id="23" name="Table 22">
            <a:extLst>
              <a:ext uri="{FF2B5EF4-FFF2-40B4-BE49-F238E27FC236}">
                <a16:creationId xmlns:a16="http://schemas.microsoft.com/office/drawing/2014/main" id="{AC9C585D-DE83-450F-968B-E22A32019005}"/>
              </a:ext>
            </a:extLst>
          </p:cNvPr>
          <p:cNvGraphicFramePr>
            <a:graphicFrameLocks noGrp="1"/>
          </p:cNvGraphicFramePr>
          <p:nvPr>
            <p:extLst>
              <p:ext uri="{D42A27DB-BD31-4B8C-83A1-F6EECF244321}">
                <p14:modId xmlns:p14="http://schemas.microsoft.com/office/powerpoint/2010/main" val="2774883927"/>
              </p:ext>
            </p:extLst>
          </p:nvPr>
        </p:nvGraphicFramePr>
        <p:xfrm>
          <a:off x="4096082" y="2054881"/>
          <a:ext cx="5825839" cy="4291328"/>
        </p:xfrm>
        <a:graphic>
          <a:graphicData uri="http://schemas.openxmlformats.org/drawingml/2006/table">
            <a:tbl>
              <a:tblPr firstRow="1" firstCol="1" bandRow="1">
                <a:tableStyleId>{5C22544A-7EE6-4342-B048-85BDC9FD1C3A}</a:tableStyleId>
              </a:tblPr>
              <a:tblGrid>
                <a:gridCol w="1678479">
                  <a:extLst>
                    <a:ext uri="{9D8B030D-6E8A-4147-A177-3AD203B41FA5}">
                      <a16:colId xmlns:a16="http://schemas.microsoft.com/office/drawing/2014/main" val="4068574285"/>
                    </a:ext>
                  </a:extLst>
                </a:gridCol>
                <a:gridCol w="1275804">
                  <a:extLst>
                    <a:ext uri="{9D8B030D-6E8A-4147-A177-3AD203B41FA5}">
                      <a16:colId xmlns:a16="http://schemas.microsoft.com/office/drawing/2014/main" val="3415562170"/>
                    </a:ext>
                  </a:extLst>
                </a:gridCol>
                <a:gridCol w="2871556">
                  <a:extLst>
                    <a:ext uri="{9D8B030D-6E8A-4147-A177-3AD203B41FA5}">
                      <a16:colId xmlns:a16="http://schemas.microsoft.com/office/drawing/2014/main" val="3851630181"/>
                    </a:ext>
                  </a:extLst>
                </a:gridCol>
              </a:tblGrid>
              <a:tr h="559660">
                <a:tc>
                  <a:txBody>
                    <a:bodyPr/>
                    <a:lstStyle/>
                    <a:p>
                      <a:pPr algn="l">
                        <a:lnSpc>
                          <a:spcPct val="107000"/>
                        </a:lnSpc>
                        <a:spcAft>
                          <a:spcPts val="0"/>
                        </a:spcAft>
                      </a:pPr>
                      <a:r>
                        <a:rPr lang="en-GB" sz="1100">
                          <a:effectLst/>
                        </a:rPr>
                        <a:t>Hydrocarbon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Chemical formula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Displayed formula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7414325"/>
                  </a:ext>
                </a:extLst>
              </a:tr>
              <a:tr h="982113">
                <a:tc>
                  <a:txBody>
                    <a:bodyPr/>
                    <a:lstStyle/>
                    <a:p>
                      <a:pPr algn="l">
                        <a:lnSpc>
                          <a:spcPct val="107000"/>
                        </a:lnSpc>
                        <a:spcAft>
                          <a:spcPts val="0"/>
                        </a:spcAft>
                      </a:pPr>
                      <a:r>
                        <a:rPr lang="en-GB" sz="1100">
                          <a:effectLst/>
                        </a:rPr>
                        <a:t>methane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9348669"/>
                  </a:ext>
                </a:extLst>
              </a:tr>
              <a:tr h="883721">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C</a:t>
                      </a:r>
                      <a:r>
                        <a:rPr lang="en-GB" sz="1100" baseline="-25000">
                          <a:effectLst/>
                        </a:rPr>
                        <a:t>2</a:t>
                      </a:r>
                      <a:r>
                        <a:rPr lang="en-GB" sz="1100">
                          <a:effectLst/>
                        </a:rPr>
                        <a:t>H</a:t>
                      </a:r>
                      <a:r>
                        <a:rPr lang="en-GB" sz="1100" baseline="-25000">
                          <a:effectLst/>
                        </a:rPr>
                        <a:t>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2044933"/>
                  </a:ext>
                </a:extLst>
              </a:tr>
              <a:tr h="883721">
                <a:tc>
                  <a:txBody>
                    <a:bodyPr/>
                    <a:lstStyle/>
                    <a:p>
                      <a:pPr algn="l">
                        <a:lnSpc>
                          <a:spcPct val="107000"/>
                        </a:lnSpc>
                        <a:spcAft>
                          <a:spcPts val="0"/>
                        </a:spcAft>
                      </a:pPr>
                      <a:r>
                        <a:rPr lang="en-GB" sz="1100">
                          <a:effectLst/>
                        </a:rPr>
                        <a:t>propane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5010406"/>
                  </a:ext>
                </a:extLst>
              </a:tr>
              <a:tr h="982113">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GB" sz="1100">
                          <a:effectLst/>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1098346"/>
                  </a:ext>
                </a:extLst>
              </a:tr>
            </a:tbl>
          </a:graphicData>
        </a:graphic>
      </p:graphicFrame>
      <p:pic>
        <p:nvPicPr>
          <p:cNvPr id="1025" name="Picture 4">
            <a:extLst>
              <a:ext uri="{FF2B5EF4-FFF2-40B4-BE49-F238E27FC236}">
                <a16:creationId xmlns:a16="http://schemas.microsoft.com/office/drawing/2014/main" id="{A5B740C8-1B1F-4F42-B4D8-41D9D774A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7618" y="5492103"/>
            <a:ext cx="120967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11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6: Revision.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sp>
        <p:nvSpPr>
          <p:cNvPr id="2" name="Text Box 2">
            <a:extLst>
              <a:ext uri="{FF2B5EF4-FFF2-40B4-BE49-F238E27FC236}">
                <a16:creationId xmlns:a16="http://schemas.microsoft.com/office/drawing/2014/main" id="{069EE7B7-1A9A-44F6-87F5-8E3E03301073}"/>
              </a:ext>
            </a:extLst>
          </p:cNvPr>
          <p:cNvSpPr txBox="1">
            <a:spLocks noChangeArrowheads="1"/>
          </p:cNvSpPr>
          <p:nvPr/>
        </p:nvSpPr>
        <p:spPr bwMode="auto">
          <a:xfrm>
            <a:off x="2865361" y="1101176"/>
            <a:ext cx="2459038" cy="3048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Complete the sentences to describe how the chain length affects the properties of hydrocarbons:</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As chain length </a:t>
            </a:r>
            <a:r>
              <a:rPr kumimoji="0" lang="en-GB" altLang="en-US" sz="1100" b="1" i="0" u="none" strike="noStrike" cap="none" normalizeH="0" baseline="0">
                <a:ln>
                  <a:noFill/>
                </a:ln>
                <a:solidFill>
                  <a:schemeClr val="tx1"/>
                </a:solidFill>
                <a:effectLst/>
                <a:latin typeface="Calibri" panose="020F0502020204030204" pitchFamily="34" charset="0"/>
              </a:rPr>
              <a:t>increases</a:t>
            </a:r>
            <a:r>
              <a:rPr kumimoji="0" lang="en-GB" altLang="en-US" sz="1100" b="0" i="0" u="none" strike="noStrike" cap="none" normalizeH="0" baseline="0">
                <a:ln>
                  <a:noFill/>
                </a:ln>
                <a:solidFill>
                  <a:schemeClr val="tx1"/>
                </a:solidFill>
                <a:effectLst/>
                <a:latin typeface="Calibri" panose="020F0502020204030204" pitchFamily="34" charset="0"/>
              </a:rPr>
              <a:t>, viscosity………………………………………………….</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As chain length </a:t>
            </a:r>
            <a:r>
              <a:rPr kumimoji="0" lang="en-GB" altLang="en-US" sz="1100" b="1" i="0" u="none" strike="noStrike" cap="none" normalizeH="0" baseline="0">
                <a:ln>
                  <a:noFill/>
                </a:ln>
                <a:solidFill>
                  <a:schemeClr val="tx1"/>
                </a:solidFill>
                <a:effectLst/>
                <a:latin typeface="Calibri" panose="020F0502020204030204" pitchFamily="34" charset="0"/>
              </a:rPr>
              <a:t>decreases</a:t>
            </a:r>
            <a:r>
              <a:rPr kumimoji="0" lang="en-GB" altLang="en-US" sz="1100" b="0" i="0" u="none" strike="noStrike" cap="none" normalizeH="0" baseline="0">
                <a:ln>
                  <a:noFill/>
                </a:ln>
                <a:solidFill>
                  <a:schemeClr val="tx1"/>
                </a:solidFill>
                <a:effectLst/>
                <a:latin typeface="Calibri" panose="020F0502020204030204" pitchFamily="34" charset="0"/>
              </a:rPr>
              <a:t>, flammability ……………………………………………</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 boiling point increases.</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 the colour gets darker.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8" name="Picture 7" descr="A picture containing fruit, bird&#10;&#10;Description automatically generated">
            <a:extLst>
              <a:ext uri="{FF2B5EF4-FFF2-40B4-BE49-F238E27FC236}">
                <a16:creationId xmlns:a16="http://schemas.microsoft.com/office/drawing/2014/main" id="{E9E871BC-3A16-4222-9FBB-50E84405BC58}"/>
              </a:ext>
            </a:extLst>
          </p:cNvPr>
          <p:cNvPicPr>
            <a:picLocks noChangeAspect="1"/>
          </p:cNvPicPr>
          <p:nvPr/>
        </p:nvPicPr>
        <p:blipFill>
          <a:blip r:embed="rId3"/>
          <a:stretch>
            <a:fillRect/>
          </a:stretch>
        </p:blipFill>
        <p:spPr>
          <a:xfrm>
            <a:off x="6416341" y="1101176"/>
            <a:ext cx="2580952" cy="1952381"/>
          </a:xfrm>
          <a:prstGeom prst="rect">
            <a:avLst/>
          </a:prstGeom>
        </p:spPr>
      </p:pic>
      <p:pic>
        <p:nvPicPr>
          <p:cNvPr id="10" name="Picture 9" descr="A picture containing bird, flower&#10;&#10;Description automatically generated">
            <a:extLst>
              <a:ext uri="{FF2B5EF4-FFF2-40B4-BE49-F238E27FC236}">
                <a16:creationId xmlns:a16="http://schemas.microsoft.com/office/drawing/2014/main" id="{753D9B13-4447-471B-8731-BBEF64BCA170}"/>
              </a:ext>
            </a:extLst>
          </p:cNvPr>
          <p:cNvPicPr>
            <a:picLocks noChangeAspect="1"/>
          </p:cNvPicPr>
          <p:nvPr/>
        </p:nvPicPr>
        <p:blipFill>
          <a:blip r:embed="rId4"/>
          <a:stretch>
            <a:fillRect/>
          </a:stretch>
        </p:blipFill>
        <p:spPr>
          <a:xfrm>
            <a:off x="6416341" y="3151108"/>
            <a:ext cx="2552381" cy="1038095"/>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12E0DEF0-A681-49D6-A099-274F3F6F7BCE}"/>
              </a:ext>
            </a:extLst>
          </p:cNvPr>
          <p:cNvPicPr>
            <a:picLocks noChangeAspect="1"/>
          </p:cNvPicPr>
          <p:nvPr/>
        </p:nvPicPr>
        <p:blipFill rotWithShape="1">
          <a:blip r:embed="rId5"/>
          <a:srcRect b="54534"/>
          <a:stretch/>
        </p:blipFill>
        <p:spPr>
          <a:xfrm>
            <a:off x="2865362" y="4412326"/>
            <a:ext cx="2459038" cy="1319681"/>
          </a:xfrm>
          <a:prstGeom prst="rect">
            <a:avLst/>
          </a:prstGeom>
        </p:spPr>
      </p:pic>
      <p:sp>
        <p:nvSpPr>
          <p:cNvPr id="13" name="Text Box 2">
            <a:extLst>
              <a:ext uri="{FF2B5EF4-FFF2-40B4-BE49-F238E27FC236}">
                <a16:creationId xmlns:a16="http://schemas.microsoft.com/office/drawing/2014/main" id="{61A7A60E-D5A5-4880-BCA0-29174EF46C4E}"/>
              </a:ext>
            </a:extLst>
          </p:cNvPr>
          <p:cNvSpPr txBox="1">
            <a:spLocks noChangeArrowheads="1"/>
          </p:cNvSpPr>
          <p:nvPr/>
        </p:nvSpPr>
        <p:spPr bwMode="auto">
          <a:xfrm>
            <a:off x="6416341" y="4338080"/>
            <a:ext cx="2922588" cy="170973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Give the GENERAL formula of:</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GB"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An ALKANE:</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GB"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An ALKENE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1427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6: Revision.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pic>
        <p:nvPicPr>
          <p:cNvPr id="3" name="Picture 2" descr="A picture containing bird, flower&#10;&#10;Description automatically generated">
            <a:extLst>
              <a:ext uri="{FF2B5EF4-FFF2-40B4-BE49-F238E27FC236}">
                <a16:creationId xmlns:a16="http://schemas.microsoft.com/office/drawing/2014/main" id="{1C4610CB-0897-441B-B557-AF9B9938294D}"/>
              </a:ext>
            </a:extLst>
          </p:cNvPr>
          <p:cNvPicPr>
            <a:picLocks noChangeAspect="1"/>
          </p:cNvPicPr>
          <p:nvPr/>
        </p:nvPicPr>
        <p:blipFill>
          <a:blip r:embed="rId3"/>
          <a:stretch>
            <a:fillRect/>
          </a:stretch>
        </p:blipFill>
        <p:spPr>
          <a:xfrm>
            <a:off x="2865361" y="972528"/>
            <a:ext cx="2923809" cy="1323810"/>
          </a:xfrm>
          <a:prstGeom prst="rect">
            <a:avLst/>
          </a:prstGeom>
        </p:spPr>
      </p:pic>
      <p:pic>
        <p:nvPicPr>
          <p:cNvPr id="3075" name="Picture 8">
            <a:extLst>
              <a:ext uri="{FF2B5EF4-FFF2-40B4-BE49-F238E27FC236}">
                <a16:creationId xmlns:a16="http://schemas.microsoft.com/office/drawing/2014/main" id="{CF3AF4A0-F7A4-4E8B-A56F-D62B6CB2F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361" y="2544504"/>
            <a:ext cx="42957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bird&#10;&#10;Description automatically generated">
            <a:extLst>
              <a:ext uri="{FF2B5EF4-FFF2-40B4-BE49-F238E27FC236}">
                <a16:creationId xmlns:a16="http://schemas.microsoft.com/office/drawing/2014/main" id="{7441F235-5B2A-4D46-B93C-F7AF6F62EA64}"/>
              </a:ext>
            </a:extLst>
          </p:cNvPr>
          <p:cNvPicPr>
            <a:picLocks noChangeAspect="1"/>
          </p:cNvPicPr>
          <p:nvPr/>
        </p:nvPicPr>
        <p:blipFill>
          <a:blip r:embed="rId5"/>
          <a:stretch>
            <a:fillRect/>
          </a:stretch>
        </p:blipFill>
        <p:spPr>
          <a:xfrm>
            <a:off x="7214208" y="1267095"/>
            <a:ext cx="4428571" cy="2161905"/>
          </a:xfrm>
          <a:prstGeom prst="rect">
            <a:avLst/>
          </a:prstGeom>
        </p:spPr>
      </p:pic>
      <p:pic>
        <p:nvPicPr>
          <p:cNvPr id="11" name="Picture 10" descr="A picture containing bird&#10;&#10;Description automatically generated">
            <a:extLst>
              <a:ext uri="{FF2B5EF4-FFF2-40B4-BE49-F238E27FC236}">
                <a16:creationId xmlns:a16="http://schemas.microsoft.com/office/drawing/2014/main" id="{EA8B829B-164D-4DF0-ABF7-0032650263F6}"/>
              </a:ext>
            </a:extLst>
          </p:cNvPr>
          <p:cNvPicPr>
            <a:picLocks noChangeAspect="1"/>
          </p:cNvPicPr>
          <p:nvPr/>
        </p:nvPicPr>
        <p:blipFill>
          <a:blip r:embed="rId6"/>
          <a:stretch>
            <a:fillRect/>
          </a:stretch>
        </p:blipFill>
        <p:spPr>
          <a:xfrm>
            <a:off x="7214208" y="3721481"/>
            <a:ext cx="4428571" cy="2161905"/>
          </a:xfrm>
          <a:prstGeom prst="rect">
            <a:avLst/>
          </a:prstGeom>
        </p:spPr>
      </p:pic>
    </p:spTree>
    <p:extLst>
      <p:ext uri="{BB962C8B-B14F-4D97-AF65-F5344CB8AC3E}">
        <p14:creationId xmlns:p14="http://schemas.microsoft.com/office/powerpoint/2010/main" val="4045614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Lesson 6: Revision.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what combustion is.</a:t>
            </a:r>
          </a:p>
          <a:p>
            <a:endParaRPr lang="en-GB" dirty="0"/>
          </a:p>
          <a:p>
            <a:endParaRPr lang="en-GB" dirty="0"/>
          </a:p>
          <a:p>
            <a:endParaRPr lang="en-GB" dirty="0"/>
          </a:p>
          <a:p>
            <a:r>
              <a:rPr lang="en-GB" b="1" u="sng" dirty="0"/>
              <a:t>Stretch</a:t>
            </a:r>
            <a:r>
              <a:rPr lang="en-GB" dirty="0"/>
              <a:t>: </a:t>
            </a:r>
            <a:r>
              <a:rPr lang="en-GB" dirty="0" err="1"/>
              <a:t>Describethe</a:t>
            </a:r>
            <a:r>
              <a:rPr lang="en-GB" dirty="0"/>
              <a:t> differences between complete and incomplete combustion.</a:t>
            </a:r>
          </a:p>
          <a:p>
            <a:endParaRPr lang="en-GB" dirty="0"/>
          </a:p>
          <a:p>
            <a:endParaRPr lang="en-GB" dirty="0"/>
          </a:p>
          <a:p>
            <a:r>
              <a:rPr lang="en-GB" b="1" u="sng" dirty="0"/>
              <a:t>Challenge</a:t>
            </a:r>
            <a:r>
              <a:rPr lang="en-GB" dirty="0"/>
              <a:t>: Explain why incomplete combustion is dangerous.</a:t>
            </a:r>
          </a:p>
        </p:txBody>
      </p:sp>
      <p:sp>
        <p:nvSpPr>
          <p:cNvPr id="7" name="Content Placeholder 2">
            <a:extLst>
              <a:ext uri="{FF2B5EF4-FFF2-40B4-BE49-F238E27FC236}">
                <a16:creationId xmlns:a16="http://schemas.microsoft.com/office/drawing/2014/main" id="{868F1C26-55B9-429D-B91E-3D33B5D0FDDB}"/>
              </a:ext>
            </a:extLst>
          </p:cNvPr>
          <p:cNvSpPr txBox="1">
            <a:spLocks/>
          </p:cNvSpPr>
          <p:nvPr/>
        </p:nvSpPr>
        <p:spPr>
          <a:xfrm>
            <a:off x="2865361" y="1262183"/>
            <a:ext cx="8830491" cy="245929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kumimoji="1"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kumimoji="1"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kumimoji="1"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endParaRPr lang="en-GB" sz="2800" dirty="0">
              <a:solidFill>
                <a:srgbClr val="002060"/>
              </a:solidFill>
              <a:latin typeface="Gulim" panose="020B0600000101010101" pitchFamily="34" charset="-127"/>
              <a:ea typeface="Gulim" panose="020B0600000101010101" pitchFamily="34" charset="-127"/>
            </a:endParaRPr>
          </a:p>
        </p:txBody>
      </p:sp>
      <p:pic>
        <p:nvPicPr>
          <p:cNvPr id="6" name="Picture 5" descr="A screenshot of a cell phone&#10;&#10;Description automatically generated">
            <a:extLst>
              <a:ext uri="{FF2B5EF4-FFF2-40B4-BE49-F238E27FC236}">
                <a16:creationId xmlns:a16="http://schemas.microsoft.com/office/drawing/2014/main" id="{BD34F8EC-223C-4042-B5DB-82ADED5B4F30}"/>
              </a:ext>
            </a:extLst>
          </p:cNvPr>
          <p:cNvPicPr>
            <a:picLocks noChangeAspect="1"/>
          </p:cNvPicPr>
          <p:nvPr/>
        </p:nvPicPr>
        <p:blipFill>
          <a:blip r:embed="rId3"/>
          <a:stretch>
            <a:fillRect/>
          </a:stretch>
        </p:blipFill>
        <p:spPr>
          <a:xfrm>
            <a:off x="2865361" y="790215"/>
            <a:ext cx="5847619" cy="3019048"/>
          </a:xfrm>
          <a:prstGeom prst="rect">
            <a:avLst/>
          </a:prstGeom>
        </p:spPr>
      </p:pic>
      <p:sp>
        <p:nvSpPr>
          <p:cNvPr id="8" name="Text Box 19">
            <a:extLst>
              <a:ext uri="{FF2B5EF4-FFF2-40B4-BE49-F238E27FC236}">
                <a16:creationId xmlns:a16="http://schemas.microsoft.com/office/drawing/2014/main" id="{A087B78D-9B04-495B-BDD5-B97250BB553F}"/>
              </a:ext>
            </a:extLst>
          </p:cNvPr>
          <p:cNvSpPr txBox="1">
            <a:spLocks noChangeArrowheads="1"/>
          </p:cNvSpPr>
          <p:nvPr/>
        </p:nvSpPr>
        <p:spPr bwMode="auto">
          <a:xfrm>
            <a:off x="2865361" y="4152812"/>
            <a:ext cx="5849938" cy="5461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How can you use bromine water to show that an alkene is present?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15">
            <a:extLst>
              <a:ext uri="{FF2B5EF4-FFF2-40B4-BE49-F238E27FC236}">
                <a16:creationId xmlns:a16="http://schemas.microsoft.com/office/drawing/2014/main" id="{3A9F3BA0-D53F-43F6-9555-F3A9A9B540ED}"/>
              </a:ext>
            </a:extLst>
          </p:cNvPr>
          <p:cNvSpPr txBox="1">
            <a:spLocks noChangeArrowheads="1"/>
          </p:cNvSpPr>
          <p:nvPr/>
        </p:nvSpPr>
        <p:spPr bwMode="auto">
          <a:xfrm>
            <a:off x="8859625" y="1986019"/>
            <a:ext cx="2978150" cy="364648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What is the difference between complete and incomplete combustion?</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GB"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GB"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GB"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Write a word equation to describe the complete combustion of butane:</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GB"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endParaRPr kumimoji="0" lang="en-GB" altLang="en-US" sz="1100" b="0" i="0" u="none" strike="noStrike" cap="none" normalizeH="0" baseline="0">
              <a:ln>
                <a:noFill/>
              </a:ln>
              <a:solidFill>
                <a:schemeClr val="tx1"/>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Write a word equation for the incomplete combustion of methane:</a:t>
            </a:r>
          </a:p>
          <a:p>
            <a:pPr marL="0" marR="0" lvl="0" indent="0" algn="l" defTabSz="914400" rtl="0" eaLnBrk="0" fontAlgn="base" latinLnBrk="0" hangingPunct="0">
              <a:lnSpc>
                <a:spcPct val="100000"/>
              </a:lnSpc>
              <a:spcBef>
                <a:spcPct val="0"/>
              </a:spcBef>
              <a:spcAft>
                <a:spcPts val="800"/>
              </a:spcAft>
              <a:buClrTx/>
              <a:buSzTx/>
              <a:buFontTx/>
              <a:buNone/>
              <a:tabLst/>
            </a:pPr>
            <a:r>
              <a:rPr kumimoji="0" lang="en-GB" altLang="en-US" sz="1100" b="0" i="0" u="none" strike="noStrike" cap="none" normalizeH="0" baseline="0">
                <a:ln>
                  <a:noFill/>
                </a:ln>
                <a:solidFill>
                  <a:schemeClr val="tx1"/>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C30CE219-1D93-4B8A-884E-4938C8424FE5}"/>
              </a:ext>
            </a:extLst>
          </p:cNvPr>
          <p:cNvSpPr txBox="1"/>
          <p:nvPr/>
        </p:nvSpPr>
        <p:spPr>
          <a:xfrm>
            <a:off x="2865361" y="5042461"/>
            <a:ext cx="4584909" cy="1569660"/>
          </a:xfrm>
          <a:prstGeom prst="rect">
            <a:avLst/>
          </a:prstGeom>
          <a:noFill/>
        </p:spPr>
        <p:txBody>
          <a:bodyPr wrap="none" rtlCol="0">
            <a:spAutoFit/>
          </a:bodyPr>
          <a:lstStyle/>
          <a:p>
            <a:r>
              <a:rPr lang="en-GB" sz="3200" dirty="0"/>
              <a:t>Stay indoors </a:t>
            </a:r>
          </a:p>
          <a:p>
            <a:r>
              <a:rPr lang="en-GB" sz="3200" dirty="0"/>
              <a:t>Stay safe</a:t>
            </a:r>
          </a:p>
          <a:p>
            <a:r>
              <a:rPr lang="en-GB" sz="3200" dirty="0"/>
              <a:t>See you all soon. Mr Hulse</a:t>
            </a:r>
          </a:p>
        </p:txBody>
      </p:sp>
    </p:spTree>
    <p:extLst>
      <p:ext uri="{BB962C8B-B14F-4D97-AF65-F5344CB8AC3E}">
        <p14:creationId xmlns:p14="http://schemas.microsoft.com/office/powerpoint/2010/main" val="279406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What is a hydrocarbon?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how crude oil is formed.</a:t>
            </a:r>
          </a:p>
          <a:p>
            <a:endParaRPr lang="en-GB" dirty="0"/>
          </a:p>
          <a:p>
            <a:endParaRPr lang="en-GB" dirty="0"/>
          </a:p>
          <a:p>
            <a:r>
              <a:rPr lang="en-GB" b="1" u="sng" dirty="0"/>
              <a:t>Challenge</a:t>
            </a:r>
            <a:r>
              <a:rPr lang="en-GB" dirty="0"/>
              <a:t>: Determine the number of carbon and hydrogen atoms in different types of alkanes.</a:t>
            </a:r>
          </a:p>
          <a:p>
            <a:endParaRPr lang="en-GB" dirty="0"/>
          </a:p>
        </p:txBody>
      </p:sp>
      <p:pic>
        <p:nvPicPr>
          <p:cNvPr id="10" name="Picture 9">
            <a:extLst>
              <a:ext uri="{FF2B5EF4-FFF2-40B4-BE49-F238E27FC236}">
                <a16:creationId xmlns:a16="http://schemas.microsoft.com/office/drawing/2014/main" id="{48D54255-AA92-470A-B65B-EF1C73444998}"/>
              </a:ext>
            </a:extLst>
          </p:cNvPr>
          <p:cNvPicPr>
            <a:picLocks noChangeAspect="1"/>
          </p:cNvPicPr>
          <p:nvPr/>
        </p:nvPicPr>
        <p:blipFill rotWithShape="1">
          <a:blip r:embed="rId2"/>
          <a:srcRect r="2105" b="30059"/>
          <a:stretch/>
        </p:blipFill>
        <p:spPr>
          <a:xfrm>
            <a:off x="3523423" y="2415780"/>
            <a:ext cx="6675245" cy="2026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71CF3A23-9F69-48F6-8C34-1FC81C02669F}"/>
              </a:ext>
            </a:extLst>
          </p:cNvPr>
          <p:cNvSpPr/>
          <p:nvPr/>
        </p:nvSpPr>
        <p:spPr>
          <a:xfrm>
            <a:off x="3813045" y="4578160"/>
            <a:ext cx="6096000" cy="2031325"/>
          </a:xfrm>
          <a:prstGeom prst="rect">
            <a:avLst/>
          </a:prstGeom>
        </p:spPr>
        <p:txBody>
          <a:bodyPr>
            <a:spAutoFit/>
          </a:bodyPr>
          <a:lstStyle/>
          <a:p>
            <a:pPr algn="ctr"/>
            <a:r>
              <a:rPr lang="en-GB" b="1" dirty="0">
                <a:latin typeface="Gulim" panose="020B0600000101010101" pitchFamily="34" charset="-127"/>
                <a:ea typeface="Gulim" panose="020B0600000101010101" pitchFamily="34" charset="-127"/>
              </a:rPr>
              <a:t>Crude oil is formed from dead animals and plants.  Using the diagram, describe how you think crude oil may have been formed.</a:t>
            </a:r>
          </a:p>
          <a:p>
            <a:pPr algn="ctr"/>
            <a:endParaRPr lang="en-GB" b="1" dirty="0">
              <a:latin typeface="Gulim" panose="020B0600000101010101" pitchFamily="34" charset="-127"/>
              <a:ea typeface="Gulim" panose="020B0600000101010101" pitchFamily="34" charset="-127"/>
            </a:endParaRPr>
          </a:p>
          <a:p>
            <a:pPr algn="ctr"/>
            <a:endParaRPr lang="en-GB" b="1" dirty="0">
              <a:latin typeface="Gulim" panose="020B0600000101010101" pitchFamily="34" charset="-127"/>
              <a:ea typeface="Gulim" panose="020B0600000101010101" pitchFamily="34" charset="-127"/>
            </a:endParaRPr>
          </a:p>
          <a:p>
            <a:pPr algn="ctr"/>
            <a:r>
              <a:rPr lang="en-GB" b="1" dirty="0">
                <a:latin typeface="Gulim" panose="020B0600000101010101" pitchFamily="34" charset="-127"/>
                <a:ea typeface="Gulim" panose="020B0600000101010101" pitchFamily="34" charset="-127"/>
              </a:rPr>
              <a:t>Extension: Why is some oil drilled for on land rather than at sea?</a:t>
            </a:r>
          </a:p>
        </p:txBody>
      </p:sp>
      <p:sp>
        <p:nvSpPr>
          <p:cNvPr id="2" name="TextBox 1">
            <a:extLst>
              <a:ext uri="{FF2B5EF4-FFF2-40B4-BE49-F238E27FC236}">
                <a16:creationId xmlns:a16="http://schemas.microsoft.com/office/drawing/2014/main" id="{BB0FAF28-D003-445C-9FF1-7FDC0D14182A}"/>
              </a:ext>
            </a:extLst>
          </p:cNvPr>
          <p:cNvSpPr txBox="1"/>
          <p:nvPr/>
        </p:nvSpPr>
        <p:spPr>
          <a:xfrm>
            <a:off x="3138985" y="645584"/>
            <a:ext cx="6832127" cy="1754326"/>
          </a:xfrm>
          <a:prstGeom prst="rect">
            <a:avLst/>
          </a:prstGeom>
          <a:noFill/>
        </p:spPr>
        <p:txBody>
          <a:bodyPr wrap="none" rtlCol="0">
            <a:spAutoFit/>
          </a:bodyPr>
          <a:lstStyle/>
          <a:p>
            <a:r>
              <a:rPr lang="en-GB" b="1" i="1" dirty="0">
                <a:solidFill>
                  <a:srgbClr val="FF0000"/>
                </a:solidFill>
              </a:rPr>
              <a:t>Hello everybody, I hope you and your families are all safe and well.</a:t>
            </a:r>
          </a:p>
          <a:p>
            <a:endParaRPr lang="en-GB" b="1" i="1" dirty="0">
              <a:solidFill>
                <a:srgbClr val="FF0000"/>
              </a:solidFill>
            </a:endParaRPr>
          </a:p>
          <a:p>
            <a:r>
              <a:rPr lang="en-GB" b="1" i="1" dirty="0">
                <a:solidFill>
                  <a:srgbClr val="FF0000"/>
                </a:solidFill>
              </a:rPr>
              <a:t>I have put 6 lessons together on the topic of crude oil and combustion</a:t>
            </a:r>
          </a:p>
          <a:p>
            <a:r>
              <a:rPr lang="en-GB" b="1" i="1" dirty="0">
                <a:solidFill>
                  <a:srgbClr val="FF0000"/>
                </a:solidFill>
              </a:rPr>
              <a:t>Enjoy!   </a:t>
            </a:r>
          </a:p>
          <a:p>
            <a:r>
              <a:rPr lang="en-GB" b="1" i="1" dirty="0">
                <a:solidFill>
                  <a:srgbClr val="FF0000"/>
                </a:solidFill>
              </a:rPr>
              <a:t> </a:t>
            </a:r>
          </a:p>
          <a:p>
            <a:r>
              <a:rPr lang="en-GB" b="1" i="1" dirty="0">
                <a:solidFill>
                  <a:srgbClr val="FF0000"/>
                </a:solidFill>
              </a:rPr>
              <a:t>Mr Hulse</a:t>
            </a:r>
          </a:p>
        </p:txBody>
      </p:sp>
    </p:spTree>
    <p:extLst>
      <p:ext uri="{BB962C8B-B14F-4D97-AF65-F5344CB8AC3E}">
        <p14:creationId xmlns:p14="http://schemas.microsoft.com/office/powerpoint/2010/main" val="187773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What is a hydrocarbon?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how crude oil is formed.</a:t>
            </a:r>
          </a:p>
          <a:p>
            <a:endParaRPr lang="en-GB" dirty="0"/>
          </a:p>
          <a:p>
            <a:endParaRPr lang="en-GB" dirty="0"/>
          </a:p>
          <a:p>
            <a:r>
              <a:rPr lang="en-GB" b="1" u="sng" dirty="0"/>
              <a:t>Challenge</a:t>
            </a:r>
            <a:r>
              <a:rPr lang="en-GB" dirty="0"/>
              <a:t>: Determine the number of carbon and hydrogen atoms in different types of alkanes.</a:t>
            </a:r>
          </a:p>
          <a:p>
            <a:endParaRPr lang="en-GB" dirty="0"/>
          </a:p>
        </p:txBody>
      </p:sp>
      <p:grpSp>
        <p:nvGrpSpPr>
          <p:cNvPr id="6" name="Group 5">
            <a:extLst>
              <a:ext uri="{FF2B5EF4-FFF2-40B4-BE49-F238E27FC236}">
                <a16:creationId xmlns:a16="http://schemas.microsoft.com/office/drawing/2014/main" id="{F1DDBDA5-14B8-4EEA-98D0-A28CBC651E76}"/>
              </a:ext>
            </a:extLst>
          </p:cNvPr>
          <p:cNvGrpSpPr/>
          <p:nvPr/>
        </p:nvGrpSpPr>
        <p:grpSpPr>
          <a:xfrm>
            <a:off x="3633537" y="4241503"/>
            <a:ext cx="6196263" cy="2192966"/>
            <a:chOff x="1" y="3289738"/>
            <a:chExt cx="9143999" cy="2777396"/>
          </a:xfrm>
        </p:grpSpPr>
        <p:pic>
          <p:nvPicPr>
            <p:cNvPr id="7" name="Picture 6" descr="A large ship in a body of water&#10;&#10;Description automatically generated">
              <a:extLst>
                <a:ext uri="{FF2B5EF4-FFF2-40B4-BE49-F238E27FC236}">
                  <a16:creationId xmlns:a16="http://schemas.microsoft.com/office/drawing/2014/main" id="{46A1F840-DADF-4C03-87E2-290C3DB8ABCB}"/>
                </a:ext>
              </a:extLst>
            </p:cNvPr>
            <p:cNvPicPr>
              <a:picLocks noChangeAspect="1"/>
            </p:cNvPicPr>
            <p:nvPr/>
          </p:nvPicPr>
          <p:blipFill rotWithShape="1">
            <a:blip r:embed="rId2">
              <a:extLst>
                <a:ext uri="{28A0092B-C50C-407E-A947-70E740481C1C}">
                  <a14:useLocalDpi xmlns:a14="http://schemas.microsoft.com/office/drawing/2010/main" val="0"/>
                </a:ext>
              </a:extLst>
            </a:blip>
            <a:srcRect l="31775" r="20000"/>
            <a:stretch/>
          </p:blipFill>
          <p:spPr>
            <a:xfrm>
              <a:off x="3354997" y="3289738"/>
              <a:ext cx="2428090" cy="2777396"/>
            </a:xfrm>
            <a:prstGeom prst="rect">
              <a:avLst/>
            </a:prstGeom>
          </p:spPr>
        </p:pic>
        <p:pic>
          <p:nvPicPr>
            <p:cNvPr id="8" name="Picture 2" descr="Image result for oil rig disaster">
              <a:extLst>
                <a:ext uri="{FF2B5EF4-FFF2-40B4-BE49-F238E27FC236}">
                  <a16:creationId xmlns:a16="http://schemas.microsoft.com/office/drawing/2014/main" id="{58954A41-091D-45DE-B96D-AD15EABBD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086" y="3289738"/>
              <a:ext cx="3360914" cy="27773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standing on a cart&#10;&#10;Description automatically generated">
              <a:extLst>
                <a:ext uri="{FF2B5EF4-FFF2-40B4-BE49-F238E27FC236}">
                  <a16:creationId xmlns:a16="http://schemas.microsoft.com/office/drawing/2014/main" id="{4CAEB437-46CE-4347-A8B9-6B5E8834F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89738"/>
              <a:ext cx="3354996" cy="2777396"/>
            </a:xfrm>
            <a:prstGeom prst="rect">
              <a:avLst/>
            </a:prstGeom>
          </p:spPr>
        </p:pic>
      </p:grpSp>
      <p:sp>
        <p:nvSpPr>
          <p:cNvPr id="11" name="TextBox 10">
            <a:extLst>
              <a:ext uri="{FF2B5EF4-FFF2-40B4-BE49-F238E27FC236}">
                <a16:creationId xmlns:a16="http://schemas.microsoft.com/office/drawing/2014/main" id="{A76B8203-D448-47DA-B4D9-F577F3276B9A}"/>
              </a:ext>
            </a:extLst>
          </p:cNvPr>
          <p:cNvSpPr txBox="1"/>
          <p:nvPr/>
        </p:nvSpPr>
        <p:spPr>
          <a:xfrm>
            <a:off x="3043989" y="1485522"/>
            <a:ext cx="8458200" cy="3477875"/>
          </a:xfrm>
          <a:prstGeom prst="rect">
            <a:avLst/>
          </a:prstGeom>
          <a:noFill/>
        </p:spPr>
        <p:txBody>
          <a:bodyPr wrap="square" rtlCol="0">
            <a:spAutoFit/>
          </a:bodyPr>
          <a:lstStyle/>
          <a:p>
            <a:pPr marL="342900" indent="-342900" algn="just">
              <a:buFont typeface="Arial"/>
              <a:buChar char="•"/>
            </a:pPr>
            <a:r>
              <a:rPr kumimoji="1" lang="en-GB" altLang="ja-JP" sz="2200" dirty="0">
                <a:latin typeface="Gulim" panose="020B0600000101010101" pitchFamily="34" charset="-127"/>
                <a:ea typeface="Gulim" panose="020B0600000101010101" pitchFamily="34" charset="-127"/>
                <a:cs typeface="Comic Sans MS"/>
              </a:rPr>
              <a:t>Crude oil is a n____-_________, finite resource. It will run out!</a:t>
            </a:r>
          </a:p>
          <a:p>
            <a:pPr marL="342900" indent="-342900" algn="just">
              <a:buFont typeface="Arial"/>
              <a:buChar char="•"/>
            </a:pPr>
            <a:r>
              <a:rPr kumimoji="1" lang="en-GB" altLang="ja-JP" sz="2200" dirty="0">
                <a:solidFill>
                  <a:srgbClr val="0000FF"/>
                </a:solidFill>
                <a:latin typeface="Gulim" panose="020B0600000101010101" pitchFamily="34" charset="-127"/>
                <a:ea typeface="Gulim" panose="020B0600000101010101" pitchFamily="34" charset="-127"/>
                <a:cs typeface="Comic Sans MS"/>
              </a:rPr>
              <a:t>Crude oil is a d __________, smelly, v__________ liquid.</a:t>
            </a:r>
          </a:p>
          <a:p>
            <a:pPr marL="342900" indent="-342900" algn="just">
              <a:buFont typeface="Arial"/>
              <a:buChar char="•"/>
            </a:pPr>
            <a:r>
              <a:rPr lang="en-GB" altLang="ja-JP" sz="2200" dirty="0">
                <a:latin typeface="Gulim" panose="020B0600000101010101" pitchFamily="34" charset="-127"/>
                <a:ea typeface="Gulim" panose="020B0600000101010101" pitchFamily="34" charset="-127"/>
                <a:cs typeface="Comic Sans MS"/>
              </a:rPr>
              <a:t>It is formed u ____________ and can be e____________ from certain locations.</a:t>
            </a:r>
          </a:p>
          <a:p>
            <a:pPr marL="342900" indent="-342900" algn="just">
              <a:buFont typeface="Arial"/>
              <a:buChar char="•"/>
            </a:pPr>
            <a:r>
              <a:rPr lang="en-GB" altLang="ja-JP" sz="2200" dirty="0">
                <a:solidFill>
                  <a:srgbClr val="0000FF"/>
                </a:solidFill>
                <a:latin typeface="Gulim" panose="020B0600000101010101" pitchFamily="34" charset="-127"/>
                <a:ea typeface="Gulim" panose="020B0600000101010101" pitchFamily="34" charset="-127"/>
                <a:cs typeface="Comic Sans MS"/>
              </a:rPr>
              <a:t>Crude oil</a:t>
            </a:r>
            <a:r>
              <a:rPr kumimoji="1" lang="en-GB" altLang="ja-JP" sz="2200" dirty="0">
                <a:solidFill>
                  <a:srgbClr val="0000FF"/>
                </a:solidFill>
                <a:latin typeface="Gulim" panose="020B0600000101010101" pitchFamily="34" charset="-127"/>
                <a:ea typeface="Gulim" panose="020B0600000101010101" pitchFamily="34" charset="-127"/>
                <a:cs typeface="Comic Sans MS"/>
              </a:rPr>
              <a:t> is a hydrocarbon. This is a m___________ of different chemical compounds that only contain c ___________ and h___________.</a:t>
            </a:r>
          </a:p>
          <a:p>
            <a:pPr marL="342900" indent="-342900" algn="just">
              <a:buFont typeface="Arial"/>
              <a:buChar char="•"/>
            </a:pPr>
            <a:endParaRPr lang="en-GB" altLang="ja-JP" sz="2200" dirty="0">
              <a:solidFill>
                <a:srgbClr val="0000FF"/>
              </a:solidFill>
              <a:latin typeface="Gulim" panose="020B0600000101010101" pitchFamily="34" charset="-127"/>
              <a:ea typeface="Gulim" panose="020B0600000101010101" pitchFamily="34" charset="-127"/>
              <a:cs typeface="Comic Sans MS"/>
            </a:endParaRPr>
          </a:p>
          <a:p>
            <a:pPr algn="just"/>
            <a:endParaRPr kumimoji="1" lang="en-GB" altLang="ja-JP" sz="2200" dirty="0">
              <a:solidFill>
                <a:srgbClr val="0000FF"/>
              </a:solidFill>
              <a:latin typeface="Gulim" panose="020B0600000101010101" pitchFamily="34" charset="-127"/>
              <a:ea typeface="Gulim" panose="020B0600000101010101" pitchFamily="34" charset="-127"/>
              <a:cs typeface="Comic Sans MS"/>
            </a:endParaRPr>
          </a:p>
        </p:txBody>
      </p:sp>
      <p:sp>
        <p:nvSpPr>
          <p:cNvPr id="2" name="TextBox 1">
            <a:extLst>
              <a:ext uri="{FF2B5EF4-FFF2-40B4-BE49-F238E27FC236}">
                <a16:creationId xmlns:a16="http://schemas.microsoft.com/office/drawing/2014/main" id="{6D10AE37-1866-4719-A4C0-C859F1AE7024}"/>
              </a:ext>
            </a:extLst>
          </p:cNvPr>
          <p:cNvSpPr txBox="1"/>
          <p:nvPr/>
        </p:nvSpPr>
        <p:spPr>
          <a:xfrm>
            <a:off x="3392905" y="854242"/>
            <a:ext cx="2438616" cy="369332"/>
          </a:xfrm>
          <a:prstGeom prst="rect">
            <a:avLst/>
          </a:prstGeom>
          <a:noFill/>
        </p:spPr>
        <p:txBody>
          <a:bodyPr wrap="none" rtlCol="0">
            <a:spAutoFit/>
          </a:bodyPr>
          <a:lstStyle/>
          <a:p>
            <a:r>
              <a:rPr lang="en-GB" dirty="0"/>
              <a:t>Complete the following:</a:t>
            </a:r>
          </a:p>
        </p:txBody>
      </p:sp>
    </p:spTree>
    <p:extLst>
      <p:ext uri="{BB962C8B-B14F-4D97-AF65-F5344CB8AC3E}">
        <p14:creationId xmlns:p14="http://schemas.microsoft.com/office/powerpoint/2010/main" val="4200118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What is a hydrocarbon?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how crude oil is formed.</a:t>
            </a:r>
          </a:p>
          <a:p>
            <a:endParaRPr lang="en-GB" dirty="0"/>
          </a:p>
          <a:p>
            <a:endParaRPr lang="en-GB" dirty="0"/>
          </a:p>
          <a:p>
            <a:r>
              <a:rPr lang="en-GB" b="1" u="sng" dirty="0"/>
              <a:t>Challenge</a:t>
            </a:r>
            <a:r>
              <a:rPr lang="en-GB" dirty="0"/>
              <a:t>: Determine the number of carbon and hydrogen atoms in different types of alkanes.</a:t>
            </a:r>
          </a:p>
          <a:p>
            <a:endParaRPr lang="en-GB" dirty="0"/>
          </a:p>
        </p:txBody>
      </p:sp>
      <p:grpSp>
        <p:nvGrpSpPr>
          <p:cNvPr id="6" name="Group 5">
            <a:extLst>
              <a:ext uri="{FF2B5EF4-FFF2-40B4-BE49-F238E27FC236}">
                <a16:creationId xmlns:a16="http://schemas.microsoft.com/office/drawing/2014/main" id="{F1DDBDA5-14B8-4EEA-98D0-A28CBC651E76}"/>
              </a:ext>
            </a:extLst>
          </p:cNvPr>
          <p:cNvGrpSpPr/>
          <p:nvPr/>
        </p:nvGrpSpPr>
        <p:grpSpPr>
          <a:xfrm>
            <a:off x="3633537" y="4241503"/>
            <a:ext cx="6196263" cy="2192966"/>
            <a:chOff x="1" y="3289738"/>
            <a:chExt cx="9143999" cy="2777396"/>
          </a:xfrm>
        </p:grpSpPr>
        <p:pic>
          <p:nvPicPr>
            <p:cNvPr id="7" name="Picture 6" descr="A large ship in a body of water&#10;&#10;Description automatically generated">
              <a:extLst>
                <a:ext uri="{FF2B5EF4-FFF2-40B4-BE49-F238E27FC236}">
                  <a16:creationId xmlns:a16="http://schemas.microsoft.com/office/drawing/2014/main" id="{46A1F840-DADF-4C03-87E2-290C3DB8ABCB}"/>
                </a:ext>
              </a:extLst>
            </p:cNvPr>
            <p:cNvPicPr>
              <a:picLocks noChangeAspect="1"/>
            </p:cNvPicPr>
            <p:nvPr/>
          </p:nvPicPr>
          <p:blipFill rotWithShape="1">
            <a:blip r:embed="rId2">
              <a:extLst>
                <a:ext uri="{28A0092B-C50C-407E-A947-70E740481C1C}">
                  <a14:useLocalDpi xmlns:a14="http://schemas.microsoft.com/office/drawing/2010/main" val="0"/>
                </a:ext>
              </a:extLst>
            </a:blip>
            <a:srcRect l="31775" r="20000"/>
            <a:stretch/>
          </p:blipFill>
          <p:spPr>
            <a:xfrm>
              <a:off x="3354997" y="3289738"/>
              <a:ext cx="2428090" cy="2777396"/>
            </a:xfrm>
            <a:prstGeom prst="rect">
              <a:avLst/>
            </a:prstGeom>
          </p:spPr>
        </p:pic>
        <p:pic>
          <p:nvPicPr>
            <p:cNvPr id="8" name="Picture 2" descr="Image result for oil rig disaster">
              <a:extLst>
                <a:ext uri="{FF2B5EF4-FFF2-40B4-BE49-F238E27FC236}">
                  <a16:creationId xmlns:a16="http://schemas.microsoft.com/office/drawing/2014/main" id="{58954A41-091D-45DE-B96D-AD15EABBD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086" y="3289738"/>
              <a:ext cx="3360914" cy="27773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group of people standing on a cart&#10;&#10;Description automatically generated">
              <a:extLst>
                <a:ext uri="{FF2B5EF4-FFF2-40B4-BE49-F238E27FC236}">
                  <a16:creationId xmlns:a16="http://schemas.microsoft.com/office/drawing/2014/main" id="{4CAEB437-46CE-4347-A8B9-6B5E8834F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289738"/>
              <a:ext cx="3354996" cy="2777396"/>
            </a:xfrm>
            <a:prstGeom prst="rect">
              <a:avLst/>
            </a:prstGeom>
          </p:spPr>
        </p:pic>
      </p:grpSp>
      <p:sp>
        <p:nvSpPr>
          <p:cNvPr id="11" name="TextBox 10">
            <a:extLst>
              <a:ext uri="{FF2B5EF4-FFF2-40B4-BE49-F238E27FC236}">
                <a16:creationId xmlns:a16="http://schemas.microsoft.com/office/drawing/2014/main" id="{A76B8203-D448-47DA-B4D9-F577F3276B9A}"/>
              </a:ext>
            </a:extLst>
          </p:cNvPr>
          <p:cNvSpPr txBox="1"/>
          <p:nvPr/>
        </p:nvSpPr>
        <p:spPr>
          <a:xfrm>
            <a:off x="3043989" y="1485522"/>
            <a:ext cx="8458200" cy="3139321"/>
          </a:xfrm>
          <a:prstGeom prst="rect">
            <a:avLst/>
          </a:prstGeom>
          <a:noFill/>
        </p:spPr>
        <p:txBody>
          <a:bodyPr wrap="square" rtlCol="0">
            <a:spAutoFit/>
          </a:bodyPr>
          <a:lstStyle/>
          <a:p>
            <a:pPr marL="342900" indent="-342900" algn="just">
              <a:buFont typeface="Arial"/>
              <a:buChar char="•"/>
            </a:pPr>
            <a:r>
              <a:rPr kumimoji="1" lang="en-GB" altLang="ja-JP" sz="2200" dirty="0">
                <a:latin typeface="Gulim" panose="020B0600000101010101" pitchFamily="34" charset="-127"/>
                <a:ea typeface="Gulim" panose="020B0600000101010101" pitchFamily="34" charset="-127"/>
                <a:cs typeface="Comic Sans MS"/>
              </a:rPr>
              <a:t>Crude oil is a non-renewable, finite resource. It will run out!</a:t>
            </a:r>
          </a:p>
          <a:p>
            <a:pPr marL="342900" indent="-342900" algn="just">
              <a:buFont typeface="Arial"/>
              <a:buChar char="•"/>
            </a:pPr>
            <a:r>
              <a:rPr kumimoji="1" lang="en-GB" altLang="ja-JP" sz="2200" dirty="0">
                <a:solidFill>
                  <a:srgbClr val="0000FF"/>
                </a:solidFill>
                <a:latin typeface="Gulim" panose="020B0600000101010101" pitchFamily="34" charset="-127"/>
                <a:ea typeface="Gulim" panose="020B0600000101010101" pitchFamily="34" charset="-127"/>
                <a:cs typeface="Comic Sans MS"/>
              </a:rPr>
              <a:t>Crude oil is a dark, smelly, viscous (thick and </a:t>
            </a:r>
            <a:r>
              <a:rPr kumimoji="1" lang="en-GB" altLang="ja-JP" sz="2200" dirty="0" err="1">
                <a:solidFill>
                  <a:srgbClr val="0000FF"/>
                </a:solidFill>
                <a:latin typeface="Gulim" panose="020B0600000101010101" pitchFamily="34" charset="-127"/>
                <a:ea typeface="Gulim" panose="020B0600000101010101" pitchFamily="34" charset="-127"/>
                <a:cs typeface="Comic Sans MS"/>
              </a:rPr>
              <a:t>goopy</a:t>
            </a:r>
            <a:r>
              <a:rPr kumimoji="1" lang="en-GB" altLang="ja-JP" sz="2200" dirty="0">
                <a:solidFill>
                  <a:srgbClr val="0000FF"/>
                </a:solidFill>
                <a:latin typeface="Gulim" panose="020B0600000101010101" pitchFamily="34" charset="-127"/>
                <a:ea typeface="Gulim" panose="020B0600000101010101" pitchFamily="34" charset="-127"/>
                <a:cs typeface="Comic Sans MS"/>
              </a:rPr>
              <a:t>) liquid.</a:t>
            </a:r>
          </a:p>
          <a:p>
            <a:pPr marL="342900" indent="-342900" algn="just">
              <a:buFont typeface="Arial"/>
              <a:buChar char="•"/>
            </a:pPr>
            <a:r>
              <a:rPr lang="en-GB" altLang="ja-JP" sz="2200" dirty="0">
                <a:latin typeface="Gulim" panose="020B0600000101010101" pitchFamily="34" charset="-127"/>
                <a:ea typeface="Gulim" panose="020B0600000101010101" pitchFamily="34" charset="-127"/>
                <a:cs typeface="Comic Sans MS"/>
              </a:rPr>
              <a:t>It is formed underground and can be extracted from certain locations.</a:t>
            </a:r>
          </a:p>
          <a:p>
            <a:pPr marL="342900" indent="-342900" algn="just">
              <a:buFont typeface="Arial"/>
              <a:buChar char="•"/>
            </a:pPr>
            <a:r>
              <a:rPr lang="en-GB" altLang="ja-JP" sz="2200" dirty="0">
                <a:solidFill>
                  <a:srgbClr val="0000FF"/>
                </a:solidFill>
                <a:latin typeface="Gulim" panose="020B0600000101010101" pitchFamily="34" charset="-127"/>
                <a:ea typeface="Gulim" panose="020B0600000101010101" pitchFamily="34" charset="-127"/>
                <a:cs typeface="Comic Sans MS"/>
              </a:rPr>
              <a:t>Crude oil</a:t>
            </a:r>
            <a:r>
              <a:rPr kumimoji="1" lang="en-GB" altLang="ja-JP" sz="2200" dirty="0">
                <a:solidFill>
                  <a:srgbClr val="0000FF"/>
                </a:solidFill>
                <a:latin typeface="Gulim" panose="020B0600000101010101" pitchFamily="34" charset="-127"/>
                <a:ea typeface="Gulim" panose="020B0600000101010101" pitchFamily="34" charset="-127"/>
                <a:cs typeface="Comic Sans MS"/>
              </a:rPr>
              <a:t> is a hydrocarbon. This is a mixture of different chemical compounds that only contain carbon and hydrogen.</a:t>
            </a:r>
          </a:p>
          <a:p>
            <a:pPr marL="342900" indent="-342900" algn="just">
              <a:buFont typeface="Arial"/>
              <a:buChar char="•"/>
            </a:pPr>
            <a:endParaRPr lang="en-GB" altLang="ja-JP" sz="2200" dirty="0">
              <a:solidFill>
                <a:srgbClr val="0000FF"/>
              </a:solidFill>
              <a:latin typeface="Gulim" panose="020B0600000101010101" pitchFamily="34" charset="-127"/>
              <a:ea typeface="Gulim" panose="020B0600000101010101" pitchFamily="34" charset="-127"/>
              <a:cs typeface="Comic Sans MS"/>
            </a:endParaRPr>
          </a:p>
          <a:p>
            <a:pPr algn="just"/>
            <a:endParaRPr kumimoji="1" lang="en-GB" altLang="ja-JP" sz="2200" dirty="0">
              <a:solidFill>
                <a:srgbClr val="0000FF"/>
              </a:solidFill>
              <a:latin typeface="Gulim" panose="020B0600000101010101" pitchFamily="34" charset="-127"/>
              <a:ea typeface="Gulim" panose="020B0600000101010101" pitchFamily="34" charset="-127"/>
              <a:cs typeface="Comic Sans MS"/>
            </a:endParaRPr>
          </a:p>
        </p:txBody>
      </p:sp>
      <p:sp>
        <p:nvSpPr>
          <p:cNvPr id="2" name="TextBox 1">
            <a:extLst>
              <a:ext uri="{FF2B5EF4-FFF2-40B4-BE49-F238E27FC236}">
                <a16:creationId xmlns:a16="http://schemas.microsoft.com/office/drawing/2014/main" id="{6D10AE37-1866-4719-A4C0-C859F1AE7024}"/>
              </a:ext>
            </a:extLst>
          </p:cNvPr>
          <p:cNvSpPr txBox="1"/>
          <p:nvPr/>
        </p:nvSpPr>
        <p:spPr>
          <a:xfrm>
            <a:off x="3392905" y="854242"/>
            <a:ext cx="1080296" cy="369332"/>
          </a:xfrm>
          <a:prstGeom prst="rect">
            <a:avLst/>
          </a:prstGeom>
          <a:noFill/>
        </p:spPr>
        <p:txBody>
          <a:bodyPr wrap="none" rtlCol="0">
            <a:spAutoFit/>
          </a:bodyPr>
          <a:lstStyle/>
          <a:p>
            <a:r>
              <a:rPr lang="en-GB" dirty="0">
                <a:solidFill>
                  <a:srgbClr val="00B050"/>
                </a:solidFill>
              </a:rPr>
              <a:t>MARK IT.:</a:t>
            </a:r>
          </a:p>
        </p:txBody>
      </p:sp>
    </p:spTree>
    <p:extLst>
      <p:ext uri="{BB962C8B-B14F-4D97-AF65-F5344CB8AC3E}">
        <p14:creationId xmlns:p14="http://schemas.microsoft.com/office/powerpoint/2010/main" val="3615388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What is a hydrocarbon?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how crude oil is formed.</a:t>
            </a:r>
          </a:p>
          <a:p>
            <a:endParaRPr lang="en-GB" dirty="0"/>
          </a:p>
          <a:p>
            <a:endParaRPr lang="en-GB" dirty="0"/>
          </a:p>
          <a:p>
            <a:r>
              <a:rPr lang="en-GB" b="1" u="sng" dirty="0"/>
              <a:t>Challenge</a:t>
            </a:r>
            <a:r>
              <a:rPr lang="en-GB" dirty="0"/>
              <a:t>: Determine the number of carbon and hydrogen atoms in different types of alkanes.</a:t>
            </a:r>
          </a:p>
          <a:p>
            <a:endParaRPr lang="en-GB" dirty="0"/>
          </a:p>
        </p:txBody>
      </p:sp>
      <p:sp>
        <p:nvSpPr>
          <p:cNvPr id="6" name="TextBox 5">
            <a:extLst>
              <a:ext uri="{FF2B5EF4-FFF2-40B4-BE49-F238E27FC236}">
                <a16:creationId xmlns:a16="http://schemas.microsoft.com/office/drawing/2014/main" id="{1B5D39C0-5A1B-48B6-8BE3-3650376836C0}"/>
              </a:ext>
            </a:extLst>
          </p:cNvPr>
          <p:cNvSpPr txBox="1"/>
          <p:nvPr/>
        </p:nvSpPr>
        <p:spPr>
          <a:xfrm>
            <a:off x="2466474" y="928600"/>
            <a:ext cx="6368642" cy="707886"/>
          </a:xfrm>
          <a:prstGeom prst="rect">
            <a:avLst/>
          </a:prstGeom>
          <a:noFill/>
        </p:spPr>
        <p:txBody>
          <a:bodyPr wrap="square" rtlCol="0">
            <a:spAutoFit/>
          </a:bodyPr>
          <a:lstStyle/>
          <a:p>
            <a:pPr algn="ctr"/>
            <a:r>
              <a:rPr kumimoji="1" lang="en-GB" altLang="ja-JP" sz="2000" dirty="0">
                <a:solidFill>
                  <a:srgbClr val="0000FF"/>
                </a:solidFill>
                <a:latin typeface="Gulim" panose="020B0600000101010101" pitchFamily="34" charset="-127"/>
                <a:ea typeface="Gulim" panose="020B0600000101010101" pitchFamily="34" charset="-127"/>
                <a:cs typeface="Comic Sans MS"/>
              </a:rPr>
              <a:t>Have a go at completing the worksheet on the naming and drawing of the first 5 alkanes.</a:t>
            </a:r>
            <a:endParaRPr kumimoji="1" lang="ja-JP" altLang="en-US" sz="2000" dirty="0">
              <a:solidFill>
                <a:srgbClr val="0000FF"/>
              </a:solidFill>
              <a:latin typeface="Gulim" panose="020B0600000101010101" pitchFamily="34" charset="-127"/>
              <a:ea typeface="Gulim" panose="020B0600000101010101" pitchFamily="34" charset="-127"/>
              <a:cs typeface="Comic Sans MS"/>
            </a:endParaRPr>
          </a:p>
        </p:txBody>
      </p:sp>
      <p:sp>
        <p:nvSpPr>
          <p:cNvPr id="7" name="TextBox 6">
            <a:extLst>
              <a:ext uri="{FF2B5EF4-FFF2-40B4-BE49-F238E27FC236}">
                <a16:creationId xmlns:a16="http://schemas.microsoft.com/office/drawing/2014/main" id="{4DEAB0B9-8A4E-4B23-9830-D364A8AEA960}"/>
              </a:ext>
            </a:extLst>
          </p:cNvPr>
          <p:cNvSpPr txBox="1"/>
          <p:nvPr/>
        </p:nvSpPr>
        <p:spPr>
          <a:xfrm>
            <a:off x="2342665" y="2349022"/>
            <a:ext cx="3807208" cy="2831544"/>
          </a:xfrm>
          <a:prstGeom prst="rect">
            <a:avLst/>
          </a:prstGeom>
          <a:noFill/>
        </p:spPr>
        <p:txBody>
          <a:bodyPr wrap="square" rtlCol="0">
            <a:spAutoFit/>
          </a:bodyPr>
          <a:lstStyle/>
          <a:p>
            <a:pPr algn="ctr"/>
            <a:r>
              <a:rPr kumimoji="1" lang="en-GB" altLang="ja-JP" sz="3200" b="1" dirty="0">
                <a:latin typeface="Gulim" panose="020B0600000101010101" pitchFamily="34" charset="-127"/>
                <a:ea typeface="Gulim" panose="020B0600000101010101" pitchFamily="34" charset="-127"/>
                <a:cs typeface="Comic Sans MS"/>
              </a:rPr>
              <a:t>GENERAL FORMULA FOR ALKANES</a:t>
            </a:r>
          </a:p>
          <a:p>
            <a:pPr algn="ctr"/>
            <a:endParaRPr lang="en-GB" altLang="ja-JP" sz="1000" b="1" dirty="0">
              <a:latin typeface="Gulim" panose="020B0600000101010101" pitchFamily="34" charset="-127"/>
              <a:ea typeface="Gulim" panose="020B0600000101010101" pitchFamily="34" charset="-127"/>
              <a:cs typeface="Comic Sans MS"/>
            </a:endParaRPr>
          </a:p>
          <a:p>
            <a:pPr algn="ctr"/>
            <a:r>
              <a:rPr kumimoji="1" lang="en-GB" altLang="ja-JP" sz="6600" b="1" dirty="0">
                <a:solidFill>
                  <a:srgbClr val="800000"/>
                </a:solidFill>
                <a:latin typeface="Gulim" panose="020B0600000101010101" pitchFamily="34" charset="-127"/>
                <a:ea typeface="Gulim" panose="020B0600000101010101" pitchFamily="34" charset="-127"/>
                <a:cs typeface="Comic Sans MS"/>
              </a:rPr>
              <a:t>C</a:t>
            </a:r>
            <a:r>
              <a:rPr kumimoji="1" lang="en-GB" altLang="ja-JP" sz="6600" b="1" baseline="-25000" dirty="0">
                <a:solidFill>
                  <a:srgbClr val="800000"/>
                </a:solidFill>
                <a:latin typeface="Gulim" panose="020B0600000101010101" pitchFamily="34" charset="-127"/>
                <a:ea typeface="Gulim" panose="020B0600000101010101" pitchFamily="34" charset="-127"/>
                <a:cs typeface="Comic Sans MS"/>
              </a:rPr>
              <a:t>n</a:t>
            </a:r>
            <a:r>
              <a:rPr kumimoji="1" lang="en-GB" altLang="ja-JP" sz="6600" b="1" dirty="0">
                <a:solidFill>
                  <a:srgbClr val="800000"/>
                </a:solidFill>
                <a:latin typeface="Gulim" panose="020B0600000101010101" pitchFamily="34" charset="-127"/>
                <a:ea typeface="Gulim" panose="020B0600000101010101" pitchFamily="34" charset="-127"/>
                <a:cs typeface="Comic Sans MS"/>
              </a:rPr>
              <a:t>H</a:t>
            </a:r>
            <a:r>
              <a:rPr kumimoji="1" lang="en-GB" altLang="ja-JP" sz="6600" b="1" baseline="-25000" dirty="0">
                <a:solidFill>
                  <a:srgbClr val="800000"/>
                </a:solidFill>
                <a:latin typeface="Gulim" panose="020B0600000101010101" pitchFamily="34" charset="-127"/>
                <a:ea typeface="Gulim" panose="020B0600000101010101" pitchFamily="34" charset="-127"/>
                <a:cs typeface="Comic Sans MS"/>
              </a:rPr>
              <a:t>2n+2</a:t>
            </a:r>
            <a:endParaRPr kumimoji="1" lang="ja-JP" altLang="en-US" sz="6600" b="1" baseline="-25000" dirty="0">
              <a:solidFill>
                <a:srgbClr val="800000"/>
              </a:solidFill>
              <a:latin typeface="Gulim" panose="020B0600000101010101" pitchFamily="34" charset="-127"/>
              <a:ea typeface="Gulim" panose="020B0600000101010101" pitchFamily="34" charset="-127"/>
              <a:cs typeface="Comic Sans MS"/>
            </a:endParaRPr>
          </a:p>
        </p:txBody>
      </p:sp>
      <p:sp>
        <p:nvSpPr>
          <p:cNvPr id="8" name="TextBox 7">
            <a:extLst>
              <a:ext uri="{FF2B5EF4-FFF2-40B4-BE49-F238E27FC236}">
                <a16:creationId xmlns:a16="http://schemas.microsoft.com/office/drawing/2014/main" id="{087E5953-403F-4AE5-B531-562E4113DA03}"/>
              </a:ext>
            </a:extLst>
          </p:cNvPr>
          <p:cNvSpPr txBox="1"/>
          <p:nvPr/>
        </p:nvSpPr>
        <p:spPr>
          <a:xfrm>
            <a:off x="6149873" y="2349022"/>
            <a:ext cx="4983123" cy="3754874"/>
          </a:xfrm>
          <a:prstGeom prst="rect">
            <a:avLst/>
          </a:prstGeom>
          <a:noFill/>
        </p:spPr>
        <p:txBody>
          <a:bodyPr wrap="square" rtlCol="0">
            <a:spAutoFit/>
          </a:bodyPr>
          <a:lstStyle/>
          <a:p>
            <a:pPr algn="ctr"/>
            <a:r>
              <a:rPr kumimoji="1" lang="en-GB" altLang="ja-JP" sz="2000" b="1" u="sng" dirty="0">
                <a:latin typeface="Gulim" panose="020B0600000101010101" pitchFamily="34" charset="-127"/>
                <a:ea typeface="Gulim" panose="020B0600000101010101" pitchFamily="34" charset="-127"/>
                <a:cs typeface="Comic Sans MS"/>
              </a:rPr>
              <a:t>Extension Task</a:t>
            </a:r>
          </a:p>
          <a:p>
            <a:pPr algn="ctr"/>
            <a:endParaRPr lang="en-GB" altLang="ja-JP" sz="1000" dirty="0">
              <a:latin typeface="Gulim" panose="020B0600000101010101" pitchFamily="34" charset="-127"/>
              <a:ea typeface="Gulim" panose="020B0600000101010101" pitchFamily="34" charset="-127"/>
              <a:cs typeface="Comic Sans MS"/>
            </a:endParaRPr>
          </a:p>
          <a:p>
            <a:pPr algn="ctr"/>
            <a:r>
              <a:rPr kumimoji="1" lang="en-GB" altLang="ja-JP" sz="2000" dirty="0">
                <a:latin typeface="Gulim" panose="020B0600000101010101" pitchFamily="34" charset="-127"/>
                <a:ea typeface="Gulim" panose="020B0600000101010101" pitchFamily="34" charset="-127"/>
                <a:cs typeface="Comic Sans MS"/>
              </a:rPr>
              <a:t>E.g. What is the formula of octane with eight carbon atoms? You double the number of carbon atoms and add 2:</a:t>
            </a:r>
          </a:p>
          <a:p>
            <a:pPr algn="ctr"/>
            <a:r>
              <a:rPr kumimoji="1" lang="en-GB" altLang="ja-JP" sz="2000" dirty="0">
                <a:solidFill>
                  <a:srgbClr val="00B050"/>
                </a:solidFill>
                <a:latin typeface="Gulim" panose="020B0600000101010101" pitchFamily="34" charset="-127"/>
                <a:ea typeface="Gulim" panose="020B0600000101010101" pitchFamily="34" charset="-127"/>
                <a:cs typeface="Comic Sans MS"/>
              </a:rPr>
              <a:t>C</a:t>
            </a:r>
            <a:r>
              <a:rPr kumimoji="1" lang="en-GB" altLang="ja-JP" sz="2000" baseline="-25000" dirty="0">
                <a:solidFill>
                  <a:srgbClr val="00B050"/>
                </a:solidFill>
                <a:latin typeface="Gulim" panose="020B0600000101010101" pitchFamily="34" charset="-127"/>
                <a:ea typeface="Gulim" panose="020B0600000101010101" pitchFamily="34" charset="-127"/>
                <a:cs typeface="Comic Sans MS"/>
              </a:rPr>
              <a:t>8</a:t>
            </a:r>
            <a:r>
              <a:rPr kumimoji="1" lang="en-GB" altLang="ja-JP" sz="2000" dirty="0">
                <a:solidFill>
                  <a:srgbClr val="00B050"/>
                </a:solidFill>
                <a:latin typeface="Gulim" panose="020B0600000101010101" pitchFamily="34" charset="-127"/>
                <a:ea typeface="Gulim" panose="020B0600000101010101" pitchFamily="34" charset="-127"/>
                <a:cs typeface="Comic Sans MS"/>
              </a:rPr>
              <a:t>H</a:t>
            </a:r>
            <a:r>
              <a:rPr kumimoji="1" lang="en-GB" altLang="ja-JP" sz="2000" baseline="-25000" dirty="0">
                <a:solidFill>
                  <a:srgbClr val="00B050"/>
                </a:solidFill>
                <a:latin typeface="Gulim" panose="020B0600000101010101" pitchFamily="34" charset="-127"/>
                <a:ea typeface="Gulim" panose="020B0600000101010101" pitchFamily="34" charset="-127"/>
                <a:cs typeface="Comic Sans MS"/>
              </a:rPr>
              <a:t>18</a:t>
            </a:r>
          </a:p>
          <a:p>
            <a:pPr marL="342900" indent="-342900" algn="ctr">
              <a:buAutoNum type="arabicPeriod"/>
            </a:pPr>
            <a:endParaRPr lang="en-GB" altLang="ja-JP" sz="1400" dirty="0">
              <a:latin typeface="Gulim" panose="020B0600000101010101" pitchFamily="34" charset="-127"/>
              <a:ea typeface="Gulim" panose="020B0600000101010101" pitchFamily="34" charset="-127"/>
              <a:cs typeface="Comic Sans MS"/>
            </a:endParaRPr>
          </a:p>
          <a:p>
            <a:pPr marL="342900" indent="-342900" algn="ctr">
              <a:buAutoNum type="arabicPeriod"/>
            </a:pPr>
            <a:r>
              <a:rPr kumimoji="1" lang="en-GB" altLang="ja-JP" sz="2000" dirty="0">
                <a:latin typeface="Gulim" panose="020B0600000101010101" pitchFamily="34" charset="-127"/>
                <a:ea typeface="Gulim" panose="020B0600000101010101" pitchFamily="34" charset="-127"/>
                <a:cs typeface="Comic Sans MS"/>
              </a:rPr>
              <a:t>What is the formula of decane with ten carbon atoms?</a:t>
            </a:r>
          </a:p>
          <a:p>
            <a:pPr marL="342900" indent="-342900" algn="ctr">
              <a:buAutoNum type="arabicPeriod"/>
            </a:pPr>
            <a:endParaRPr lang="en-GB" altLang="ja-JP" sz="1400" dirty="0">
              <a:latin typeface="Gulim" panose="020B0600000101010101" pitchFamily="34" charset="-127"/>
              <a:ea typeface="Gulim" panose="020B0600000101010101" pitchFamily="34" charset="-127"/>
              <a:cs typeface="Comic Sans MS"/>
            </a:endParaRPr>
          </a:p>
          <a:p>
            <a:pPr marL="342900" indent="-342900" algn="ctr">
              <a:buAutoNum type="arabicPeriod"/>
            </a:pPr>
            <a:r>
              <a:rPr kumimoji="1" lang="en-GB" altLang="ja-JP" sz="2000" dirty="0">
                <a:latin typeface="Gulim" panose="020B0600000101010101" pitchFamily="34" charset="-127"/>
                <a:ea typeface="Gulim" panose="020B0600000101010101" pitchFamily="34" charset="-127"/>
                <a:cs typeface="Comic Sans MS"/>
              </a:rPr>
              <a:t>Dodecane has 26 hydrogen atoms in it. How many carbon atoms does dodecane contain?</a:t>
            </a:r>
            <a:endParaRPr kumimoji="1" lang="ja-JP" altLang="en-US" sz="2000" dirty="0">
              <a:latin typeface="Gulim" panose="020B0600000101010101" pitchFamily="34" charset="-127"/>
              <a:ea typeface="Gulim" panose="020B0600000101010101" pitchFamily="34" charset="-127"/>
              <a:cs typeface="Comic Sans MS"/>
            </a:endParaRPr>
          </a:p>
        </p:txBody>
      </p:sp>
    </p:spTree>
    <p:extLst>
      <p:ext uri="{BB962C8B-B14F-4D97-AF65-F5344CB8AC3E}">
        <p14:creationId xmlns:p14="http://schemas.microsoft.com/office/powerpoint/2010/main" val="234828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What is a hydrocarbon?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how crude oil is formed.</a:t>
            </a:r>
          </a:p>
          <a:p>
            <a:endParaRPr lang="en-GB" dirty="0"/>
          </a:p>
          <a:p>
            <a:endParaRPr lang="en-GB" dirty="0"/>
          </a:p>
          <a:p>
            <a:r>
              <a:rPr lang="en-GB" b="1" u="sng" dirty="0"/>
              <a:t>Challenge</a:t>
            </a:r>
            <a:r>
              <a:rPr lang="en-GB" dirty="0"/>
              <a:t>: Determine the number of carbon and hydrogen atoms in different types of alkanes.</a:t>
            </a:r>
          </a:p>
          <a:p>
            <a:endParaRPr lang="en-GB" dirty="0"/>
          </a:p>
        </p:txBody>
      </p:sp>
      <p:pic>
        <p:nvPicPr>
          <p:cNvPr id="6" name="Picture 5">
            <a:extLst>
              <a:ext uri="{FF2B5EF4-FFF2-40B4-BE49-F238E27FC236}">
                <a16:creationId xmlns:a16="http://schemas.microsoft.com/office/drawing/2014/main" id="{9BB35A26-5042-418A-8664-471CBFCD2D20}"/>
              </a:ext>
            </a:extLst>
          </p:cNvPr>
          <p:cNvPicPr>
            <a:picLocks noChangeAspect="1"/>
          </p:cNvPicPr>
          <p:nvPr/>
        </p:nvPicPr>
        <p:blipFill rotWithShape="1">
          <a:blip r:embed="rId2"/>
          <a:srcRect l="9169" t="19897" r="66860" b="22441"/>
          <a:stretch/>
        </p:blipFill>
        <p:spPr>
          <a:xfrm>
            <a:off x="5573438" y="693552"/>
            <a:ext cx="1534322" cy="1281583"/>
          </a:xfrm>
          <a:prstGeom prst="rect">
            <a:avLst/>
          </a:prstGeom>
        </p:spPr>
      </p:pic>
      <p:sp>
        <p:nvSpPr>
          <p:cNvPr id="7" name="TextBox 6">
            <a:extLst>
              <a:ext uri="{FF2B5EF4-FFF2-40B4-BE49-F238E27FC236}">
                <a16:creationId xmlns:a16="http://schemas.microsoft.com/office/drawing/2014/main" id="{EC22A440-CB98-4134-B4C8-F8A58ED1FB0D}"/>
              </a:ext>
            </a:extLst>
          </p:cNvPr>
          <p:cNvSpPr txBox="1"/>
          <p:nvPr/>
        </p:nvSpPr>
        <p:spPr>
          <a:xfrm>
            <a:off x="2602029" y="820863"/>
            <a:ext cx="1280160" cy="830997"/>
          </a:xfrm>
          <a:prstGeom prst="rect">
            <a:avLst/>
          </a:prstGeom>
          <a:noFill/>
        </p:spPr>
        <p:txBody>
          <a:bodyPr wrap="square" rtlCol="0">
            <a:spAutoFit/>
          </a:bodyPr>
          <a:lstStyle/>
          <a:p>
            <a:pPr marL="228600" indent="-228600" algn="ctr">
              <a:buFont typeface="+mj-lt"/>
              <a:buAutoNum type="arabicPeriod"/>
            </a:pPr>
            <a:r>
              <a:rPr lang="en-GB" sz="1200" b="1" dirty="0"/>
              <a:t>Complete the table below by filling the empty boxes.</a:t>
            </a:r>
          </a:p>
        </p:txBody>
      </p:sp>
      <p:sp>
        <p:nvSpPr>
          <p:cNvPr id="8" name="TextBox 7">
            <a:extLst>
              <a:ext uri="{FF2B5EF4-FFF2-40B4-BE49-F238E27FC236}">
                <a16:creationId xmlns:a16="http://schemas.microsoft.com/office/drawing/2014/main" id="{F731FD3F-2944-4FA6-A08A-45EFF00F830F}"/>
              </a:ext>
            </a:extLst>
          </p:cNvPr>
          <p:cNvSpPr txBox="1"/>
          <p:nvPr/>
        </p:nvSpPr>
        <p:spPr>
          <a:xfrm>
            <a:off x="3817419" y="820863"/>
            <a:ext cx="1280160" cy="646331"/>
          </a:xfrm>
          <a:prstGeom prst="rect">
            <a:avLst/>
          </a:prstGeom>
          <a:noFill/>
        </p:spPr>
        <p:txBody>
          <a:bodyPr wrap="square" rtlCol="0">
            <a:spAutoFit/>
          </a:bodyPr>
          <a:lstStyle/>
          <a:p>
            <a:pPr marL="228600" indent="-228600" algn="ctr">
              <a:buFont typeface="+mj-lt"/>
              <a:buAutoNum type="arabicPeriod" startAt="2"/>
            </a:pPr>
            <a:r>
              <a:rPr lang="en-GB" sz="1200" b="1" dirty="0"/>
              <a:t>Alkanes all end in </a:t>
            </a:r>
            <a:r>
              <a:rPr lang="en-GB" sz="1200" dirty="0"/>
              <a:t>__________.</a:t>
            </a:r>
          </a:p>
        </p:txBody>
      </p:sp>
      <p:sp>
        <p:nvSpPr>
          <p:cNvPr id="9" name="TextBox 8">
            <a:extLst>
              <a:ext uri="{FF2B5EF4-FFF2-40B4-BE49-F238E27FC236}">
                <a16:creationId xmlns:a16="http://schemas.microsoft.com/office/drawing/2014/main" id="{70B6F456-78B1-4267-A366-E09B56941DC6}"/>
              </a:ext>
            </a:extLst>
          </p:cNvPr>
          <p:cNvSpPr txBox="1"/>
          <p:nvPr/>
        </p:nvSpPr>
        <p:spPr>
          <a:xfrm>
            <a:off x="7083604" y="630800"/>
            <a:ext cx="2373662" cy="1015663"/>
          </a:xfrm>
          <a:prstGeom prst="rect">
            <a:avLst/>
          </a:prstGeom>
          <a:noFill/>
        </p:spPr>
        <p:txBody>
          <a:bodyPr wrap="square" rtlCol="0">
            <a:spAutoFit/>
          </a:bodyPr>
          <a:lstStyle/>
          <a:p>
            <a:pPr marL="228600" indent="-228600" algn="ctr">
              <a:buFont typeface="+mj-lt"/>
              <a:buAutoNum type="arabicPeriod" startAt="3"/>
            </a:pPr>
            <a:r>
              <a:rPr lang="en-GB" sz="1200" b="1" dirty="0"/>
              <a:t>What do you notice about the boiling points as the alkanes become larger in size?</a:t>
            </a:r>
            <a:br>
              <a:rPr lang="en-GB" sz="1200" dirty="0"/>
            </a:br>
            <a:r>
              <a:rPr lang="en-GB" sz="1200" dirty="0"/>
              <a:t>__________________________________________________</a:t>
            </a:r>
          </a:p>
        </p:txBody>
      </p:sp>
      <p:sp>
        <p:nvSpPr>
          <p:cNvPr id="10" name="TextBox 9">
            <a:extLst>
              <a:ext uri="{FF2B5EF4-FFF2-40B4-BE49-F238E27FC236}">
                <a16:creationId xmlns:a16="http://schemas.microsoft.com/office/drawing/2014/main" id="{5000E40F-FDD3-478B-B238-71F68ECBCCF2}"/>
              </a:ext>
            </a:extLst>
          </p:cNvPr>
          <p:cNvSpPr txBox="1"/>
          <p:nvPr/>
        </p:nvSpPr>
        <p:spPr>
          <a:xfrm>
            <a:off x="9271302" y="1467194"/>
            <a:ext cx="2920698" cy="4588051"/>
          </a:xfrm>
          <a:prstGeom prst="rect">
            <a:avLst/>
          </a:prstGeom>
          <a:noFill/>
        </p:spPr>
        <p:txBody>
          <a:bodyPr wrap="square" rtlCol="0">
            <a:spAutoFit/>
          </a:bodyPr>
          <a:lstStyle/>
          <a:p>
            <a:pPr marL="228600" indent="-228600">
              <a:lnSpc>
                <a:spcPct val="150000"/>
              </a:lnSpc>
              <a:buFont typeface="+mj-lt"/>
              <a:buAutoNum type="arabicPeriod" startAt="4"/>
            </a:pPr>
            <a:r>
              <a:rPr lang="en-GB" sz="1200" b="1" u="sng" dirty="0"/>
              <a:t>Complete the sentences below:</a:t>
            </a:r>
          </a:p>
          <a:p>
            <a:pPr algn="ctr">
              <a:lnSpc>
                <a:spcPct val="150000"/>
              </a:lnSpc>
            </a:pPr>
            <a:r>
              <a:rPr lang="en-GB" sz="1200" dirty="0"/>
              <a:t>Crude _______ is a _____________ of hydrocarbons. The ____________ are made up of carbon and hydrogen _________ only.</a:t>
            </a:r>
          </a:p>
          <a:p>
            <a:pPr algn="ctr">
              <a:lnSpc>
                <a:spcPct val="150000"/>
              </a:lnSpc>
            </a:pPr>
            <a:endParaRPr lang="en-GB" sz="800" dirty="0"/>
          </a:p>
          <a:p>
            <a:pPr algn="ctr">
              <a:lnSpc>
                <a:spcPct val="150000"/>
              </a:lnSpc>
            </a:pPr>
            <a:r>
              <a:rPr lang="en-GB" sz="1200" dirty="0"/>
              <a:t>___________ are one type of hydrocarbon found in crude oil. They exist as different __________ molecules.</a:t>
            </a:r>
          </a:p>
          <a:p>
            <a:pPr algn="ctr">
              <a:lnSpc>
                <a:spcPct val="150000"/>
              </a:lnSpc>
            </a:pPr>
            <a:endParaRPr lang="en-GB" sz="800" dirty="0"/>
          </a:p>
          <a:p>
            <a:pPr algn="ctr">
              <a:lnSpc>
                <a:spcPct val="150000"/>
              </a:lnSpc>
            </a:pPr>
            <a:r>
              <a:rPr lang="en-GB" sz="1200" dirty="0"/>
              <a:t>Alkanes are ______________ molecules because it contains a ___________ carbon-carbon covalent bond. This means the molecule contains as many _____________ atoms as they possibly can.</a:t>
            </a:r>
          </a:p>
          <a:p>
            <a:pPr algn="ctr">
              <a:lnSpc>
                <a:spcPct val="150000"/>
              </a:lnSpc>
            </a:pPr>
            <a:r>
              <a:rPr lang="en-GB" sz="1200" b="1" i="1" dirty="0"/>
              <a:t>ATOMS     HYDROGEN     SIZED     OIL     MIXTURE     ALKANES     SATURATED     COMPOUNDS     SINGLE</a:t>
            </a:r>
          </a:p>
        </p:txBody>
      </p:sp>
      <p:sp>
        <p:nvSpPr>
          <p:cNvPr id="11" name="TextBox 10">
            <a:extLst>
              <a:ext uri="{FF2B5EF4-FFF2-40B4-BE49-F238E27FC236}">
                <a16:creationId xmlns:a16="http://schemas.microsoft.com/office/drawing/2014/main" id="{D9B8B460-2CA2-4313-917F-1DB4D17C40C1}"/>
              </a:ext>
            </a:extLst>
          </p:cNvPr>
          <p:cNvSpPr txBox="1"/>
          <p:nvPr/>
        </p:nvSpPr>
        <p:spPr>
          <a:xfrm>
            <a:off x="6653106" y="5192215"/>
            <a:ext cx="2804160" cy="1569660"/>
          </a:xfrm>
          <a:prstGeom prst="rect">
            <a:avLst/>
          </a:prstGeom>
          <a:noFill/>
        </p:spPr>
        <p:txBody>
          <a:bodyPr wrap="square" rtlCol="0">
            <a:spAutoFit/>
          </a:bodyPr>
          <a:lstStyle/>
          <a:p>
            <a:pPr marL="228600" indent="-228600" algn="ctr">
              <a:buFont typeface="+mj-lt"/>
              <a:buAutoNum type="arabicPeriod" startAt="5"/>
            </a:pPr>
            <a:r>
              <a:rPr lang="en-GB" sz="1200" b="1" dirty="0"/>
              <a:t>The general formula for alkanes is C</a:t>
            </a:r>
            <a:r>
              <a:rPr lang="en-GB" sz="1200" b="1" baseline="-25000" dirty="0"/>
              <a:t>n</a:t>
            </a:r>
            <a:r>
              <a:rPr lang="en-GB" sz="1200" b="1" dirty="0"/>
              <a:t>H</a:t>
            </a:r>
            <a:r>
              <a:rPr lang="en-GB" sz="1200" b="1" baseline="-25000" dirty="0"/>
              <a:t>2n+2</a:t>
            </a:r>
            <a:r>
              <a:rPr lang="en-GB" sz="1200" b="1" dirty="0"/>
              <a:t>. What is the molecular formula for:</a:t>
            </a:r>
          </a:p>
          <a:p>
            <a:pPr marL="285750" indent="-285750">
              <a:buFont typeface="+mj-lt"/>
              <a:buAutoNum type="romanLcPeriod"/>
            </a:pPr>
            <a:r>
              <a:rPr lang="en-GB" sz="1200" dirty="0"/>
              <a:t>An alkane containing 10 carbon atoms.</a:t>
            </a:r>
          </a:p>
          <a:p>
            <a:pPr marL="285750" indent="-285750">
              <a:buFont typeface="+mj-lt"/>
              <a:buAutoNum type="romanLcPeriod"/>
            </a:pPr>
            <a:endParaRPr lang="en-GB" sz="1200" dirty="0"/>
          </a:p>
          <a:p>
            <a:pPr marL="285750" indent="-285750">
              <a:buFont typeface="+mj-lt"/>
              <a:buAutoNum type="romanLcPeriod"/>
            </a:pPr>
            <a:r>
              <a:rPr lang="en-GB" sz="1200" dirty="0"/>
              <a:t>An alkane containing 22 hydrogen atoms.</a:t>
            </a:r>
          </a:p>
        </p:txBody>
      </p:sp>
      <p:graphicFrame>
        <p:nvGraphicFramePr>
          <p:cNvPr id="12" name="Table 11">
            <a:extLst>
              <a:ext uri="{FF2B5EF4-FFF2-40B4-BE49-F238E27FC236}">
                <a16:creationId xmlns:a16="http://schemas.microsoft.com/office/drawing/2014/main" id="{4E000888-5E63-44A4-AA61-EFE85A110DC5}"/>
              </a:ext>
            </a:extLst>
          </p:cNvPr>
          <p:cNvGraphicFramePr>
            <a:graphicFrameLocks noGrp="1"/>
          </p:cNvGraphicFramePr>
          <p:nvPr>
            <p:extLst>
              <p:ext uri="{D42A27DB-BD31-4B8C-83A1-F6EECF244321}">
                <p14:modId xmlns:p14="http://schemas.microsoft.com/office/powerpoint/2010/main" val="879758073"/>
              </p:ext>
            </p:extLst>
          </p:nvPr>
        </p:nvGraphicFramePr>
        <p:xfrm>
          <a:off x="2636017" y="2000154"/>
          <a:ext cx="4780838" cy="3218245"/>
        </p:xfrm>
        <a:graphic>
          <a:graphicData uri="http://schemas.openxmlformats.org/drawingml/2006/table">
            <a:tbl>
              <a:tblPr firstRow="1" bandRow="1">
                <a:tableStyleId>{5C22544A-7EE6-4342-B048-85BDC9FD1C3A}</a:tableStyleId>
              </a:tblPr>
              <a:tblGrid>
                <a:gridCol w="568594">
                  <a:extLst>
                    <a:ext uri="{9D8B030D-6E8A-4147-A177-3AD203B41FA5}">
                      <a16:colId xmlns:a16="http://schemas.microsoft.com/office/drawing/2014/main" val="119200602"/>
                    </a:ext>
                  </a:extLst>
                </a:gridCol>
                <a:gridCol w="1903054">
                  <a:extLst>
                    <a:ext uri="{9D8B030D-6E8A-4147-A177-3AD203B41FA5}">
                      <a16:colId xmlns:a16="http://schemas.microsoft.com/office/drawing/2014/main" val="2806670420"/>
                    </a:ext>
                  </a:extLst>
                </a:gridCol>
                <a:gridCol w="742654">
                  <a:extLst>
                    <a:ext uri="{9D8B030D-6E8A-4147-A177-3AD203B41FA5}">
                      <a16:colId xmlns:a16="http://schemas.microsoft.com/office/drawing/2014/main" val="2217429757"/>
                    </a:ext>
                  </a:extLst>
                </a:gridCol>
                <a:gridCol w="754258">
                  <a:extLst>
                    <a:ext uri="{9D8B030D-6E8A-4147-A177-3AD203B41FA5}">
                      <a16:colId xmlns:a16="http://schemas.microsoft.com/office/drawing/2014/main" val="2358017334"/>
                    </a:ext>
                  </a:extLst>
                </a:gridCol>
                <a:gridCol w="812278">
                  <a:extLst>
                    <a:ext uri="{9D8B030D-6E8A-4147-A177-3AD203B41FA5}">
                      <a16:colId xmlns:a16="http://schemas.microsoft.com/office/drawing/2014/main" val="3880352585"/>
                    </a:ext>
                  </a:extLst>
                </a:gridCol>
              </a:tblGrid>
              <a:tr h="476736">
                <a:tc>
                  <a:txBody>
                    <a:bodyPr/>
                    <a:lstStyle/>
                    <a:p>
                      <a:pPr algn="ctr"/>
                      <a:r>
                        <a:rPr lang="en-GB" sz="900" u="sng" dirty="0">
                          <a:solidFill>
                            <a:schemeClr val="tx1"/>
                          </a:solidFill>
                        </a:rPr>
                        <a:t>No. of Carbon Atoms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Displayed</a:t>
                      </a:r>
                      <a:r>
                        <a:rPr lang="en-GB" sz="900" u="sng" baseline="0" dirty="0">
                          <a:solidFill>
                            <a:schemeClr val="tx1"/>
                          </a:solidFill>
                        </a:rPr>
                        <a:t> Formula</a:t>
                      </a:r>
                      <a:endParaRPr lang="en-GB" sz="900"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Molecular Formula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Boiling Point</a:t>
                      </a:r>
                      <a:r>
                        <a:rPr lang="en-GB" sz="900" u="sng" baseline="0" dirty="0">
                          <a:solidFill>
                            <a:schemeClr val="tx1"/>
                          </a:solidFill>
                        </a:rPr>
                        <a:t> (°C)</a:t>
                      </a:r>
                      <a:endParaRPr lang="en-GB" sz="900"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3679255"/>
                  </a:ext>
                </a:extLst>
              </a:tr>
              <a:tr h="543065">
                <a:tc>
                  <a:txBody>
                    <a:bodyPr/>
                    <a:lstStyle/>
                    <a:p>
                      <a:pPr algn="ctr"/>
                      <a:r>
                        <a:rPr lang="en-GB" sz="90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Methane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9397644"/>
                  </a:ext>
                </a:extLst>
              </a:tr>
              <a:tr h="543065">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C</a:t>
                      </a:r>
                      <a:r>
                        <a:rPr lang="en-GB" sz="900" baseline="-25000" dirty="0">
                          <a:solidFill>
                            <a:schemeClr val="tx1"/>
                          </a:solidFill>
                        </a:rPr>
                        <a:t>2</a:t>
                      </a:r>
                      <a:r>
                        <a:rPr lang="en-GB" sz="900" dirty="0">
                          <a:solidFill>
                            <a:schemeClr val="tx1"/>
                          </a:solidFill>
                        </a:rPr>
                        <a:t>H</a:t>
                      </a:r>
                      <a:r>
                        <a:rPr lang="en-GB" sz="900" baseline="-25000" dirty="0">
                          <a:solidFill>
                            <a:schemeClr val="tx1"/>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Ethane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5690754"/>
                  </a:ext>
                </a:extLst>
              </a:tr>
              <a:tr h="543065">
                <a:tc>
                  <a:txBody>
                    <a:bodyPr/>
                    <a:lstStyle/>
                    <a:p>
                      <a:pPr algn="ctr"/>
                      <a:r>
                        <a:rPr lang="en-GB" sz="900"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201703"/>
                  </a:ext>
                </a:extLst>
              </a:tr>
              <a:tr h="543065">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759896"/>
                  </a:ext>
                </a:extLst>
              </a:tr>
              <a:tr h="543065">
                <a:tc>
                  <a:txBody>
                    <a:bodyPr/>
                    <a:lstStyle/>
                    <a:p>
                      <a:pPr algn="ctr"/>
                      <a:r>
                        <a:rPr lang="en-GB" sz="900"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C</a:t>
                      </a:r>
                      <a:r>
                        <a:rPr lang="en-GB" sz="900" baseline="-25000" dirty="0">
                          <a:solidFill>
                            <a:schemeClr val="tx1"/>
                          </a:solidFill>
                        </a:rPr>
                        <a:t>5</a:t>
                      </a:r>
                      <a:r>
                        <a:rPr lang="en-GB" sz="900" dirty="0">
                          <a:solidFill>
                            <a:schemeClr val="tx1"/>
                          </a:solidFill>
                        </a:rPr>
                        <a:t>H</a:t>
                      </a:r>
                      <a:r>
                        <a:rPr lang="en-GB" sz="900" baseline="-25000" dirty="0">
                          <a:solidFill>
                            <a:schemeClr val="tx1"/>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1815377"/>
                  </a:ext>
                </a:extLst>
              </a:tr>
            </a:tbl>
          </a:graphicData>
        </a:graphic>
      </p:graphicFrame>
      <p:sp>
        <p:nvSpPr>
          <p:cNvPr id="2" name="TextBox 1">
            <a:extLst>
              <a:ext uri="{FF2B5EF4-FFF2-40B4-BE49-F238E27FC236}">
                <a16:creationId xmlns:a16="http://schemas.microsoft.com/office/drawing/2014/main" id="{C7061E99-5152-461E-9084-3763A60D682E}"/>
              </a:ext>
            </a:extLst>
          </p:cNvPr>
          <p:cNvSpPr txBox="1"/>
          <p:nvPr/>
        </p:nvSpPr>
        <p:spPr>
          <a:xfrm>
            <a:off x="2636017" y="5408914"/>
            <a:ext cx="3868431" cy="646331"/>
          </a:xfrm>
          <a:prstGeom prst="rect">
            <a:avLst/>
          </a:prstGeom>
          <a:noFill/>
        </p:spPr>
        <p:txBody>
          <a:bodyPr wrap="none" rtlCol="0">
            <a:spAutoFit/>
          </a:bodyPr>
          <a:lstStyle/>
          <a:p>
            <a:r>
              <a:rPr lang="en-GB" b="1" dirty="0"/>
              <a:t>Use the internet or your revision guide</a:t>
            </a:r>
          </a:p>
          <a:p>
            <a:r>
              <a:rPr lang="en-GB" b="1" dirty="0"/>
              <a:t>To help you.</a:t>
            </a:r>
          </a:p>
        </p:txBody>
      </p:sp>
    </p:spTree>
    <p:extLst>
      <p:ext uri="{BB962C8B-B14F-4D97-AF65-F5344CB8AC3E}">
        <p14:creationId xmlns:p14="http://schemas.microsoft.com/office/powerpoint/2010/main" val="1456306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p:txBody>
          <a:bodyPr/>
          <a:lstStyle/>
          <a:p>
            <a:r>
              <a:rPr lang="en-GB" sz="2800" dirty="0">
                <a:latin typeface="Garamond" panose="02020404030301010803" pitchFamily="18" charset="0"/>
              </a:rPr>
              <a:t>What is a hydrocarbon?</a:t>
            </a:r>
          </a:p>
        </p:txBody>
      </p:sp>
      <p:sp>
        <p:nvSpPr>
          <p:cNvPr id="5" name="Text Placeholder 4"/>
          <p:cNvSpPr>
            <a:spLocks noGrp="1"/>
          </p:cNvSpPr>
          <p:nvPr>
            <p:ph type="body" sz="quarter" idx="15"/>
          </p:nvPr>
        </p:nvSpPr>
        <p:spPr>
          <a:xfrm>
            <a:off x="86159" y="1101176"/>
            <a:ext cx="2212975" cy="1198563"/>
          </a:xfrm>
        </p:spPr>
        <p:txBody>
          <a:bodyPr/>
          <a:lstStyle/>
          <a:p>
            <a:r>
              <a:rPr lang="en-GB" b="1" u="sng" dirty="0"/>
              <a:t>Must:</a:t>
            </a:r>
            <a:r>
              <a:rPr lang="en-GB" dirty="0"/>
              <a:t> Define a hydrocarbon.</a:t>
            </a:r>
          </a:p>
          <a:p>
            <a:endParaRPr lang="en-GB" dirty="0"/>
          </a:p>
          <a:p>
            <a:endParaRPr lang="en-GB" dirty="0"/>
          </a:p>
          <a:p>
            <a:endParaRPr lang="en-GB" dirty="0"/>
          </a:p>
          <a:p>
            <a:endParaRPr lang="en-GB" dirty="0"/>
          </a:p>
          <a:p>
            <a:endParaRPr lang="en-GB" dirty="0"/>
          </a:p>
          <a:p>
            <a:r>
              <a:rPr lang="en-GB" b="1" u="sng" dirty="0"/>
              <a:t>Stretch</a:t>
            </a:r>
            <a:r>
              <a:rPr lang="en-GB" dirty="0"/>
              <a:t>: Describe how crude oil is formed.</a:t>
            </a:r>
          </a:p>
          <a:p>
            <a:endParaRPr lang="en-GB" dirty="0"/>
          </a:p>
          <a:p>
            <a:endParaRPr lang="en-GB" dirty="0"/>
          </a:p>
          <a:p>
            <a:r>
              <a:rPr lang="en-GB" b="1" u="sng" dirty="0"/>
              <a:t>Challenge</a:t>
            </a:r>
            <a:r>
              <a:rPr lang="en-GB" dirty="0"/>
              <a:t>: Determine the number of carbon and hydrogen atoms in different types of alkanes.</a:t>
            </a:r>
          </a:p>
          <a:p>
            <a:endParaRPr lang="en-GB" dirty="0"/>
          </a:p>
        </p:txBody>
      </p:sp>
      <p:pic>
        <p:nvPicPr>
          <p:cNvPr id="6" name="Picture 5">
            <a:extLst>
              <a:ext uri="{FF2B5EF4-FFF2-40B4-BE49-F238E27FC236}">
                <a16:creationId xmlns:a16="http://schemas.microsoft.com/office/drawing/2014/main" id="{9BB35A26-5042-418A-8664-471CBFCD2D20}"/>
              </a:ext>
            </a:extLst>
          </p:cNvPr>
          <p:cNvPicPr>
            <a:picLocks noChangeAspect="1"/>
          </p:cNvPicPr>
          <p:nvPr/>
        </p:nvPicPr>
        <p:blipFill rotWithShape="1">
          <a:blip r:embed="rId2"/>
          <a:srcRect l="9169" t="19897" r="66860" b="22441"/>
          <a:stretch/>
        </p:blipFill>
        <p:spPr>
          <a:xfrm>
            <a:off x="5573438" y="693552"/>
            <a:ext cx="1534322" cy="1281583"/>
          </a:xfrm>
          <a:prstGeom prst="rect">
            <a:avLst/>
          </a:prstGeom>
        </p:spPr>
      </p:pic>
      <p:sp>
        <p:nvSpPr>
          <p:cNvPr id="7" name="TextBox 6">
            <a:extLst>
              <a:ext uri="{FF2B5EF4-FFF2-40B4-BE49-F238E27FC236}">
                <a16:creationId xmlns:a16="http://schemas.microsoft.com/office/drawing/2014/main" id="{EC22A440-CB98-4134-B4C8-F8A58ED1FB0D}"/>
              </a:ext>
            </a:extLst>
          </p:cNvPr>
          <p:cNvSpPr txBox="1"/>
          <p:nvPr/>
        </p:nvSpPr>
        <p:spPr>
          <a:xfrm>
            <a:off x="2602029" y="820863"/>
            <a:ext cx="1280160" cy="830997"/>
          </a:xfrm>
          <a:prstGeom prst="rect">
            <a:avLst/>
          </a:prstGeom>
          <a:noFill/>
        </p:spPr>
        <p:txBody>
          <a:bodyPr wrap="square" rtlCol="0">
            <a:spAutoFit/>
          </a:bodyPr>
          <a:lstStyle/>
          <a:p>
            <a:pPr marL="228600" indent="-228600" algn="ctr">
              <a:buFont typeface="+mj-lt"/>
              <a:buAutoNum type="arabicPeriod"/>
            </a:pPr>
            <a:r>
              <a:rPr lang="en-GB" sz="1200" b="1" dirty="0"/>
              <a:t>Complete the table below by filling the empty boxes.</a:t>
            </a:r>
          </a:p>
        </p:txBody>
      </p:sp>
      <p:sp>
        <p:nvSpPr>
          <p:cNvPr id="8" name="TextBox 7">
            <a:extLst>
              <a:ext uri="{FF2B5EF4-FFF2-40B4-BE49-F238E27FC236}">
                <a16:creationId xmlns:a16="http://schemas.microsoft.com/office/drawing/2014/main" id="{F731FD3F-2944-4FA6-A08A-45EFF00F830F}"/>
              </a:ext>
            </a:extLst>
          </p:cNvPr>
          <p:cNvSpPr txBox="1"/>
          <p:nvPr/>
        </p:nvSpPr>
        <p:spPr>
          <a:xfrm>
            <a:off x="3817419" y="820863"/>
            <a:ext cx="1280160" cy="461665"/>
          </a:xfrm>
          <a:prstGeom prst="rect">
            <a:avLst/>
          </a:prstGeom>
          <a:noFill/>
        </p:spPr>
        <p:txBody>
          <a:bodyPr wrap="square" rtlCol="0">
            <a:spAutoFit/>
          </a:bodyPr>
          <a:lstStyle/>
          <a:p>
            <a:pPr marL="228600" indent="-228600" algn="ctr">
              <a:buFont typeface="+mj-lt"/>
              <a:buAutoNum type="arabicPeriod" startAt="2"/>
            </a:pPr>
            <a:r>
              <a:rPr lang="en-GB" sz="1200" b="1" dirty="0"/>
              <a:t>Alkanes all end in </a:t>
            </a:r>
            <a:r>
              <a:rPr lang="en-GB" sz="1200" b="1" dirty="0" err="1">
                <a:solidFill>
                  <a:srgbClr val="00B050"/>
                </a:solidFill>
              </a:rPr>
              <a:t>ane</a:t>
            </a:r>
            <a:r>
              <a:rPr lang="en-GB" sz="1200" dirty="0">
                <a:solidFill>
                  <a:srgbClr val="00B050"/>
                </a:solidFill>
              </a:rPr>
              <a:t>.</a:t>
            </a:r>
          </a:p>
        </p:txBody>
      </p:sp>
      <p:sp>
        <p:nvSpPr>
          <p:cNvPr id="9" name="TextBox 8">
            <a:extLst>
              <a:ext uri="{FF2B5EF4-FFF2-40B4-BE49-F238E27FC236}">
                <a16:creationId xmlns:a16="http://schemas.microsoft.com/office/drawing/2014/main" id="{70B6F456-78B1-4267-A366-E09B56941DC6}"/>
              </a:ext>
            </a:extLst>
          </p:cNvPr>
          <p:cNvSpPr txBox="1"/>
          <p:nvPr/>
        </p:nvSpPr>
        <p:spPr>
          <a:xfrm>
            <a:off x="7083604" y="630800"/>
            <a:ext cx="2373662" cy="1015663"/>
          </a:xfrm>
          <a:prstGeom prst="rect">
            <a:avLst/>
          </a:prstGeom>
          <a:noFill/>
        </p:spPr>
        <p:txBody>
          <a:bodyPr wrap="square" rtlCol="0">
            <a:spAutoFit/>
          </a:bodyPr>
          <a:lstStyle/>
          <a:p>
            <a:pPr marL="228600" indent="-228600" algn="ctr">
              <a:buFont typeface="+mj-lt"/>
              <a:buAutoNum type="arabicPeriod" startAt="3"/>
            </a:pPr>
            <a:r>
              <a:rPr lang="en-GB" sz="1200" b="1" dirty="0"/>
              <a:t>What do you notice about the boiling points as the alkanes become larger in size?</a:t>
            </a:r>
            <a:br>
              <a:rPr lang="en-GB" sz="1200" dirty="0"/>
            </a:br>
            <a:r>
              <a:rPr lang="en-GB" sz="1200" dirty="0">
                <a:solidFill>
                  <a:srgbClr val="00B050"/>
                </a:solidFill>
              </a:rPr>
              <a:t>The boiling points increase as they become larger in size.</a:t>
            </a:r>
          </a:p>
        </p:txBody>
      </p:sp>
      <p:sp>
        <p:nvSpPr>
          <p:cNvPr id="10" name="TextBox 9">
            <a:extLst>
              <a:ext uri="{FF2B5EF4-FFF2-40B4-BE49-F238E27FC236}">
                <a16:creationId xmlns:a16="http://schemas.microsoft.com/office/drawing/2014/main" id="{5000E40F-FDD3-478B-B238-71F68ECBCCF2}"/>
              </a:ext>
            </a:extLst>
          </p:cNvPr>
          <p:cNvSpPr txBox="1"/>
          <p:nvPr/>
        </p:nvSpPr>
        <p:spPr>
          <a:xfrm>
            <a:off x="9271302" y="1467194"/>
            <a:ext cx="2920698" cy="4311052"/>
          </a:xfrm>
          <a:prstGeom prst="rect">
            <a:avLst/>
          </a:prstGeom>
          <a:noFill/>
        </p:spPr>
        <p:txBody>
          <a:bodyPr wrap="square" rtlCol="0">
            <a:spAutoFit/>
          </a:bodyPr>
          <a:lstStyle/>
          <a:p>
            <a:pPr marL="228600" indent="-228600">
              <a:lnSpc>
                <a:spcPct val="150000"/>
              </a:lnSpc>
              <a:buFont typeface="+mj-lt"/>
              <a:buAutoNum type="arabicPeriod" startAt="4"/>
            </a:pPr>
            <a:r>
              <a:rPr lang="en-GB" sz="1200" b="1" u="sng" dirty="0"/>
              <a:t>Complete the sentences below:</a:t>
            </a:r>
          </a:p>
          <a:p>
            <a:pPr algn="ctr">
              <a:lnSpc>
                <a:spcPct val="150000"/>
              </a:lnSpc>
            </a:pPr>
            <a:r>
              <a:rPr lang="en-GB" sz="1200" dirty="0"/>
              <a:t>Crude oil is a mixture of hydrocarbons. The hydrocarbons are made up of carbon and hydrogen atoms only.</a:t>
            </a:r>
          </a:p>
          <a:p>
            <a:pPr algn="ctr">
              <a:lnSpc>
                <a:spcPct val="150000"/>
              </a:lnSpc>
            </a:pPr>
            <a:endParaRPr lang="en-GB" sz="800" dirty="0"/>
          </a:p>
          <a:p>
            <a:pPr algn="ctr">
              <a:lnSpc>
                <a:spcPct val="150000"/>
              </a:lnSpc>
            </a:pPr>
            <a:r>
              <a:rPr lang="en-GB" sz="1200" dirty="0"/>
              <a:t>Alkanes are one type of hydrocarbon found in crude oil. They exist as different sized molecules.</a:t>
            </a:r>
          </a:p>
          <a:p>
            <a:pPr algn="ctr">
              <a:lnSpc>
                <a:spcPct val="150000"/>
              </a:lnSpc>
            </a:pPr>
            <a:endParaRPr lang="en-GB" sz="800" dirty="0"/>
          </a:p>
          <a:p>
            <a:pPr algn="ctr">
              <a:lnSpc>
                <a:spcPct val="150000"/>
              </a:lnSpc>
            </a:pPr>
            <a:r>
              <a:rPr lang="en-GB" sz="1200" dirty="0"/>
              <a:t>Alkanes are saturated molecules because it contains a single  carbon-carbon covalent bond. This means the molecule contains as many hydrogen atoms as they possibly can.</a:t>
            </a:r>
          </a:p>
          <a:p>
            <a:pPr algn="ctr">
              <a:lnSpc>
                <a:spcPct val="150000"/>
              </a:lnSpc>
            </a:pPr>
            <a:r>
              <a:rPr lang="en-GB" sz="1200" b="1" i="1" dirty="0"/>
              <a:t>ATOMS     HYDROGEN     SIZED     OIL     MIXTURE     ALKANES     SATURATED     COMPOUNDS     SINGLE</a:t>
            </a:r>
          </a:p>
        </p:txBody>
      </p:sp>
      <p:sp>
        <p:nvSpPr>
          <p:cNvPr id="11" name="TextBox 10">
            <a:extLst>
              <a:ext uri="{FF2B5EF4-FFF2-40B4-BE49-F238E27FC236}">
                <a16:creationId xmlns:a16="http://schemas.microsoft.com/office/drawing/2014/main" id="{D9B8B460-2CA2-4313-917F-1DB4D17C40C1}"/>
              </a:ext>
            </a:extLst>
          </p:cNvPr>
          <p:cNvSpPr txBox="1"/>
          <p:nvPr/>
        </p:nvSpPr>
        <p:spPr>
          <a:xfrm>
            <a:off x="6653106" y="5192215"/>
            <a:ext cx="2804160" cy="1569660"/>
          </a:xfrm>
          <a:prstGeom prst="rect">
            <a:avLst/>
          </a:prstGeom>
          <a:noFill/>
        </p:spPr>
        <p:txBody>
          <a:bodyPr wrap="square" rtlCol="0">
            <a:spAutoFit/>
          </a:bodyPr>
          <a:lstStyle/>
          <a:p>
            <a:pPr marL="228600" indent="-228600" algn="ctr">
              <a:buFont typeface="+mj-lt"/>
              <a:buAutoNum type="arabicPeriod" startAt="5"/>
            </a:pPr>
            <a:r>
              <a:rPr lang="en-GB" sz="1200" b="1" dirty="0"/>
              <a:t>The general formula for alkanes is C</a:t>
            </a:r>
            <a:r>
              <a:rPr lang="en-GB" sz="1200" b="1" baseline="-25000" dirty="0"/>
              <a:t>n</a:t>
            </a:r>
            <a:r>
              <a:rPr lang="en-GB" sz="1200" b="1" dirty="0"/>
              <a:t>H</a:t>
            </a:r>
            <a:r>
              <a:rPr lang="en-GB" sz="1200" b="1" baseline="-25000" dirty="0"/>
              <a:t>2n+2</a:t>
            </a:r>
            <a:r>
              <a:rPr lang="en-GB" sz="1200" b="1" dirty="0"/>
              <a:t>. What is the molecular formula for:</a:t>
            </a:r>
          </a:p>
          <a:p>
            <a:pPr marL="285750" indent="-285750">
              <a:buFont typeface="+mj-lt"/>
              <a:buAutoNum type="romanLcPeriod"/>
            </a:pPr>
            <a:r>
              <a:rPr lang="en-GB" sz="1200" dirty="0"/>
              <a:t>An alkane containing 10 carbon atoms.</a:t>
            </a:r>
          </a:p>
          <a:p>
            <a:pPr marL="285750" indent="-285750">
              <a:buFont typeface="+mj-lt"/>
              <a:buAutoNum type="romanLcPeriod"/>
            </a:pPr>
            <a:endParaRPr lang="en-GB" sz="1200" dirty="0"/>
          </a:p>
          <a:p>
            <a:pPr marL="285750" indent="-285750">
              <a:buFont typeface="+mj-lt"/>
              <a:buAutoNum type="romanLcPeriod"/>
            </a:pPr>
            <a:r>
              <a:rPr lang="en-GB" sz="1200" dirty="0"/>
              <a:t>An alkane containing 22 hydrogen atoms.</a:t>
            </a:r>
          </a:p>
        </p:txBody>
      </p:sp>
      <p:graphicFrame>
        <p:nvGraphicFramePr>
          <p:cNvPr id="12" name="Table 11">
            <a:extLst>
              <a:ext uri="{FF2B5EF4-FFF2-40B4-BE49-F238E27FC236}">
                <a16:creationId xmlns:a16="http://schemas.microsoft.com/office/drawing/2014/main" id="{4E000888-5E63-44A4-AA61-EFE85A110DC5}"/>
              </a:ext>
            </a:extLst>
          </p:cNvPr>
          <p:cNvGraphicFramePr>
            <a:graphicFrameLocks noGrp="1"/>
          </p:cNvGraphicFramePr>
          <p:nvPr/>
        </p:nvGraphicFramePr>
        <p:xfrm>
          <a:off x="2636017" y="2000154"/>
          <a:ext cx="4780838" cy="3218245"/>
        </p:xfrm>
        <a:graphic>
          <a:graphicData uri="http://schemas.openxmlformats.org/drawingml/2006/table">
            <a:tbl>
              <a:tblPr firstRow="1" bandRow="1">
                <a:tableStyleId>{5C22544A-7EE6-4342-B048-85BDC9FD1C3A}</a:tableStyleId>
              </a:tblPr>
              <a:tblGrid>
                <a:gridCol w="568594">
                  <a:extLst>
                    <a:ext uri="{9D8B030D-6E8A-4147-A177-3AD203B41FA5}">
                      <a16:colId xmlns:a16="http://schemas.microsoft.com/office/drawing/2014/main" val="119200602"/>
                    </a:ext>
                  </a:extLst>
                </a:gridCol>
                <a:gridCol w="1903054">
                  <a:extLst>
                    <a:ext uri="{9D8B030D-6E8A-4147-A177-3AD203B41FA5}">
                      <a16:colId xmlns:a16="http://schemas.microsoft.com/office/drawing/2014/main" val="2806670420"/>
                    </a:ext>
                  </a:extLst>
                </a:gridCol>
                <a:gridCol w="742654">
                  <a:extLst>
                    <a:ext uri="{9D8B030D-6E8A-4147-A177-3AD203B41FA5}">
                      <a16:colId xmlns:a16="http://schemas.microsoft.com/office/drawing/2014/main" val="2217429757"/>
                    </a:ext>
                  </a:extLst>
                </a:gridCol>
                <a:gridCol w="754258">
                  <a:extLst>
                    <a:ext uri="{9D8B030D-6E8A-4147-A177-3AD203B41FA5}">
                      <a16:colId xmlns:a16="http://schemas.microsoft.com/office/drawing/2014/main" val="2358017334"/>
                    </a:ext>
                  </a:extLst>
                </a:gridCol>
                <a:gridCol w="812278">
                  <a:extLst>
                    <a:ext uri="{9D8B030D-6E8A-4147-A177-3AD203B41FA5}">
                      <a16:colId xmlns:a16="http://schemas.microsoft.com/office/drawing/2014/main" val="3880352585"/>
                    </a:ext>
                  </a:extLst>
                </a:gridCol>
              </a:tblGrid>
              <a:tr h="476736">
                <a:tc>
                  <a:txBody>
                    <a:bodyPr/>
                    <a:lstStyle/>
                    <a:p>
                      <a:pPr algn="ctr"/>
                      <a:r>
                        <a:rPr lang="en-GB" sz="900" u="sng" dirty="0">
                          <a:solidFill>
                            <a:schemeClr val="tx1"/>
                          </a:solidFill>
                        </a:rPr>
                        <a:t>No. of Carbon Atoms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Displayed</a:t>
                      </a:r>
                      <a:r>
                        <a:rPr lang="en-GB" sz="900" u="sng" baseline="0" dirty="0">
                          <a:solidFill>
                            <a:schemeClr val="tx1"/>
                          </a:solidFill>
                        </a:rPr>
                        <a:t> Formula</a:t>
                      </a:r>
                      <a:endParaRPr lang="en-GB" sz="900"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Molecular Formula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u="sng" dirty="0">
                          <a:solidFill>
                            <a:schemeClr val="tx1"/>
                          </a:solidFill>
                        </a:rPr>
                        <a:t>Boiling Point</a:t>
                      </a:r>
                      <a:r>
                        <a:rPr lang="en-GB" sz="900" u="sng" baseline="0" dirty="0">
                          <a:solidFill>
                            <a:schemeClr val="tx1"/>
                          </a:solidFill>
                        </a:rPr>
                        <a:t> (°C)</a:t>
                      </a:r>
                      <a:endParaRPr lang="en-GB" sz="900" u="sng"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3679255"/>
                  </a:ext>
                </a:extLst>
              </a:tr>
              <a:tr h="543065">
                <a:tc>
                  <a:txBody>
                    <a:bodyPr/>
                    <a:lstStyle/>
                    <a:p>
                      <a:pPr algn="ctr"/>
                      <a:r>
                        <a:rPr lang="en-GB" sz="900" dirty="0">
                          <a:solidFill>
                            <a:schemeClr val="tx1"/>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Methane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9397644"/>
                  </a:ext>
                </a:extLst>
              </a:tr>
              <a:tr h="543065">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C</a:t>
                      </a:r>
                      <a:r>
                        <a:rPr lang="en-GB" sz="900" baseline="-25000" dirty="0">
                          <a:solidFill>
                            <a:schemeClr val="tx1"/>
                          </a:solidFill>
                        </a:rPr>
                        <a:t>2</a:t>
                      </a:r>
                      <a:r>
                        <a:rPr lang="en-GB" sz="900" dirty="0">
                          <a:solidFill>
                            <a:schemeClr val="tx1"/>
                          </a:solidFill>
                        </a:rPr>
                        <a:t>H</a:t>
                      </a:r>
                      <a:r>
                        <a:rPr lang="en-GB" sz="900" baseline="-25000" dirty="0">
                          <a:solidFill>
                            <a:schemeClr val="tx1"/>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Ethane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5690754"/>
                  </a:ext>
                </a:extLst>
              </a:tr>
              <a:tr h="543065">
                <a:tc>
                  <a:txBody>
                    <a:bodyPr/>
                    <a:lstStyle/>
                    <a:p>
                      <a:pPr algn="ctr"/>
                      <a:r>
                        <a:rPr lang="en-GB" sz="900" dirty="0">
                          <a:solidFill>
                            <a:schemeClr val="tx1"/>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201703"/>
                  </a:ext>
                </a:extLst>
              </a:tr>
              <a:tr h="543065">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2759896"/>
                  </a:ext>
                </a:extLst>
              </a:tr>
              <a:tr h="543065">
                <a:tc>
                  <a:txBody>
                    <a:bodyPr/>
                    <a:lstStyle/>
                    <a:p>
                      <a:pPr algn="ctr"/>
                      <a:r>
                        <a:rPr lang="en-GB" sz="900" dirty="0">
                          <a:solidFill>
                            <a:schemeClr val="tx1"/>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C</a:t>
                      </a:r>
                      <a:r>
                        <a:rPr lang="en-GB" sz="900" baseline="-25000" dirty="0">
                          <a:solidFill>
                            <a:schemeClr val="tx1"/>
                          </a:solidFill>
                        </a:rPr>
                        <a:t>5</a:t>
                      </a:r>
                      <a:r>
                        <a:rPr lang="en-GB" sz="900" dirty="0">
                          <a:solidFill>
                            <a:schemeClr val="tx1"/>
                          </a:solidFill>
                        </a:rPr>
                        <a:t>H</a:t>
                      </a:r>
                      <a:r>
                        <a:rPr lang="en-GB" sz="900" baseline="-25000" dirty="0">
                          <a:solidFill>
                            <a:schemeClr val="tx1"/>
                          </a:solidFill>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a:solidFill>
                            <a:schemeClr val="tx1"/>
                          </a:solidFill>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31815377"/>
                  </a:ext>
                </a:extLst>
              </a:tr>
            </a:tbl>
          </a:graphicData>
        </a:graphic>
      </p:graphicFrame>
    </p:spTree>
    <p:extLst>
      <p:ext uri="{BB962C8B-B14F-4D97-AF65-F5344CB8AC3E}">
        <p14:creationId xmlns:p14="http://schemas.microsoft.com/office/powerpoint/2010/main" val="416552033"/>
      </p:ext>
    </p:extLst>
  </p:cSld>
  <p:clrMapOvr>
    <a:masterClrMapping/>
  </p:clrMapOvr>
</p:sld>
</file>

<file path=ppt/theme/theme1.xml><?xml version="1.0" encoding="utf-8"?>
<a:theme xmlns:a="http://schemas.openxmlformats.org/drawingml/2006/main" name="1_Title Slid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arning Objectives">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arked xmlns="71c33754-1f42-40bd-8463-e9c6275dfdf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76E401156F4764BB2C6F20A964BCCEC" ma:contentTypeVersion="13" ma:contentTypeDescription="Create a new document." ma:contentTypeScope="" ma:versionID="b3de9978cfb435d938bff8bfeb238442">
  <xsd:schema xmlns:xsd="http://www.w3.org/2001/XMLSchema" xmlns:xs="http://www.w3.org/2001/XMLSchema" xmlns:p="http://schemas.microsoft.com/office/2006/metadata/properties" xmlns:ns2="557e22d3-7b3f-4e7c-8253-1b6f825f5a4b" xmlns:ns3="f864f35b-862f-415f-8c45-f63899e63674" xmlns:ns4="71c33754-1f42-40bd-8463-e9c6275dfdf6" targetNamespace="http://schemas.microsoft.com/office/2006/metadata/properties" ma:root="true" ma:fieldsID="48b38d66ae8514cd2017b06283203fbf" ns2:_="" ns3:_="" ns4:_="">
    <xsd:import namespace="557e22d3-7b3f-4e7c-8253-1b6f825f5a4b"/>
    <xsd:import namespace="f864f35b-862f-415f-8c45-f63899e63674"/>
    <xsd:import namespace="71c33754-1f42-40bd-8463-e9c6275dfdf6"/>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arked"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e22d3-7b3f-4e7c-8253-1b6f825f5a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64f35b-862f-415f-8c45-f63899e63674"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1c33754-1f42-40bd-8463-e9c6275dfdf6"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arked" ma:index="14" nillable="true" ma:displayName="Marked" ma:internalName="Marked">
      <xsd:simpleType>
        <xsd:restriction base="dms:Boolean"/>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D6CF9-6EAC-48E9-9315-CCB02A8B52CA}">
  <ds:schemaRefs>
    <ds:schemaRef ds:uri="http://schemas.microsoft.com/office/2006/metadata/properties"/>
    <ds:schemaRef ds:uri="http://schemas.microsoft.com/office/infopath/2007/PartnerControls"/>
    <ds:schemaRef ds:uri="71c33754-1f42-40bd-8463-e9c6275dfdf6"/>
  </ds:schemaRefs>
</ds:datastoreItem>
</file>

<file path=customXml/itemProps2.xml><?xml version="1.0" encoding="utf-8"?>
<ds:datastoreItem xmlns:ds="http://schemas.openxmlformats.org/officeDocument/2006/customXml" ds:itemID="{3C318C6C-488F-446E-8C19-F6F90411F59D}">
  <ds:schemaRefs>
    <ds:schemaRef ds:uri="http://schemas.microsoft.com/sharepoint/v3/contenttype/forms"/>
  </ds:schemaRefs>
</ds:datastoreItem>
</file>

<file path=customXml/itemProps3.xml><?xml version="1.0" encoding="utf-8"?>
<ds:datastoreItem xmlns:ds="http://schemas.openxmlformats.org/officeDocument/2006/customXml" ds:itemID="{0B04BE8B-FC2F-441A-8FCA-11FC556459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7e22d3-7b3f-4e7c-8253-1b6f825f5a4b"/>
    <ds:schemaRef ds:uri="f864f35b-862f-415f-8c45-f63899e63674"/>
    <ds:schemaRef ds:uri="71c33754-1f42-40bd-8463-e9c6275dfd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906</TotalTime>
  <Words>4200</Words>
  <Application>Microsoft Macintosh PowerPoint</Application>
  <PresentationFormat>Widescreen</PresentationFormat>
  <Paragraphs>795</Paragraphs>
  <Slides>36</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Gulim</vt:lpstr>
      <vt:lpstr>Arial</vt:lpstr>
      <vt:lpstr>Calibri</vt:lpstr>
      <vt:lpstr>Century Gothic</vt:lpstr>
      <vt:lpstr>Comic Sans MS</vt:lpstr>
      <vt:lpstr>Cooper Black</vt:lpstr>
      <vt:lpstr>Franklin Gothic Demi</vt:lpstr>
      <vt:lpstr>Garamond</vt:lpstr>
      <vt:lpstr>Segoe Print</vt:lpstr>
      <vt:lpstr>Times New Roman</vt:lpstr>
      <vt:lpstr>Trebuchet MS</vt:lpstr>
      <vt:lpstr>Wingdings</vt:lpstr>
      <vt:lpstr>1_Title Slide</vt:lpstr>
      <vt:lpstr>Learning Objectives</vt:lpstr>
      <vt:lpstr>1_Office Theme</vt:lpstr>
      <vt:lpstr>Spaced Retrieval</vt:lpstr>
      <vt:lpstr>Spaced Retrieval</vt:lpstr>
      <vt:lpstr>Hydrocarbons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Organisms and their environment</dc:title>
  <dc:creator>Holly Archer</dc:creator>
  <cp:lastModifiedBy>Julie Swatton</cp:lastModifiedBy>
  <cp:revision>72</cp:revision>
  <dcterms:created xsi:type="dcterms:W3CDTF">2016-06-11T18:58:23Z</dcterms:created>
  <dcterms:modified xsi:type="dcterms:W3CDTF">2020-04-19T10:26:20Z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0x010100D76E401156F4764BB2C6F20A964BCCEC</vt:lpwstr>
  </property>
</Properties>
</file>