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93"/>
  </p:notesMasterIdLst>
  <p:sldIdLst>
    <p:sldId id="258" r:id="rId5"/>
    <p:sldId id="259" r:id="rId6"/>
    <p:sldId id="262" r:id="rId7"/>
    <p:sldId id="263" r:id="rId8"/>
    <p:sldId id="264" r:id="rId9"/>
    <p:sldId id="265" r:id="rId10"/>
    <p:sldId id="273" r:id="rId11"/>
    <p:sldId id="274" r:id="rId12"/>
    <p:sldId id="266" r:id="rId13"/>
    <p:sldId id="267" r:id="rId14"/>
    <p:sldId id="268" r:id="rId15"/>
    <p:sldId id="269" r:id="rId16"/>
    <p:sldId id="272" r:id="rId17"/>
    <p:sldId id="356" r:id="rId18"/>
    <p:sldId id="271" r:id="rId19"/>
    <p:sldId id="354" r:id="rId20"/>
    <p:sldId id="357" r:id="rId21"/>
    <p:sldId id="358" r:id="rId22"/>
    <p:sldId id="355" r:id="rId23"/>
    <p:sldId id="280" r:id="rId24"/>
    <p:sldId id="279" r:id="rId25"/>
    <p:sldId id="286" r:id="rId26"/>
    <p:sldId id="281" r:id="rId27"/>
    <p:sldId id="287" r:id="rId28"/>
    <p:sldId id="282" r:id="rId29"/>
    <p:sldId id="359" r:id="rId30"/>
    <p:sldId id="360" r:id="rId31"/>
    <p:sldId id="284" r:id="rId32"/>
    <p:sldId id="361" r:id="rId33"/>
    <p:sldId id="362" r:id="rId34"/>
    <p:sldId id="294" r:id="rId35"/>
    <p:sldId id="363" r:id="rId36"/>
    <p:sldId id="292" r:id="rId37"/>
    <p:sldId id="337" r:id="rId38"/>
    <p:sldId id="365" r:id="rId39"/>
    <p:sldId id="364" r:id="rId40"/>
    <p:sldId id="366" r:id="rId41"/>
    <p:sldId id="298" r:id="rId42"/>
    <p:sldId id="301" r:id="rId43"/>
    <p:sldId id="299" r:id="rId44"/>
    <p:sldId id="302" r:id="rId45"/>
    <p:sldId id="367" r:id="rId46"/>
    <p:sldId id="304" r:id="rId47"/>
    <p:sldId id="368" r:id="rId48"/>
    <p:sldId id="306" r:id="rId49"/>
    <p:sldId id="369" r:id="rId50"/>
    <p:sldId id="311" r:id="rId51"/>
    <p:sldId id="370" r:id="rId52"/>
    <p:sldId id="372" r:id="rId53"/>
    <p:sldId id="315" r:id="rId54"/>
    <p:sldId id="316" r:id="rId55"/>
    <p:sldId id="290" r:id="rId56"/>
    <p:sldId id="373" r:id="rId57"/>
    <p:sldId id="374" r:id="rId58"/>
    <p:sldId id="379" r:id="rId59"/>
    <p:sldId id="314" r:id="rId60"/>
    <p:sldId id="381" r:id="rId61"/>
    <p:sldId id="318" r:id="rId62"/>
    <p:sldId id="382" r:id="rId63"/>
    <p:sldId id="338" r:id="rId64"/>
    <p:sldId id="371" r:id="rId65"/>
    <p:sldId id="383" r:id="rId66"/>
    <p:sldId id="384" r:id="rId67"/>
    <p:sldId id="385" r:id="rId68"/>
    <p:sldId id="386" r:id="rId69"/>
    <p:sldId id="331" r:id="rId70"/>
    <p:sldId id="387" r:id="rId71"/>
    <p:sldId id="388" r:id="rId72"/>
    <p:sldId id="389" r:id="rId73"/>
    <p:sldId id="336" r:id="rId74"/>
    <p:sldId id="390" r:id="rId75"/>
    <p:sldId id="391" r:id="rId76"/>
    <p:sldId id="392" r:id="rId77"/>
    <p:sldId id="393" r:id="rId78"/>
    <p:sldId id="394" r:id="rId79"/>
    <p:sldId id="344" r:id="rId80"/>
    <p:sldId id="395" r:id="rId81"/>
    <p:sldId id="396" r:id="rId82"/>
    <p:sldId id="397" r:id="rId83"/>
    <p:sldId id="398" r:id="rId84"/>
    <p:sldId id="399" r:id="rId85"/>
    <p:sldId id="400" r:id="rId86"/>
    <p:sldId id="376" r:id="rId87"/>
    <p:sldId id="401" r:id="rId88"/>
    <p:sldId id="402" r:id="rId89"/>
    <p:sldId id="403" r:id="rId90"/>
    <p:sldId id="404" r:id="rId91"/>
    <p:sldId id="405"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D2E7CD-96BC-6547-9D79-0D5432D86B95}" v="156" dt="2020-04-17T11:51:35.728"/>
    <p1510:client id="{851E9AD3-74CF-9E4E-AC77-CBA2FE187088}" v="1" dt="2020-04-16T13:44:04.2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32" autoAdjust="0"/>
    <p:restoredTop sz="94660"/>
  </p:normalViewPr>
  <p:slideViewPr>
    <p:cSldViewPr snapToGrid="0">
      <p:cViewPr varScale="1">
        <p:scale>
          <a:sx n="130" d="100"/>
          <a:sy n="130" d="100"/>
        </p:scale>
        <p:origin x="224" y="6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notesMaster" Target="notesMasters/notesMaster1.xml"/><Relationship Id="rId98"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0BFE34-5702-47C5-9ACD-A38B61181588}" type="doc">
      <dgm:prSet loTypeId="urn:microsoft.com/office/officeart/2005/8/layout/process1" loCatId="process" qsTypeId="urn:microsoft.com/office/officeart/2005/8/quickstyle/simple4" qsCatId="simple" csTypeId="urn:microsoft.com/office/officeart/2005/8/colors/colorful5" csCatId="colorful" phldr="1"/>
      <dgm:spPr/>
    </dgm:pt>
    <dgm:pt modelId="{00D1619C-B719-4E0A-891B-70E20971ED52}">
      <dgm:prSet phldrT="[Text]"/>
      <dgm:spPr/>
      <dgm:t>
        <a:bodyPr/>
        <a:lstStyle/>
        <a:p>
          <a:r>
            <a:rPr lang="en-GB" b="1" dirty="0"/>
            <a:t>Point</a:t>
          </a:r>
        </a:p>
      </dgm:t>
    </dgm:pt>
    <dgm:pt modelId="{5D25737F-A86A-42F1-8B98-7C8BD82EED87}" type="parTrans" cxnId="{CC30B665-6890-43E5-B567-D3241413D639}">
      <dgm:prSet/>
      <dgm:spPr/>
      <dgm:t>
        <a:bodyPr/>
        <a:lstStyle/>
        <a:p>
          <a:endParaRPr lang="en-GB" b="1"/>
        </a:p>
      </dgm:t>
    </dgm:pt>
    <dgm:pt modelId="{8DC741A0-57D6-4C3F-A09B-D025063D0732}" type="sibTrans" cxnId="{CC30B665-6890-43E5-B567-D3241413D639}">
      <dgm:prSet/>
      <dgm:spPr/>
      <dgm:t>
        <a:bodyPr/>
        <a:lstStyle/>
        <a:p>
          <a:endParaRPr lang="en-GB" b="1"/>
        </a:p>
      </dgm:t>
    </dgm:pt>
    <dgm:pt modelId="{1E873C96-650B-4020-83C5-E0841D147251}">
      <dgm:prSet phldrT="[Text]"/>
      <dgm:spPr/>
      <dgm:t>
        <a:bodyPr/>
        <a:lstStyle/>
        <a:p>
          <a:r>
            <a:rPr lang="en-GB" b="1" dirty="0"/>
            <a:t>Quote</a:t>
          </a:r>
        </a:p>
      </dgm:t>
    </dgm:pt>
    <dgm:pt modelId="{92F0D96A-7397-4B74-9B8C-2B5B7F5E7BC0}" type="parTrans" cxnId="{0A1725C7-F840-474D-9B65-3952F67E7A9E}">
      <dgm:prSet/>
      <dgm:spPr/>
      <dgm:t>
        <a:bodyPr/>
        <a:lstStyle/>
        <a:p>
          <a:endParaRPr lang="en-GB" b="1"/>
        </a:p>
      </dgm:t>
    </dgm:pt>
    <dgm:pt modelId="{CDF7C00F-CDB2-434E-B0A7-BB85AE1F50A3}" type="sibTrans" cxnId="{0A1725C7-F840-474D-9B65-3952F67E7A9E}">
      <dgm:prSet/>
      <dgm:spPr/>
      <dgm:t>
        <a:bodyPr/>
        <a:lstStyle/>
        <a:p>
          <a:endParaRPr lang="en-GB" b="1"/>
        </a:p>
      </dgm:t>
    </dgm:pt>
    <dgm:pt modelId="{DEDF6D48-409B-49BD-BA85-0D2DD9CFCDF6}">
      <dgm:prSet phldrT="[Text]"/>
      <dgm:spPr/>
      <dgm:t>
        <a:bodyPr/>
        <a:lstStyle/>
        <a:p>
          <a:r>
            <a:rPr lang="en-GB" b="1" dirty="0"/>
            <a:t>Inference</a:t>
          </a:r>
        </a:p>
      </dgm:t>
    </dgm:pt>
    <dgm:pt modelId="{51B98233-203F-4FFA-A048-9B56A4CC439E}" type="parTrans" cxnId="{099F125C-E1E3-4768-A90D-DABDC7BD0697}">
      <dgm:prSet/>
      <dgm:spPr/>
      <dgm:t>
        <a:bodyPr/>
        <a:lstStyle/>
        <a:p>
          <a:endParaRPr lang="en-GB" b="1"/>
        </a:p>
      </dgm:t>
    </dgm:pt>
    <dgm:pt modelId="{34511B77-8B48-4F09-BBB4-B84CB5D144CC}" type="sibTrans" cxnId="{099F125C-E1E3-4768-A90D-DABDC7BD0697}">
      <dgm:prSet/>
      <dgm:spPr/>
      <dgm:t>
        <a:bodyPr/>
        <a:lstStyle/>
        <a:p>
          <a:endParaRPr lang="en-GB" b="1"/>
        </a:p>
      </dgm:t>
    </dgm:pt>
    <dgm:pt modelId="{C9AFB944-B403-4BA4-81A9-620DF2C702AE}" type="pres">
      <dgm:prSet presAssocID="{370BFE34-5702-47C5-9ACD-A38B61181588}" presName="Name0" presStyleCnt="0">
        <dgm:presLayoutVars>
          <dgm:dir/>
          <dgm:resizeHandles val="exact"/>
        </dgm:presLayoutVars>
      </dgm:prSet>
      <dgm:spPr/>
    </dgm:pt>
    <dgm:pt modelId="{0E050DEE-9D09-41E7-838E-596696A0D7A3}" type="pres">
      <dgm:prSet presAssocID="{00D1619C-B719-4E0A-891B-70E20971ED52}" presName="node" presStyleLbl="node1" presStyleIdx="0" presStyleCnt="3">
        <dgm:presLayoutVars>
          <dgm:bulletEnabled val="1"/>
        </dgm:presLayoutVars>
      </dgm:prSet>
      <dgm:spPr/>
    </dgm:pt>
    <dgm:pt modelId="{28F4E57E-739C-4CCE-9211-FC2962AC182B}" type="pres">
      <dgm:prSet presAssocID="{8DC741A0-57D6-4C3F-A09B-D025063D0732}" presName="sibTrans" presStyleLbl="sibTrans2D1" presStyleIdx="0" presStyleCnt="2"/>
      <dgm:spPr/>
    </dgm:pt>
    <dgm:pt modelId="{25521851-5910-4B00-964A-9FD05A5EBE42}" type="pres">
      <dgm:prSet presAssocID="{8DC741A0-57D6-4C3F-A09B-D025063D0732}" presName="connectorText" presStyleLbl="sibTrans2D1" presStyleIdx="0" presStyleCnt="2"/>
      <dgm:spPr/>
    </dgm:pt>
    <dgm:pt modelId="{8E76767B-E8CC-4726-9FA5-A299D24D73C2}" type="pres">
      <dgm:prSet presAssocID="{1E873C96-650B-4020-83C5-E0841D147251}" presName="node" presStyleLbl="node1" presStyleIdx="1" presStyleCnt="3">
        <dgm:presLayoutVars>
          <dgm:bulletEnabled val="1"/>
        </dgm:presLayoutVars>
      </dgm:prSet>
      <dgm:spPr/>
    </dgm:pt>
    <dgm:pt modelId="{EA4BDDF0-648D-4419-B7DB-75F375F39BA7}" type="pres">
      <dgm:prSet presAssocID="{CDF7C00F-CDB2-434E-B0A7-BB85AE1F50A3}" presName="sibTrans" presStyleLbl="sibTrans2D1" presStyleIdx="1" presStyleCnt="2"/>
      <dgm:spPr/>
    </dgm:pt>
    <dgm:pt modelId="{0C573076-A452-4E38-9A7E-6BDCB17D1CB0}" type="pres">
      <dgm:prSet presAssocID="{CDF7C00F-CDB2-434E-B0A7-BB85AE1F50A3}" presName="connectorText" presStyleLbl="sibTrans2D1" presStyleIdx="1" presStyleCnt="2"/>
      <dgm:spPr/>
    </dgm:pt>
    <dgm:pt modelId="{1011E576-55B9-4E28-8F6E-0671183A6650}" type="pres">
      <dgm:prSet presAssocID="{DEDF6D48-409B-49BD-BA85-0D2DD9CFCDF6}" presName="node" presStyleLbl="node1" presStyleIdx="2" presStyleCnt="3">
        <dgm:presLayoutVars>
          <dgm:bulletEnabled val="1"/>
        </dgm:presLayoutVars>
      </dgm:prSet>
      <dgm:spPr/>
    </dgm:pt>
  </dgm:ptLst>
  <dgm:cxnLst>
    <dgm:cxn modelId="{C71C2C22-F267-45DC-8A76-D85C3DC2840F}" type="presOf" srcId="{8DC741A0-57D6-4C3F-A09B-D025063D0732}" destId="{25521851-5910-4B00-964A-9FD05A5EBE42}" srcOrd="1" destOrd="0" presId="urn:microsoft.com/office/officeart/2005/8/layout/process1"/>
    <dgm:cxn modelId="{C90FFA2A-E634-4AF0-8D99-16080A457E96}" type="presOf" srcId="{DEDF6D48-409B-49BD-BA85-0D2DD9CFCDF6}" destId="{1011E576-55B9-4E28-8F6E-0671183A6650}" srcOrd="0" destOrd="0" presId="urn:microsoft.com/office/officeart/2005/8/layout/process1"/>
    <dgm:cxn modelId="{3E90A533-8DF5-4F8B-84BC-C4B85F81B796}" type="presOf" srcId="{CDF7C00F-CDB2-434E-B0A7-BB85AE1F50A3}" destId="{EA4BDDF0-648D-4419-B7DB-75F375F39BA7}" srcOrd="0" destOrd="0" presId="urn:microsoft.com/office/officeart/2005/8/layout/process1"/>
    <dgm:cxn modelId="{E7BFFB40-61F9-4FCE-945E-645819D80C62}" type="presOf" srcId="{8DC741A0-57D6-4C3F-A09B-D025063D0732}" destId="{28F4E57E-739C-4CCE-9211-FC2962AC182B}" srcOrd="0" destOrd="0" presId="urn:microsoft.com/office/officeart/2005/8/layout/process1"/>
    <dgm:cxn modelId="{099F125C-E1E3-4768-A90D-DABDC7BD0697}" srcId="{370BFE34-5702-47C5-9ACD-A38B61181588}" destId="{DEDF6D48-409B-49BD-BA85-0D2DD9CFCDF6}" srcOrd="2" destOrd="0" parTransId="{51B98233-203F-4FFA-A048-9B56A4CC439E}" sibTransId="{34511B77-8B48-4F09-BBB4-B84CB5D144CC}"/>
    <dgm:cxn modelId="{CC30B665-6890-43E5-B567-D3241413D639}" srcId="{370BFE34-5702-47C5-9ACD-A38B61181588}" destId="{00D1619C-B719-4E0A-891B-70E20971ED52}" srcOrd="0" destOrd="0" parTransId="{5D25737F-A86A-42F1-8B98-7C8BD82EED87}" sibTransId="{8DC741A0-57D6-4C3F-A09B-D025063D0732}"/>
    <dgm:cxn modelId="{263B6FB1-0273-4175-BE95-BDF1FE143FB3}" type="presOf" srcId="{00D1619C-B719-4E0A-891B-70E20971ED52}" destId="{0E050DEE-9D09-41E7-838E-596696A0D7A3}" srcOrd="0" destOrd="0" presId="urn:microsoft.com/office/officeart/2005/8/layout/process1"/>
    <dgm:cxn modelId="{6A5901BB-61F7-4A38-911A-B3B509856CDF}" type="presOf" srcId="{370BFE34-5702-47C5-9ACD-A38B61181588}" destId="{C9AFB944-B403-4BA4-81A9-620DF2C702AE}" srcOrd="0" destOrd="0" presId="urn:microsoft.com/office/officeart/2005/8/layout/process1"/>
    <dgm:cxn modelId="{0A1725C7-F840-474D-9B65-3952F67E7A9E}" srcId="{370BFE34-5702-47C5-9ACD-A38B61181588}" destId="{1E873C96-650B-4020-83C5-E0841D147251}" srcOrd="1" destOrd="0" parTransId="{92F0D96A-7397-4B74-9B8C-2B5B7F5E7BC0}" sibTransId="{CDF7C00F-CDB2-434E-B0A7-BB85AE1F50A3}"/>
    <dgm:cxn modelId="{A42ED5CC-151F-4ACA-B936-9CA825FDBD42}" type="presOf" srcId="{1E873C96-650B-4020-83C5-E0841D147251}" destId="{8E76767B-E8CC-4726-9FA5-A299D24D73C2}" srcOrd="0" destOrd="0" presId="urn:microsoft.com/office/officeart/2005/8/layout/process1"/>
    <dgm:cxn modelId="{859A3ADA-2E05-4377-95AF-46139E3F4169}" type="presOf" srcId="{CDF7C00F-CDB2-434E-B0A7-BB85AE1F50A3}" destId="{0C573076-A452-4E38-9A7E-6BDCB17D1CB0}" srcOrd="1" destOrd="0" presId="urn:microsoft.com/office/officeart/2005/8/layout/process1"/>
    <dgm:cxn modelId="{649F66CE-A473-42DC-9559-3A62675E2693}" type="presParOf" srcId="{C9AFB944-B403-4BA4-81A9-620DF2C702AE}" destId="{0E050DEE-9D09-41E7-838E-596696A0D7A3}" srcOrd="0" destOrd="0" presId="urn:microsoft.com/office/officeart/2005/8/layout/process1"/>
    <dgm:cxn modelId="{B82BE4AA-165E-4417-9C1D-91CA7ECB31C2}" type="presParOf" srcId="{C9AFB944-B403-4BA4-81A9-620DF2C702AE}" destId="{28F4E57E-739C-4CCE-9211-FC2962AC182B}" srcOrd="1" destOrd="0" presId="urn:microsoft.com/office/officeart/2005/8/layout/process1"/>
    <dgm:cxn modelId="{8CD7BB15-D250-4EFB-90A3-C8EDB20A6B5A}" type="presParOf" srcId="{28F4E57E-739C-4CCE-9211-FC2962AC182B}" destId="{25521851-5910-4B00-964A-9FD05A5EBE42}" srcOrd="0" destOrd="0" presId="urn:microsoft.com/office/officeart/2005/8/layout/process1"/>
    <dgm:cxn modelId="{89B7C991-3DDF-4FE5-8C3E-39D1C4D031B7}" type="presParOf" srcId="{C9AFB944-B403-4BA4-81A9-620DF2C702AE}" destId="{8E76767B-E8CC-4726-9FA5-A299D24D73C2}" srcOrd="2" destOrd="0" presId="urn:microsoft.com/office/officeart/2005/8/layout/process1"/>
    <dgm:cxn modelId="{5ABC83D9-B5DA-447D-A226-C5C4D89BF13B}" type="presParOf" srcId="{C9AFB944-B403-4BA4-81A9-620DF2C702AE}" destId="{EA4BDDF0-648D-4419-B7DB-75F375F39BA7}" srcOrd="3" destOrd="0" presId="urn:microsoft.com/office/officeart/2005/8/layout/process1"/>
    <dgm:cxn modelId="{FC567DD7-4A6F-4004-857D-5847B1853350}" type="presParOf" srcId="{EA4BDDF0-648D-4419-B7DB-75F375F39BA7}" destId="{0C573076-A452-4E38-9A7E-6BDCB17D1CB0}" srcOrd="0" destOrd="0" presId="urn:microsoft.com/office/officeart/2005/8/layout/process1"/>
    <dgm:cxn modelId="{549D6C0A-5FE2-4893-9BD3-4FB46E115A0A}" type="presParOf" srcId="{C9AFB944-B403-4BA4-81A9-620DF2C702AE}" destId="{1011E576-55B9-4E28-8F6E-0671183A6650}"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0BFE34-5702-47C5-9ACD-A38B61181588}" type="doc">
      <dgm:prSet loTypeId="urn:microsoft.com/office/officeart/2005/8/layout/process1" loCatId="process" qsTypeId="urn:microsoft.com/office/officeart/2005/8/quickstyle/simple4" qsCatId="simple" csTypeId="urn:microsoft.com/office/officeart/2005/8/colors/colorful5" csCatId="colorful" phldr="1"/>
      <dgm:spPr/>
    </dgm:pt>
    <dgm:pt modelId="{00D1619C-B719-4E0A-891B-70E20971ED52}">
      <dgm:prSet phldrT="[Text]"/>
      <dgm:spPr/>
      <dgm:t>
        <a:bodyPr/>
        <a:lstStyle/>
        <a:p>
          <a:r>
            <a:rPr lang="en-GB" b="1" dirty="0"/>
            <a:t>Point</a:t>
          </a:r>
        </a:p>
      </dgm:t>
    </dgm:pt>
    <dgm:pt modelId="{5D25737F-A86A-42F1-8B98-7C8BD82EED87}" type="parTrans" cxnId="{CC30B665-6890-43E5-B567-D3241413D639}">
      <dgm:prSet/>
      <dgm:spPr/>
      <dgm:t>
        <a:bodyPr/>
        <a:lstStyle/>
        <a:p>
          <a:endParaRPr lang="en-GB" b="1"/>
        </a:p>
      </dgm:t>
    </dgm:pt>
    <dgm:pt modelId="{8DC741A0-57D6-4C3F-A09B-D025063D0732}" type="sibTrans" cxnId="{CC30B665-6890-43E5-B567-D3241413D639}">
      <dgm:prSet/>
      <dgm:spPr/>
      <dgm:t>
        <a:bodyPr/>
        <a:lstStyle/>
        <a:p>
          <a:endParaRPr lang="en-GB" b="1"/>
        </a:p>
      </dgm:t>
    </dgm:pt>
    <dgm:pt modelId="{1E873C96-650B-4020-83C5-E0841D147251}">
      <dgm:prSet phldrT="[Text]"/>
      <dgm:spPr/>
      <dgm:t>
        <a:bodyPr/>
        <a:lstStyle/>
        <a:p>
          <a:r>
            <a:rPr lang="en-GB" b="1" dirty="0"/>
            <a:t>Quote</a:t>
          </a:r>
        </a:p>
      </dgm:t>
    </dgm:pt>
    <dgm:pt modelId="{92F0D96A-7397-4B74-9B8C-2B5B7F5E7BC0}" type="parTrans" cxnId="{0A1725C7-F840-474D-9B65-3952F67E7A9E}">
      <dgm:prSet/>
      <dgm:spPr/>
      <dgm:t>
        <a:bodyPr/>
        <a:lstStyle/>
        <a:p>
          <a:endParaRPr lang="en-GB" b="1"/>
        </a:p>
      </dgm:t>
    </dgm:pt>
    <dgm:pt modelId="{CDF7C00F-CDB2-434E-B0A7-BB85AE1F50A3}" type="sibTrans" cxnId="{0A1725C7-F840-474D-9B65-3952F67E7A9E}">
      <dgm:prSet/>
      <dgm:spPr/>
      <dgm:t>
        <a:bodyPr/>
        <a:lstStyle/>
        <a:p>
          <a:endParaRPr lang="en-GB" b="1"/>
        </a:p>
      </dgm:t>
    </dgm:pt>
    <dgm:pt modelId="{DEDF6D48-409B-49BD-BA85-0D2DD9CFCDF6}">
      <dgm:prSet phldrT="[Text]"/>
      <dgm:spPr/>
      <dgm:t>
        <a:bodyPr/>
        <a:lstStyle/>
        <a:p>
          <a:r>
            <a:rPr lang="en-GB" b="1" dirty="0"/>
            <a:t>Inference</a:t>
          </a:r>
        </a:p>
      </dgm:t>
    </dgm:pt>
    <dgm:pt modelId="{51B98233-203F-4FFA-A048-9B56A4CC439E}" type="parTrans" cxnId="{099F125C-E1E3-4768-A90D-DABDC7BD0697}">
      <dgm:prSet/>
      <dgm:spPr/>
      <dgm:t>
        <a:bodyPr/>
        <a:lstStyle/>
        <a:p>
          <a:endParaRPr lang="en-GB" b="1"/>
        </a:p>
      </dgm:t>
    </dgm:pt>
    <dgm:pt modelId="{34511B77-8B48-4F09-BBB4-B84CB5D144CC}" type="sibTrans" cxnId="{099F125C-E1E3-4768-A90D-DABDC7BD0697}">
      <dgm:prSet/>
      <dgm:spPr/>
      <dgm:t>
        <a:bodyPr/>
        <a:lstStyle/>
        <a:p>
          <a:endParaRPr lang="en-GB" b="1"/>
        </a:p>
      </dgm:t>
    </dgm:pt>
    <dgm:pt modelId="{C9AFB944-B403-4BA4-81A9-620DF2C702AE}" type="pres">
      <dgm:prSet presAssocID="{370BFE34-5702-47C5-9ACD-A38B61181588}" presName="Name0" presStyleCnt="0">
        <dgm:presLayoutVars>
          <dgm:dir/>
          <dgm:resizeHandles val="exact"/>
        </dgm:presLayoutVars>
      </dgm:prSet>
      <dgm:spPr/>
    </dgm:pt>
    <dgm:pt modelId="{0E050DEE-9D09-41E7-838E-596696A0D7A3}" type="pres">
      <dgm:prSet presAssocID="{00D1619C-B719-4E0A-891B-70E20971ED52}" presName="node" presStyleLbl="node1" presStyleIdx="0" presStyleCnt="3">
        <dgm:presLayoutVars>
          <dgm:bulletEnabled val="1"/>
        </dgm:presLayoutVars>
      </dgm:prSet>
      <dgm:spPr/>
    </dgm:pt>
    <dgm:pt modelId="{28F4E57E-739C-4CCE-9211-FC2962AC182B}" type="pres">
      <dgm:prSet presAssocID="{8DC741A0-57D6-4C3F-A09B-D025063D0732}" presName="sibTrans" presStyleLbl="sibTrans2D1" presStyleIdx="0" presStyleCnt="2"/>
      <dgm:spPr/>
    </dgm:pt>
    <dgm:pt modelId="{25521851-5910-4B00-964A-9FD05A5EBE42}" type="pres">
      <dgm:prSet presAssocID="{8DC741A0-57D6-4C3F-A09B-D025063D0732}" presName="connectorText" presStyleLbl="sibTrans2D1" presStyleIdx="0" presStyleCnt="2"/>
      <dgm:spPr/>
    </dgm:pt>
    <dgm:pt modelId="{8E76767B-E8CC-4726-9FA5-A299D24D73C2}" type="pres">
      <dgm:prSet presAssocID="{1E873C96-650B-4020-83C5-E0841D147251}" presName="node" presStyleLbl="node1" presStyleIdx="1" presStyleCnt="3">
        <dgm:presLayoutVars>
          <dgm:bulletEnabled val="1"/>
        </dgm:presLayoutVars>
      </dgm:prSet>
      <dgm:spPr/>
    </dgm:pt>
    <dgm:pt modelId="{EA4BDDF0-648D-4419-B7DB-75F375F39BA7}" type="pres">
      <dgm:prSet presAssocID="{CDF7C00F-CDB2-434E-B0A7-BB85AE1F50A3}" presName="sibTrans" presStyleLbl="sibTrans2D1" presStyleIdx="1" presStyleCnt="2"/>
      <dgm:spPr/>
    </dgm:pt>
    <dgm:pt modelId="{0C573076-A452-4E38-9A7E-6BDCB17D1CB0}" type="pres">
      <dgm:prSet presAssocID="{CDF7C00F-CDB2-434E-B0A7-BB85AE1F50A3}" presName="connectorText" presStyleLbl="sibTrans2D1" presStyleIdx="1" presStyleCnt="2"/>
      <dgm:spPr/>
    </dgm:pt>
    <dgm:pt modelId="{1011E576-55B9-4E28-8F6E-0671183A6650}" type="pres">
      <dgm:prSet presAssocID="{DEDF6D48-409B-49BD-BA85-0D2DD9CFCDF6}" presName="node" presStyleLbl="node1" presStyleIdx="2" presStyleCnt="3">
        <dgm:presLayoutVars>
          <dgm:bulletEnabled val="1"/>
        </dgm:presLayoutVars>
      </dgm:prSet>
      <dgm:spPr/>
    </dgm:pt>
  </dgm:ptLst>
  <dgm:cxnLst>
    <dgm:cxn modelId="{C71C2C22-F267-45DC-8A76-D85C3DC2840F}" type="presOf" srcId="{8DC741A0-57D6-4C3F-A09B-D025063D0732}" destId="{25521851-5910-4B00-964A-9FD05A5EBE42}" srcOrd="1" destOrd="0" presId="urn:microsoft.com/office/officeart/2005/8/layout/process1"/>
    <dgm:cxn modelId="{C90FFA2A-E634-4AF0-8D99-16080A457E96}" type="presOf" srcId="{DEDF6D48-409B-49BD-BA85-0D2DD9CFCDF6}" destId="{1011E576-55B9-4E28-8F6E-0671183A6650}" srcOrd="0" destOrd="0" presId="urn:microsoft.com/office/officeart/2005/8/layout/process1"/>
    <dgm:cxn modelId="{3E90A533-8DF5-4F8B-84BC-C4B85F81B796}" type="presOf" srcId="{CDF7C00F-CDB2-434E-B0A7-BB85AE1F50A3}" destId="{EA4BDDF0-648D-4419-B7DB-75F375F39BA7}" srcOrd="0" destOrd="0" presId="urn:microsoft.com/office/officeart/2005/8/layout/process1"/>
    <dgm:cxn modelId="{E7BFFB40-61F9-4FCE-945E-645819D80C62}" type="presOf" srcId="{8DC741A0-57D6-4C3F-A09B-D025063D0732}" destId="{28F4E57E-739C-4CCE-9211-FC2962AC182B}" srcOrd="0" destOrd="0" presId="urn:microsoft.com/office/officeart/2005/8/layout/process1"/>
    <dgm:cxn modelId="{099F125C-E1E3-4768-A90D-DABDC7BD0697}" srcId="{370BFE34-5702-47C5-9ACD-A38B61181588}" destId="{DEDF6D48-409B-49BD-BA85-0D2DD9CFCDF6}" srcOrd="2" destOrd="0" parTransId="{51B98233-203F-4FFA-A048-9B56A4CC439E}" sibTransId="{34511B77-8B48-4F09-BBB4-B84CB5D144CC}"/>
    <dgm:cxn modelId="{CC30B665-6890-43E5-B567-D3241413D639}" srcId="{370BFE34-5702-47C5-9ACD-A38B61181588}" destId="{00D1619C-B719-4E0A-891B-70E20971ED52}" srcOrd="0" destOrd="0" parTransId="{5D25737F-A86A-42F1-8B98-7C8BD82EED87}" sibTransId="{8DC741A0-57D6-4C3F-A09B-D025063D0732}"/>
    <dgm:cxn modelId="{263B6FB1-0273-4175-BE95-BDF1FE143FB3}" type="presOf" srcId="{00D1619C-B719-4E0A-891B-70E20971ED52}" destId="{0E050DEE-9D09-41E7-838E-596696A0D7A3}" srcOrd="0" destOrd="0" presId="urn:microsoft.com/office/officeart/2005/8/layout/process1"/>
    <dgm:cxn modelId="{6A5901BB-61F7-4A38-911A-B3B509856CDF}" type="presOf" srcId="{370BFE34-5702-47C5-9ACD-A38B61181588}" destId="{C9AFB944-B403-4BA4-81A9-620DF2C702AE}" srcOrd="0" destOrd="0" presId="urn:microsoft.com/office/officeart/2005/8/layout/process1"/>
    <dgm:cxn modelId="{0A1725C7-F840-474D-9B65-3952F67E7A9E}" srcId="{370BFE34-5702-47C5-9ACD-A38B61181588}" destId="{1E873C96-650B-4020-83C5-E0841D147251}" srcOrd="1" destOrd="0" parTransId="{92F0D96A-7397-4B74-9B8C-2B5B7F5E7BC0}" sibTransId="{CDF7C00F-CDB2-434E-B0A7-BB85AE1F50A3}"/>
    <dgm:cxn modelId="{A42ED5CC-151F-4ACA-B936-9CA825FDBD42}" type="presOf" srcId="{1E873C96-650B-4020-83C5-E0841D147251}" destId="{8E76767B-E8CC-4726-9FA5-A299D24D73C2}" srcOrd="0" destOrd="0" presId="urn:microsoft.com/office/officeart/2005/8/layout/process1"/>
    <dgm:cxn modelId="{859A3ADA-2E05-4377-95AF-46139E3F4169}" type="presOf" srcId="{CDF7C00F-CDB2-434E-B0A7-BB85AE1F50A3}" destId="{0C573076-A452-4E38-9A7E-6BDCB17D1CB0}" srcOrd="1" destOrd="0" presId="urn:microsoft.com/office/officeart/2005/8/layout/process1"/>
    <dgm:cxn modelId="{649F66CE-A473-42DC-9559-3A62675E2693}" type="presParOf" srcId="{C9AFB944-B403-4BA4-81A9-620DF2C702AE}" destId="{0E050DEE-9D09-41E7-838E-596696A0D7A3}" srcOrd="0" destOrd="0" presId="urn:microsoft.com/office/officeart/2005/8/layout/process1"/>
    <dgm:cxn modelId="{B82BE4AA-165E-4417-9C1D-91CA7ECB31C2}" type="presParOf" srcId="{C9AFB944-B403-4BA4-81A9-620DF2C702AE}" destId="{28F4E57E-739C-4CCE-9211-FC2962AC182B}" srcOrd="1" destOrd="0" presId="urn:microsoft.com/office/officeart/2005/8/layout/process1"/>
    <dgm:cxn modelId="{8CD7BB15-D250-4EFB-90A3-C8EDB20A6B5A}" type="presParOf" srcId="{28F4E57E-739C-4CCE-9211-FC2962AC182B}" destId="{25521851-5910-4B00-964A-9FD05A5EBE42}" srcOrd="0" destOrd="0" presId="urn:microsoft.com/office/officeart/2005/8/layout/process1"/>
    <dgm:cxn modelId="{89B7C991-3DDF-4FE5-8C3E-39D1C4D031B7}" type="presParOf" srcId="{C9AFB944-B403-4BA4-81A9-620DF2C702AE}" destId="{8E76767B-E8CC-4726-9FA5-A299D24D73C2}" srcOrd="2" destOrd="0" presId="urn:microsoft.com/office/officeart/2005/8/layout/process1"/>
    <dgm:cxn modelId="{5ABC83D9-B5DA-447D-A226-C5C4D89BF13B}" type="presParOf" srcId="{C9AFB944-B403-4BA4-81A9-620DF2C702AE}" destId="{EA4BDDF0-648D-4419-B7DB-75F375F39BA7}" srcOrd="3" destOrd="0" presId="urn:microsoft.com/office/officeart/2005/8/layout/process1"/>
    <dgm:cxn modelId="{FC567DD7-4A6F-4004-857D-5847B1853350}" type="presParOf" srcId="{EA4BDDF0-648D-4419-B7DB-75F375F39BA7}" destId="{0C573076-A452-4E38-9A7E-6BDCB17D1CB0}" srcOrd="0" destOrd="0" presId="urn:microsoft.com/office/officeart/2005/8/layout/process1"/>
    <dgm:cxn modelId="{549D6C0A-5FE2-4893-9BD3-4FB46E115A0A}" type="presParOf" srcId="{C9AFB944-B403-4BA4-81A9-620DF2C702AE}" destId="{1011E576-55B9-4E28-8F6E-0671183A6650}"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FBE326-70A1-4836-B938-E3F8F3E4899D}" type="doc">
      <dgm:prSet loTypeId="urn:microsoft.com/office/officeart/2005/8/layout/process2" loCatId="process" qsTypeId="urn:microsoft.com/office/officeart/2005/8/quickstyle/simple3" qsCatId="simple" csTypeId="urn:microsoft.com/office/officeart/2005/8/colors/colorful2" csCatId="colorful" phldr="1"/>
      <dgm:spPr/>
    </dgm:pt>
    <dgm:pt modelId="{E465413A-6303-4204-9F36-3E7E9237B492}">
      <dgm:prSet phldrT="[Text]"/>
      <dgm:spPr/>
      <dgm:t>
        <a:bodyPr/>
        <a:lstStyle/>
        <a:p>
          <a:r>
            <a:rPr lang="en-GB" b="0" dirty="0">
              <a:latin typeface="Comic Sans MS" panose="030F0902030302020204" pitchFamily="66" charset="0"/>
            </a:rPr>
            <a:t>1. Pick out the point of connection (question focus)</a:t>
          </a:r>
        </a:p>
      </dgm:t>
    </dgm:pt>
    <dgm:pt modelId="{F47ED1C2-E260-411C-B9D6-2C3CF5E84393}" type="parTrans" cxnId="{7E5EC864-6EFC-4587-ACF0-D6C449581DFA}">
      <dgm:prSet/>
      <dgm:spPr/>
      <dgm:t>
        <a:bodyPr/>
        <a:lstStyle/>
        <a:p>
          <a:endParaRPr lang="en-GB" b="1"/>
        </a:p>
      </dgm:t>
    </dgm:pt>
    <dgm:pt modelId="{C4866A12-5199-47FD-8A89-54C99FCEABE6}" type="sibTrans" cxnId="{7E5EC864-6EFC-4587-ACF0-D6C449581DFA}">
      <dgm:prSet/>
      <dgm:spPr/>
      <dgm:t>
        <a:bodyPr/>
        <a:lstStyle/>
        <a:p>
          <a:endParaRPr lang="en-GB" b="1"/>
        </a:p>
      </dgm:t>
    </dgm:pt>
    <dgm:pt modelId="{0E418DCF-65E5-4FDA-B586-73E18FD00DA3}">
      <dgm:prSet phldrT="[Text]"/>
      <dgm:spPr/>
      <dgm:t>
        <a:bodyPr/>
        <a:lstStyle/>
        <a:p>
          <a:r>
            <a:rPr lang="en-GB" b="0" dirty="0">
              <a:latin typeface="Comic Sans MS" panose="030F0902030302020204" pitchFamily="66" charset="0"/>
            </a:rPr>
            <a:t>2. Search for textual details (quotes)</a:t>
          </a:r>
        </a:p>
      </dgm:t>
    </dgm:pt>
    <dgm:pt modelId="{69443DE3-6E2E-4752-93DF-41EB71A1F531}" type="parTrans" cxnId="{211C186B-6BCB-45EF-9163-F6B4145A9EE1}">
      <dgm:prSet/>
      <dgm:spPr/>
      <dgm:t>
        <a:bodyPr/>
        <a:lstStyle/>
        <a:p>
          <a:endParaRPr lang="en-GB" b="1"/>
        </a:p>
      </dgm:t>
    </dgm:pt>
    <dgm:pt modelId="{9F253C16-E7C8-4C59-8F6D-E1D5227F8419}" type="sibTrans" cxnId="{211C186B-6BCB-45EF-9163-F6B4145A9EE1}">
      <dgm:prSet/>
      <dgm:spPr/>
      <dgm:t>
        <a:bodyPr/>
        <a:lstStyle/>
        <a:p>
          <a:endParaRPr lang="en-GB" b="1"/>
        </a:p>
      </dgm:t>
    </dgm:pt>
    <dgm:pt modelId="{B435022E-673A-484C-92E0-B3A695B04A3E}">
      <dgm:prSet phldrT="[Text]"/>
      <dgm:spPr/>
      <dgm:t>
        <a:bodyPr/>
        <a:lstStyle/>
        <a:p>
          <a:r>
            <a:rPr lang="en-GB" b="0" dirty="0">
              <a:latin typeface="Comic Sans MS" panose="030F0902030302020204" pitchFamily="66" charset="0"/>
            </a:rPr>
            <a:t>3. Work out what you can </a:t>
          </a:r>
          <a:r>
            <a:rPr lang="en-GB" b="0" dirty="0">
              <a:solidFill>
                <a:srgbClr val="FFC000"/>
              </a:solidFill>
              <a:latin typeface="Comic Sans MS" panose="030F0902030302020204" pitchFamily="66" charset="0"/>
            </a:rPr>
            <a:t>infer</a:t>
          </a:r>
          <a:r>
            <a:rPr lang="en-GB" b="0" dirty="0">
              <a:latin typeface="Comic Sans MS" panose="030F0902030302020204" pitchFamily="66" charset="0"/>
            </a:rPr>
            <a:t> from the quotes</a:t>
          </a:r>
        </a:p>
      </dgm:t>
    </dgm:pt>
    <dgm:pt modelId="{5D4E9992-DAB2-485E-BF12-29ADA956403D}" type="parTrans" cxnId="{A76C9333-223A-4DD0-9C34-5A653110E025}">
      <dgm:prSet/>
      <dgm:spPr/>
      <dgm:t>
        <a:bodyPr/>
        <a:lstStyle/>
        <a:p>
          <a:endParaRPr lang="en-GB" b="1"/>
        </a:p>
      </dgm:t>
    </dgm:pt>
    <dgm:pt modelId="{2EC10268-2788-448E-AE2C-5C98CFA55A3E}" type="sibTrans" cxnId="{A76C9333-223A-4DD0-9C34-5A653110E025}">
      <dgm:prSet/>
      <dgm:spPr/>
      <dgm:t>
        <a:bodyPr/>
        <a:lstStyle/>
        <a:p>
          <a:endParaRPr lang="en-GB" b="1"/>
        </a:p>
      </dgm:t>
    </dgm:pt>
    <dgm:pt modelId="{01B95DBA-87C4-46EA-A5E7-93BD1B790897}">
      <dgm:prSet/>
      <dgm:spPr/>
      <dgm:t>
        <a:bodyPr/>
        <a:lstStyle/>
        <a:p>
          <a:r>
            <a:rPr lang="en-GB" b="0" dirty="0">
              <a:latin typeface="Comic Sans MS" panose="030F0902030302020204" pitchFamily="66" charset="0"/>
            </a:rPr>
            <a:t>4. Bring together the two sets of details (and implied meanings) in a summary</a:t>
          </a:r>
        </a:p>
      </dgm:t>
    </dgm:pt>
    <dgm:pt modelId="{92B40F8C-B949-4421-B1FF-56ECA62A2AA2}" type="parTrans" cxnId="{2F394F7E-1CA4-4FA7-B986-403895A86C3A}">
      <dgm:prSet/>
      <dgm:spPr/>
      <dgm:t>
        <a:bodyPr/>
        <a:lstStyle/>
        <a:p>
          <a:endParaRPr lang="en-GB" b="1"/>
        </a:p>
      </dgm:t>
    </dgm:pt>
    <dgm:pt modelId="{FB49F561-9AE3-4A3E-A4A0-151C0C2E5D89}" type="sibTrans" cxnId="{2F394F7E-1CA4-4FA7-B986-403895A86C3A}">
      <dgm:prSet/>
      <dgm:spPr/>
      <dgm:t>
        <a:bodyPr/>
        <a:lstStyle/>
        <a:p>
          <a:endParaRPr lang="en-GB" b="1"/>
        </a:p>
      </dgm:t>
    </dgm:pt>
    <dgm:pt modelId="{F58B42F8-9926-44CB-BDA3-941908F708DF}" type="pres">
      <dgm:prSet presAssocID="{D4FBE326-70A1-4836-B938-E3F8F3E4899D}" presName="linearFlow" presStyleCnt="0">
        <dgm:presLayoutVars>
          <dgm:resizeHandles val="exact"/>
        </dgm:presLayoutVars>
      </dgm:prSet>
      <dgm:spPr/>
    </dgm:pt>
    <dgm:pt modelId="{A0AA4510-1B65-4541-8F92-8BBEAC50ECAB}" type="pres">
      <dgm:prSet presAssocID="{E465413A-6303-4204-9F36-3E7E9237B492}" presName="node" presStyleLbl="node1" presStyleIdx="0" presStyleCnt="4">
        <dgm:presLayoutVars>
          <dgm:bulletEnabled val="1"/>
        </dgm:presLayoutVars>
      </dgm:prSet>
      <dgm:spPr/>
    </dgm:pt>
    <dgm:pt modelId="{D199FE96-F600-4F99-A7D4-B2551EFF13C9}" type="pres">
      <dgm:prSet presAssocID="{C4866A12-5199-47FD-8A89-54C99FCEABE6}" presName="sibTrans" presStyleLbl="sibTrans2D1" presStyleIdx="0" presStyleCnt="3"/>
      <dgm:spPr/>
    </dgm:pt>
    <dgm:pt modelId="{B02544AC-69F4-428C-8BC3-E0802EF57BC8}" type="pres">
      <dgm:prSet presAssocID="{C4866A12-5199-47FD-8A89-54C99FCEABE6}" presName="connectorText" presStyleLbl="sibTrans2D1" presStyleIdx="0" presStyleCnt="3"/>
      <dgm:spPr/>
    </dgm:pt>
    <dgm:pt modelId="{ACCBBF36-0F84-4532-B584-3512B21908A3}" type="pres">
      <dgm:prSet presAssocID="{0E418DCF-65E5-4FDA-B586-73E18FD00DA3}" presName="node" presStyleLbl="node1" presStyleIdx="1" presStyleCnt="4">
        <dgm:presLayoutVars>
          <dgm:bulletEnabled val="1"/>
        </dgm:presLayoutVars>
      </dgm:prSet>
      <dgm:spPr/>
    </dgm:pt>
    <dgm:pt modelId="{092A40B4-7D5D-4A22-8609-E612648D8178}" type="pres">
      <dgm:prSet presAssocID="{9F253C16-E7C8-4C59-8F6D-E1D5227F8419}" presName="sibTrans" presStyleLbl="sibTrans2D1" presStyleIdx="1" presStyleCnt="3"/>
      <dgm:spPr/>
    </dgm:pt>
    <dgm:pt modelId="{D6364F55-C9E6-4E82-B1EB-158112F6032D}" type="pres">
      <dgm:prSet presAssocID="{9F253C16-E7C8-4C59-8F6D-E1D5227F8419}" presName="connectorText" presStyleLbl="sibTrans2D1" presStyleIdx="1" presStyleCnt="3"/>
      <dgm:spPr/>
    </dgm:pt>
    <dgm:pt modelId="{2EA1C700-8424-4BE1-B47D-5811D84D268D}" type="pres">
      <dgm:prSet presAssocID="{B435022E-673A-484C-92E0-B3A695B04A3E}" presName="node" presStyleLbl="node1" presStyleIdx="2" presStyleCnt="4">
        <dgm:presLayoutVars>
          <dgm:bulletEnabled val="1"/>
        </dgm:presLayoutVars>
      </dgm:prSet>
      <dgm:spPr/>
    </dgm:pt>
    <dgm:pt modelId="{93824ACC-5E0C-4BD4-9693-F0C198E4199B}" type="pres">
      <dgm:prSet presAssocID="{2EC10268-2788-448E-AE2C-5C98CFA55A3E}" presName="sibTrans" presStyleLbl="sibTrans2D1" presStyleIdx="2" presStyleCnt="3"/>
      <dgm:spPr/>
    </dgm:pt>
    <dgm:pt modelId="{3B5EFED1-47B4-41B3-8742-5E3A4C92C414}" type="pres">
      <dgm:prSet presAssocID="{2EC10268-2788-448E-AE2C-5C98CFA55A3E}" presName="connectorText" presStyleLbl="sibTrans2D1" presStyleIdx="2" presStyleCnt="3"/>
      <dgm:spPr/>
    </dgm:pt>
    <dgm:pt modelId="{564FE5A4-6EF6-45AD-A0DF-556FF60D93D0}" type="pres">
      <dgm:prSet presAssocID="{01B95DBA-87C4-46EA-A5E7-93BD1B790897}" presName="node" presStyleLbl="node1" presStyleIdx="3" presStyleCnt="4">
        <dgm:presLayoutVars>
          <dgm:bulletEnabled val="1"/>
        </dgm:presLayoutVars>
      </dgm:prSet>
      <dgm:spPr/>
    </dgm:pt>
  </dgm:ptLst>
  <dgm:cxnLst>
    <dgm:cxn modelId="{EB1CF709-2B3F-498F-AB33-753091E34BD0}" type="presOf" srcId="{D4FBE326-70A1-4836-B938-E3F8F3E4899D}" destId="{F58B42F8-9926-44CB-BDA3-941908F708DF}" srcOrd="0" destOrd="0" presId="urn:microsoft.com/office/officeart/2005/8/layout/process2"/>
    <dgm:cxn modelId="{A76C9333-223A-4DD0-9C34-5A653110E025}" srcId="{D4FBE326-70A1-4836-B938-E3F8F3E4899D}" destId="{B435022E-673A-484C-92E0-B3A695B04A3E}" srcOrd="2" destOrd="0" parTransId="{5D4E9992-DAB2-485E-BF12-29ADA956403D}" sibTransId="{2EC10268-2788-448E-AE2C-5C98CFA55A3E}"/>
    <dgm:cxn modelId="{2A13CE39-1ED0-4615-AF3E-CCCBA5F4A871}" type="presOf" srcId="{2EC10268-2788-448E-AE2C-5C98CFA55A3E}" destId="{93824ACC-5E0C-4BD4-9693-F0C198E4199B}" srcOrd="0" destOrd="0" presId="urn:microsoft.com/office/officeart/2005/8/layout/process2"/>
    <dgm:cxn modelId="{722BDC43-F8B6-4C1C-9198-174E64703E4E}" type="presOf" srcId="{01B95DBA-87C4-46EA-A5E7-93BD1B790897}" destId="{564FE5A4-6EF6-45AD-A0DF-556FF60D93D0}" srcOrd="0" destOrd="0" presId="urn:microsoft.com/office/officeart/2005/8/layout/process2"/>
    <dgm:cxn modelId="{1212274C-0516-472A-9038-FAEEBAE2F1BF}" type="presOf" srcId="{0E418DCF-65E5-4FDA-B586-73E18FD00DA3}" destId="{ACCBBF36-0F84-4532-B584-3512B21908A3}" srcOrd="0" destOrd="0" presId="urn:microsoft.com/office/officeart/2005/8/layout/process2"/>
    <dgm:cxn modelId="{8DF29650-C993-4C36-BE94-987567343648}" type="presOf" srcId="{9F253C16-E7C8-4C59-8F6D-E1D5227F8419}" destId="{092A40B4-7D5D-4A22-8609-E612648D8178}" srcOrd="0" destOrd="0" presId="urn:microsoft.com/office/officeart/2005/8/layout/process2"/>
    <dgm:cxn modelId="{7E5EC864-6EFC-4587-ACF0-D6C449581DFA}" srcId="{D4FBE326-70A1-4836-B938-E3F8F3E4899D}" destId="{E465413A-6303-4204-9F36-3E7E9237B492}" srcOrd="0" destOrd="0" parTransId="{F47ED1C2-E260-411C-B9D6-2C3CF5E84393}" sibTransId="{C4866A12-5199-47FD-8A89-54C99FCEABE6}"/>
    <dgm:cxn modelId="{211C186B-6BCB-45EF-9163-F6B4145A9EE1}" srcId="{D4FBE326-70A1-4836-B938-E3F8F3E4899D}" destId="{0E418DCF-65E5-4FDA-B586-73E18FD00DA3}" srcOrd="1" destOrd="0" parTransId="{69443DE3-6E2E-4752-93DF-41EB71A1F531}" sibTransId="{9F253C16-E7C8-4C59-8F6D-E1D5227F8419}"/>
    <dgm:cxn modelId="{4AF56F70-D3AA-4BF6-B408-795C0F9F0536}" type="presOf" srcId="{9F253C16-E7C8-4C59-8F6D-E1D5227F8419}" destId="{D6364F55-C9E6-4E82-B1EB-158112F6032D}" srcOrd="1" destOrd="0" presId="urn:microsoft.com/office/officeart/2005/8/layout/process2"/>
    <dgm:cxn modelId="{2F394F7E-1CA4-4FA7-B986-403895A86C3A}" srcId="{D4FBE326-70A1-4836-B938-E3F8F3E4899D}" destId="{01B95DBA-87C4-46EA-A5E7-93BD1B790897}" srcOrd="3" destOrd="0" parTransId="{92B40F8C-B949-4421-B1FF-56ECA62A2AA2}" sibTransId="{FB49F561-9AE3-4A3E-A4A0-151C0C2E5D89}"/>
    <dgm:cxn modelId="{4A661C87-9307-40A6-89A1-01C46EFA5A9B}" type="presOf" srcId="{C4866A12-5199-47FD-8A89-54C99FCEABE6}" destId="{D199FE96-F600-4F99-A7D4-B2551EFF13C9}" srcOrd="0" destOrd="0" presId="urn:microsoft.com/office/officeart/2005/8/layout/process2"/>
    <dgm:cxn modelId="{7D8A4587-CF57-4974-82A0-AAECFD718402}" type="presOf" srcId="{B435022E-673A-484C-92E0-B3A695B04A3E}" destId="{2EA1C700-8424-4BE1-B47D-5811D84D268D}" srcOrd="0" destOrd="0" presId="urn:microsoft.com/office/officeart/2005/8/layout/process2"/>
    <dgm:cxn modelId="{7A2F748D-5020-4909-A728-E725E33E29FE}" type="presOf" srcId="{2EC10268-2788-448E-AE2C-5C98CFA55A3E}" destId="{3B5EFED1-47B4-41B3-8742-5E3A4C92C414}" srcOrd="1" destOrd="0" presId="urn:microsoft.com/office/officeart/2005/8/layout/process2"/>
    <dgm:cxn modelId="{19453C94-B52A-4F30-9FCB-470AE772CB19}" type="presOf" srcId="{C4866A12-5199-47FD-8A89-54C99FCEABE6}" destId="{B02544AC-69F4-428C-8BC3-E0802EF57BC8}" srcOrd="1" destOrd="0" presId="urn:microsoft.com/office/officeart/2005/8/layout/process2"/>
    <dgm:cxn modelId="{F94482F4-62E0-431F-9040-FA7CF1F3A5F0}" type="presOf" srcId="{E465413A-6303-4204-9F36-3E7E9237B492}" destId="{A0AA4510-1B65-4541-8F92-8BBEAC50ECAB}" srcOrd="0" destOrd="0" presId="urn:microsoft.com/office/officeart/2005/8/layout/process2"/>
    <dgm:cxn modelId="{B49C9B70-A9BF-4E7C-A00D-5B8019E54E17}" type="presParOf" srcId="{F58B42F8-9926-44CB-BDA3-941908F708DF}" destId="{A0AA4510-1B65-4541-8F92-8BBEAC50ECAB}" srcOrd="0" destOrd="0" presId="urn:microsoft.com/office/officeart/2005/8/layout/process2"/>
    <dgm:cxn modelId="{E72D7923-20F3-4EA8-B9CB-BC736ECDEA09}" type="presParOf" srcId="{F58B42F8-9926-44CB-BDA3-941908F708DF}" destId="{D199FE96-F600-4F99-A7D4-B2551EFF13C9}" srcOrd="1" destOrd="0" presId="urn:microsoft.com/office/officeart/2005/8/layout/process2"/>
    <dgm:cxn modelId="{33A96D3D-AA32-4183-A695-73459678B315}" type="presParOf" srcId="{D199FE96-F600-4F99-A7D4-B2551EFF13C9}" destId="{B02544AC-69F4-428C-8BC3-E0802EF57BC8}" srcOrd="0" destOrd="0" presId="urn:microsoft.com/office/officeart/2005/8/layout/process2"/>
    <dgm:cxn modelId="{6546478D-FEFA-41C5-8D45-8247AA1DAD3F}" type="presParOf" srcId="{F58B42F8-9926-44CB-BDA3-941908F708DF}" destId="{ACCBBF36-0F84-4532-B584-3512B21908A3}" srcOrd="2" destOrd="0" presId="urn:microsoft.com/office/officeart/2005/8/layout/process2"/>
    <dgm:cxn modelId="{48636261-56E8-4524-8794-23DDA36EB43F}" type="presParOf" srcId="{F58B42F8-9926-44CB-BDA3-941908F708DF}" destId="{092A40B4-7D5D-4A22-8609-E612648D8178}" srcOrd="3" destOrd="0" presId="urn:microsoft.com/office/officeart/2005/8/layout/process2"/>
    <dgm:cxn modelId="{1D9C87E0-126E-4CF3-AAF0-13DC129F74AE}" type="presParOf" srcId="{092A40B4-7D5D-4A22-8609-E612648D8178}" destId="{D6364F55-C9E6-4E82-B1EB-158112F6032D}" srcOrd="0" destOrd="0" presId="urn:microsoft.com/office/officeart/2005/8/layout/process2"/>
    <dgm:cxn modelId="{DF679E37-E6AE-4303-A3BF-7A86569D308F}" type="presParOf" srcId="{F58B42F8-9926-44CB-BDA3-941908F708DF}" destId="{2EA1C700-8424-4BE1-B47D-5811D84D268D}" srcOrd="4" destOrd="0" presId="urn:microsoft.com/office/officeart/2005/8/layout/process2"/>
    <dgm:cxn modelId="{54F3837D-59E1-4ECA-970A-D08197C1E425}" type="presParOf" srcId="{F58B42F8-9926-44CB-BDA3-941908F708DF}" destId="{93824ACC-5E0C-4BD4-9693-F0C198E4199B}" srcOrd="5" destOrd="0" presId="urn:microsoft.com/office/officeart/2005/8/layout/process2"/>
    <dgm:cxn modelId="{BAC284F1-1723-4A31-B360-D0137FC2E28D}" type="presParOf" srcId="{93824ACC-5E0C-4BD4-9693-F0C198E4199B}" destId="{3B5EFED1-47B4-41B3-8742-5E3A4C92C414}" srcOrd="0" destOrd="0" presId="urn:microsoft.com/office/officeart/2005/8/layout/process2"/>
    <dgm:cxn modelId="{96B7B880-778C-46B2-90A8-EB040B0BFFB9}" type="presParOf" srcId="{F58B42F8-9926-44CB-BDA3-941908F708DF}" destId="{564FE5A4-6EF6-45AD-A0DF-556FF60D93D0}"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050DEE-9D09-41E7-838E-596696A0D7A3}">
      <dsp:nvSpPr>
        <dsp:cNvPr id="0" name=""/>
        <dsp:cNvSpPr/>
      </dsp:nvSpPr>
      <dsp:spPr>
        <a:xfrm>
          <a:off x="4493" y="10549"/>
          <a:ext cx="1343047" cy="805828"/>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b="1" kern="1200" dirty="0"/>
            <a:t>Point</a:t>
          </a:r>
        </a:p>
      </dsp:txBody>
      <dsp:txXfrm>
        <a:off x="28095" y="34151"/>
        <a:ext cx="1295843" cy="758624"/>
      </dsp:txXfrm>
    </dsp:sp>
    <dsp:sp modelId="{28F4E57E-739C-4CCE-9211-FC2962AC182B}">
      <dsp:nvSpPr>
        <dsp:cNvPr id="0" name=""/>
        <dsp:cNvSpPr/>
      </dsp:nvSpPr>
      <dsp:spPr>
        <a:xfrm>
          <a:off x="1481845" y="246926"/>
          <a:ext cx="284726" cy="333075"/>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b="1" kern="1200"/>
        </a:p>
      </dsp:txBody>
      <dsp:txXfrm>
        <a:off x="1481845" y="313541"/>
        <a:ext cx="199308" cy="199845"/>
      </dsp:txXfrm>
    </dsp:sp>
    <dsp:sp modelId="{8E76767B-E8CC-4726-9FA5-A299D24D73C2}">
      <dsp:nvSpPr>
        <dsp:cNvPr id="0" name=""/>
        <dsp:cNvSpPr/>
      </dsp:nvSpPr>
      <dsp:spPr>
        <a:xfrm>
          <a:off x="1884760" y="10549"/>
          <a:ext cx="1343047" cy="805828"/>
        </a:xfrm>
        <a:prstGeom prst="roundRect">
          <a:avLst>
            <a:gd name="adj" fmla="val 10000"/>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b="1" kern="1200" dirty="0"/>
            <a:t>Quote</a:t>
          </a:r>
        </a:p>
      </dsp:txBody>
      <dsp:txXfrm>
        <a:off x="1908362" y="34151"/>
        <a:ext cx="1295843" cy="758624"/>
      </dsp:txXfrm>
    </dsp:sp>
    <dsp:sp modelId="{EA4BDDF0-648D-4419-B7DB-75F375F39BA7}">
      <dsp:nvSpPr>
        <dsp:cNvPr id="0" name=""/>
        <dsp:cNvSpPr/>
      </dsp:nvSpPr>
      <dsp:spPr>
        <a:xfrm>
          <a:off x="3362112" y="246926"/>
          <a:ext cx="284726" cy="333075"/>
        </a:xfrm>
        <a:prstGeom prst="rightArrow">
          <a:avLst>
            <a:gd name="adj1" fmla="val 60000"/>
            <a:gd name="adj2" fmla="val 5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b="1" kern="1200"/>
        </a:p>
      </dsp:txBody>
      <dsp:txXfrm>
        <a:off x="3362112" y="313541"/>
        <a:ext cx="199308" cy="199845"/>
      </dsp:txXfrm>
    </dsp:sp>
    <dsp:sp modelId="{1011E576-55B9-4E28-8F6E-0671183A6650}">
      <dsp:nvSpPr>
        <dsp:cNvPr id="0" name=""/>
        <dsp:cNvSpPr/>
      </dsp:nvSpPr>
      <dsp:spPr>
        <a:xfrm>
          <a:off x="3765026" y="10549"/>
          <a:ext cx="1343047" cy="805828"/>
        </a:xfrm>
        <a:prstGeom prst="roundRect">
          <a:avLst>
            <a:gd name="adj" fmla="val 1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b="1" kern="1200" dirty="0"/>
            <a:t>Inference</a:t>
          </a:r>
        </a:p>
      </dsp:txBody>
      <dsp:txXfrm>
        <a:off x="3788628" y="34151"/>
        <a:ext cx="1295843" cy="7586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050DEE-9D09-41E7-838E-596696A0D7A3}">
      <dsp:nvSpPr>
        <dsp:cNvPr id="0" name=""/>
        <dsp:cNvSpPr/>
      </dsp:nvSpPr>
      <dsp:spPr>
        <a:xfrm>
          <a:off x="4493" y="10549"/>
          <a:ext cx="1343047" cy="805828"/>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b="1" kern="1200" dirty="0"/>
            <a:t>Point</a:t>
          </a:r>
        </a:p>
      </dsp:txBody>
      <dsp:txXfrm>
        <a:off x="28095" y="34151"/>
        <a:ext cx="1295843" cy="758624"/>
      </dsp:txXfrm>
    </dsp:sp>
    <dsp:sp modelId="{28F4E57E-739C-4CCE-9211-FC2962AC182B}">
      <dsp:nvSpPr>
        <dsp:cNvPr id="0" name=""/>
        <dsp:cNvSpPr/>
      </dsp:nvSpPr>
      <dsp:spPr>
        <a:xfrm>
          <a:off x="1481845" y="246926"/>
          <a:ext cx="284726" cy="333075"/>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b="1" kern="1200"/>
        </a:p>
      </dsp:txBody>
      <dsp:txXfrm>
        <a:off x="1481845" y="313541"/>
        <a:ext cx="199308" cy="199845"/>
      </dsp:txXfrm>
    </dsp:sp>
    <dsp:sp modelId="{8E76767B-E8CC-4726-9FA5-A299D24D73C2}">
      <dsp:nvSpPr>
        <dsp:cNvPr id="0" name=""/>
        <dsp:cNvSpPr/>
      </dsp:nvSpPr>
      <dsp:spPr>
        <a:xfrm>
          <a:off x="1884760" y="10549"/>
          <a:ext cx="1343047" cy="805828"/>
        </a:xfrm>
        <a:prstGeom prst="roundRect">
          <a:avLst>
            <a:gd name="adj" fmla="val 10000"/>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b="1" kern="1200" dirty="0"/>
            <a:t>Quote</a:t>
          </a:r>
        </a:p>
      </dsp:txBody>
      <dsp:txXfrm>
        <a:off x="1908362" y="34151"/>
        <a:ext cx="1295843" cy="758624"/>
      </dsp:txXfrm>
    </dsp:sp>
    <dsp:sp modelId="{EA4BDDF0-648D-4419-B7DB-75F375F39BA7}">
      <dsp:nvSpPr>
        <dsp:cNvPr id="0" name=""/>
        <dsp:cNvSpPr/>
      </dsp:nvSpPr>
      <dsp:spPr>
        <a:xfrm>
          <a:off x="3362112" y="246926"/>
          <a:ext cx="284726" cy="333075"/>
        </a:xfrm>
        <a:prstGeom prst="rightArrow">
          <a:avLst>
            <a:gd name="adj1" fmla="val 60000"/>
            <a:gd name="adj2" fmla="val 5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b="1" kern="1200"/>
        </a:p>
      </dsp:txBody>
      <dsp:txXfrm>
        <a:off x="3362112" y="313541"/>
        <a:ext cx="199308" cy="199845"/>
      </dsp:txXfrm>
    </dsp:sp>
    <dsp:sp modelId="{1011E576-55B9-4E28-8F6E-0671183A6650}">
      <dsp:nvSpPr>
        <dsp:cNvPr id="0" name=""/>
        <dsp:cNvSpPr/>
      </dsp:nvSpPr>
      <dsp:spPr>
        <a:xfrm>
          <a:off x="3765026" y="10549"/>
          <a:ext cx="1343047" cy="805828"/>
        </a:xfrm>
        <a:prstGeom prst="roundRect">
          <a:avLst>
            <a:gd name="adj" fmla="val 1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b="1" kern="1200" dirty="0"/>
            <a:t>Inference</a:t>
          </a:r>
        </a:p>
      </dsp:txBody>
      <dsp:txXfrm>
        <a:off x="3788628" y="34151"/>
        <a:ext cx="1295843" cy="7586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AA4510-1B65-4541-8F92-8BBEAC50ECAB}">
      <dsp:nvSpPr>
        <dsp:cNvPr id="0" name=""/>
        <dsp:cNvSpPr/>
      </dsp:nvSpPr>
      <dsp:spPr>
        <a:xfrm>
          <a:off x="1963337" y="2179"/>
          <a:ext cx="2283760" cy="810933"/>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b="0" kern="1200" dirty="0">
              <a:latin typeface="Comic Sans MS" panose="030F0902030302020204" pitchFamily="66" charset="0"/>
            </a:rPr>
            <a:t>1. Pick out the point of connection (question focus)</a:t>
          </a:r>
        </a:p>
      </dsp:txBody>
      <dsp:txXfrm>
        <a:off x="1987088" y="25930"/>
        <a:ext cx="2236258" cy="763431"/>
      </dsp:txXfrm>
    </dsp:sp>
    <dsp:sp modelId="{D199FE96-F600-4F99-A7D4-B2551EFF13C9}">
      <dsp:nvSpPr>
        <dsp:cNvPr id="0" name=""/>
        <dsp:cNvSpPr/>
      </dsp:nvSpPr>
      <dsp:spPr>
        <a:xfrm rot="5400000">
          <a:off x="2953167" y="833387"/>
          <a:ext cx="304100" cy="364920"/>
        </a:xfrm>
        <a:prstGeom prst="rightArrow">
          <a:avLst>
            <a:gd name="adj1" fmla="val 60000"/>
            <a:gd name="adj2" fmla="val 5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b="1" kern="1200"/>
        </a:p>
      </dsp:txBody>
      <dsp:txXfrm rot="-5400000">
        <a:off x="2995741" y="863797"/>
        <a:ext cx="218952" cy="212870"/>
      </dsp:txXfrm>
    </dsp:sp>
    <dsp:sp modelId="{ACCBBF36-0F84-4532-B584-3512B21908A3}">
      <dsp:nvSpPr>
        <dsp:cNvPr id="0" name=""/>
        <dsp:cNvSpPr/>
      </dsp:nvSpPr>
      <dsp:spPr>
        <a:xfrm>
          <a:off x="1963337" y="1218580"/>
          <a:ext cx="2283760" cy="810933"/>
        </a:xfrm>
        <a:prstGeom prst="roundRect">
          <a:avLst>
            <a:gd name="adj" fmla="val 10000"/>
          </a:avLst>
        </a:prstGeom>
        <a:gradFill rotWithShape="0">
          <a:gsLst>
            <a:gs pos="0">
              <a:schemeClr val="accent2">
                <a:hueOff val="-485121"/>
                <a:satOff val="-27976"/>
                <a:lumOff val="2876"/>
                <a:alphaOff val="0"/>
                <a:lumMod val="110000"/>
                <a:satMod val="105000"/>
                <a:tint val="67000"/>
              </a:schemeClr>
            </a:gs>
            <a:gs pos="50000">
              <a:schemeClr val="accent2">
                <a:hueOff val="-485121"/>
                <a:satOff val="-27976"/>
                <a:lumOff val="2876"/>
                <a:alphaOff val="0"/>
                <a:lumMod val="105000"/>
                <a:satMod val="103000"/>
                <a:tint val="73000"/>
              </a:schemeClr>
            </a:gs>
            <a:gs pos="100000">
              <a:schemeClr val="accent2">
                <a:hueOff val="-485121"/>
                <a:satOff val="-27976"/>
                <a:lumOff val="287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b="0" kern="1200" dirty="0">
              <a:latin typeface="Comic Sans MS" panose="030F0902030302020204" pitchFamily="66" charset="0"/>
            </a:rPr>
            <a:t>2. Search for textual details (quotes)</a:t>
          </a:r>
        </a:p>
      </dsp:txBody>
      <dsp:txXfrm>
        <a:off x="1987088" y="1242331"/>
        <a:ext cx="2236258" cy="763431"/>
      </dsp:txXfrm>
    </dsp:sp>
    <dsp:sp modelId="{092A40B4-7D5D-4A22-8609-E612648D8178}">
      <dsp:nvSpPr>
        <dsp:cNvPr id="0" name=""/>
        <dsp:cNvSpPr/>
      </dsp:nvSpPr>
      <dsp:spPr>
        <a:xfrm rot="5400000">
          <a:off x="2953167" y="2049787"/>
          <a:ext cx="304100" cy="364920"/>
        </a:xfrm>
        <a:prstGeom prst="rightArrow">
          <a:avLst>
            <a:gd name="adj1" fmla="val 60000"/>
            <a:gd name="adj2" fmla="val 50000"/>
          </a:avLst>
        </a:prstGeom>
        <a:gradFill rotWithShape="0">
          <a:gsLst>
            <a:gs pos="0">
              <a:schemeClr val="accent2">
                <a:hueOff val="-727682"/>
                <a:satOff val="-41964"/>
                <a:lumOff val="4314"/>
                <a:alphaOff val="0"/>
                <a:lumMod val="110000"/>
                <a:satMod val="105000"/>
                <a:tint val="67000"/>
              </a:schemeClr>
            </a:gs>
            <a:gs pos="50000">
              <a:schemeClr val="accent2">
                <a:hueOff val="-727682"/>
                <a:satOff val="-41964"/>
                <a:lumOff val="4314"/>
                <a:alphaOff val="0"/>
                <a:lumMod val="105000"/>
                <a:satMod val="103000"/>
                <a:tint val="73000"/>
              </a:schemeClr>
            </a:gs>
            <a:gs pos="100000">
              <a:schemeClr val="accent2">
                <a:hueOff val="-727682"/>
                <a:satOff val="-41964"/>
                <a:lumOff val="4314"/>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b="1" kern="1200"/>
        </a:p>
      </dsp:txBody>
      <dsp:txXfrm rot="-5400000">
        <a:off x="2995741" y="2080197"/>
        <a:ext cx="218952" cy="212870"/>
      </dsp:txXfrm>
    </dsp:sp>
    <dsp:sp modelId="{2EA1C700-8424-4BE1-B47D-5811D84D268D}">
      <dsp:nvSpPr>
        <dsp:cNvPr id="0" name=""/>
        <dsp:cNvSpPr/>
      </dsp:nvSpPr>
      <dsp:spPr>
        <a:xfrm>
          <a:off x="1963337" y="2434981"/>
          <a:ext cx="2283760" cy="810933"/>
        </a:xfrm>
        <a:prstGeom prst="roundRect">
          <a:avLst>
            <a:gd name="adj" fmla="val 10000"/>
          </a:avLst>
        </a:prstGeom>
        <a:gradFill rotWithShape="0">
          <a:gsLst>
            <a:gs pos="0">
              <a:schemeClr val="accent2">
                <a:hueOff val="-970242"/>
                <a:satOff val="-55952"/>
                <a:lumOff val="5752"/>
                <a:alphaOff val="0"/>
                <a:lumMod val="110000"/>
                <a:satMod val="105000"/>
                <a:tint val="67000"/>
              </a:schemeClr>
            </a:gs>
            <a:gs pos="50000">
              <a:schemeClr val="accent2">
                <a:hueOff val="-970242"/>
                <a:satOff val="-55952"/>
                <a:lumOff val="5752"/>
                <a:alphaOff val="0"/>
                <a:lumMod val="105000"/>
                <a:satMod val="103000"/>
                <a:tint val="73000"/>
              </a:schemeClr>
            </a:gs>
            <a:gs pos="100000">
              <a:schemeClr val="accent2">
                <a:hueOff val="-970242"/>
                <a:satOff val="-55952"/>
                <a:lumOff val="575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b="0" kern="1200" dirty="0">
              <a:latin typeface="Comic Sans MS" panose="030F0902030302020204" pitchFamily="66" charset="0"/>
            </a:rPr>
            <a:t>3. Work out what you can </a:t>
          </a:r>
          <a:r>
            <a:rPr lang="en-GB" sz="1300" b="0" kern="1200" dirty="0">
              <a:solidFill>
                <a:srgbClr val="FFC000"/>
              </a:solidFill>
              <a:latin typeface="Comic Sans MS" panose="030F0902030302020204" pitchFamily="66" charset="0"/>
            </a:rPr>
            <a:t>infer</a:t>
          </a:r>
          <a:r>
            <a:rPr lang="en-GB" sz="1300" b="0" kern="1200" dirty="0">
              <a:latin typeface="Comic Sans MS" panose="030F0902030302020204" pitchFamily="66" charset="0"/>
            </a:rPr>
            <a:t> from the quotes</a:t>
          </a:r>
        </a:p>
      </dsp:txBody>
      <dsp:txXfrm>
        <a:off x="1987088" y="2458732"/>
        <a:ext cx="2236258" cy="763431"/>
      </dsp:txXfrm>
    </dsp:sp>
    <dsp:sp modelId="{93824ACC-5E0C-4BD4-9693-F0C198E4199B}">
      <dsp:nvSpPr>
        <dsp:cNvPr id="0" name=""/>
        <dsp:cNvSpPr/>
      </dsp:nvSpPr>
      <dsp:spPr>
        <a:xfrm rot="5400000">
          <a:off x="2953167" y="3266188"/>
          <a:ext cx="304100" cy="364920"/>
        </a:xfrm>
        <a:prstGeom prst="rightArrow">
          <a:avLst>
            <a:gd name="adj1" fmla="val 60000"/>
            <a:gd name="adj2" fmla="val 50000"/>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b="1" kern="1200"/>
        </a:p>
      </dsp:txBody>
      <dsp:txXfrm rot="-5400000">
        <a:off x="2995741" y="3296598"/>
        <a:ext cx="218952" cy="212870"/>
      </dsp:txXfrm>
    </dsp:sp>
    <dsp:sp modelId="{564FE5A4-6EF6-45AD-A0DF-556FF60D93D0}">
      <dsp:nvSpPr>
        <dsp:cNvPr id="0" name=""/>
        <dsp:cNvSpPr/>
      </dsp:nvSpPr>
      <dsp:spPr>
        <a:xfrm>
          <a:off x="1963337" y="3651382"/>
          <a:ext cx="2283760" cy="810933"/>
        </a:xfrm>
        <a:prstGeom prst="roundRect">
          <a:avLst>
            <a:gd name="adj" fmla="val 10000"/>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b="0" kern="1200" dirty="0">
              <a:latin typeface="Comic Sans MS" panose="030F0902030302020204" pitchFamily="66" charset="0"/>
            </a:rPr>
            <a:t>4. Bring together the two sets of details (and implied meanings) in a summary</a:t>
          </a:r>
        </a:p>
      </dsp:txBody>
      <dsp:txXfrm>
        <a:off x="1987088" y="3675133"/>
        <a:ext cx="2236258" cy="76343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5A7772-3275-4396-BDD9-390DF0410461}" type="datetimeFigureOut">
              <a:rPr lang="en-GB" smtClean="0"/>
              <a:t>17/04/2020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1FBCDD-7F14-4044-BCC6-52B2D491CD85}" type="slidenum">
              <a:rPr lang="en-GB" smtClean="0"/>
              <a:t>‹#›</a:t>
            </a:fld>
            <a:endParaRPr lang="en-GB"/>
          </a:p>
        </p:txBody>
      </p:sp>
    </p:spTree>
    <p:extLst>
      <p:ext uri="{BB962C8B-B14F-4D97-AF65-F5344CB8AC3E}">
        <p14:creationId xmlns:p14="http://schemas.microsoft.com/office/powerpoint/2010/main" val="2093821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defRPr sz="2500">
                <a:solidFill>
                  <a:schemeClr val="tx1"/>
                </a:solidFill>
                <a:latin typeface="Arial" panose="020B0604020202020204" pitchFamily="34" charset="0"/>
                <a:ea typeface="MS PGothic" panose="020B0600070205080204" pitchFamily="34" charset="-128"/>
              </a:defRPr>
            </a:lvl1pPr>
            <a:lvl2pPr marL="785150" indent="-301981">
              <a:defRPr sz="2500">
                <a:solidFill>
                  <a:schemeClr val="tx1"/>
                </a:solidFill>
                <a:latin typeface="Arial" panose="020B0604020202020204" pitchFamily="34" charset="0"/>
                <a:ea typeface="MS PGothic" panose="020B0600070205080204" pitchFamily="34" charset="-128"/>
              </a:defRPr>
            </a:lvl2pPr>
            <a:lvl3pPr marL="1207922" indent="-241584">
              <a:defRPr sz="2500">
                <a:solidFill>
                  <a:schemeClr val="tx1"/>
                </a:solidFill>
                <a:latin typeface="Arial" panose="020B0604020202020204" pitchFamily="34" charset="0"/>
                <a:ea typeface="MS PGothic" panose="020B0600070205080204" pitchFamily="34" charset="-128"/>
              </a:defRPr>
            </a:lvl3pPr>
            <a:lvl4pPr marL="1691091" indent="-241584">
              <a:defRPr sz="2500">
                <a:solidFill>
                  <a:schemeClr val="tx1"/>
                </a:solidFill>
                <a:latin typeface="Arial" panose="020B0604020202020204" pitchFamily="34" charset="0"/>
                <a:ea typeface="MS PGothic" panose="020B0600070205080204" pitchFamily="34" charset="-128"/>
              </a:defRPr>
            </a:lvl4pPr>
            <a:lvl5pPr marL="2174260" indent="-241584">
              <a:defRPr sz="2500">
                <a:solidFill>
                  <a:schemeClr val="tx1"/>
                </a:solidFill>
                <a:latin typeface="Arial" panose="020B0604020202020204" pitchFamily="34" charset="0"/>
                <a:ea typeface="MS PGothic" panose="020B0600070205080204" pitchFamily="34" charset="-128"/>
              </a:defRPr>
            </a:lvl5pPr>
            <a:lvl6pPr marL="2657429" indent="-241584"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6pPr>
            <a:lvl7pPr marL="3140598" indent="-241584"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7pPr>
            <a:lvl8pPr marL="3623767" indent="-241584"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8pPr>
            <a:lvl9pPr marL="4106936" indent="-241584"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9pPr>
          </a:lstStyle>
          <a:p>
            <a:fld id="{13CBFC8F-5661-497A-9AC0-0273C90F0BE0}" type="slidenum">
              <a:rPr lang="en-US" altLang="en-US" sz="1300">
                <a:solidFill>
                  <a:srgbClr val="000000"/>
                </a:solidFill>
              </a:rPr>
              <a:pPr/>
              <a:t>1</a:t>
            </a:fld>
            <a:endParaRPr lang="en-US" altLang="en-US" sz="1300">
              <a:solidFill>
                <a:srgbClr val="000000"/>
              </a:solidFill>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657360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Activity designed to get students</a:t>
            </a:r>
            <a:r>
              <a:rPr lang="en-GB" baseline="0"/>
              <a:t> to retrieve info and ideas from the extract.</a:t>
            </a:r>
          </a:p>
          <a:p>
            <a:r>
              <a:rPr lang="en-GB" baseline="0"/>
              <a:t>Students work in teams of 4 to complete the task.</a:t>
            </a:r>
          </a:p>
          <a:p>
            <a:r>
              <a:rPr lang="en-GB" baseline="0"/>
              <a:t>1 person from the group comes up to the front to look at the map then returns to main group to sketch out what they can remember – keep strict timings to make it competitive. </a:t>
            </a:r>
          </a:p>
          <a:p>
            <a:r>
              <a:rPr lang="en-GB" baseline="0"/>
              <a:t>Students need to remember all the key images and then revisit the opening of the extract to find the key quotation.</a:t>
            </a:r>
          </a:p>
          <a:p>
            <a:r>
              <a:rPr lang="en-GB" baseline="0"/>
              <a:t>Group with the most accurate map wins.</a:t>
            </a:r>
            <a:endParaRPr lang="en-GB"/>
          </a:p>
        </p:txBody>
      </p:sp>
      <p:sp>
        <p:nvSpPr>
          <p:cNvPr id="4" name="Slide Number Placeholder 3"/>
          <p:cNvSpPr>
            <a:spLocks noGrp="1"/>
          </p:cNvSpPr>
          <p:nvPr>
            <p:ph type="sldNum" sz="quarter" idx="10"/>
          </p:nvPr>
        </p:nvSpPr>
        <p:spPr/>
        <p:txBody>
          <a:bodyPr/>
          <a:lstStyle/>
          <a:p>
            <a:fld id="{1966C9D4-0CD9-4C0D-89C9-2A881DE7A44C}" type="slidenum">
              <a:rPr lang="en-GB" smtClean="0"/>
              <a:t>24</a:t>
            </a:fld>
            <a:endParaRPr lang="en-GB"/>
          </a:p>
        </p:txBody>
      </p:sp>
    </p:spTree>
    <p:extLst>
      <p:ext uri="{BB962C8B-B14F-4D97-AF65-F5344CB8AC3E}">
        <p14:creationId xmlns:p14="http://schemas.microsoft.com/office/powerpoint/2010/main" val="3130503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defRPr sz="2500">
                <a:solidFill>
                  <a:schemeClr val="tx1"/>
                </a:solidFill>
                <a:latin typeface="Arial" panose="020B0604020202020204" pitchFamily="34" charset="0"/>
                <a:ea typeface="MS PGothic" panose="020B0600070205080204" pitchFamily="34" charset="-128"/>
              </a:defRPr>
            </a:lvl1pPr>
            <a:lvl2pPr marL="785150" indent="-301981">
              <a:defRPr sz="2500">
                <a:solidFill>
                  <a:schemeClr val="tx1"/>
                </a:solidFill>
                <a:latin typeface="Arial" panose="020B0604020202020204" pitchFamily="34" charset="0"/>
                <a:ea typeface="MS PGothic" panose="020B0600070205080204" pitchFamily="34" charset="-128"/>
              </a:defRPr>
            </a:lvl2pPr>
            <a:lvl3pPr marL="1207922" indent="-241584">
              <a:defRPr sz="2500">
                <a:solidFill>
                  <a:schemeClr val="tx1"/>
                </a:solidFill>
                <a:latin typeface="Arial" panose="020B0604020202020204" pitchFamily="34" charset="0"/>
                <a:ea typeface="MS PGothic" panose="020B0600070205080204" pitchFamily="34" charset="-128"/>
              </a:defRPr>
            </a:lvl3pPr>
            <a:lvl4pPr marL="1691091" indent="-241584">
              <a:defRPr sz="2500">
                <a:solidFill>
                  <a:schemeClr val="tx1"/>
                </a:solidFill>
                <a:latin typeface="Arial" panose="020B0604020202020204" pitchFamily="34" charset="0"/>
                <a:ea typeface="MS PGothic" panose="020B0600070205080204" pitchFamily="34" charset="-128"/>
              </a:defRPr>
            </a:lvl4pPr>
            <a:lvl5pPr marL="2174260" indent="-241584">
              <a:defRPr sz="2500">
                <a:solidFill>
                  <a:schemeClr val="tx1"/>
                </a:solidFill>
                <a:latin typeface="Arial" panose="020B0604020202020204" pitchFamily="34" charset="0"/>
                <a:ea typeface="MS PGothic" panose="020B0600070205080204" pitchFamily="34" charset="-128"/>
              </a:defRPr>
            </a:lvl5pPr>
            <a:lvl6pPr marL="2657429" indent="-241584"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6pPr>
            <a:lvl7pPr marL="3140598" indent="-241584"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7pPr>
            <a:lvl8pPr marL="3623767" indent="-241584"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8pPr>
            <a:lvl9pPr marL="4106936" indent="-241584"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9pPr>
          </a:lstStyle>
          <a:p>
            <a:fld id="{13CBFC8F-5661-497A-9AC0-0273C90F0BE0}" type="slidenum">
              <a:rPr lang="en-US" altLang="en-US" sz="1300">
                <a:solidFill>
                  <a:srgbClr val="000000"/>
                </a:solidFill>
              </a:rPr>
              <a:pPr/>
              <a:t>27</a:t>
            </a:fld>
            <a:endParaRPr lang="en-US" altLang="en-US" sz="1300">
              <a:solidFill>
                <a:srgbClr val="000000"/>
              </a:solidFill>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86045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defRPr sz="2500">
                <a:solidFill>
                  <a:schemeClr val="tx1"/>
                </a:solidFill>
                <a:latin typeface="Arial" panose="020B0604020202020204" pitchFamily="34" charset="0"/>
                <a:ea typeface="MS PGothic" panose="020B0600070205080204" pitchFamily="34" charset="-128"/>
              </a:defRPr>
            </a:lvl1pPr>
            <a:lvl2pPr marL="785150" indent="-301981">
              <a:defRPr sz="2500">
                <a:solidFill>
                  <a:schemeClr val="tx1"/>
                </a:solidFill>
                <a:latin typeface="Arial" panose="020B0604020202020204" pitchFamily="34" charset="0"/>
                <a:ea typeface="MS PGothic" panose="020B0600070205080204" pitchFamily="34" charset="-128"/>
              </a:defRPr>
            </a:lvl2pPr>
            <a:lvl3pPr marL="1207922" indent="-241584">
              <a:defRPr sz="2500">
                <a:solidFill>
                  <a:schemeClr val="tx1"/>
                </a:solidFill>
                <a:latin typeface="Arial" panose="020B0604020202020204" pitchFamily="34" charset="0"/>
                <a:ea typeface="MS PGothic" panose="020B0600070205080204" pitchFamily="34" charset="-128"/>
              </a:defRPr>
            </a:lvl3pPr>
            <a:lvl4pPr marL="1691091" indent="-241584">
              <a:defRPr sz="2500">
                <a:solidFill>
                  <a:schemeClr val="tx1"/>
                </a:solidFill>
                <a:latin typeface="Arial" panose="020B0604020202020204" pitchFamily="34" charset="0"/>
                <a:ea typeface="MS PGothic" panose="020B0600070205080204" pitchFamily="34" charset="-128"/>
              </a:defRPr>
            </a:lvl4pPr>
            <a:lvl5pPr marL="2174260" indent="-241584">
              <a:defRPr sz="2500">
                <a:solidFill>
                  <a:schemeClr val="tx1"/>
                </a:solidFill>
                <a:latin typeface="Arial" panose="020B0604020202020204" pitchFamily="34" charset="0"/>
                <a:ea typeface="MS PGothic" panose="020B0600070205080204" pitchFamily="34" charset="-128"/>
              </a:defRPr>
            </a:lvl5pPr>
            <a:lvl6pPr marL="2657429" indent="-241584"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6pPr>
            <a:lvl7pPr marL="3140598" indent="-241584"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7pPr>
            <a:lvl8pPr marL="3623767" indent="-241584"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8pPr>
            <a:lvl9pPr marL="4106936" indent="-241584"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9pPr>
          </a:lstStyle>
          <a:p>
            <a:fld id="{13CBFC8F-5661-497A-9AC0-0273C90F0BE0}" type="slidenum">
              <a:rPr lang="en-US" altLang="en-US" sz="1300">
                <a:solidFill>
                  <a:srgbClr val="000000"/>
                </a:solidFill>
              </a:rPr>
              <a:pPr/>
              <a:t>37</a:t>
            </a:fld>
            <a:endParaRPr lang="en-US" altLang="en-US" sz="1300">
              <a:solidFill>
                <a:srgbClr val="000000"/>
              </a:solidFill>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066592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Optional</a:t>
            </a:r>
            <a:r>
              <a:rPr lang="en-GB" baseline="0" dirty="0"/>
              <a:t> task – students wouldn’t be expected to complete a T/F activity on Text B but you may wish to complete this activity as practice for question 1 and to ensure that students are familiar with the ideas in the text before moving on.</a:t>
            </a:r>
            <a:endParaRPr lang="en-GB" dirty="0"/>
          </a:p>
        </p:txBody>
      </p:sp>
      <p:sp>
        <p:nvSpPr>
          <p:cNvPr id="4" name="Slide Number Placeholder 3"/>
          <p:cNvSpPr>
            <a:spLocks noGrp="1"/>
          </p:cNvSpPr>
          <p:nvPr>
            <p:ph type="sldNum" sz="quarter" idx="10"/>
          </p:nvPr>
        </p:nvSpPr>
        <p:spPr/>
        <p:txBody>
          <a:bodyPr/>
          <a:lstStyle/>
          <a:p>
            <a:fld id="{1966C9D4-0CD9-4C0D-89C9-2A881DE7A44C}" type="slidenum">
              <a:rPr lang="en-GB" smtClean="0"/>
              <a:t>45</a:t>
            </a:fld>
            <a:endParaRPr lang="en-GB"/>
          </a:p>
        </p:txBody>
      </p:sp>
    </p:spTree>
    <p:extLst>
      <p:ext uri="{BB962C8B-B14F-4D97-AF65-F5344CB8AC3E}">
        <p14:creationId xmlns:p14="http://schemas.microsoft.com/office/powerpoint/2010/main" val="47470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Optional</a:t>
            </a:r>
            <a:r>
              <a:rPr lang="en-GB" baseline="0" dirty="0"/>
              <a:t> task – students wouldn’t be expected to complete a T/F activity on Text B but you may wish to complete this activity as practice for question 1 and to ensure that students are familiar with the ideas in the text before moving on.</a:t>
            </a:r>
            <a:endParaRPr lang="en-GB" dirty="0"/>
          </a:p>
        </p:txBody>
      </p:sp>
      <p:sp>
        <p:nvSpPr>
          <p:cNvPr id="4" name="Slide Number Placeholder 3"/>
          <p:cNvSpPr>
            <a:spLocks noGrp="1"/>
          </p:cNvSpPr>
          <p:nvPr>
            <p:ph type="sldNum" sz="quarter" idx="10"/>
          </p:nvPr>
        </p:nvSpPr>
        <p:spPr/>
        <p:txBody>
          <a:bodyPr/>
          <a:lstStyle/>
          <a:p>
            <a:fld id="{1966C9D4-0CD9-4C0D-89C9-2A881DE7A44C}" type="slidenum">
              <a:rPr lang="en-GB" smtClean="0"/>
              <a:t>46</a:t>
            </a:fld>
            <a:endParaRPr lang="en-GB"/>
          </a:p>
        </p:txBody>
      </p:sp>
    </p:spTree>
    <p:extLst>
      <p:ext uri="{BB962C8B-B14F-4D97-AF65-F5344CB8AC3E}">
        <p14:creationId xmlns:p14="http://schemas.microsoft.com/office/powerpoint/2010/main" val="2326304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defRPr sz="2500">
                <a:solidFill>
                  <a:schemeClr val="tx1"/>
                </a:solidFill>
                <a:latin typeface="Arial" panose="020B0604020202020204" pitchFamily="34" charset="0"/>
                <a:ea typeface="MS PGothic" panose="020B0600070205080204" pitchFamily="34" charset="-128"/>
              </a:defRPr>
            </a:lvl1pPr>
            <a:lvl2pPr marL="785150" indent="-301981">
              <a:defRPr sz="2500">
                <a:solidFill>
                  <a:schemeClr val="tx1"/>
                </a:solidFill>
                <a:latin typeface="Arial" panose="020B0604020202020204" pitchFamily="34" charset="0"/>
                <a:ea typeface="MS PGothic" panose="020B0600070205080204" pitchFamily="34" charset="-128"/>
              </a:defRPr>
            </a:lvl2pPr>
            <a:lvl3pPr marL="1207922" indent="-241584">
              <a:defRPr sz="2500">
                <a:solidFill>
                  <a:schemeClr val="tx1"/>
                </a:solidFill>
                <a:latin typeface="Arial" panose="020B0604020202020204" pitchFamily="34" charset="0"/>
                <a:ea typeface="MS PGothic" panose="020B0600070205080204" pitchFamily="34" charset="-128"/>
              </a:defRPr>
            </a:lvl3pPr>
            <a:lvl4pPr marL="1691091" indent="-241584">
              <a:defRPr sz="2500">
                <a:solidFill>
                  <a:schemeClr val="tx1"/>
                </a:solidFill>
                <a:latin typeface="Arial" panose="020B0604020202020204" pitchFamily="34" charset="0"/>
                <a:ea typeface="MS PGothic" panose="020B0600070205080204" pitchFamily="34" charset="-128"/>
              </a:defRPr>
            </a:lvl4pPr>
            <a:lvl5pPr marL="2174260" indent="-241584">
              <a:defRPr sz="2500">
                <a:solidFill>
                  <a:schemeClr val="tx1"/>
                </a:solidFill>
                <a:latin typeface="Arial" panose="020B0604020202020204" pitchFamily="34" charset="0"/>
                <a:ea typeface="MS PGothic" panose="020B0600070205080204" pitchFamily="34" charset="-128"/>
              </a:defRPr>
            </a:lvl5pPr>
            <a:lvl6pPr marL="2657429" indent="-241584"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6pPr>
            <a:lvl7pPr marL="3140598" indent="-241584"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7pPr>
            <a:lvl8pPr marL="3623767" indent="-241584"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8pPr>
            <a:lvl9pPr marL="4106936" indent="-241584"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9pPr>
          </a:lstStyle>
          <a:p>
            <a:fld id="{13CBFC8F-5661-497A-9AC0-0273C90F0BE0}" type="slidenum">
              <a:rPr lang="en-US" altLang="en-US" sz="1300">
                <a:solidFill>
                  <a:srgbClr val="000000"/>
                </a:solidFill>
              </a:rPr>
              <a:pPr/>
              <a:t>49</a:t>
            </a:fld>
            <a:endParaRPr lang="en-US" altLang="en-US" sz="1300">
              <a:solidFill>
                <a:srgbClr val="000000"/>
              </a:solidFill>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684873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966C9D4-0CD9-4C0D-89C9-2A881DE7A44C}" type="slidenum">
              <a:rPr lang="en-GB" smtClean="0"/>
              <a:t>52</a:t>
            </a:fld>
            <a:endParaRPr lang="en-GB"/>
          </a:p>
        </p:txBody>
      </p:sp>
    </p:spTree>
    <p:extLst>
      <p:ext uri="{BB962C8B-B14F-4D97-AF65-F5344CB8AC3E}">
        <p14:creationId xmlns:p14="http://schemas.microsoft.com/office/powerpoint/2010/main" val="738931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966C9D4-0CD9-4C0D-89C9-2A881DE7A44C}" type="slidenum">
              <a:rPr lang="en-GB" smtClean="0"/>
              <a:t>55</a:t>
            </a:fld>
            <a:endParaRPr lang="en-GB"/>
          </a:p>
        </p:txBody>
      </p:sp>
    </p:spTree>
    <p:extLst>
      <p:ext uri="{BB962C8B-B14F-4D97-AF65-F5344CB8AC3E}">
        <p14:creationId xmlns:p14="http://schemas.microsoft.com/office/powerpoint/2010/main" val="4136158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defRPr sz="2500">
                <a:solidFill>
                  <a:schemeClr val="tx1"/>
                </a:solidFill>
                <a:latin typeface="Arial" panose="020B0604020202020204" pitchFamily="34" charset="0"/>
                <a:ea typeface="MS PGothic" panose="020B0600070205080204" pitchFamily="34" charset="-128"/>
              </a:defRPr>
            </a:lvl1pPr>
            <a:lvl2pPr marL="785150" indent="-301981">
              <a:defRPr sz="2500">
                <a:solidFill>
                  <a:schemeClr val="tx1"/>
                </a:solidFill>
                <a:latin typeface="Arial" panose="020B0604020202020204" pitchFamily="34" charset="0"/>
                <a:ea typeface="MS PGothic" panose="020B0600070205080204" pitchFamily="34" charset="-128"/>
              </a:defRPr>
            </a:lvl2pPr>
            <a:lvl3pPr marL="1207922" indent="-241584">
              <a:defRPr sz="2500">
                <a:solidFill>
                  <a:schemeClr val="tx1"/>
                </a:solidFill>
                <a:latin typeface="Arial" panose="020B0604020202020204" pitchFamily="34" charset="0"/>
                <a:ea typeface="MS PGothic" panose="020B0600070205080204" pitchFamily="34" charset="-128"/>
              </a:defRPr>
            </a:lvl3pPr>
            <a:lvl4pPr marL="1691091" indent="-241584">
              <a:defRPr sz="2500">
                <a:solidFill>
                  <a:schemeClr val="tx1"/>
                </a:solidFill>
                <a:latin typeface="Arial" panose="020B0604020202020204" pitchFamily="34" charset="0"/>
                <a:ea typeface="MS PGothic" panose="020B0600070205080204" pitchFamily="34" charset="-128"/>
              </a:defRPr>
            </a:lvl4pPr>
            <a:lvl5pPr marL="2174260" indent="-241584">
              <a:defRPr sz="2500">
                <a:solidFill>
                  <a:schemeClr val="tx1"/>
                </a:solidFill>
                <a:latin typeface="Arial" panose="020B0604020202020204" pitchFamily="34" charset="0"/>
                <a:ea typeface="MS PGothic" panose="020B0600070205080204" pitchFamily="34" charset="-128"/>
              </a:defRPr>
            </a:lvl5pPr>
            <a:lvl6pPr marL="2657429" indent="-241584"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6pPr>
            <a:lvl7pPr marL="3140598" indent="-241584"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7pPr>
            <a:lvl8pPr marL="3623767" indent="-241584"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8pPr>
            <a:lvl9pPr marL="4106936" indent="-241584"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9pPr>
          </a:lstStyle>
          <a:p>
            <a:fld id="{13CBFC8F-5661-497A-9AC0-0273C90F0BE0}" type="slidenum">
              <a:rPr lang="en-US" altLang="en-US" sz="1300">
                <a:solidFill>
                  <a:srgbClr val="000000"/>
                </a:solidFill>
              </a:rPr>
              <a:pPr/>
              <a:t>62</a:t>
            </a:fld>
            <a:endParaRPr lang="en-US" altLang="en-US" sz="1300">
              <a:solidFill>
                <a:srgbClr val="000000"/>
              </a:solidFill>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682608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defRPr sz="2500">
                <a:solidFill>
                  <a:schemeClr val="tx1"/>
                </a:solidFill>
                <a:latin typeface="Arial" panose="020B0604020202020204" pitchFamily="34" charset="0"/>
                <a:ea typeface="MS PGothic" panose="020B0600070205080204" pitchFamily="34" charset="-128"/>
              </a:defRPr>
            </a:lvl1pPr>
            <a:lvl2pPr marL="785150" indent="-301981">
              <a:defRPr sz="2500">
                <a:solidFill>
                  <a:schemeClr val="tx1"/>
                </a:solidFill>
                <a:latin typeface="Arial" panose="020B0604020202020204" pitchFamily="34" charset="0"/>
                <a:ea typeface="MS PGothic" panose="020B0600070205080204" pitchFamily="34" charset="-128"/>
              </a:defRPr>
            </a:lvl2pPr>
            <a:lvl3pPr marL="1207922" indent="-241584">
              <a:defRPr sz="2500">
                <a:solidFill>
                  <a:schemeClr val="tx1"/>
                </a:solidFill>
                <a:latin typeface="Arial" panose="020B0604020202020204" pitchFamily="34" charset="0"/>
                <a:ea typeface="MS PGothic" panose="020B0600070205080204" pitchFamily="34" charset="-128"/>
              </a:defRPr>
            </a:lvl3pPr>
            <a:lvl4pPr marL="1691091" indent="-241584">
              <a:defRPr sz="2500">
                <a:solidFill>
                  <a:schemeClr val="tx1"/>
                </a:solidFill>
                <a:latin typeface="Arial" panose="020B0604020202020204" pitchFamily="34" charset="0"/>
                <a:ea typeface="MS PGothic" panose="020B0600070205080204" pitchFamily="34" charset="-128"/>
              </a:defRPr>
            </a:lvl4pPr>
            <a:lvl5pPr marL="2174260" indent="-241584">
              <a:defRPr sz="2500">
                <a:solidFill>
                  <a:schemeClr val="tx1"/>
                </a:solidFill>
                <a:latin typeface="Arial" panose="020B0604020202020204" pitchFamily="34" charset="0"/>
                <a:ea typeface="MS PGothic" panose="020B0600070205080204" pitchFamily="34" charset="-128"/>
              </a:defRPr>
            </a:lvl5pPr>
            <a:lvl6pPr marL="2657429" indent="-241584"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6pPr>
            <a:lvl7pPr marL="3140598" indent="-241584"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7pPr>
            <a:lvl8pPr marL="3623767" indent="-241584"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8pPr>
            <a:lvl9pPr marL="4106936" indent="-241584"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9pPr>
          </a:lstStyle>
          <a:p>
            <a:fld id="{13CBFC8F-5661-497A-9AC0-0273C90F0BE0}" type="slidenum">
              <a:rPr lang="en-US" altLang="en-US" sz="1300">
                <a:solidFill>
                  <a:srgbClr val="000000"/>
                </a:solidFill>
              </a:rPr>
              <a:pPr/>
              <a:t>71</a:t>
            </a:fld>
            <a:endParaRPr lang="en-US" altLang="en-US" sz="1300">
              <a:solidFill>
                <a:srgbClr val="000000"/>
              </a:solidFill>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595249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Optional extension task as a</a:t>
            </a:r>
            <a:r>
              <a:rPr lang="en-GB" baseline="0" dirty="0"/>
              <a:t> think/pair/share activity</a:t>
            </a:r>
            <a:endParaRPr lang="en-GB" dirty="0"/>
          </a:p>
        </p:txBody>
      </p:sp>
      <p:sp>
        <p:nvSpPr>
          <p:cNvPr id="4" name="Slide Number Placeholder 3"/>
          <p:cNvSpPr>
            <a:spLocks noGrp="1"/>
          </p:cNvSpPr>
          <p:nvPr>
            <p:ph type="sldNum" sz="quarter" idx="10"/>
          </p:nvPr>
        </p:nvSpPr>
        <p:spPr/>
        <p:txBody>
          <a:bodyPr/>
          <a:lstStyle/>
          <a:p>
            <a:fld id="{1966C9D4-0CD9-4C0D-89C9-2A881DE7A44C}" type="slidenum">
              <a:rPr lang="en-GB" smtClean="0"/>
              <a:t>4</a:t>
            </a:fld>
            <a:endParaRPr lang="en-GB" dirty="0"/>
          </a:p>
        </p:txBody>
      </p:sp>
    </p:spTree>
    <p:extLst>
      <p:ext uri="{BB962C8B-B14F-4D97-AF65-F5344CB8AC3E}">
        <p14:creationId xmlns:p14="http://schemas.microsoft.com/office/powerpoint/2010/main" val="26185786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497C86-4929-441C-AD68-363F6D6709F6}" type="slidenum">
              <a:rPr lang="en-US"/>
              <a:pPr/>
              <a:t>77</a:t>
            </a:fld>
            <a:endParaRPr 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290469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defRPr sz="2500">
                <a:solidFill>
                  <a:schemeClr val="tx1"/>
                </a:solidFill>
                <a:latin typeface="Arial" panose="020B0604020202020204" pitchFamily="34" charset="0"/>
                <a:ea typeface="MS PGothic" panose="020B0600070205080204" pitchFamily="34" charset="-128"/>
              </a:defRPr>
            </a:lvl1pPr>
            <a:lvl2pPr marL="785150" indent="-301981">
              <a:defRPr sz="2500">
                <a:solidFill>
                  <a:schemeClr val="tx1"/>
                </a:solidFill>
                <a:latin typeface="Arial" panose="020B0604020202020204" pitchFamily="34" charset="0"/>
                <a:ea typeface="MS PGothic" panose="020B0600070205080204" pitchFamily="34" charset="-128"/>
              </a:defRPr>
            </a:lvl2pPr>
            <a:lvl3pPr marL="1207922" indent="-241584">
              <a:defRPr sz="2500">
                <a:solidFill>
                  <a:schemeClr val="tx1"/>
                </a:solidFill>
                <a:latin typeface="Arial" panose="020B0604020202020204" pitchFamily="34" charset="0"/>
                <a:ea typeface="MS PGothic" panose="020B0600070205080204" pitchFamily="34" charset="-128"/>
              </a:defRPr>
            </a:lvl3pPr>
            <a:lvl4pPr marL="1691091" indent="-241584">
              <a:defRPr sz="2500">
                <a:solidFill>
                  <a:schemeClr val="tx1"/>
                </a:solidFill>
                <a:latin typeface="Arial" panose="020B0604020202020204" pitchFamily="34" charset="0"/>
                <a:ea typeface="MS PGothic" panose="020B0600070205080204" pitchFamily="34" charset="-128"/>
              </a:defRPr>
            </a:lvl4pPr>
            <a:lvl5pPr marL="2174260" indent="-241584">
              <a:defRPr sz="2500">
                <a:solidFill>
                  <a:schemeClr val="tx1"/>
                </a:solidFill>
                <a:latin typeface="Arial" panose="020B0604020202020204" pitchFamily="34" charset="0"/>
                <a:ea typeface="MS PGothic" panose="020B0600070205080204" pitchFamily="34" charset="-128"/>
              </a:defRPr>
            </a:lvl5pPr>
            <a:lvl6pPr marL="2657429" indent="-241584"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6pPr>
            <a:lvl7pPr marL="3140598" indent="-241584"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7pPr>
            <a:lvl8pPr marL="3623767" indent="-241584"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8pPr>
            <a:lvl9pPr marL="4106936" indent="-241584"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9pPr>
          </a:lstStyle>
          <a:p>
            <a:fld id="{13CBFC8F-5661-497A-9AC0-0273C90F0BE0}" type="slidenum">
              <a:rPr lang="en-US" altLang="en-US" sz="1300">
                <a:solidFill>
                  <a:srgbClr val="000000"/>
                </a:solidFill>
              </a:rPr>
              <a:pPr/>
              <a:t>79</a:t>
            </a:fld>
            <a:endParaRPr lang="en-US" altLang="en-US" sz="1300">
              <a:solidFill>
                <a:srgbClr val="000000"/>
              </a:solidFill>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4859630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966C9D4-0CD9-4C0D-89C9-2A881DE7A44C}" type="slidenum">
              <a:rPr lang="en-GB" smtClean="0"/>
              <a:t>82</a:t>
            </a:fld>
            <a:endParaRPr lang="en-GB"/>
          </a:p>
        </p:txBody>
      </p:sp>
    </p:spTree>
    <p:extLst>
      <p:ext uri="{BB962C8B-B14F-4D97-AF65-F5344CB8AC3E}">
        <p14:creationId xmlns:p14="http://schemas.microsoft.com/office/powerpoint/2010/main" val="1980715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defRPr sz="2500">
                <a:solidFill>
                  <a:schemeClr val="tx1"/>
                </a:solidFill>
                <a:latin typeface="Arial" panose="020B0604020202020204" pitchFamily="34" charset="0"/>
                <a:ea typeface="MS PGothic" panose="020B0600070205080204" pitchFamily="34" charset="-128"/>
              </a:defRPr>
            </a:lvl1pPr>
            <a:lvl2pPr marL="785150" indent="-301981">
              <a:defRPr sz="2500">
                <a:solidFill>
                  <a:schemeClr val="tx1"/>
                </a:solidFill>
                <a:latin typeface="Arial" panose="020B0604020202020204" pitchFamily="34" charset="0"/>
                <a:ea typeface="MS PGothic" panose="020B0600070205080204" pitchFamily="34" charset="-128"/>
              </a:defRPr>
            </a:lvl2pPr>
            <a:lvl3pPr marL="1207922" indent="-241584">
              <a:defRPr sz="2500">
                <a:solidFill>
                  <a:schemeClr val="tx1"/>
                </a:solidFill>
                <a:latin typeface="Arial" panose="020B0604020202020204" pitchFamily="34" charset="0"/>
                <a:ea typeface="MS PGothic" panose="020B0600070205080204" pitchFamily="34" charset="-128"/>
              </a:defRPr>
            </a:lvl3pPr>
            <a:lvl4pPr marL="1691091" indent="-241584">
              <a:defRPr sz="2500">
                <a:solidFill>
                  <a:schemeClr val="tx1"/>
                </a:solidFill>
                <a:latin typeface="Arial" panose="020B0604020202020204" pitchFamily="34" charset="0"/>
                <a:ea typeface="MS PGothic" panose="020B0600070205080204" pitchFamily="34" charset="-128"/>
              </a:defRPr>
            </a:lvl4pPr>
            <a:lvl5pPr marL="2174260" indent="-241584">
              <a:defRPr sz="2500">
                <a:solidFill>
                  <a:schemeClr val="tx1"/>
                </a:solidFill>
                <a:latin typeface="Arial" panose="020B0604020202020204" pitchFamily="34" charset="0"/>
                <a:ea typeface="MS PGothic" panose="020B0600070205080204" pitchFamily="34" charset="-128"/>
              </a:defRPr>
            </a:lvl5pPr>
            <a:lvl6pPr marL="2657429" indent="-241584"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6pPr>
            <a:lvl7pPr marL="3140598" indent="-241584"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7pPr>
            <a:lvl8pPr marL="3623767" indent="-241584"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8pPr>
            <a:lvl9pPr marL="4106936" indent="-241584"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9pPr>
          </a:lstStyle>
          <a:p>
            <a:fld id="{13CBFC8F-5661-497A-9AC0-0273C90F0BE0}" type="slidenum">
              <a:rPr lang="en-US" altLang="en-US" sz="1300">
                <a:solidFill>
                  <a:srgbClr val="000000"/>
                </a:solidFill>
              </a:rPr>
              <a:pPr/>
              <a:t>7</a:t>
            </a:fld>
            <a:endParaRPr lang="en-US" altLang="en-US" sz="1300">
              <a:solidFill>
                <a:srgbClr val="000000"/>
              </a:solidFill>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189999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Give students some time now to write up their descriptions</a:t>
            </a:r>
            <a:r>
              <a:rPr lang="en-GB" baseline="0" dirty="0"/>
              <a:t> – it maybe that they only focus on the first and second paragraphs. </a:t>
            </a:r>
          </a:p>
          <a:p>
            <a:r>
              <a:rPr lang="en-GB" baseline="0" dirty="0"/>
              <a:t>Display this as students write up descriptions.</a:t>
            </a:r>
            <a:endParaRPr lang="en-GB" dirty="0"/>
          </a:p>
        </p:txBody>
      </p:sp>
      <p:sp>
        <p:nvSpPr>
          <p:cNvPr id="4" name="Slide Number Placeholder 3"/>
          <p:cNvSpPr>
            <a:spLocks noGrp="1"/>
          </p:cNvSpPr>
          <p:nvPr>
            <p:ph type="sldNum" sz="quarter" idx="10"/>
          </p:nvPr>
        </p:nvSpPr>
        <p:spPr/>
        <p:txBody>
          <a:bodyPr/>
          <a:lstStyle/>
          <a:p>
            <a:fld id="{1966C9D4-0CD9-4C0D-89C9-2A881DE7A44C}" type="slidenum">
              <a:rPr lang="en-GB" smtClean="0"/>
              <a:t>10</a:t>
            </a:fld>
            <a:endParaRPr lang="en-GB" dirty="0"/>
          </a:p>
        </p:txBody>
      </p:sp>
    </p:spTree>
    <p:extLst>
      <p:ext uri="{BB962C8B-B14F-4D97-AF65-F5344CB8AC3E}">
        <p14:creationId xmlns:p14="http://schemas.microsoft.com/office/powerpoint/2010/main" val="1289992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Additional sheet for students who need further support with</a:t>
            </a:r>
            <a:r>
              <a:rPr lang="en-GB" baseline="0" dirty="0"/>
              <a:t> the writing and planning process.</a:t>
            </a:r>
            <a:endParaRPr lang="en-GB" dirty="0"/>
          </a:p>
        </p:txBody>
      </p:sp>
      <p:sp>
        <p:nvSpPr>
          <p:cNvPr id="4" name="Slide Number Placeholder 3"/>
          <p:cNvSpPr>
            <a:spLocks noGrp="1"/>
          </p:cNvSpPr>
          <p:nvPr>
            <p:ph type="sldNum" sz="quarter" idx="10"/>
          </p:nvPr>
        </p:nvSpPr>
        <p:spPr/>
        <p:txBody>
          <a:bodyPr/>
          <a:lstStyle/>
          <a:p>
            <a:fld id="{2EA94E00-A05B-47CB-8188-CB3BF0F04CBA}" type="slidenum">
              <a:rPr lang="en-GB" smtClean="0"/>
              <a:t>11</a:t>
            </a:fld>
            <a:endParaRPr lang="en-GB" dirty="0"/>
          </a:p>
        </p:txBody>
      </p:sp>
    </p:spTree>
    <p:extLst>
      <p:ext uri="{BB962C8B-B14F-4D97-AF65-F5344CB8AC3E}">
        <p14:creationId xmlns:p14="http://schemas.microsoft.com/office/powerpoint/2010/main" val="3901227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defRPr sz="2500">
                <a:solidFill>
                  <a:schemeClr val="tx1"/>
                </a:solidFill>
                <a:latin typeface="Arial" panose="020B0604020202020204" pitchFamily="34" charset="0"/>
                <a:ea typeface="MS PGothic" panose="020B0600070205080204" pitchFamily="34" charset="-128"/>
              </a:defRPr>
            </a:lvl1pPr>
            <a:lvl2pPr marL="785150" indent="-301981">
              <a:defRPr sz="2500">
                <a:solidFill>
                  <a:schemeClr val="tx1"/>
                </a:solidFill>
                <a:latin typeface="Arial" panose="020B0604020202020204" pitchFamily="34" charset="0"/>
                <a:ea typeface="MS PGothic" panose="020B0600070205080204" pitchFamily="34" charset="-128"/>
              </a:defRPr>
            </a:lvl2pPr>
            <a:lvl3pPr marL="1207922" indent="-241584">
              <a:defRPr sz="2500">
                <a:solidFill>
                  <a:schemeClr val="tx1"/>
                </a:solidFill>
                <a:latin typeface="Arial" panose="020B0604020202020204" pitchFamily="34" charset="0"/>
                <a:ea typeface="MS PGothic" panose="020B0600070205080204" pitchFamily="34" charset="-128"/>
              </a:defRPr>
            </a:lvl3pPr>
            <a:lvl4pPr marL="1691091" indent="-241584">
              <a:defRPr sz="2500">
                <a:solidFill>
                  <a:schemeClr val="tx1"/>
                </a:solidFill>
                <a:latin typeface="Arial" panose="020B0604020202020204" pitchFamily="34" charset="0"/>
                <a:ea typeface="MS PGothic" panose="020B0600070205080204" pitchFamily="34" charset="-128"/>
              </a:defRPr>
            </a:lvl4pPr>
            <a:lvl5pPr marL="2174260" indent="-241584">
              <a:defRPr sz="2500">
                <a:solidFill>
                  <a:schemeClr val="tx1"/>
                </a:solidFill>
                <a:latin typeface="Arial" panose="020B0604020202020204" pitchFamily="34" charset="0"/>
                <a:ea typeface="MS PGothic" panose="020B0600070205080204" pitchFamily="34" charset="-128"/>
              </a:defRPr>
            </a:lvl5pPr>
            <a:lvl6pPr marL="2657429" indent="-241584"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6pPr>
            <a:lvl7pPr marL="3140598" indent="-241584"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7pPr>
            <a:lvl8pPr marL="3623767" indent="-241584"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8pPr>
            <a:lvl9pPr marL="4106936" indent="-241584"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9pPr>
          </a:lstStyle>
          <a:p>
            <a:fld id="{13CBFC8F-5661-497A-9AC0-0273C90F0BE0}" type="slidenum">
              <a:rPr lang="en-US" altLang="en-US" sz="1300">
                <a:solidFill>
                  <a:srgbClr val="000000"/>
                </a:solidFill>
              </a:rPr>
              <a:pPr/>
              <a:t>14</a:t>
            </a:fld>
            <a:endParaRPr lang="en-US" altLang="en-US" sz="1300">
              <a:solidFill>
                <a:srgbClr val="000000"/>
              </a:solidFill>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957835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497C86-4929-441C-AD68-363F6D6709F6}" type="slidenum">
              <a:rPr lang="en-US"/>
              <a:pPr/>
              <a:t>19</a:t>
            </a:fld>
            <a:endParaRPr 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96136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497C86-4929-441C-AD68-363F6D6709F6}" type="slidenum">
              <a:rPr lang="en-US"/>
              <a:pPr/>
              <a:t>20</a:t>
            </a:fld>
            <a:endParaRPr 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r>
              <a:rPr lang="en-US"/>
              <a:t>Differentiated sheet for lower ability students</a:t>
            </a:r>
          </a:p>
        </p:txBody>
      </p:sp>
    </p:spTree>
    <p:extLst>
      <p:ext uri="{BB962C8B-B14F-4D97-AF65-F5344CB8AC3E}">
        <p14:creationId xmlns:p14="http://schemas.microsoft.com/office/powerpoint/2010/main" val="1943590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497C86-4929-441C-AD68-363F6D6709F6}" type="slidenum">
              <a:rPr lang="en-US"/>
              <a:pPr/>
              <a:t>21</a:t>
            </a:fld>
            <a:endParaRPr 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r>
              <a:rPr lang="en-US"/>
              <a:t>Blank</a:t>
            </a:r>
            <a:r>
              <a:rPr lang="en-US" baseline="0"/>
              <a:t> sheet for students to complete as they read the text. AQA have said that students should be taught to read the whole text independently from the outset. </a:t>
            </a:r>
            <a:endParaRPr lang="en-US"/>
          </a:p>
        </p:txBody>
      </p:sp>
    </p:spTree>
    <p:extLst>
      <p:ext uri="{BB962C8B-B14F-4D97-AF65-F5344CB8AC3E}">
        <p14:creationId xmlns:p14="http://schemas.microsoft.com/office/powerpoint/2010/main" val="1021692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2B93620-67DA-451B-B223-41215A8CBA06}" type="datetimeFigureOut">
              <a:rPr lang="en-GB" smtClean="0"/>
              <a:t>17/04/2020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84B39F2-7098-4BBB-A34C-85326CA43C01}" type="slidenum">
              <a:rPr lang="en-GB" smtClean="0"/>
              <a:t>‹#›</a:t>
            </a:fld>
            <a:endParaRPr lang="en-GB"/>
          </a:p>
        </p:txBody>
      </p:sp>
    </p:spTree>
    <p:extLst>
      <p:ext uri="{BB962C8B-B14F-4D97-AF65-F5344CB8AC3E}">
        <p14:creationId xmlns:p14="http://schemas.microsoft.com/office/powerpoint/2010/main" val="126167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2B93620-67DA-451B-B223-41215A8CBA06}" type="datetimeFigureOut">
              <a:rPr lang="en-GB" smtClean="0"/>
              <a:t>17/04/2020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84B39F2-7098-4BBB-A34C-85326CA43C01}" type="slidenum">
              <a:rPr lang="en-GB" smtClean="0"/>
              <a:t>‹#›</a:t>
            </a:fld>
            <a:endParaRPr lang="en-GB"/>
          </a:p>
        </p:txBody>
      </p:sp>
    </p:spTree>
    <p:extLst>
      <p:ext uri="{BB962C8B-B14F-4D97-AF65-F5344CB8AC3E}">
        <p14:creationId xmlns:p14="http://schemas.microsoft.com/office/powerpoint/2010/main" val="347041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2B93620-67DA-451B-B223-41215A8CBA06}" type="datetimeFigureOut">
              <a:rPr lang="en-GB" smtClean="0"/>
              <a:t>17/04/2020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84B39F2-7098-4BBB-A34C-85326CA43C01}" type="slidenum">
              <a:rPr lang="en-GB" smtClean="0"/>
              <a:t>‹#›</a:t>
            </a:fld>
            <a:endParaRPr lang="en-GB"/>
          </a:p>
        </p:txBody>
      </p:sp>
    </p:spTree>
    <p:extLst>
      <p:ext uri="{BB962C8B-B14F-4D97-AF65-F5344CB8AC3E}">
        <p14:creationId xmlns:p14="http://schemas.microsoft.com/office/powerpoint/2010/main" val="1315284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2B93620-67DA-451B-B223-41215A8CBA06}" type="datetimeFigureOut">
              <a:rPr lang="en-GB" smtClean="0"/>
              <a:t>17/04/2020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84B39F2-7098-4BBB-A34C-85326CA43C01}" type="slidenum">
              <a:rPr lang="en-GB" smtClean="0"/>
              <a:t>‹#›</a:t>
            </a:fld>
            <a:endParaRPr lang="en-GB"/>
          </a:p>
        </p:txBody>
      </p:sp>
    </p:spTree>
    <p:extLst>
      <p:ext uri="{BB962C8B-B14F-4D97-AF65-F5344CB8AC3E}">
        <p14:creationId xmlns:p14="http://schemas.microsoft.com/office/powerpoint/2010/main" val="1633390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2B93620-67DA-451B-B223-41215A8CBA06}" type="datetimeFigureOut">
              <a:rPr lang="en-GB" smtClean="0"/>
              <a:t>17/04/2020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84B39F2-7098-4BBB-A34C-85326CA43C01}" type="slidenum">
              <a:rPr lang="en-GB" smtClean="0"/>
              <a:t>‹#›</a:t>
            </a:fld>
            <a:endParaRPr lang="en-GB"/>
          </a:p>
        </p:txBody>
      </p:sp>
    </p:spTree>
    <p:extLst>
      <p:ext uri="{BB962C8B-B14F-4D97-AF65-F5344CB8AC3E}">
        <p14:creationId xmlns:p14="http://schemas.microsoft.com/office/powerpoint/2010/main" val="2428103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2B93620-67DA-451B-B223-41215A8CBA06}" type="datetimeFigureOut">
              <a:rPr lang="en-GB" smtClean="0"/>
              <a:t>17/04/2020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84B39F2-7098-4BBB-A34C-85326CA43C01}" type="slidenum">
              <a:rPr lang="en-GB" smtClean="0"/>
              <a:t>‹#›</a:t>
            </a:fld>
            <a:endParaRPr lang="en-GB"/>
          </a:p>
        </p:txBody>
      </p:sp>
    </p:spTree>
    <p:extLst>
      <p:ext uri="{BB962C8B-B14F-4D97-AF65-F5344CB8AC3E}">
        <p14:creationId xmlns:p14="http://schemas.microsoft.com/office/powerpoint/2010/main" val="2307377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2B93620-67DA-451B-B223-41215A8CBA06}" type="datetimeFigureOut">
              <a:rPr lang="en-GB" smtClean="0"/>
              <a:t>17/04/2020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84B39F2-7098-4BBB-A34C-85326CA43C01}" type="slidenum">
              <a:rPr lang="en-GB" smtClean="0"/>
              <a:t>‹#›</a:t>
            </a:fld>
            <a:endParaRPr lang="en-GB"/>
          </a:p>
        </p:txBody>
      </p:sp>
    </p:spTree>
    <p:extLst>
      <p:ext uri="{BB962C8B-B14F-4D97-AF65-F5344CB8AC3E}">
        <p14:creationId xmlns:p14="http://schemas.microsoft.com/office/powerpoint/2010/main" val="1953078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2B93620-67DA-451B-B223-41215A8CBA06}" type="datetimeFigureOut">
              <a:rPr lang="en-GB" smtClean="0"/>
              <a:t>17/04/2020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84B39F2-7098-4BBB-A34C-85326CA43C01}" type="slidenum">
              <a:rPr lang="en-GB" smtClean="0"/>
              <a:t>‹#›</a:t>
            </a:fld>
            <a:endParaRPr lang="en-GB"/>
          </a:p>
        </p:txBody>
      </p:sp>
    </p:spTree>
    <p:extLst>
      <p:ext uri="{BB962C8B-B14F-4D97-AF65-F5344CB8AC3E}">
        <p14:creationId xmlns:p14="http://schemas.microsoft.com/office/powerpoint/2010/main" val="652667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B93620-67DA-451B-B223-41215A8CBA06}" type="datetimeFigureOut">
              <a:rPr lang="en-GB" smtClean="0"/>
              <a:t>17/04/2020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84B39F2-7098-4BBB-A34C-85326CA43C01}" type="slidenum">
              <a:rPr lang="en-GB" smtClean="0"/>
              <a:t>‹#›</a:t>
            </a:fld>
            <a:endParaRPr lang="en-GB"/>
          </a:p>
        </p:txBody>
      </p:sp>
    </p:spTree>
    <p:extLst>
      <p:ext uri="{BB962C8B-B14F-4D97-AF65-F5344CB8AC3E}">
        <p14:creationId xmlns:p14="http://schemas.microsoft.com/office/powerpoint/2010/main" val="520573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B93620-67DA-451B-B223-41215A8CBA06}" type="datetimeFigureOut">
              <a:rPr lang="en-GB" smtClean="0"/>
              <a:t>17/04/2020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84B39F2-7098-4BBB-A34C-85326CA43C01}" type="slidenum">
              <a:rPr lang="en-GB" smtClean="0"/>
              <a:t>‹#›</a:t>
            </a:fld>
            <a:endParaRPr lang="en-GB"/>
          </a:p>
        </p:txBody>
      </p:sp>
    </p:spTree>
    <p:extLst>
      <p:ext uri="{BB962C8B-B14F-4D97-AF65-F5344CB8AC3E}">
        <p14:creationId xmlns:p14="http://schemas.microsoft.com/office/powerpoint/2010/main" val="2683413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B93620-67DA-451B-B223-41215A8CBA06}" type="datetimeFigureOut">
              <a:rPr lang="en-GB" smtClean="0"/>
              <a:t>17/04/2020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84B39F2-7098-4BBB-A34C-85326CA43C01}" type="slidenum">
              <a:rPr lang="en-GB" smtClean="0"/>
              <a:t>‹#›</a:t>
            </a:fld>
            <a:endParaRPr lang="en-GB"/>
          </a:p>
        </p:txBody>
      </p:sp>
    </p:spTree>
    <p:extLst>
      <p:ext uri="{BB962C8B-B14F-4D97-AF65-F5344CB8AC3E}">
        <p14:creationId xmlns:p14="http://schemas.microsoft.com/office/powerpoint/2010/main" val="1368798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36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B93620-67DA-451B-B223-41215A8CBA06}" type="datetimeFigureOut">
              <a:rPr lang="en-GB" smtClean="0"/>
              <a:t>17/04/2020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4B39F2-7098-4BBB-A34C-85326CA43C01}" type="slidenum">
              <a:rPr lang="en-GB" smtClean="0"/>
              <a:t>‹#›</a:t>
            </a:fld>
            <a:endParaRPr lang="en-GB"/>
          </a:p>
        </p:txBody>
      </p:sp>
    </p:spTree>
    <p:extLst>
      <p:ext uri="{BB962C8B-B14F-4D97-AF65-F5344CB8AC3E}">
        <p14:creationId xmlns:p14="http://schemas.microsoft.com/office/powerpoint/2010/main" val="23782844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hyperlink" Target="http://www.amazon.com/American-Sniper-Autobiography-Military-History/dp/0062082353?tag=aolholiday-20" TargetMode="Externa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hyperlink" Target="https://youtu.be/99k3u9ay1gs"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tiff"/><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6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38.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6" name="Title 5"/>
          <p:cNvSpPr txBox="1">
            <a:spLocks/>
          </p:cNvSpPr>
          <p:nvPr/>
        </p:nvSpPr>
        <p:spPr>
          <a:xfrm>
            <a:off x="2297113" y="554496"/>
            <a:ext cx="7289800" cy="1758397"/>
          </a:xfrm>
          <a:prstGeom prst="rect">
            <a:avLst/>
          </a:prstGeom>
        </p:spPr>
        <p:txBody>
          <a:bodyPr/>
          <a:lst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2pPr>
            <a:lvl3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3pPr>
            <a:lvl4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4pPr>
            <a:lvl5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5pPr>
            <a:lvl6pPr marL="457200" algn="ctr" rtl="0" fontAlgn="base">
              <a:spcBef>
                <a:spcPct val="0"/>
              </a:spcBef>
              <a:spcAft>
                <a:spcPct val="0"/>
              </a:spcAft>
              <a:defRPr sz="4000">
                <a:solidFill>
                  <a:schemeClr val="tx2"/>
                </a:solidFill>
                <a:latin typeface="Bree ExtraBold" pitchFamily="-16" charset="0"/>
                <a:ea typeface="ＭＳ Ｐゴシック" pitchFamily="-16" charset="-128"/>
              </a:defRPr>
            </a:lvl6pPr>
            <a:lvl7pPr marL="914400" algn="ctr" rtl="0" fontAlgn="base">
              <a:spcBef>
                <a:spcPct val="0"/>
              </a:spcBef>
              <a:spcAft>
                <a:spcPct val="0"/>
              </a:spcAft>
              <a:defRPr sz="4000">
                <a:solidFill>
                  <a:schemeClr val="tx2"/>
                </a:solidFill>
                <a:latin typeface="Bree ExtraBold" pitchFamily="-16" charset="0"/>
                <a:ea typeface="ＭＳ Ｐゴシック" pitchFamily="-16" charset="-128"/>
              </a:defRPr>
            </a:lvl7pPr>
            <a:lvl8pPr marL="1371600" algn="ctr" rtl="0" fontAlgn="base">
              <a:spcBef>
                <a:spcPct val="0"/>
              </a:spcBef>
              <a:spcAft>
                <a:spcPct val="0"/>
              </a:spcAft>
              <a:defRPr sz="4000">
                <a:solidFill>
                  <a:schemeClr val="tx2"/>
                </a:solidFill>
                <a:latin typeface="Bree ExtraBold" pitchFamily="-16" charset="0"/>
                <a:ea typeface="ＭＳ Ｐゴシック" pitchFamily="-16" charset="-128"/>
              </a:defRPr>
            </a:lvl8pPr>
            <a:lvl9pPr marL="1828800" algn="ctr" rtl="0" fontAlgn="base">
              <a:spcBef>
                <a:spcPct val="0"/>
              </a:spcBef>
              <a:spcAft>
                <a:spcPct val="0"/>
              </a:spcAft>
              <a:defRPr sz="4000">
                <a:solidFill>
                  <a:schemeClr val="tx2"/>
                </a:solidFill>
                <a:latin typeface="Bree ExtraBold" pitchFamily="-16" charset="0"/>
                <a:ea typeface="ＭＳ Ｐゴシック" pitchFamily="-16" charset="-128"/>
              </a:defRPr>
            </a:lvl9pPr>
          </a:lstStyle>
          <a:p>
            <a:pPr>
              <a:defRPr/>
            </a:pPr>
            <a:r>
              <a:rPr lang="en-GB" sz="3200" kern="0" dirty="0">
                <a:solidFill>
                  <a:srgbClr val="000000"/>
                </a:solidFill>
                <a:latin typeface="Comic Sans MS" panose="030F0902030302020204" pitchFamily="66" charset="0"/>
              </a:rPr>
              <a:t>Year 10 – Term 5</a:t>
            </a:r>
          </a:p>
          <a:p>
            <a:pPr>
              <a:defRPr/>
            </a:pPr>
            <a:r>
              <a:rPr lang="en-GB" sz="3600" kern="0" dirty="0">
                <a:solidFill>
                  <a:srgbClr val="000000"/>
                </a:solidFill>
                <a:latin typeface="Comic Sans MS" panose="030F0902030302020204" pitchFamily="66" charset="0"/>
              </a:rPr>
              <a:t>Language Paper 2 – Non-fiction</a:t>
            </a:r>
          </a:p>
          <a:p>
            <a:pPr>
              <a:defRPr/>
            </a:pPr>
            <a:r>
              <a:rPr lang="en-GB" kern="0" dirty="0">
                <a:solidFill>
                  <a:srgbClr val="000000"/>
                </a:solidFill>
                <a:latin typeface="Comic Sans MS" panose="030F0902030302020204" pitchFamily="66" charset="0"/>
              </a:rPr>
              <a:t>Lesson 1 - Planning</a:t>
            </a:r>
          </a:p>
        </p:txBody>
      </p:sp>
      <p:sp>
        <p:nvSpPr>
          <p:cNvPr id="6149" name="TextBox 12"/>
          <p:cNvSpPr txBox="1">
            <a:spLocks noChangeArrowheads="1"/>
          </p:cNvSpPr>
          <p:nvPr/>
        </p:nvSpPr>
        <p:spPr bwMode="auto">
          <a:xfrm>
            <a:off x="1482605" y="3033714"/>
            <a:ext cx="2717800" cy="2585323"/>
          </a:xfrm>
          <a:prstGeom prst="rect">
            <a:avLst/>
          </a:prstGeom>
          <a:solidFill>
            <a:schemeClr val="bg1"/>
          </a:solidFill>
          <a:ln w="9525">
            <a:solidFill>
              <a:srgbClr val="92D050"/>
            </a:solidFill>
            <a:miter lim="800000"/>
            <a:headEnd/>
            <a:tailEnd/>
          </a:ln>
        </p:spPr>
        <p:txBody>
          <a:bodyPr>
            <a:spAutoFit/>
          </a:bodyPr>
          <a:lstStyle>
            <a:lvl1pPr>
              <a:spcBef>
                <a:spcPct val="20000"/>
              </a:spcBef>
              <a:buChar char="•"/>
              <a:defRPr sz="3200">
                <a:solidFill>
                  <a:schemeClr val="tx1"/>
                </a:solidFill>
                <a:latin typeface="Bree Regular" pitchFamily="-16" charset="0"/>
                <a:ea typeface="MS PGothic" panose="020B0600070205080204" pitchFamily="34" charset="-128"/>
              </a:defRPr>
            </a:lvl1pPr>
            <a:lvl2pPr marL="742950" indent="-285750">
              <a:spcBef>
                <a:spcPct val="20000"/>
              </a:spcBef>
              <a:buChar char="–"/>
              <a:defRPr sz="2800">
                <a:solidFill>
                  <a:schemeClr val="tx1"/>
                </a:solidFill>
                <a:latin typeface="Bree Regular" pitchFamily="-16" charset="0"/>
                <a:ea typeface="MS PGothic" panose="020B0600070205080204" pitchFamily="34" charset="-128"/>
              </a:defRPr>
            </a:lvl2pPr>
            <a:lvl3pPr marL="1143000" indent="-228600">
              <a:spcBef>
                <a:spcPct val="20000"/>
              </a:spcBef>
              <a:buChar char="•"/>
              <a:defRPr sz="2400">
                <a:solidFill>
                  <a:schemeClr val="tx1"/>
                </a:solidFill>
                <a:latin typeface="Bree Regular" pitchFamily="-16" charset="0"/>
                <a:ea typeface="MS PGothic" panose="020B0600070205080204" pitchFamily="34" charset="-128"/>
              </a:defRPr>
            </a:lvl3pPr>
            <a:lvl4pPr marL="1600200" indent="-228600">
              <a:spcBef>
                <a:spcPct val="20000"/>
              </a:spcBef>
              <a:buChar char="–"/>
              <a:defRPr sz="2000">
                <a:solidFill>
                  <a:schemeClr val="tx1"/>
                </a:solidFill>
                <a:latin typeface="Bree Regular" pitchFamily="-16" charset="0"/>
                <a:ea typeface="MS PGothic" panose="020B0600070205080204" pitchFamily="34" charset="-128"/>
              </a:defRPr>
            </a:lvl4pPr>
            <a:lvl5pPr marL="2057400" indent="-228600">
              <a:spcBef>
                <a:spcPct val="20000"/>
              </a:spcBef>
              <a:buChar char="»"/>
              <a:defRPr sz="2000">
                <a:solidFill>
                  <a:schemeClr val="tx1"/>
                </a:solidFill>
                <a:latin typeface="Bree Regular" pitchFamily="-16"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ree Regular" pitchFamily="-16"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ree Regular" pitchFamily="-16"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ree Regular" pitchFamily="-16"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ree Regular" pitchFamily="-16" charset="0"/>
                <a:ea typeface="MS PGothic" panose="020B0600070205080204" pitchFamily="34" charset="-128"/>
              </a:defRPr>
            </a:lvl9pPr>
          </a:lstStyle>
          <a:p>
            <a:pPr>
              <a:spcBef>
                <a:spcPct val="0"/>
              </a:spcBef>
              <a:buFontTx/>
              <a:buNone/>
            </a:pPr>
            <a:r>
              <a:rPr lang="en-GB" altLang="en-US" sz="1800" dirty="0">
                <a:solidFill>
                  <a:srgbClr val="000000"/>
                </a:solidFill>
                <a:latin typeface="Comic Sans MS" panose="030F0902030302020204" pitchFamily="66" charset="0"/>
              </a:rPr>
              <a:t>Learning objective:</a:t>
            </a:r>
          </a:p>
          <a:p>
            <a:pPr>
              <a:spcBef>
                <a:spcPct val="0"/>
              </a:spcBef>
              <a:buFontTx/>
              <a:buNone/>
            </a:pPr>
            <a:endParaRPr lang="en-GB" altLang="en-US" sz="1800" dirty="0">
              <a:solidFill>
                <a:srgbClr val="000000"/>
              </a:solidFill>
              <a:latin typeface="Comic Sans MS" panose="030F0902030302020204" pitchFamily="66" charset="0"/>
            </a:endParaRPr>
          </a:p>
          <a:p>
            <a:pPr marL="285750" indent="-285750">
              <a:spcBef>
                <a:spcPct val="0"/>
              </a:spcBef>
            </a:pPr>
            <a:r>
              <a:rPr lang="en-GB" altLang="en-US" sz="1800" dirty="0">
                <a:solidFill>
                  <a:srgbClr val="000000"/>
                </a:solidFill>
                <a:latin typeface="Comic Sans MS" panose="030F0902030302020204" pitchFamily="66" charset="0"/>
              </a:rPr>
              <a:t>To understand the requirements of Paper 2 Reading and the components required to achieve optimum marks.</a:t>
            </a:r>
          </a:p>
          <a:p>
            <a:pPr>
              <a:spcBef>
                <a:spcPct val="0"/>
              </a:spcBef>
              <a:buFontTx/>
              <a:buNone/>
            </a:pPr>
            <a:endParaRPr lang="en-GB" altLang="en-US" sz="1800" dirty="0">
              <a:solidFill>
                <a:srgbClr val="000000"/>
              </a:solidFill>
              <a:latin typeface="Arial" panose="020B0604020202020204" pitchFamily="34" charset="0"/>
            </a:endParaRPr>
          </a:p>
        </p:txBody>
      </p:sp>
      <p:sp>
        <p:nvSpPr>
          <p:cNvPr id="6150" name="TextBox 13"/>
          <p:cNvSpPr txBox="1">
            <a:spLocks noChangeArrowheads="1"/>
          </p:cNvSpPr>
          <p:nvPr/>
        </p:nvSpPr>
        <p:spPr bwMode="auto">
          <a:xfrm>
            <a:off x="4744171" y="3033713"/>
            <a:ext cx="5965224" cy="2585323"/>
          </a:xfrm>
          <a:prstGeom prst="rect">
            <a:avLst/>
          </a:prstGeom>
          <a:solidFill>
            <a:schemeClr val="bg1"/>
          </a:solidFill>
          <a:ln w="9525">
            <a:solidFill>
              <a:srgbClr val="92D050"/>
            </a:solidFill>
            <a:miter lim="800000"/>
            <a:headEnd/>
            <a:tailEnd/>
          </a:ln>
        </p:spPr>
        <p:txBody>
          <a:bodyPr wrap="square">
            <a:spAutoFit/>
          </a:bodyPr>
          <a:lstStyle>
            <a:lvl1pPr>
              <a:spcBef>
                <a:spcPct val="20000"/>
              </a:spcBef>
              <a:buChar char="•"/>
              <a:defRPr sz="3200">
                <a:solidFill>
                  <a:schemeClr val="tx1"/>
                </a:solidFill>
                <a:latin typeface="Bree Regular" pitchFamily="-16" charset="0"/>
                <a:ea typeface="MS PGothic" panose="020B0600070205080204" pitchFamily="34" charset="-128"/>
              </a:defRPr>
            </a:lvl1pPr>
            <a:lvl2pPr marL="742950" indent="-285750">
              <a:spcBef>
                <a:spcPct val="20000"/>
              </a:spcBef>
              <a:buChar char="–"/>
              <a:defRPr sz="2800">
                <a:solidFill>
                  <a:schemeClr val="tx1"/>
                </a:solidFill>
                <a:latin typeface="Bree Regular" pitchFamily="-16" charset="0"/>
                <a:ea typeface="MS PGothic" panose="020B0600070205080204" pitchFamily="34" charset="-128"/>
              </a:defRPr>
            </a:lvl2pPr>
            <a:lvl3pPr marL="1143000" indent="-228600">
              <a:spcBef>
                <a:spcPct val="20000"/>
              </a:spcBef>
              <a:buChar char="•"/>
              <a:defRPr sz="2400">
                <a:solidFill>
                  <a:schemeClr val="tx1"/>
                </a:solidFill>
                <a:latin typeface="Bree Regular" pitchFamily="-16" charset="0"/>
                <a:ea typeface="MS PGothic" panose="020B0600070205080204" pitchFamily="34" charset="-128"/>
              </a:defRPr>
            </a:lvl3pPr>
            <a:lvl4pPr marL="1600200" indent="-228600">
              <a:spcBef>
                <a:spcPct val="20000"/>
              </a:spcBef>
              <a:buChar char="–"/>
              <a:defRPr sz="2000">
                <a:solidFill>
                  <a:schemeClr val="tx1"/>
                </a:solidFill>
                <a:latin typeface="Bree Regular" pitchFamily="-16" charset="0"/>
                <a:ea typeface="MS PGothic" panose="020B0600070205080204" pitchFamily="34" charset="-128"/>
              </a:defRPr>
            </a:lvl4pPr>
            <a:lvl5pPr marL="2057400" indent="-228600">
              <a:spcBef>
                <a:spcPct val="20000"/>
              </a:spcBef>
              <a:buChar char="»"/>
              <a:defRPr sz="2000">
                <a:solidFill>
                  <a:schemeClr val="tx1"/>
                </a:solidFill>
                <a:latin typeface="Bree Regular" pitchFamily="-16"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ree Regular" pitchFamily="-16"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ree Regular" pitchFamily="-16"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ree Regular" pitchFamily="-16"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ree Regular" pitchFamily="-16" charset="0"/>
                <a:ea typeface="MS PGothic" panose="020B0600070205080204" pitchFamily="34" charset="-128"/>
              </a:defRPr>
            </a:lvl9pPr>
          </a:lstStyle>
          <a:p>
            <a:pPr>
              <a:spcBef>
                <a:spcPct val="0"/>
              </a:spcBef>
              <a:buFontTx/>
              <a:buNone/>
            </a:pPr>
            <a:r>
              <a:rPr lang="en-GB" altLang="en-US" sz="1800" dirty="0">
                <a:solidFill>
                  <a:srgbClr val="000000"/>
                </a:solidFill>
                <a:latin typeface="Comic Sans MS" panose="030F0902030302020204" pitchFamily="66" charset="0"/>
              </a:rPr>
              <a:t>Learning outcome:</a:t>
            </a:r>
          </a:p>
          <a:p>
            <a:pPr>
              <a:spcBef>
                <a:spcPct val="0"/>
              </a:spcBef>
              <a:buFontTx/>
              <a:buNone/>
            </a:pPr>
            <a:endParaRPr lang="en-GB" altLang="en-US" sz="1800" dirty="0">
              <a:solidFill>
                <a:srgbClr val="000000"/>
              </a:solidFill>
              <a:latin typeface="Comic Sans MS" panose="030F0902030302020204" pitchFamily="66" charset="0"/>
            </a:endParaRPr>
          </a:p>
          <a:p>
            <a:pPr>
              <a:spcBef>
                <a:spcPct val="0"/>
              </a:spcBef>
              <a:buFontTx/>
              <a:buNone/>
            </a:pPr>
            <a:r>
              <a:rPr lang="en-GB" altLang="en-US" sz="1800" dirty="0">
                <a:solidFill>
                  <a:srgbClr val="C00000"/>
                </a:solidFill>
                <a:latin typeface="Comic Sans MS" panose="030F0902030302020204" pitchFamily="66" charset="0"/>
              </a:rPr>
              <a:t>Must: Understand the format of Paper 2, Section A.</a:t>
            </a:r>
          </a:p>
          <a:p>
            <a:pPr>
              <a:spcBef>
                <a:spcPct val="0"/>
              </a:spcBef>
              <a:buFontTx/>
              <a:buNone/>
            </a:pPr>
            <a:endParaRPr lang="en-GB" altLang="en-US" sz="1800" dirty="0">
              <a:solidFill>
                <a:srgbClr val="000000"/>
              </a:solidFill>
              <a:latin typeface="Comic Sans MS" panose="030F0902030302020204" pitchFamily="66" charset="0"/>
            </a:endParaRPr>
          </a:p>
          <a:p>
            <a:pPr>
              <a:spcBef>
                <a:spcPct val="0"/>
              </a:spcBef>
              <a:buFontTx/>
              <a:buNone/>
            </a:pPr>
            <a:r>
              <a:rPr lang="en-GB" altLang="en-US" sz="1800" dirty="0">
                <a:solidFill>
                  <a:srgbClr val="FFC000"/>
                </a:solidFill>
                <a:latin typeface="Comic Sans MS" panose="030F0902030302020204" pitchFamily="66" charset="0"/>
              </a:rPr>
              <a:t>Stretch: Communicate ideas effectively, using appropriate form and tone. </a:t>
            </a:r>
          </a:p>
          <a:p>
            <a:pPr>
              <a:spcBef>
                <a:spcPct val="0"/>
              </a:spcBef>
              <a:buFontTx/>
              <a:buNone/>
            </a:pPr>
            <a:endParaRPr lang="en-GB" altLang="en-US" sz="1800" dirty="0">
              <a:solidFill>
                <a:srgbClr val="000000"/>
              </a:solidFill>
              <a:latin typeface="Comic Sans MS" panose="030F0902030302020204" pitchFamily="66" charset="0"/>
            </a:endParaRPr>
          </a:p>
          <a:p>
            <a:pPr>
              <a:spcBef>
                <a:spcPct val="0"/>
              </a:spcBef>
              <a:buFontTx/>
              <a:buNone/>
            </a:pPr>
            <a:r>
              <a:rPr lang="en-GB" altLang="en-US" sz="1800" dirty="0">
                <a:solidFill>
                  <a:srgbClr val="00B050"/>
                </a:solidFill>
                <a:latin typeface="Comic Sans MS" panose="030F0902030302020204" pitchFamily="66" charset="0"/>
              </a:rPr>
              <a:t>Challenge: Use a range of grammatical and structural features to convey ideas and viewpoints. </a:t>
            </a:r>
          </a:p>
        </p:txBody>
      </p:sp>
      <p:pic>
        <p:nvPicPr>
          <p:cNvPr id="14" name="Picture 13">
            <a:extLst>
              <a:ext uri="{FF2B5EF4-FFF2-40B4-BE49-F238E27FC236}">
                <a16:creationId xmlns:a16="http://schemas.microsoft.com/office/drawing/2014/main" id="{A5356A64-551F-8E47-B825-C5AB45C958AA}"/>
              </a:ext>
            </a:extLst>
          </p:cNvPr>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4232" t="7625" r="14973" b="15122"/>
          <a:stretch/>
        </p:blipFill>
        <p:spPr bwMode="auto">
          <a:xfrm>
            <a:off x="0" y="0"/>
            <a:ext cx="1297443" cy="1219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91987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5318" t="31250" r="24390" b="27155"/>
          <a:stretch/>
        </p:blipFill>
        <p:spPr bwMode="auto">
          <a:xfrm>
            <a:off x="6874090" y="982464"/>
            <a:ext cx="4032448" cy="2408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table"/>
          <p:cNvPicPr>
            <a:picLocks noChangeAspect="1"/>
          </p:cNvPicPr>
          <p:nvPr/>
        </p:nvPicPr>
        <p:blipFill rotWithShape="1">
          <a:blip r:embed="rId4"/>
          <a:srcRect t="25431"/>
          <a:stretch/>
        </p:blipFill>
        <p:spPr>
          <a:xfrm>
            <a:off x="6032304" y="4321898"/>
            <a:ext cx="4067944" cy="1775671"/>
          </a:xfrm>
          <a:prstGeom prst="rect">
            <a:avLst/>
          </a:prstGeom>
        </p:spPr>
      </p:pic>
      <p:sp>
        <p:nvSpPr>
          <p:cNvPr id="8" name="Text Box 3"/>
          <p:cNvSpPr txBox="1">
            <a:spLocks noChangeArrowheads="1"/>
          </p:cNvSpPr>
          <p:nvPr/>
        </p:nvSpPr>
        <p:spPr bwMode="auto">
          <a:xfrm>
            <a:off x="3153175" y="2152891"/>
            <a:ext cx="2610544" cy="2862322"/>
          </a:xfrm>
          <a:prstGeom prst="rect">
            <a:avLst/>
          </a:prstGeom>
          <a:solidFill>
            <a:schemeClr val="bg1"/>
          </a:solidFill>
          <a:ln w="9525">
            <a:solidFill>
              <a:srgbClr val="00B050"/>
            </a:solid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Wingdings" panose="05000000000000000000" pitchFamily="2" charset="2"/>
              <a:buChar char="ü"/>
            </a:pPr>
            <a:r>
              <a:rPr lang="en-GB" altLang="en-US" sz="2000" dirty="0">
                <a:latin typeface="Comic Sans MS" panose="030F0902030302020204" pitchFamily="66" charset="0"/>
              </a:rPr>
              <a:t>repetition </a:t>
            </a:r>
          </a:p>
          <a:p>
            <a:pPr marL="285750" indent="-285750">
              <a:buFont typeface="Wingdings" panose="05000000000000000000" pitchFamily="2" charset="2"/>
              <a:buChar char="ü"/>
            </a:pPr>
            <a:r>
              <a:rPr lang="en-GB" altLang="en-US" sz="2000" dirty="0">
                <a:latin typeface="Comic Sans MS" panose="030F0902030302020204" pitchFamily="66" charset="0"/>
              </a:rPr>
              <a:t>short sentences</a:t>
            </a:r>
          </a:p>
          <a:p>
            <a:pPr marL="285750" indent="-285750">
              <a:buFont typeface="Wingdings" panose="05000000000000000000" pitchFamily="2" charset="2"/>
              <a:buChar char="ü"/>
            </a:pPr>
            <a:r>
              <a:rPr lang="en-GB" altLang="en-US" sz="2000" dirty="0">
                <a:latin typeface="Comic Sans MS" panose="030F0902030302020204" pitchFamily="66" charset="0"/>
              </a:rPr>
              <a:t>paragraphing / separate sections</a:t>
            </a:r>
          </a:p>
          <a:p>
            <a:pPr marL="285750" indent="-285750">
              <a:buFont typeface="Wingdings" panose="05000000000000000000" pitchFamily="2" charset="2"/>
              <a:buChar char="ü"/>
            </a:pPr>
            <a:r>
              <a:rPr lang="en-GB" altLang="en-US" sz="2000" dirty="0">
                <a:latin typeface="Comic Sans MS" panose="030F0902030302020204" pitchFamily="66" charset="0"/>
              </a:rPr>
              <a:t>links/ threads running through narrative</a:t>
            </a:r>
          </a:p>
          <a:p>
            <a:pPr marL="285750" indent="-285750">
              <a:buFont typeface="Wingdings" panose="05000000000000000000" pitchFamily="2" charset="2"/>
              <a:buChar char="ü"/>
            </a:pPr>
            <a:r>
              <a:rPr lang="en-GB" altLang="en-US" sz="2000" dirty="0">
                <a:latin typeface="Comic Sans MS" panose="030F0902030302020204" pitchFamily="66" charset="0"/>
              </a:rPr>
              <a:t>beginning and ending links</a:t>
            </a:r>
          </a:p>
        </p:txBody>
      </p:sp>
      <p:sp>
        <p:nvSpPr>
          <p:cNvPr id="10" name="TextBox 9"/>
          <p:cNvSpPr txBox="1"/>
          <p:nvPr/>
        </p:nvSpPr>
        <p:spPr>
          <a:xfrm>
            <a:off x="6874088" y="453879"/>
            <a:ext cx="4032449" cy="40011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2000" dirty="0">
                <a:latin typeface="Comic Sans MS" panose="030F0902030302020204" pitchFamily="66" charset="0"/>
              </a:rPr>
              <a:t>Vocabulary Ideas</a:t>
            </a:r>
          </a:p>
        </p:txBody>
      </p:sp>
      <p:pic>
        <p:nvPicPr>
          <p:cNvPr id="4100"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51255" t="24353" r="19664" b="2157"/>
          <a:stretch/>
        </p:blipFill>
        <p:spPr bwMode="auto">
          <a:xfrm>
            <a:off x="1165111" y="2175947"/>
            <a:ext cx="1925844"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1165111" y="1648835"/>
            <a:ext cx="4608512" cy="40011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2000" dirty="0">
                <a:latin typeface="Comic Sans MS" panose="030F0902030302020204" pitchFamily="66" charset="0"/>
              </a:rPr>
              <a:t>Structural Ideas</a:t>
            </a:r>
          </a:p>
        </p:txBody>
      </p:sp>
      <p:sp>
        <p:nvSpPr>
          <p:cNvPr id="14" name="TextBox 13"/>
          <p:cNvSpPr txBox="1"/>
          <p:nvPr/>
        </p:nvSpPr>
        <p:spPr>
          <a:xfrm>
            <a:off x="6032304" y="3793313"/>
            <a:ext cx="4032448" cy="40011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2000" dirty="0">
                <a:latin typeface="Comic Sans MS" panose="030F0902030302020204" pitchFamily="66" charset="0"/>
              </a:rPr>
              <a:t>Punctuation Ideas</a:t>
            </a:r>
          </a:p>
        </p:txBody>
      </p:sp>
      <p:sp>
        <p:nvSpPr>
          <p:cNvPr id="15" name="Rectangle 14">
            <a:extLst>
              <a:ext uri="{FF2B5EF4-FFF2-40B4-BE49-F238E27FC236}">
                <a16:creationId xmlns:a16="http://schemas.microsoft.com/office/drawing/2014/main" id="{B31D93DD-0A28-5442-9738-6F109EC112EF}"/>
              </a:ext>
            </a:extLst>
          </p:cNvPr>
          <p:cNvSpPr/>
          <p:nvPr/>
        </p:nvSpPr>
        <p:spPr>
          <a:xfrm>
            <a:off x="221451" y="79175"/>
            <a:ext cx="1415772" cy="1569660"/>
          </a:xfrm>
          <a:prstGeom prst="rect">
            <a:avLst/>
          </a:prstGeom>
        </p:spPr>
        <p:txBody>
          <a:bodyPr wrap="none">
            <a:spAutoFit/>
          </a:bodyPr>
          <a:lstStyle/>
          <a:p>
            <a:r>
              <a:rPr lang="en-US" sz="9600" dirty="0"/>
              <a:t>👩🏽‍🏫</a:t>
            </a:r>
          </a:p>
        </p:txBody>
      </p:sp>
      <p:sp>
        <p:nvSpPr>
          <p:cNvPr id="16" name="Rounded Rectangular Callout 15">
            <a:extLst>
              <a:ext uri="{FF2B5EF4-FFF2-40B4-BE49-F238E27FC236}">
                <a16:creationId xmlns:a16="http://schemas.microsoft.com/office/drawing/2014/main" id="{A5BA7442-EFDD-7844-A21D-96A8387C30F4}"/>
              </a:ext>
            </a:extLst>
          </p:cNvPr>
          <p:cNvSpPr/>
          <p:nvPr/>
        </p:nvSpPr>
        <p:spPr>
          <a:xfrm>
            <a:off x="1825824" y="514918"/>
            <a:ext cx="4287926" cy="697598"/>
          </a:xfrm>
          <a:prstGeom prst="wedgeRoundRectCallout">
            <a:avLst>
              <a:gd name="adj1" fmla="val -57837"/>
              <a:gd name="adj2" fmla="val 26489"/>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2060"/>
                </a:solidFill>
                <a:latin typeface="Comic Sans MS" panose="030F0902030302020204" pitchFamily="66" charset="0"/>
              </a:rPr>
              <a:t>Here’s some more ideas to help you…</a:t>
            </a:r>
          </a:p>
        </p:txBody>
      </p:sp>
      <p:sp>
        <p:nvSpPr>
          <p:cNvPr id="5" name="Cloud Callout 4">
            <a:extLst>
              <a:ext uri="{FF2B5EF4-FFF2-40B4-BE49-F238E27FC236}">
                <a16:creationId xmlns:a16="http://schemas.microsoft.com/office/drawing/2014/main" id="{BD54080A-4E6B-1143-BFB3-FE038C1AA278}"/>
              </a:ext>
            </a:extLst>
          </p:cNvPr>
          <p:cNvSpPr/>
          <p:nvPr/>
        </p:nvSpPr>
        <p:spPr>
          <a:xfrm rot="21063436">
            <a:off x="1267597" y="5216435"/>
            <a:ext cx="2397418" cy="1506070"/>
          </a:xfrm>
          <a:prstGeom prst="cloudCallout">
            <a:avLst>
              <a:gd name="adj1" fmla="val 83630"/>
              <a:gd name="adj2" fmla="val -45292"/>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rgbClr val="002060"/>
                </a:solidFill>
                <a:latin typeface="Comic Sans MS" panose="030F0902030302020204" pitchFamily="66" charset="0"/>
              </a:rPr>
              <a:t>What about a non-linear narrative..?</a:t>
            </a:r>
          </a:p>
        </p:txBody>
      </p:sp>
    </p:spTree>
    <p:extLst>
      <p:ext uri="{BB962C8B-B14F-4D97-AF65-F5344CB8AC3E}">
        <p14:creationId xmlns:p14="http://schemas.microsoft.com/office/powerpoint/2010/main" val="3561809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grpSp>
        <p:nvGrpSpPr>
          <p:cNvPr id="14" name="Group 13"/>
          <p:cNvGrpSpPr/>
          <p:nvPr/>
        </p:nvGrpSpPr>
        <p:grpSpPr>
          <a:xfrm rot="5400000">
            <a:off x="4835859" y="-2079612"/>
            <a:ext cx="2448274" cy="8568953"/>
            <a:chOff x="214282" y="142852"/>
            <a:chExt cx="3500462" cy="6715148"/>
          </a:xfrm>
        </p:grpSpPr>
        <p:sp>
          <p:nvSpPr>
            <p:cNvPr id="15" name="Rectangle 14"/>
            <p:cNvSpPr/>
            <p:nvPr/>
          </p:nvSpPr>
          <p:spPr>
            <a:xfrm rot="16200000">
              <a:off x="-35751" y="392885"/>
              <a:ext cx="2143140" cy="16430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sp>
          <p:nvSpPr>
            <p:cNvPr id="16" name="Rectangle 15"/>
            <p:cNvSpPr/>
            <p:nvPr/>
          </p:nvSpPr>
          <p:spPr>
            <a:xfrm rot="16200000">
              <a:off x="-35751" y="2678901"/>
              <a:ext cx="2143140" cy="16430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sp>
          <p:nvSpPr>
            <p:cNvPr id="17" name="Rectangle 16"/>
            <p:cNvSpPr/>
            <p:nvPr/>
          </p:nvSpPr>
          <p:spPr>
            <a:xfrm rot="16200000">
              <a:off x="-35751" y="4964893"/>
              <a:ext cx="2143140" cy="16430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sp>
          <p:nvSpPr>
            <p:cNvPr id="18" name="Rectangle 17"/>
            <p:cNvSpPr/>
            <p:nvPr/>
          </p:nvSpPr>
          <p:spPr>
            <a:xfrm rot="16200000">
              <a:off x="1821637" y="392885"/>
              <a:ext cx="2143140" cy="16430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sp>
          <p:nvSpPr>
            <p:cNvPr id="19" name="Rectangle 18"/>
            <p:cNvSpPr/>
            <p:nvPr/>
          </p:nvSpPr>
          <p:spPr>
            <a:xfrm rot="16200000">
              <a:off x="1821637" y="2678901"/>
              <a:ext cx="2143140" cy="16430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sp>
          <p:nvSpPr>
            <p:cNvPr id="20" name="Rectangle 19"/>
            <p:cNvSpPr/>
            <p:nvPr/>
          </p:nvSpPr>
          <p:spPr>
            <a:xfrm rot="16200000">
              <a:off x="1821637" y="4964893"/>
              <a:ext cx="2143140" cy="16430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sp>
          <p:nvSpPr>
            <p:cNvPr id="21" name="Up Arrow 20"/>
            <p:cNvSpPr/>
            <p:nvPr/>
          </p:nvSpPr>
          <p:spPr>
            <a:xfrm>
              <a:off x="714348" y="4357694"/>
              <a:ext cx="785818" cy="50006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Up Arrow 21"/>
            <p:cNvSpPr/>
            <p:nvPr/>
          </p:nvSpPr>
          <p:spPr>
            <a:xfrm>
              <a:off x="642910" y="2071678"/>
              <a:ext cx="785818" cy="50006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Up Arrow 22"/>
            <p:cNvSpPr/>
            <p:nvPr/>
          </p:nvSpPr>
          <p:spPr>
            <a:xfrm rot="10800000">
              <a:off x="2428860" y="2143116"/>
              <a:ext cx="785818" cy="50006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Up Arrow 23"/>
            <p:cNvSpPr/>
            <p:nvPr/>
          </p:nvSpPr>
          <p:spPr>
            <a:xfrm rot="5400000">
              <a:off x="1409817" y="1000109"/>
              <a:ext cx="785818" cy="50006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 name="TextBox 4"/>
          <p:cNvSpPr txBox="1"/>
          <p:nvPr/>
        </p:nvSpPr>
        <p:spPr>
          <a:xfrm>
            <a:off x="1775520" y="980729"/>
            <a:ext cx="2552432" cy="1169551"/>
          </a:xfrm>
          <a:prstGeom prst="rect">
            <a:avLst/>
          </a:prstGeom>
          <a:noFill/>
        </p:spPr>
        <p:txBody>
          <a:bodyPr wrap="square" rtlCol="0">
            <a:spAutoFit/>
          </a:bodyPr>
          <a:lstStyle/>
          <a:p>
            <a:pPr marL="285750" indent="-285750">
              <a:buFont typeface="Arial" panose="020B0604020202020204" pitchFamily="34" charset="0"/>
              <a:buChar char="•"/>
            </a:pPr>
            <a:r>
              <a:rPr lang="en-GB" sz="1400" i="1" dirty="0"/>
              <a:t>The city was blanketed in darkness…</a:t>
            </a:r>
          </a:p>
          <a:p>
            <a:pPr marL="285750" indent="-285750">
              <a:buFont typeface="Arial" panose="020B0604020202020204" pitchFamily="34" charset="0"/>
              <a:buChar char="•"/>
            </a:pPr>
            <a:r>
              <a:rPr lang="en-GB" sz="1400" i="1" dirty="0"/>
              <a:t>Ruined buildings surrounded me…</a:t>
            </a:r>
          </a:p>
          <a:p>
            <a:pPr marL="285750" indent="-285750">
              <a:buFont typeface="Arial" panose="020B0604020202020204" pitchFamily="34" charset="0"/>
              <a:buChar char="•"/>
            </a:pPr>
            <a:r>
              <a:rPr lang="en-GB" sz="1400" i="1" dirty="0"/>
              <a:t>The darkness covered me…</a:t>
            </a:r>
          </a:p>
        </p:txBody>
      </p:sp>
      <p:sp>
        <p:nvSpPr>
          <p:cNvPr id="25" name="TextBox 24"/>
          <p:cNvSpPr txBox="1"/>
          <p:nvPr/>
        </p:nvSpPr>
        <p:spPr>
          <a:xfrm>
            <a:off x="4695696" y="980729"/>
            <a:ext cx="2552432" cy="307777"/>
          </a:xfrm>
          <a:prstGeom prst="rect">
            <a:avLst/>
          </a:prstGeom>
          <a:noFill/>
        </p:spPr>
        <p:txBody>
          <a:bodyPr wrap="square" rtlCol="0">
            <a:spAutoFit/>
          </a:bodyPr>
          <a:lstStyle/>
          <a:p>
            <a:r>
              <a:rPr lang="en-GB" sz="1400" i="1" dirty="0"/>
              <a:t>In the distance I could see….</a:t>
            </a:r>
          </a:p>
        </p:txBody>
      </p:sp>
      <p:sp>
        <p:nvSpPr>
          <p:cNvPr id="26" name="TextBox 25"/>
          <p:cNvSpPr txBox="1"/>
          <p:nvPr/>
        </p:nvSpPr>
        <p:spPr>
          <a:xfrm>
            <a:off x="7648024" y="960984"/>
            <a:ext cx="2552432" cy="307777"/>
          </a:xfrm>
          <a:prstGeom prst="rect">
            <a:avLst/>
          </a:prstGeom>
          <a:noFill/>
        </p:spPr>
        <p:txBody>
          <a:bodyPr wrap="square" rtlCol="0">
            <a:spAutoFit/>
          </a:bodyPr>
          <a:lstStyle/>
          <a:p>
            <a:r>
              <a:rPr lang="en-GB" sz="1400" i="1" dirty="0"/>
              <a:t>Looking at the sky…</a:t>
            </a:r>
          </a:p>
        </p:txBody>
      </p:sp>
      <p:sp>
        <p:nvSpPr>
          <p:cNvPr id="9" name="TextBox 8"/>
          <p:cNvSpPr txBox="1"/>
          <p:nvPr/>
        </p:nvSpPr>
        <p:spPr>
          <a:xfrm>
            <a:off x="7608168" y="2276873"/>
            <a:ext cx="2696448" cy="307777"/>
          </a:xfrm>
          <a:prstGeom prst="rect">
            <a:avLst/>
          </a:prstGeom>
          <a:noFill/>
        </p:spPr>
        <p:txBody>
          <a:bodyPr wrap="square" rtlCol="0">
            <a:spAutoFit/>
          </a:bodyPr>
          <a:lstStyle/>
          <a:p>
            <a:r>
              <a:rPr lang="en-GB" sz="1400" i="1" dirty="0"/>
              <a:t>Listening carefully I heard…</a:t>
            </a:r>
          </a:p>
        </p:txBody>
      </p:sp>
      <p:sp>
        <p:nvSpPr>
          <p:cNvPr id="28" name="Up Arrow 27"/>
          <p:cNvSpPr/>
          <p:nvPr/>
        </p:nvSpPr>
        <p:spPr>
          <a:xfrm rot="16200000">
            <a:off x="4278000" y="2520653"/>
            <a:ext cx="549613" cy="63811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TextBox 29"/>
          <p:cNvSpPr txBox="1"/>
          <p:nvPr/>
        </p:nvSpPr>
        <p:spPr>
          <a:xfrm>
            <a:off x="4767704" y="2276873"/>
            <a:ext cx="2696448" cy="307777"/>
          </a:xfrm>
          <a:prstGeom prst="rect">
            <a:avLst/>
          </a:prstGeom>
          <a:noFill/>
        </p:spPr>
        <p:txBody>
          <a:bodyPr wrap="square" rtlCol="0">
            <a:spAutoFit/>
          </a:bodyPr>
          <a:lstStyle/>
          <a:p>
            <a:r>
              <a:rPr lang="en-GB" sz="1400" i="1" dirty="0"/>
              <a:t>Over there…</a:t>
            </a:r>
          </a:p>
        </p:txBody>
      </p:sp>
      <p:sp>
        <p:nvSpPr>
          <p:cNvPr id="31" name="TextBox 30"/>
          <p:cNvSpPr txBox="1"/>
          <p:nvPr/>
        </p:nvSpPr>
        <p:spPr>
          <a:xfrm>
            <a:off x="1775520" y="2276873"/>
            <a:ext cx="2696448" cy="307777"/>
          </a:xfrm>
          <a:prstGeom prst="rect">
            <a:avLst/>
          </a:prstGeom>
          <a:noFill/>
        </p:spPr>
        <p:txBody>
          <a:bodyPr wrap="square" rtlCol="0">
            <a:spAutoFit/>
          </a:bodyPr>
          <a:lstStyle/>
          <a:p>
            <a:r>
              <a:rPr lang="en-GB" sz="1400" i="1" dirty="0"/>
              <a:t>A terrible sight greeted my eyes…</a:t>
            </a:r>
          </a:p>
        </p:txBody>
      </p:sp>
      <p:graphicFrame>
        <p:nvGraphicFramePr>
          <p:cNvPr id="32" name="Table 31"/>
          <p:cNvGraphicFramePr>
            <a:graphicFrameLocks noGrp="1"/>
          </p:cNvGraphicFramePr>
          <p:nvPr>
            <p:extLst>
              <p:ext uri="{D42A27DB-BD31-4B8C-83A1-F6EECF244321}">
                <p14:modId xmlns:p14="http://schemas.microsoft.com/office/powerpoint/2010/main" val="300709990"/>
              </p:ext>
            </p:extLst>
          </p:nvPr>
        </p:nvGraphicFramePr>
        <p:xfrm>
          <a:off x="8033405" y="3741133"/>
          <a:ext cx="3240360" cy="2599898"/>
        </p:xfrm>
        <a:graphic>
          <a:graphicData uri="http://schemas.openxmlformats.org/drawingml/2006/table">
            <a:tbl>
              <a:tblPr firstRow="1" bandRow="1"/>
              <a:tblGrid>
                <a:gridCol w="747775">
                  <a:extLst>
                    <a:ext uri="{9D8B030D-6E8A-4147-A177-3AD203B41FA5}">
                      <a16:colId xmlns:a16="http://schemas.microsoft.com/office/drawing/2014/main" val="20000"/>
                    </a:ext>
                  </a:extLst>
                </a:gridCol>
                <a:gridCol w="2492585">
                  <a:extLst>
                    <a:ext uri="{9D8B030D-6E8A-4147-A177-3AD203B41FA5}">
                      <a16:colId xmlns:a16="http://schemas.microsoft.com/office/drawing/2014/main" val="20001"/>
                    </a:ext>
                  </a:extLst>
                </a:gridCol>
              </a:tblGrid>
              <a:tr h="59767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b="1" dirty="0">
                          <a:effectLst>
                            <a:outerShdw blurRad="38100" dist="38100" dir="2700000" algn="tl">
                              <a:srgbClr val="000000">
                                <a:alpha val="43137"/>
                              </a:srgbClr>
                            </a:outerShdw>
                          </a:effectLst>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6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200" b="1" dirty="0"/>
                        <a:t>Ends sentences to make something seem dramatic!</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65000"/>
                      </a:sysClr>
                    </a:solidFill>
                  </a:tcPr>
                </a:tc>
                <a:extLst>
                  <a:ext uri="{0D108BD9-81ED-4DB2-BD59-A6C34878D82A}">
                    <a16:rowId xmlns:a16="http://schemas.microsoft.com/office/drawing/2014/main" val="10000"/>
                  </a:ext>
                </a:extLst>
              </a:tr>
              <a:tr h="59767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b="1" dirty="0">
                          <a:effectLst>
                            <a:outerShdw blurRad="38100" dist="38100" dir="2700000" algn="tl">
                              <a:srgbClr val="000000">
                                <a:alpha val="43137"/>
                              </a:srgbClr>
                            </a:outerShdw>
                          </a:effectLst>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6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200" b="1" dirty="0"/>
                        <a:t>Always use when you have asked a question.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65000"/>
                      </a:sysClr>
                    </a:solidFill>
                  </a:tcPr>
                </a:tc>
                <a:extLst>
                  <a:ext uri="{0D108BD9-81ED-4DB2-BD59-A6C34878D82A}">
                    <a16:rowId xmlns:a16="http://schemas.microsoft.com/office/drawing/2014/main" val="10001"/>
                  </a:ext>
                </a:extLst>
              </a:tr>
              <a:tr h="59767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3200" b="1" dirty="0">
                          <a:effectLst>
                            <a:outerShdw blurRad="38100" dist="38100" dir="2700000" algn="tl">
                              <a:srgbClr val="000000">
                                <a:alpha val="43137"/>
                              </a:srgbClr>
                            </a:outerShdw>
                          </a:effectLst>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6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200" b="1" dirty="0"/>
                        <a:t>Used to introduce</a:t>
                      </a:r>
                      <a:r>
                        <a:rPr lang="en-GB" sz="1200" b="1" baseline="0" dirty="0"/>
                        <a:t> a list or following example.</a:t>
                      </a:r>
                      <a:endParaRPr lang="en-GB" sz="1200" b="1"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65000"/>
                      </a:sysClr>
                    </a:solidFill>
                  </a:tcPr>
                </a:tc>
                <a:extLst>
                  <a:ext uri="{0D108BD9-81ED-4DB2-BD59-A6C34878D82A}">
                    <a16:rowId xmlns:a16="http://schemas.microsoft.com/office/drawing/2014/main" val="10002"/>
                  </a:ext>
                </a:extLst>
              </a:tr>
              <a:tr h="80686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4000" b="1" dirty="0">
                          <a:effectLst>
                            <a:outerShdw blurRad="38100" dist="38100" dir="2700000" algn="tl">
                              <a:srgbClr val="000000">
                                <a:alpha val="43137"/>
                              </a:srgbClr>
                            </a:outerShdw>
                          </a:effectLst>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6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200" b="1" dirty="0"/>
                        <a:t>Used to join two complete sentences into one longer sentence</a:t>
                      </a:r>
                      <a:r>
                        <a:rPr lang="en-GB" sz="1200" b="1" baseline="0" dirty="0"/>
                        <a:t> or to separate longer items in a list.</a:t>
                      </a:r>
                      <a:endParaRPr lang="en-GB" sz="1200" b="1"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65000"/>
                      </a:sysClr>
                    </a:solidFill>
                  </a:tcPr>
                </a:tc>
                <a:extLst>
                  <a:ext uri="{0D108BD9-81ED-4DB2-BD59-A6C34878D82A}">
                    <a16:rowId xmlns:a16="http://schemas.microsoft.com/office/drawing/2014/main" val="10003"/>
                  </a:ext>
                </a:extLst>
              </a:tr>
            </a:tbl>
          </a:graphicData>
        </a:graphic>
      </p:graphicFrame>
      <p:sp>
        <p:nvSpPr>
          <p:cNvPr id="3" name="TextBox 2"/>
          <p:cNvSpPr txBox="1"/>
          <p:nvPr/>
        </p:nvSpPr>
        <p:spPr>
          <a:xfrm>
            <a:off x="2180607" y="5603236"/>
            <a:ext cx="5112568" cy="116955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50" indent="-285750">
              <a:buFont typeface="Arial" panose="020B0604020202020204" pitchFamily="34" charset="0"/>
              <a:buChar char="•"/>
            </a:pPr>
            <a:r>
              <a:rPr lang="en-GB" sz="1400" b="1" dirty="0">
                <a:latin typeface="Comic Sans MS" panose="030F0902030302020204" pitchFamily="66" charset="0"/>
              </a:rPr>
              <a:t>Sight</a:t>
            </a:r>
            <a:r>
              <a:rPr lang="en-GB" sz="1400" dirty="0">
                <a:latin typeface="Comic Sans MS" panose="030F0902030302020204" pitchFamily="66" charset="0"/>
              </a:rPr>
              <a:t>: ruined buildings, rubble, shattered glass</a:t>
            </a:r>
          </a:p>
          <a:p>
            <a:pPr marL="285750" indent="-285750">
              <a:buFont typeface="Arial" panose="020B0604020202020204" pitchFamily="34" charset="0"/>
              <a:buChar char="•"/>
            </a:pPr>
            <a:r>
              <a:rPr lang="en-GB" sz="1400" b="1" dirty="0">
                <a:latin typeface="Comic Sans MS" panose="030F0902030302020204" pitchFamily="66" charset="0"/>
              </a:rPr>
              <a:t>Sound</a:t>
            </a:r>
            <a:r>
              <a:rPr lang="en-GB" sz="1400" dirty="0">
                <a:latin typeface="Comic Sans MS" panose="030F0902030302020204" pitchFamily="66" charset="0"/>
              </a:rPr>
              <a:t>: distant gunfire, wind whistling, footsteps</a:t>
            </a:r>
          </a:p>
          <a:p>
            <a:pPr marL="285750" indent="-285750">
              <a:buFont typeface="Arial" panose="020B0604020202020204" pitchFamily="34" charset="0"/>
              <a:buChar char="•"/>
            </a:pPr>
            <a:r>
              <a:rPr lang="en-GB" sz="1400" b="1" dirty="0">
                <a:latin typeface="Comic Sans MS" panose="030F0902030302020204" pitchFamily="66" charset="0"/>
              </a:rPr>
              <a:t>Smell</a:t>
            </a:r>
            <a:r>
              <a:rPr lang="en-GB" sz="1400" dirty="0">
                <a:latin typeface="Comic Sans MS" panose="030F0902030302020204" pitchFamily="66" charset="0"/>
              </a:rPr>
              <a:t>: choking dust, putrid water.</a:t>
            </a:r>
          </a:p>
          <a:p>
            <a:pPr marL="285750" indent="-285750">
              <a:buFont typeface="Arial" panose="020B0604020202020204" pitchFamily="34" charset="0"/>
              <a:buChar char="•"/>
            </a:pPr>
            <a:r>
              <a:rPr lang="en-GB" sz="1400" b="1" dirty="0">
                <a:latin typeface="Comic Sans MS" panose="030F0902030302020204" pitchFamily="66" charset="0"/>
              </a:rPr>
              <a:t>Taste</a:t>
            </a:r>
            <a:r>
              <a:rPr lang="en-GB" sz="1400" dirty="0">
                <a:latin typeface="Comic Sans MS" panose="030F0902030302020204" pitchFamily="66" charset="0"/>
              </a:rPr>
              <a:t>: sickening taste of fear.</a:t>
            </a:r>
          </a:p>
          <a:p>
            <a:pPr marL="285750" indent="-285750">
              <a:buFont typeface="Arial" panose="020B0604020202020204" pitchFamily="34" charset="0"/>
              <a:buChar char="•"/>
            </a:pPr>
            <a:r>
              <a:rPr lang="en-GB" sz="1400" b="1" dirty="0">
                <a:latin typeface="Comic Sans MS" panose="030F0902030302020204" pitchFamily="66" charset="0"/>
              </a:rPr>
              <a:t>Feel</a:t>
            </a:r>
            <a:r>
              <a:rPr lang="en-GB" sz="1400" dirty="0">
                <a:latin typeface="Comic Sans MS" panose="030F0902030302020204" pitchFamily="66" charset="0"/>
              </a:rPr>
              <a:t>: icy cold breeze, pain from old wounds</a:t>
            </a:r>
          </a:p>
        </p:txBody>
      </p:sp>
      <p:grpSp>
        <p:nvGrpSpPr>
          <p:cNvPr id="33" name="Group 32"/>
          <p:cNvGrpSpPr/>
          <p:nvPr/>
        </p:nvGrpSpPr>
        <p:grpSpPr>
          <a:xfrm>
            <a:off x="2678525" y="4455117"/>
            <a:ext cx="4141485" cy="427816"/>
            <a:chOff x="971600" y="908720"/>
            <a:chExt cx="7128792" cy="1080120"/>
          </a:xfrm>
        </p:grpSpPr>
        <p:cxnSp>
          <p:nvCxnSpPr>
            <p:cNvPr id="39" name="Straight Connector 38"/>
            <p:cNvCxnSpPr/>
            <p:nvPr/>
          </p:nvCxnSpPr>
          <p:spPr>
            <a:xfrm>
              <a:off x="971600" y="1268760"/>
              <a:ext cx="7128792" cy="0"/>
            </a:xfrm>
            <a:prstGeom prst="line">
              <a:avLst/>
            </a:prstGeom>
            <a:noFill/>
            <a:ln w="38100" cap="flat" cmpd="sng" algn="ctr">
              <a:solidFill>
                <a:srgbClr val="FEB80A"/>
              </a:solidFill>
              <a:prstDash val="solid"/>
            </a:ln>
            <a:effectLst>
              <a:outerShdw blurRad="40000" dist="23000" dir="5400000" rotWithShape="0">
                <a:srgbClr val="000000">
                  <a:alpha val="35000"/>
                </a:srgbClr>
              </a:outerShdw>
            </a:effectLst>
          </p:spPr>
        </p:cxnSp>
        <p:cxnSp>
          <p:nvCxnSpPr>
            <p:cNvPr id="40" name="Straight Connector 39"/>
            <p:cNvCxnSpPr/>
            <p:nvPr/>
          </p:nvCxnSpPr>
          <p:spPr>
            <a:xfrm>
              <a:off x="971600" y="1268760"/>
              <a:ext cx="0" cy="720080"/>
            </a:xfrm>
            <a:prstGeom prst="line">
              <a:avLst/>
            </a:prstGeom>
            <a:noFill/>
            <a:ln w="38100" cap="flat" cmpd="sng" algn="ctr">
              <a:solidFill>
                <a:srgbClr val="FEB80A"/>
              </a:solidFill>
              <a:prstDash val="solid"/>
            </a:ln>
            <a:effectLst>
              <a:outerShdw blurRad="40000" dist="23000" dir="5400000" rotWithShape="0">
                <a:srgbClr val="000000">
                  <a:alpha val="35000"/>
                </a:srgbClr>
              </a:outerShdw>
            </a:effectLst>
          </p:spPr>
        </p:cxnSp>
        <p:cxnSp>
          <p:nvCxnSpPr>
            <p:cNvPr id="41" name="Straight Connector 40"/>
            <p:cNvCxnSpPr/>
            <p:nvPr/>
          </p:nvCxnSpPr>
          <p:spPr>
            <a:xfrm>
              <a:off x="8100392" y="1268760"/>
              <a:ext cx="0" cy="720080"/>
            </a:xfrm>
            <a:prstGeom prst="line">
              <a:avLst/>
            </a:prstGeom>
            <a:noFill/>
            <a:ln w="38100" cap="flat" cmpd="sng" algn="ctr">
              <a:solidFill>
                <a:srgbClr val="FEB80A"/>
              </a:solidFill>
              <a:prstDash val="solid"/>
            </a:ln>
            <a:effectLst>
              <a:outerShdw blurRad="40000" dist="23000" dir="5400000" rotWithShape="0">
                <a:srgbClr val="000000">
                  <a:alpha val="35000"/>
                </a:srgbClr>
              </a:outerShdw>
            </a:effectLst>
          </p:spPr>
        </p:cxnSp>
        <p:cxnSp>
          <p:nvCxnSpPr>
            <p:cNvPr id="42" name="Straight Connector 41"/>
            <p:cNvCxnSpPr/>
            <p:nvPr/>
          </p:nvCxnSpPr>
          <p:spPr>
            <a:xfrm>
              <a:off x="4572000" y="1268760"/>
              <a:ext cx="0" cy="720080"/>
            </a:xfrm>
            <a:prstGeom prst="line">
              <a:avLst/>
            </a:prstGeom>
            <a:noFill/>
            <a:ln w="38100" cap="flat" cmpd="sng" algn="ctr">
              <a:solidFill>
                <a:srgbClr val="FEB80A"/>
              </a:solidFill>
              <a:prstDash val="solid"/>
            </a:ln>
            <a:effectLst>
              <a:outerShdw blurRad="40000" dist="23000" dir="5400000" rotWithShape="0">
                <a:srgbClr val="000000">
                  <a:alpha val="35000"/>
                </a:srgbClr>
              </a:outerShdw>
            </a:effectLst>
          </p:spPr>
        </p:cxnSp>
        <p:cxnSp>
          <p:nvCxnSpPr>
            <p:cNvPr id="43" name="Straight Connector 42"/>
            <p:cNvCxnSpPr/>
            <p:nvPr/>
          </p:nvCxnSpPr>
          <p:spPr>
            <a:xfrm>
              <a:off x="2771800" y="1268760"/>
              <a:ext cx="0" cy="720080"/>
            </a:xfrm>
            <a:prstGeom prst="line">
              <a:avLst/>
            </a:prstGeom>
            <a:noFill/>
            <a:ln w="38100" cap="flat" cmpd="sng" algn="ctr">
              <a:solidFill>
                <a:srgbClr val="FEB80A"/>
              </a:solidFill>
              <a:prstDash val="solid"/>
            </a:ln>
            <a:effectLst>
              <a:outerShdw blurRad="40000" dist="23000" dir="5400000" rotWithShape="0">
                <a:srgbClr val="000000">
                  <a:alpha val="35000"/>
                </a:srgbClr>
              </a:outerShdw>
            </a:effectLst>
          </p:spPr>
        </p:cxnSp>
        <p:cxnSp>
          <p:nvCxnSpPr>
            <p:cNvPr id="44" name="Straight Connector 43"/>
            <p:cNvCxnSpPr/>
            <p:nvPr/>
          </p:nvCxnSpPr>
          <p:spPr>
            <a:xfrm>
              <a:off x="6372200" y="1268760"/>
              <a:ext cx="0" cy="720080"/>
            </a:xfrm>
            <a:prstGeom prst="line">
              <a:avLst/>
            </a:prstGeom>
            <a:noFill/>
            <a:ln w="38100" cap="flat" cmpd="sng" algn="ctr">
              <a:solidFill>
                <a:srgbClr val="FEB80A"/>
              </a:solidFill>
              <a:prstDash val="solid"/>
            </a:ln>
            <a:effectLst>
              <a:outerShdw blurRad="40000" dist="23000" dir="5400000" rotWithShape="0">
                <a:srgbClr val="000000">
                  <a:alpha val="35000"/>
                </a:srgbClr>
              </a:outerShdw>
            </a:effectLst>
          </p:spPr>
        </p:cxnSp>
        <p:cxnSp>
          <p:nvCxnSpPr>
            <p:cNvPr id="45" name="Straight Connector 44"/>
            <p:cNvCxnSpPr/>
            <p:nvPr/>
          </p:nvCxnSpPr>
          <p:spPr>
            <a:xfrm>
              <a:off x="4572000" y="908720"/>
              <a:ext cx="0" cy="720080"/>
            </a:xfrm>
            <a:prstGeom prst="line">
              <a:avLst/>
            </a:prstGeom>
            <a:noFill/>
            <a:ln w="38100" cap="flat" cmpd="sng" algn="ctr">
              <a:solidFill>
                <a:srgbClr val="FEB80A"/>
              </a:solidFill>
              <a:prstDash val="solid"/>
            </a:ln>
            <a:effectLst>
              <a:outerShdw blurRad="40000" dist="23000" dir="5400000" rotWithShape="0">
                <a:srgbClr val="000000">
                  <a:alpha val="35000"/>
                </a:srgbClr>
              </a:outerShdw>
            </a:effectLst>
          </p:spPr>
        </p:cxnSp>
      </p:grpSp>
      <p:sp>
        <p:nvSpPr>
          <p:cNvPr id="48" name="TextBox 47"/>
          <p:cNvSpPr txBox="1"/>
          <p:nvPr/>
        </p:nvSpPr>
        <p:spPr>
          <a:xfrm>
            <a:off x="1775520" y="3501010"/>
            <a:ext cx="5931563" cy="95410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GB" sz="1400" dirty="0">
                <a:latin typeface="Comic Sans MS" panose="030F0902030302020204" pitchFamily="66" charset="0"/>
              </a:rPr>
              <a:t>The world around him appeared like hell on Earth; the grass no longer showing due to the torrential rain, bombs and shells attacking it through the day and night. Clouds closed in on him and threatened to suffocate him in their glum, grey state. </a:t>
            </a:r>
          </a:p>
        </p:txBody>
      </p:sp>
      <p:sp>
        <p:nvSpPr>
          <p:cNvPr id="49" name="Rectangle 48">
            <a:extLst>
              <a:ext uri="{FF2B5EF4-FFF2-40B4-BE49-F238E27FC236}">
                <a16:creationId xmlns:a16="http://schemas.microsoft.com/office/drawing/2014/main" id="{A89A6F18-E4F8-0648-9429-2E982B24B654}"/>
              </a:ext>
            </a:extLst>
          </p:cNvPr>
          <p:cNvSpPr/>
          <p:nvPr/>
        </p:nvSpPr>
        <p:spPr>
          <a:xfrm>
            <a:off x="1939616" y="4740327"/>
            <a:ext cx="1458417" cy="1107996"/>
          </a:xfrm>
          <a:prstGeom prst="rect">
            <a:avLst/>
          </a:prstGeom>
        </p:spPr>
        <p:txBody>
          <a:bodyPr wrap="square">
            <a:spAutoFit/>
          </a:bodyPr>
          <a:lstStyle/>
          <a:p>
            <a:pPr algn="ctr"/>
            <a:r>
              <a:rPr lang="en-US" sz="6600" dirty="0"/>
              <a:t>👀</a:t>
            </a:r>
          </a:p>
        </p:txBody>
      </p:sp>
      <p:sp>
        <p:nvSpPr>
          <p:cNvPr id="50" name="Rectangle 49">
            <a:extLst>
              <a:ext uri="{FF2B5EF4-FFF2-40B4-BE49-F238E27FC236}">
                <a16:creationId xmlns:a16="http://schemas.microsoft.com/office/drawing/2014/main" id="{98109331-AAE6-9740-9372-722C4821F367}"/>
              </a:ext>
            </a:extLst>
          </p:cNvPr>
          <p:cNvSpPr/>
          <p:nvPr/>
        </p:nvSpPr>
        <p:spPr>
          <a:xfrm>
            <a:off x="3197032" y="4732311"/>
            <a:ext cx="1031051" cy="1107996"/>
          </a:xfrm>
          <a:prstGeom prst="rect">
            <a:avLst/>
          </a:prstGeom>
        </p:spPr>
        <p:txBody>
          <a:bodyPr wrap="none">
            <a:spAutoFit/>
          </a:bodyPr>
          <a:lstStyle/>
          <a:p>
            <a:r>
              <a:rPr lang="en-US" sz="6600" dirty="0"/>
              <a:t>👂</a:t>
            </a:r>
          </a:p>
        </p:txBody>
      </p:sp>
      <p:sp>
        <p:nvSpPr>
          <p:cNvPr id="51" name="Rectangle 50">
            <a:extLst>
              <a:ext uri="{FF2B5EF4-FFF2-40B4-BE49-F238E27FC236}">
                <a16:creationId xmlns:a16="http://schemas.microsoft.com/office/drawing/2014/main" id="{40D41AD8-EAE1-6042-AABE-DF6FCB77852A}"/>
              </a:ext>
            </a:extLst>
          </p:cNvPr>
          <p:cNvSpPr/>
          <p:nvPr/>
        </p:nvSpPr>
        <p:spPr>
          <a:xfrm>
            <a:off x="6336166" y="4730771"/>
            <a:ext cx="1031051" cy="1107996"/>
          </a:xfrm>
          <a:prstGeom prst="rect">
            <a:avLst/>
          </a:prstGeom>
        </p:spPr>
        <p:txBody>
          <a:bodyPr wrap="none">
            <a:spAutoFit/>
          </a:bodyPr>
          <a:lstStyle/>
          <a:p>
            <a:r>
              <a:rPr lang="en-US" sz="6600" dirty="0"/>
              <a:t>🖐️</a:t>
            </a:r>
          </a:p>
        </p:txBody>
      </p:sp>
      <p:sp>
        <p:nvSpPr>
          <p:cNvPr id="2" name="Rectangle 1">
            <a:extLst>
              <a:ext uri="{FF2B5EF4-FFF2-40B4-BE49-F238E27FC236}">
                <a16:creationId xmlns:a16="http://schemas.microsoft.com/office/drawing/2014/main" id="{DD29A1BB-DF0A-EA43-AEB4-A7D9DBB13FEF}"/>
              </a:ext>
            </a:extLst>
          </p:cNvPr>
          <p:cNvSpPr/>
          <p:nvPr/>
        </p:nvSpPr>
        <p:spPr>
          <a:xfrm>
            <a:off x="5305115" y="4750023"/>
            <a:ext cx="1031051" cy="1107996"/>
          </a:xfrm>
          <a:prstGeom prst="rect">
            <a:avLst/>
          </a:prstGeom>
        </p:spPr>
        <p:txBody>
          <a:bodyPr wrap="none">
            <a:spAutoFit/>
          </a:bodyPr>
          <a:lstStyle/>
          <a:p>
            <a:r>
              <a:rPr lang="en-US" sz="6600" dirty="0"/>
              <a:t>👄</a:t>
            </a:r>
          </a:p>
        </p:txBody>
      </p:sp>
      <p:sp>
        <p:nvSpPr>
          <p:cNvPr id="6" name="Rectangle 5">
            <a:extLst>
              <a:ext uri="{FF2B5EF4-FFF2-40B4-BE49-F238E27FC236}">
                <a16:creationId xmlns:a16="http://schemas.microsoft.com/office/drawing/2014/main" id="{AB81CE61-B7CA-8445-8EF1-3DB10F6ECDCD}"/>
              </a:ext>
            </a:extLst>
          </p:cNvPr>
          <p:cNvSpPr/>
          <p:nvPr/>
        </p:nvSpPr>
        <p:spPr>
          <a:xfrm>
            <a:off x="4274064" y="4769275"/>
            <a:ext cx="1031051" cy="1107996"/>
          </a:xfrm>
          <a:prstGeom prst="rect">
            <a:avLst/>
          </a:prstGeom>
        </p:spPr>
        <p:txBody>
          <a:bodyPr wrap="none">
            <a:spAutoFit/>
          </a:bodyPr>
          <a:lstStyle/>
          <a:p>
            <a:r>
              <a:rPr lang="en-US" sz="6600" dirty="0"/>
              <a:t>👃</a:t>
            </a:r>
          </a:p>
        </p:txBody>
      </p:sp>
      <p:sp>
        <p:nvSpPr>
          <p:cNvPr id="52" name="Rectangle 51">
            <a:extLst>
              <a:ext uri="{FF2B5EF4-FFF2-40B4-BE49-F238E27FC236}">
                <a16:creationId xmlns:a16="http://schemas.microsoft.com/office/drawing/2014/main" id="{84C1E79E-3B2B-2C43-9061-5DC9179BFD61}"/>
              </a:ext>
            </a:extLst>
          </p:cNvPr>
          <p:cNvSpPr/>
          <p:nvPr/>
        </p:nvSpPr>
        <p:spPr>
          <a:xfrm>
            <a:off x="249421" y="35627"/>
            <a:ext cx="1415772" cy="1569660"/>
          </a:xfrm>
          <a:prstGeom prst="rect">
            <a:avLst/>
          </a:prstGeom>
        </p:spPr>
        <p:txBody>
          <a:bodyPr wrap="none">
            <a:spAutoFit/>
          </a:bodyPr>
          <a:lstStyle/>
          <a:p>
            <a:r>
              <a:rPr lang="en-US" sz="9600" dirty="0"/>
              <a:t>👩🏽‍🏫</a:t>
            </a:r>
          </a:p>
        </p:txBody>
      </p:sp>
      <p:sp>
        <p:nvSpPr>
          <p:cNvPr id="53" name="Rounded Rectangular Callout 52">
            <a:extLst>
              <a:ext uri="{FF2B5EF4-FFF2-40B4-BE49-F238E27FC236}">
                <a16:creationId xmlns:a16="http://schemas.microsoft.com/office/drawing/2014/main" id="{6B52D75D-E123-364D-A948-40FCD7928CF4}"/>
              </a:ext>
            </a:extLst>
          </p:cNvPr>
          <p:cNvSpPr/>
          <p:nvPr/>
        </p:nvSpPr>
        <p:spPr>
          <a:xfrm>
            <a:off x="1688809" y="186205"/>
            <a:ext cx="4287926" cy="697598"/>
          </a:xfrm>
          <a:prstGeom prst="wedgeRoundRectCallout">
            <a:avLst>
              <a:gd name="adj1" fmla="val -57837"/>
              <a:gd name="adj2" fmla="val 26489"/>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2060"/>
                </a:solidFill>
                <a:latin typeface="Comic Sans MS" panose="030F0902030302020204" pitchFamily="66" charset="0"/>
              </a:rPr>
              <a:t>Here’s some more creative prompts…</a:t>
            </a:r>
          </a:p>
        </p:txBody>
      </p:sp>
    </p:spTree>
    <p:extLst>
      <p:ext uri="{BB962C8B-B14F-4D97-AF65-F5344CB8AC3E}">
        <p14:creationId xmlns:p14="http://schemas.microsoft.com/office/powerpoint/2010/main" val="212720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A6C405-2A0B-8446-B53C-E5804F20E559}"/>
              </a:ext>
            </a:extLst>
          </p:cNvPr>
          <p:cNvSpPr/>
          <p:nvPr/>
        </p:nvSpPr>
        <p:spPr>
          <a:xfrm>
            <a:off x="2451989" y="1096279"/>
            <a:ext cx="1415772" cy="1569660"/>
          </a:xfrm>
          <a:prstGeom prst="rect">
            <a:avLst/>
          </a:prstGeom>
        </p:spPr>
        <p:txBody>
          <a:bodyPr wrap="none">
            <a:spAutoFit/>
          </a:bodyPr>
          <a:lstStyle/>
          <a:p>
            <a:r>
              <a:rPr lang="en-US" sz="9600" dirty="0"/>
              <a:t>👩🏽‍🏫</a:t>
            </a:r>
          </a:p>
        </p:txBody>
      </p:sp>
      <p:sp>
        <p:nvSpPr>
          <p:cNvPr id="15" name="Rounded Rectangular Callout 14">
            <a:extLst>
              <a:ext uri="{FF2B5EF4-FFF2-40B4-BE49-F238E27FC236}">
                <a16:creationId xmlns:a16="http://schemas.microsoft.com/office/drawing/2014/main" id="{1D2C5300-EA80-0541-98DA-EC895064F558}"/>
              </a:ext>
            </a:extLst>
          </p:cNvPr>
          <p:cNvSpPr/>
          <p:nvPr/>
        </p:nvSpPr>
        <p:spPr>
          <a:xfrm>
            <a:off x="4235860" y="410458"/>
            <a:ext cx="5527797" cy="2179318"/>
          </a:xfrm>
          <a:prstGeom prst="wedgeRoundRectCallout">
            <a:avLst>
              <a:gd name="adj1" fmla="val -58937"/>
              <a:gd name="adj2" fmla="val 18379"/>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a:solidFill>
                  <a:srgbClr val="00B050"/>
                </a:solidFill>
                <a:latin typeface="Comic Sans MS" panose="030F0902030302020204" pitchFamily="66" charset="0"/>
              </a:rPr>
              <a:t>Self-assessment:</a:t>
            </a:r>
          </a:p>
          <a:p>
            <a:pPr marL="285750" indent="-285750">
              <a:buFont typeface="Wingdings" pitchFamily="2" charset="2"/>
              <a:buChar char="ü"/>
            </a:pPr>
            <a:r>
              <a:rPr lang="en-US" i="1" dirty="0">
                <a:solidFill>
                  <a:srgbClr val="00B050"/>
                </a:solidFill>
                <a:latin typeface="Comic Sans MS" panose="030F0902030302020204" pitchFamily="66" charset="0"/>
              </a:rPr>
              <a:t>Is there a variety of sentence openings?</a:t>
            </a:r>
          </a:p>
          <a:p>
            <a:pPr marL="285750" indent="-285750">
              <a:buFont typeface="Wingdings" pitchFamily="2" charset="2"/>
              <a:buChar char="ü"/>
            </a:pPr>
            <a:r>
              <a:rPr lang="en-US" i="1" dirty="0">
                <a:solidFill>
                  <a:srgbClr val="00B050"/>
                </a:solidFill>
                <a:latin typeface="Comic Sans MS" panose="030F0902030302020204" pitchFamily="66" charset="0"/>
              </a:rPr>
              <a:t>Have the senses been used effectively?</a:t>
            </a:r>
          </a:p>
          <a:p>
            <a:pPr marL="285750" indent="-285750">
              <a:buFont typeface="Wingdings" pitchFamily="2" charset="2"/>
              <a:buChar char="ü"/>
            </a:pPr>
            <a:r>
              <a:rPr lang="en-US" i="1" dirty="0">
                <a:solidFill>
                  <a:srgbClr val="00B050"/>
                </a:solidFill>
                <a:latin typeface="Comic Sans MS" panose="030F0902030302020204" pitchFamily="66" charset="0"/>
              </a:rPr>
              <a:t>Have short sentences been used for effect?</a:t>
            </a:r>
          </a:p>
          <a:p>
            <a:pPr marL="285750" indent="-285750">
              <a:buFont typeface="Wingdings" pitchFamily="2" charset="2"/>
              <a:buChar char="ü"/>
            </a:pPr>
            <a:r>
              <a:rPr lang="en-US" i="1" dirty="0">
                <a:solidFill>
                  <a:srgbClr val="00B050"/>
                </a:solidFill>
                <a:latin typeface="Comic Sans MS" panose="030F0902030302020204" pitchFamily="66" charset="0"/>
              </a:rPr>
              <a:t>Has a range of punctuation been used?</a:t>
            </a:r>
          </a:p>
        </p:txBody>
      </p:sp>
      <p:sp>
        <p:nvSpPr>
          <p:cNvPr id="17" name="Rectangle 16">
            <a:extLst>
              <a:ext uri="{FF2B5EF4-FFF2-40B4-BE49-F238E27FC236}">
                <a16:creationId xmlns:a16="http://schemas.microsoft.com/office/drawing/2014/main" id="{81B85ECB-4F78-C749-9F25-5E974C43B7AE}"/>
              </a:ext>
            </a:extLst>
          </p:cNvPr>
          <p:cNvSpPr/>
          <p:nvPr/>
        </p:nvSpPr>
        <p:spPr>
          <a:xfrm>
            <a:off x="10640477" y="4297553"/>
            <a:ext cx="1415772" cy="1569660"/>
          </a:xfrm>
          <a:prstGeom prst="rect">
            <a:avLst/>
          </a:prstGeom>
        </p:spPr>
        <p:txBody>
          <a:bodyPr wrap="none">
            <a:spAutoFit/>
          </a:bodyPr>
          <a:lstStyle/>
          <a:p>
            <a:r>
              <a:rPr lang="en-US" sz="9600" dirty="0"/>
              <a:t>👩🏽‍🏫</a:t>
            </a:r>
          </a:p>
        </p:txBody>
      </p:sp>
      <p:sp>
        <p:nvSpPr>
          <p:cNvPr id="18" name="Rounded Rectangular Callout 17">
            <a:extLst>
              <a:ext uri="{FF2B5EF4-FFF2-40B4-BE49-F238E27FC236}">
                <a16:creationId xmlns:a16="http://schemas.microsoft.com/office/drawing/2014/main" id="{D37322A0-E8F0-E94A-BD04-63CFFCC252FC}"/>
              </a:ext>
            </a:extLst>
          </p:cNvPr>
          <p:cNvSpPr/>
          <p:nvPr/>
        </p:nvSpPr>
        <p:spPr>
          <a:xfrm>
            <a:off x="4992925" y="2856345"/>
            <a:ext cx="5527797" cy="2739235"/>
          </a:xfrm>
          <a:prstGeom prst="wedgeRoundRectCallout">
            <a:avLst>
              <a:gd name="adj1" fmla="val 56717"/>
              <a:gd name="adj2" fmla="val 28251"/>
              <a:gd name="adj3" fmla="val 1666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a:solidFill>
                  <a:srgbClr val="00B050"/>
                </a:solidFill>
                <a:latin typeface="Comic Sans MS" panose="030F0902030302020204" pitchFamily="66" charset="0"/>
              </a:rPr>
              <a:t>Redrafting Challenge:</a:t>
            </a:r>
          </a:p>
          <a:p>
            <a:pPr marL="285750" indent="-285750">
              <a:buFont typeface="Arial" panose="020B0604020202020204" pitchFamily="34" charset="0"/>
              <a:buChar char="•"/>
            </a:pPr>
            <a:r>
              <a:rPr lang="en-US" i="1" dirty="0">
                <a:solidFill>
                  <a:srgbClr val="00B050"/>
                </a:solidFill>
                <a:latin typeface="Comic Sans MS" panose="030F0902030302020204" pitchFamily="66" charset="0"/>
              </a:rPr>
              <a:t>Include some </a:t>
            </a:r>
            <a:r>
              <a:rPr lang="en-US" b="1" i="1" dirty="0">
                <a:solidFill>
                  <a:srgbClr val="00B050"/>
                </a:solidFill>
                <a:latin typeface="Comic Sans MS" panose="030F0902030302020204" pitchFamily="66" charset="0"/>
              </a:rPr>
              <a:t>personification</a:t>
            </a:r>
          </a:p>
          <a:p>
            <a:pPr marL="285750" indent="-285750">
              <a:buFont typeface="Arial" panose="020B0604020202020204" pitchFamily="34" charset="0"/>
              <a:buChar char="•"/>
            </a:pPr>
            <a:r>
              <a:rPr lang="en-US" i="1" dirty="0">
                <a:solidFill>
                  <a:srgbClr val="00B050"/>
                </a:solidFill>
                <a:latin typeface="Comic Sans MS" panose="030F0902030302020204" pitchFamily="66" charset="0"/>
              </a:rPr>
              <a:t>Include some </a:t>
            </a:r>
            <a:r>
              <a:rPr lang="en-US" b="1" i="1" dirty="0">
                <a:solidFill>
                  <a:srgbClr val="00B050"/>
                </a:solidFill>
                <a:latin typeface="Comic Sans MS" panose="030F0902030302020204" pitchFamily="66" charset="0"/>
              </a:rPr>
              <a:t>sibilance</a:t>
            </a:r>
          </a:p>
          <a:p>
            <a:pPr marL="285750" indent="-285750">
              <a:buFont typeface="Arial" panose="020B0604020202020204" pitchFamily="34" charset="0"/>
              <a:buChar char="•"/>
            </a:pPr>
            <a:r>
              <a:rPr lang="en-US" i="1" dirty="0">
                <a:solidFill>
                  <a:srgbClr val="00B050"/>
                </a:solidFill>
                <a:latin typeface="Comic Sans MS" panose="030F0902030302020204" pitchFamily="66" charset="0"/>
              </a:rPr>
              <a:t>Rewrite a sentence to begin with an –</a:t>
            </a:r>
            <a:r>
              <a:rPr lang="en-US" i="1" dirty="0" err="1">
                <a:solidFill>
                  <a:srgbClr val="00B050"/>
                </a:solidFill>
                <a:latin typeface="Comic Sans MS" panose="030F0902030302020204" pitchFamily="66" charset="0"/>
              </a:rPr>
              <a:t>ing</a:t>
            </a:r>
            <a:r>
              <a:rPr lang="en-US" i="1" dirty="0">
                <a:solidFill>
                  <a:srgbClr val="00B050"/>
                </a:solidFill>
                <a:latin typeface="Comic Sans MS" panose="030F0902030302020204" pitchFamily="66" charset="0"/>
              </a:rPr>
              <a:t> word or –</a:t>
            </a:r>
            <a:r>
              <a:rPr lang="en-US" i="1" dirty="0" err="1">
                <a:solidFill>
                  <a:srgbClr val="00B050"/>
                </a:solidFill>
                <a:latin typeface="Comic Sans MS" panose="030F0902030302020204" pitchFamily="66" charset="0"/>
              </a:rPr>
              <a:t>ly</a:t>
            </a:r>
            <a:r>
              <a:rPr lang="en-US" i="1" dirty="0">
                <a:solidFill>
                  <a:srgbClr val="00B050"/>
                </a:solidFill>
                <a:latin typeface="Comic Sans MS" panose="030F0902030302020204" pitchFamily="66" charset="0"/>
              </a:rPr>
              <a:t> word</a:t>
            </a:r>
          </a:p>
          <a:p>
            <a:pPr marL="285750" indent="-285750">
              <a:buFont typeface="Arial" panose="020B0604020202020204" pitchFamily="34" charset="0"/>
              <a:buChar char="•"/>
            </a:pPr>
            <a:r>
              <a:rPr lang="en-US" i="1" dirty="0">
                <a:solidFill>
                  <a:srgbClr val="00B050"/>
                </a:solidFill>
                <a:latin typeface="Comic Sans MS" panose="030F0902030302020204" pitchFamily="66" charset="0"/>
              </a:rPr>
              <a:t>Include an example of </a:t>
            </a:r>
            <a:r>
              <a:rPr lang="en-US" b="1" i="1" dirty="0">
                <a:solidFill>
                  <a:srgbClr val="00B050"/>
                </a:solidFill>
                <a:latin typeface="Comic Sans MS" panose="030F0902030302020204" pitchFamily="66" charset="0"/>
              </a:rPr>
              <a:t>pathetic fallacy</a:t>
            </a:r>
          </a:p>
          <a:p>
            <a:pPr marL="285750" indent="-285750">
              <a:buFont typeface="Arial" panose="020B0604020202020204" pitchFamily="34" charset="0"/>
              <a:buChar char="•"/>
            </a:pPr>
            <a:r>
              <a:rPr lang="en-US" i="1" dirty="0">
                <a:solidFill>
                  <a:srgbClr val="00B050"/>
                </a:solidFill>
                <a:latin typeface="Comic Sans MS" panose="030F0902030302020204" pitchFamily="66" charset="0"/>
              </a:rPr>
              <a:t>Include some </a:t>
            </a:r>
            <a:r>
              <a:rPr lang="en-US" b="1" i="1" dirty="0">
                <a:solidFill>
                  <a:srgbClr val="00B050"/>
                </a:solidFill>
                <a:latin typeface="Comic Sans MS" panose="030F0902030302020204" pitchFamily="66" charset="0"/>
              </a:rPr>
              <a:t>plosive alliteration</a:t>
            </a:r>
          </a:p>
          <a:p>
            <a:pPr marL="285750" indent="-285750">
              <a:buFont typeface="Arial" panose="020B0604020202020204" pitchFamily="34" charset="0"/>
              <a:buChar char="•"/>
            </a:pPr>
            <a:r>
              <a:rPr lang="en-US" i="1" dirty="0">
                <a:solidFill>
                  <a:srgbClr val="00B050"/>
                </a:solidFill>
                <a:latin typeface="Comic Sans MS" panose="030F0902030302020204" pitchFamily="66" charset="0"/>
              </a:rPr>
              <a:t>Include a rhetorical </a:t>
            </a:r>
            <a:r>
              <a:rPr lang="en-US" b="1" i="1" dirty="0">
                <a:solidFill>
                  <a:srgbClr val="00B050"/>
                </a:solidFill>
                <a:latin typeface="Comic Sans MS" panose="030F0902030302020204" pitchFamily="66" charset="0"/>
              </a:rPr>
              <a:t>question</a:t>
            </a:r>
          </a:p>
          <a:p>
            <a:pPr marL="285750" indent="-285750">
              <a:buFont typeface="Arial" panose="020B0604020202020204" pitchFamily="34" charset="0"/>
              <a:buChar char="•"/>
            </a:pPr>
            <a:endParaRPr lang="en-US" i="1" dirty="0">
              <a:solidFill>
                <a:srgbClr val="002060"/>
              </a:solidFill>
              <a:latin typeface="Comic Sans MS" panose="030F0902030302020204" pitchFamily="66" charset="0"/>
            </a:endParaRPr>
          </a:p>
        </p:txBody>
      </p:sp>
      <p:pic>
        <p:nvPicPr>
          <p:cNvPr id="19" name="Picture 18">
            <a:extLst>
              <a:ext uri="{FF2B5EF4-FFF2-40B4-BE49-F238E27FC236}">
                <a16:creationId xmlns:a16="http://schemas.microsoft.com/office/drawing/2014/main" id="{89C2B2B0-E0A1-E14B-854D-29C98C0C8BB0}"/>
              </a:ext>
            </a:extLst>
          </p:cNvPr>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4232" t="7625" r="14973" b="15122"/>
          <a:stretch/>
        </p:blipFill>
        <p:spPr bwMode="auto">
          <a:xfrm>
            <a:off x="0" y="0"/>
            <a:ext cx="1297443" cy="1219200"/>
          </a:xfrm>
          <a:prstGeom prst="rect">
            <a:avLst/>
          </a:prstGeom>
          <a:ln>
            <a:noFill/>
          </a:ln>
          <a:extLst>
            <a:ext uri="{53640926-AAD7-44D8-BBD7-CCE9431645EC}">
              <a14:shadowObscured xmlns:a14="http://schemas.microsoft.com/office/drawing/2010/main"/>
            </a:ext>
          </a:extLst>
        </p:spPr>
      </p:pic>
      <p:pic>
        <p:nvPicPr>
          <p:cNvPr id="20" name="table">
            <a:extLst>
              <a:ext uri="{FF2B5EF4-FFF2-40B4-BE49-F238E27FC236}">
                <a16:creationId xmlns:a16="http://schemas.microsoft.com/office/drawing/2014/main" id="{4A997C53-1F7D-2145-8C70-402BDF0884E6}"/>
              </a:ext>
            </a:extLst>
          </p:cNvPr>
          <p:cNvPicPr>
            <a:picLocks noChangeAspect="1"/>
          </p:cNvPicPr>
          <p:nvPr/>
        </p:nvPicPr>
        <p:blipFill>
          <a:blip r:embed="rId3"/>
          <a:stretch>
            <a:fillRect/>
          </a:stretch>
        </p:blipFill>
        <p:spPr>
          <a:xfrm>
            <a:off x="220646" y="2943271"/>
            <a:ext cx="4462686" cy="34289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5906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6B5CC8A7-966F-5B45-A4F5-CD6BA8F62852}"/>
              </a:ext>
            </a:extLst>
          </p:cNvPr>
          <p:cNvSpPr/>
          <p:nvPr/>
        </p:nvSpPr>
        <p:spPr>
          <a:xfrm>
            <a:off x="2506803" y="167301"/>
            <a:ext cx="1485311" cy="1862048"/>
          </a:xfrm>
          <a:prstGeom prst="rect">
            <a:avLst/>
          </a:prstGeom>
        </p:spPr>
        <p:txBody>
          <a:bodyPr wrap="square">
            <a:spAutoFit/>
          </a:bodyPr>
          <a:lstStyle/>
          <a:p>
            <a:r>
              <a:rPr lang="en-US" sz="11500" dirty="0"/>
              <a:t>👩🏽‍🏫</a:t>
            </a:r>
            <a:endParaRPr lang="en-US" sz="9600" dirty="0"/>
          </a:p>
        </p:txBody>
      </p:sp>
      <p:grpSp>
        <p:nvGrpSpPr>
          <p:cNvPr id="13" name="Group 12"/>
          <p:cNvGrpSpPr/>
          <p:nvPr/>
        </p:nvGrpSpPr>
        <p:grpSpPr>
          <a:xfrm>
            <a:off x="5090140" y="5386186"/>
            <a:ext cx="3732263" cy="936956"/>
            <a:chOff x="450761" y="2331076"/>
            <a:chExt cx="2762210" cy="1200329"/>
          </a:xfrm>
        </p:grpSpPr>
        <p:sp>
          <p:nvSpPr>
            <p:cNvPr id="7" name="Rounded Rectangle 6"/>
            <p:cNvSpPr/>
            <p:nvPr/>
          </p:nvSpPr>
          <p:spPr>
            <a:xfrm>
              <a:off x="450761" y="2331076"/>
              <a:ext cx="2668957" cy="1200329"/>
            </a:xfrm>
            <a:prstGeom prst="roundRect">
              <a:avLst/>
            </a:prstGeom>
            <a:ln w="28575">
              <a:solidFill>
                <a:srgbClr val="00CC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8" name="TextBox 7"/>
            <p:cNvSpPr txBox="1"/>
            <p:nvPr/>
          </p:nvSpPr>
          <p:spPr>
            <a:xfrm>
              <a:off x="450761" y="2331076"/>
              <a:ext cx="2762210" cy="1200329"/>
            </a:xfrm>
            <a:prstGeom prst="rect">
              <a:avLst/>
            </a:prstGeom>
            <a:noFill/>
          </p:spPr>
          <p:txBody>
            <a:bodyPr wrap="square" rtlCol="0">
              <a:spAutoFit/>
            </a:bodyPr>
            <a:lstStyle/>
            <a:p>
              <a:pPr algn="ctr"/>
              <a:r>
                <a:rPr lang="en-GB" b="1" dirty="0">
                  <a:solidFill>
                    <a:srgbClr val="00CC00"/>
                  </a:solidFill>
                  <a:effectLst>
                    <a:outerShdw blurRad="38100" dist="38100" dir="2700000" algn="tl">
                      <a:srgbClr val="000000">
                        <a:alpha val="43137"/>
                      </a:srgbClr>
                    </a:outerShdw>
                  </a:effectLst>
                </a:rPr>
                <a:t>Presentation</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Underline date/title</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Use a ruler for tables/ diagrams</a:t>
              </a:r>
            </a:p>
          </p:txBody>
        </p:sp>
      </p:grpSp>
      <p:grpSp>
        <p:nvGrpSpPr>
          <p:cNvPr id="14" name="Group 13"/>
          <p:cNvGrpSpPr/>
          <p:nvPr/>
        </p:nvGrpSpPr>
        <p:grpSpPr>
          <a:xfrm>
            <a:off x="7106078" y="3412033"/>
            <a:ext cx="4843889" cy="1559606"/>
            <a:chOff x="4016188" y="2331076"/>
            <a:chExt cx="4499162" cy="1559606"/>
          </a:xfrm>
        </p:grpSpPr>
        <p:sp>
          <p:nvSpPr>
            <p:cNvPr id="9" name="Rounded Rectangle 8"/>
            <p:cNvSpPr/>
            <p:nvPr/>
          </p:nvSpPr>
          <p:spPr>
            <a:xfrm>
              <a:off x="4016188" y="2331076"/>
              <a:ext cx="4499162" cy="1559606"/>
            </a:xfrm>
            <a:prstGeom prst="roundRect">
              <a:avLst/>
            </a:prstGeom>
            <a:ln w="28575">
              <a:solidFill>
                <a:srgbClr val="00CC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0" name="TextBox 9"/>
            <p:cNvSpPr txBox="1"/>
            <p:nvPr/>
          </p:nvSpPr>
          <p:spPr>
            <a:xfrm>
              <a:off x="4016188" y="2331076"/>
              <a:ext cx="4499162" cy="1477328"/>
            </a:xfrm>
            <a:prstGeom prst="rect">
              <a:avLst/>
            </a:prstGeom>
            <a:noFill/>
          </p:spPr>
          <p:txBody>
            <a:bodyPr wrap="square" rtlCol="0">
              <a:spAutoFit/>
            </a:bodyPr>
            <a:lstStyle/>
            <a:p>
              <a:pPr algn="ctr"/>
              <a:r>
                <a:rPr lang="en-GB" b="1" dirty="0">
                  <a:solidFill>
                    <a:srgbClr val="00CC00"/>
                  </a:solidFill>
                  <a:effectLst>
                    <a:outerShdw blurRad="38100" dist="38100" dir="2700000" algn="tl">
                      <a:srgbClr val="000000">
                        <a:alpha val="43137"/>
                      </a:srgbClr>
                    </a:outerShdw>
                  </a:effectLst>
                </a:rPr>
                <a:t>Improve your connectives:</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And &gt; in addition/furthermore/moreover</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But &gt; however/nevertheless/although</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So &gt; therefore/consequently/subsequently</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Because &gt; as a result/ due to/ as </a:t>
              </a:r>
            </a:p>
          </p:txBody>
        </p:sp>
      </p:grpSp>
      <p:grpSp>
        <p:nvGrpSpPr>
          <p:cNvPr id="15" name="Group 14"/>
          <p:cNvGrpSpPr/>
          <p:nvPr/>
        </p:nvGrpSpPr>
        <p:grpSpPr>
          <a:xfrm>
            <a:off x="398424" y="4385344"/>
            <a:ext cx="2617695" cy="2308323"/>
            <a:chOff x="450761" y="2331076"/>
            <a:chExt cx="2838574" cy="1203171"/>
          </a:xfrm>
        </p:grpSpPr>
        <p:sp>
          <p:nvSpPr>
            <p:cNvPr id="16" name="Rounded Rectangle 15"/>
            <p:cNvSpPr/>
            <p:nvPr/>
          </p:nvSpPr>
          <p:spPr>
            <a:xfrm>
              <a:off x="450761" y="2331076"/>
              <a:ext cx="2838574" cy="1200329"/>
            </a:xfrm>
            <a:prstGeom prst="roundRect">
              <a:avLst/>
            </a:prstGeom>
            <a:ln w="28575">
              <a:solidFill>
                <a:srgbClr val="00CC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7" name="TextBox 16"/>
            <p:cNvSpPr txBox="1"/>
            <p:nvPr/>
          </p:nvSpPr>
          <p:spPr>
            <a:xfrm>
              <a:off x="450761" y="2331076"/>
              <a:ext cx="2762210" cy="1203171"/>
            </a:xfrm>
            <a:prstGeom prst="rect">
              <a:avLst/>
            </a:prstGeom>
            <a:noFill/>
          </p:spPr>
          <p:txBody>
            <a:bodyPr wrap="square" rtlCol="0">
              <a:spAutoFit/>
            </a:bodyPr>
            <a:lstStyle/>
            <a:p>
              <a:pPr algn="ctr"/>
              <a:r>
                <a:rPr lang="en-GB" b="1" dirty="0">
                  <a:solidFill>
                    <a:srgbClr val="00CC00"/>
                  </a:solidFill>
                  <a:effectLst>
                    <a:outerShdw blurRad="38100" dist="38100" dir="2700000" algn="tl">
                      <a:srgbClr val="000000">
                        <a:alpha val="43137"/>
                      </a:srgbClr>
                    </a:outerShdw>
                  </a:effectLst>
                </a:rPr>
                <a:t>Vocabulary</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Underline key words</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Check and correct key word spelling</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Extend your vocabulary (find more interesting or creative words)</a:t>
              </a:r>
            </a:p>
          </p:txBody>
        </p:sp>
      </p:grpSp>
      <p:grpSp>
        <p:nvGrpSpPr>
          <p:cNvPr id="18" name="Group 17"/>
          <p:cNvGrpSpPr/>
          <p:nvPr/>
        </p:nvGrpSpPr>
        <p:grpSpPr>
          <a:xfrm>
            <a:off x="1240845" y="1682812"/>
            <a:ext cx="2109967" cy="2881360"/>
            <a:chOff x="450761" y="2331075"/>
            <a:chExt cx="2691827" cy="1735247"/>
          </a:xfrm>
        </p:grpSpPr>
        <p:sp>
          <p:nvSpPr>
            <p:cNvPr id="19" name="Rounded Rectangle 18"/>
            <p:cNvSpPr/>
            <p:nvPr/>
          </p:nvSpPr>
          <p:spPr>
            <a:xfrm>
              <a:off x="450761" y="2331075"/>
              <a:ext cx="2668957" cy="1484099"/>
            </a:xfrm>
            <a:prstGeom prst="roundRect">
              <a:avLst/>
            </a:prstGeom>
            <a:ln w="28575">
              <a:solidFill>
                <a:srgbClr val="00CC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0" name="TextBox 19"/>
            <p:cNvSpPr txBox="1"/>
            <p:nvPr/>
          </p:nvSpPr>
          <p:spPr>
            <a:xfrm>
              <a:off x="473632" y="2342541"/>
              <a:ext cx="2668956" cy="1723781"/>
            </a:xfrm>
            <a:prstGeom prst="rect">
              <a:avLst/>
            </a:prstGeom>
            <a:noFill/>
          </p:spPr>
          <p:txBody>
            <a:bodyPr wrap="square" rtlCol="0">
              <a:spAutoFit/>
            </a:bodyPr>
            <a:lstStyle/>
            <a:p>
              <a:pPr algn="ctr"/>
              <a:r>
                <a:rPr lang="en-GB" b="1" dirty="0">
                  <a:solidFill>
                    <a:srgbClr val="00CC00"/>
                  </a:solidFill>
                  <a:effectLst>
                    <a:outerShdw blurRad="38100" dist="38100" dir="2700000" algn="tl">
                      <a:srgbClr val="000000">
                        <a:alpha val="43137"/>
                      </a:srgbClr>
                    </a:outerShdw>
                  </a:effectLst>
                </a:rPr>
                <a:t>Punctuation</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Capital letters</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Full stops</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Commas</a:t>
              </a:r>
            </a:p>
            <a:p>
              <a:pPr algn="ctr"/>
              <a:r>
                <a:rPr lang="en-GB" i="1" dirty="0">
                  <a:solidFill>
                    <a:srgbClr val="00CC00"/>
                  </a:solidFill>
                  <a:effectLst>
                    <a:outerShdw blurRad="38100" dist="38100" dir="2700000" algn="tl">
                      <a:srgbClr val="000000">
                        <a:alpha val="43137"/>
                      </a:srgbClr>
                    </a:outerShdw>
                  </a:effectLst>
                </a:rPr>
                <a:t>Or maybe:</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Colon</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Semi colon</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Inverted commas</a:t>
              </a:r>
            </a:p>
            <a:p>
              <a:pPr marL="285750" indent="-285750">
                <a:buFont typeface="Wingdings" panose="05000000000000000000" pitchFamily="2" charset="2"/>
                <a:buChar char="q"/>
              </a:pPr>
              <a:endParaRPr lang="en-GB" dirty="0">
                <a:solidFill>
                  <a:srgbClr val="00CC00"/>
                </a:solidFill>
                <a:effectLst>
                  <a:outerShdw blurRad="38100" dist="38100" dir="2700000" algn="tl">
                    <a:srgbClr val="000000">
                      <a:alpha val="43137"/>
                    </a:srgbClr>
                  </a:outerShdw>
                </a:effectLst>
              </a:endParaRPr>
            </a:p>
            <a:p>
              <a:endParaRPr lang="en-GB" dirty="0">
                <a:solidFill>
                  <a:srgbClr val="00CC00"/>
                </a:solidFill>
                <a:effectLst>
                  <a:outerShdw blurRad="38100" dist="38100" dir="2700000" algn="tl">
                    <a:srgbClr val="000000">
                      <a:alpha val="43137"/>
                    </a:srgbClr>
                  </a:outerShdw>
                </a:effectLst>
              </a:endParaRPr>
            </a:p>
          </p:txBody>
        </p:sp>
      </p:grpSp>
      <p:grpSp>
        <p:nvGrpSpPr>
          <p:cNvPr id="25" name="Group 24"/>
          <p:cNvGrpSpPr/>
          <p:nvPr/>
        </p:nvGrpSpPr>
        <p:grpSpPr>
          <a:xfrm>
            <a:off x="6406543" y="257824"/>
            <a:ext cx="3688952" cy="2954486"/>
            <a:chOff x="339449" y="3714334"/>
            <a:chExt cx="3688952" cy="2954486"/>
          </a:xfrm>
        </p:grpSpPr>
        <p:sp>
          <p:nvSpPr>
            <p:cNvPr id="23" name="Rounded Rectangle 22"/>
            <p:cNvSpPr/>
            <p:nvPr/>
          </p:nvSpPr>
          <p:spPr>
            <a:xfrm>
              <a:off x="339449" y="3714334"/>
              <a:ext cx="3606260" cy="2874796"/>
            </a:xfrm>
            <a:prstGeom prst="roundRect">
              <a:avLst>
                <a:gd name="adj" fmla="val 9378"/>
              </a:avLst>
            </a:prstGeom>
            <a:ln w="28575">
              <a:solidFill>
                <a:srgbClr val="00CC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4" name="TextBox 23"/>
            <p:cNvSpPr txBox="1"/>
            <p:nvPr/>
          </p:nvSpPr>
          <p:spPr>
            <a:xfrm>
              <a:off x="499716" y="3767996"/>
              <a:ext cx="3528685" cy="2900824"/>
            </a:xfrm>
            <a:prstGeom prst="rect">
              <a:avLst/>
            </a:prstGeom>
            <a:noFill/>
          </p:spPr>
          <p:txBody>
            <a:bodyPr wrap="square" rtlCol="0">
              <a:spAutoFit/>
            </a:bodyPr>
            <a:lstStyle/>
            <a:p>
              <a:pPr algn="ctr"/>
              <a:r>
                <a:rPr lang="en-GB" b="1" dirty="0">
                  <a:solidFill>
                    <a:srgbClr val="00CC00"/>
                  </a:solidFill>
                  <a:effectLst>
                    <a:outerShdw blurRad="38100" dist="38100" dir="2700000" algn="tl">
                      <a:srgbClr val="000000">
                        <a:alpha val="43137"/>
                      </a:srgbClr>
                    </a:outerShdw>
                  </a:effectLst>
                </a:rPr>
                <a:t>Grammar</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You’re = you are</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Your = it belongs to you</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They’re = they are</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Their = it belongs to them</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There = a place</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To = moving ‘to’ somewhere</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Two = the number 2</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Too = also, in addition, as well</a:t>
              </a:r>
            </a:p>
            <a:p>
              <a:endParaRPr lang="en-GB" b="1" dirty="0">
                <a:solidFill>
                  <a:srgbClr val="00CC00"/>
                </a:solidFill>
                <a:effectLst>
                  <a:outerShdw blurRad="38100" dist="38100" dir="2700000" algn="tl">
                    <a:srgbClr val="000000">
                      <a:alpha val="43137"/>
                    </a:srgbClr>
                  </a:outerShdw>
                </a:effectLst>
              </a:endParaRPr>
            </a:p>
          </p:txBody>
        </p:sp>
      </p:grpSp>
      <p:pic>
        <p:nvPicPr>
          <p:cNvPr id="21" name="Picture 20">
            <a:extLst>
              <a:ext uri="{FF2B5EF4-FFF2-40B4-BE49-F238E27FC236}">
                <a16:creationId xmlns:a16="http://schemas.microsoft.com/office/drawing/2014/main" id="{D26B4168-CCB8-F348-8AFB-F483A718EF7E}"/>
              </a:ext>
            </a:extLst>
          </p:cNvPr>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4232" t="7625" r="14973" b="15122"/>
          <a:stretch/>
        </p:blipFill>
        <p:spPr bwMode="auto">
          <a:xfrm>
            <a:off x="0" y="0"/>
            <a:ext cx="1297443" cy="1219200"/>
          </a:xfrm>
          <a:prstGeom prst="rect">
            <a:avLst/>
          </a:prstGeom>
          <a:ln>
            <a:noFill/>
          </a:ln>
          <a:extLst>
            <a:ext uri="{53640926-AAD7-44D8-BBD7-CCE9431645EC}">
              <a14:shadowObscured xmlns:a14="http://schemas.microsoft.com/office/drawing/2010/main"/>
            </a:ext>
          </a:extLst>
        </p:spPr>
      </p:pic>
      <p:sp>
        <p:nvSpPr>
          <p:cNvPr id="26" name="Rounded Rectangular Callout 25">
            <a:extLst>
              <a:ext uri="{FF2B5EF4-FFF2-40B4-BE49-F238E27FC236}">
                <a16:creationId xmlns:a16="http://schemas.microsoft.com/office/drawing/2014/main" id="{EFE75E34-F9BB-6442-9921-E15F0800EAA3}"/>
              </a:ext>
            </a:extLst>
          </p:cNvPr>
          <p:cNvSpPr/>
          <p:nvPr/>
        </p:nvSpPr>
        <p:spPr>
          <a:xfrm>
            <a:off x="3741768" y="1290403"/>
            <a:ext cx="2419927" cy="3888509"/>
          </a:xfrm>
          <a:prstGeom prst="wedgeRoundRectCallout">
            <a:avLst>
              <a:gd name="adj1" fmla="val -45525"/>
              <a:gd name="adj2" fmla="val -55330"/>
              <a:gd name="adj3" fmla="val 16667"/>
            </a:avLst>
          </a:prstGeom>
          <a:solidFill>
            <a:schemeClr val="bg1"/>
          </a:solid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4000" b="1" dirty="0">
                <a:solidFill>
                  <a:srgbClr val="33CC33"/>
                </a:solidFill>
                <a:effectLst>
                  <a:outerShdw blurRad="38100" dist="38100" dir="2700000" algn="tl">
                    <a:srgbClr val="000000">
                      <a:alpha val="43137"/>
                    </a:srgbClr>
                  </a:outerShdw>
                </a:effectLst>
                <a:latin typeface="Comic Sans MS" panose="030F0702030302020204" pitchFamily="66" charset="0"/>
              </a:rPr>
              <a:t>Fix</a:t>
            </a:r>
          </a:p>
          <a:p>
            <a:pPr lvl="0" algn="ctr"/>
            <a:endParaRPr lang="en-GB" sz="4000" b="1" dirty="0">
              <a:solidFill>
                <a:srgbClr val="33CC33"/>
              </a:solidFill>
              <a:latin typeface="Comic Sans MS" panose="030F0702030302020204" pitchFamily="66" charset="0"/>
            </a:endParaRPr>
          </a:p>
          <a:p>
            <a:pPr lvl="0" algn="ctr"/>
            <a:endParaRPr lang="en-GB" sz="4000" b="1" dirty="0">
              <a:solidFill>
                <a:srgbClr val="33CC33"/>
              </a:solidFill>
              <a:latin typeface="Comic Sans MS" panose="030F0702030302020204" pitchFamily="66" charset="0"/>
            </a:endParaRPr>
          </a:p>
          <a:p>
            <a:pPr lvl="0" algn="ctr"/>
            <a:endParaRPr lang="en-GB" sz="4000" b="1" dirty="0">
              <a:solidFill>
                <a:srgbClr val="33CC33"/>
              </a:solidFill>
              <a:latin typeface="Comic Sans MS" panose="030F0702030302020204" pitchFamily="66" charset="0"/>
            </a:endParaRPr>
          </a:p>
          <a:p>
            <a:pPr lvl="0" algn="ctr"/>
            <a:r>
              <a:rPr lang="en-GB" b="1" dirty="0">
                <a:solidFill>
                  <a:srgbClr val="33CC33"/>
                </a:solidFill>
                <a:effectLst>
                  <a:outerShdw blurRad="38100" dist="38100" dir="2700000" algn="tl">
                    <a:srgbClr val="000000">
                      <a:alpha val="43137"/>
                    </a:srgbClr>
                  </a:outerShdw>
                </a:effectLst>
                <a:latin typeface="Comic Sans MS" panose="030F0702030302020204" pitchFamily="66" charset="0"/>
              </a:rPr>
              <a:t>Look through your work from today &amp; improve five things.</a:t>
            </a:r>
            <a:endParaRPr lang="en-GB" sz="3600" b="1" dirty="0">
              <a:solidFill>
                <a:srgbClr val="33CC33"/>
              </a:solidFill>
              <a:effectLst>
                <a:outerShdw blurRad="38100" dist="38100" dir="2700000" algn="tl">
                  <a:srgbClr val="000000">
                    <a:alpha val="43137"/>
                  </a:srgbClr>
                </a:outerShdw>
              </a:effectLst>
              <a:latin typeface="Comic Sans MS" panose="030F0702030302020204" pitchFamily="66" charset="0"/>
            </a:endParaRPr>
          </a:p>
        </p:txBody>
      </p:sp>
      <p:pic>
        <p:nvPicPr>
          <p:cNvPr id="27" name="Picture 26">
            <a:extLst>
              <a:ext uri="{FF2B5EF4-FFF2-40B4-BE49-F238E27FC236}">
                <a16:creationId xmlns:a16="http://schemas.microsoft.com/office/drawing/2014/main" id="{354ABB7F-D52C-A74E-B305-5FE0344A4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3231" y="2060885"/>
            <a:ext cx="1727399" cy="1727399"/>
          </a:xfrm>
          <a:prstGeom prst="rect">
            <a:avLst/>
          </a:prstGeom>
        </p:spPr>
      </p:pic>
    </p:spTree>
    <p:extLst>
      <p:ext uri="{BB962C8B-B14F-4D97-AF65-F5344CB8AC3E}">
        <p14:creationId xmlns:p14="http://schemas.microsoft.com/office/powerpoint/2010/main" val="4210942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6" name="Title 5"/>
          <p:cNvSpPr txBox="1">
            <a:spLocks/>
          </p:cNvSpPr>
          <p:nvPr/>
        </p:nvSpPr>
        <p:spPr>
          <a:xfrm>
            <a:off x="2297113" y="554496"/>
            <a:ext cx="7289800" cy="1758397"/>
          </a:xfrm>
          <a:prstGeom prst="rect">
            <a:avLst/>
          </a:prstGeom>
        </p:spPr>
        <p:txBody>
          <a:bodyPr/>
          <a:lst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2pPr>
            <a:lvl3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3pPr>
            <a:lvl4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4pPr>
            <a:lvl5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5pPr>
            <a:lvl6pPr marL="457200" algn="ctr" rtl="0" fontAlgn="base">
              <a:spcBef>
                <a:spcPct val="0"/>
              </a:spcBef>
              <a:spcAft>
                <a:spcPct val="0"/>
              </a:spcAft>
              <a:defRPr sz="4000">
                <a:solidFill>
                  <a:schemeClr val="tx2"/>
                </a:solidFill>
                <a:latin typeface="Bree ExtraBold" pitchFamily="-16" charset="0"/>
                <a:ea typeface="ＭＳ Ｐゴシック" pitchFamily="-16" charset="-128"/>
              </a:defRPr>
            </a:lvl6pPr>
            <a:lvl7pPr marL="914400" algn="ctr" rtl="0" fontAlgn="base">
              <a:spcBef>
                <a:spcPct val="0"/>
              </a:spcBef>
              <a:spcAft>
                <a:spcPct val="0"/>
              </a:spcAft>
              <a:defRPr sz="4000">
                <a:solidFill>
                  <a:schemeClr val="tx2"/>
                </a:solidFill>
                <a:latin typeface="Bree ExtraBold" pitchFamily="-16" charset="0"/>
                <a:ea typeface="ＭＳ Ｐゴシック" pitchFamily="-16" charset="-128"/>
              </a:defRPr>
            </a:lvl7pPr>
            <a:lvl8pPr marL="1371600" algn="ctr" rtl="0" fontAlgn="base">
              <a:spcBef>
                <a:spcPct val="0"/>
              </a:spcBef>
              <a:spcAft>
                <a:spcPct val="0"/>
              </a:spcAft>
              <a:defRPr sz="4000">
                <a:solidFill>
                  <a:schemeClr val="tx2"/>
                </a:solidFill>
                <a:latin typeface="Bree ExtraBold" pitchFamily="-16" charset="0"/>
                <a:ea typeface="ＭＳ Ｐゴシック" pitchFamily="-16" charset="-128"/>
              </a:defRPr>
            </a:lvl8pPr>
            <a:lvl9pPr marL="1828800" algn="ctr" rtl="0" fontAlgn="base">
              <a:spcBef>
                <a:spcPct val="0"/>
              </a:spcBef>
              <a:spcAft>
                <a:spcPct val="0"/>
              </a:spcAft>
              <a:defRPr sz="4000">
                <a:solidFill>
                  <a:schemeClr val="tx2"/>
                </a:solidFill>
                <a:latin typeface="Bree ExtraBold" pitchFamily="-16" charset="0"/>
                <a:ea typeface="ＭＳ Ｐゴシック" pitchFamily="-16" charset="-128"/>
              </a:defRPr>
            </a:lvl9pPr>
          </a:lstStyle>
          <a:p>
            <a:pPr>
              <a:defRPr/>
            </a:pPr>
            <a:r>
              <a:rPr lang="en-GB" sz="3200" kern="0" dirty="0">
                <a:solidFill>
                  <a:srgbClr val="000000"/>
                </a:solidFill>
                <a:latin typeface="Comic Sans MS" panose="030F0902030302020204" pitchFamily="66" charset="0"/>
              </a:rPr>
              <a:t>Year 10 – Term 5</a:t>
            </a:r>
          </a:p>
          <a:p>
            <a:pPr>
              <a:defRPr/>
            </a:pPr>
            <a:r>
              <a:rPr lang="en-GB" sz="3600" kern="0" dirty="0">
                <a:solidFill>
                  <a:srgbClr val="000000"/>
                </a:solidFill>
                <a:latin typeface="Comic Sans MS" panose="030F0902030302020204" pitchFamily="66" charset="0"/>
              </a:rPr>
              <a:t>Language Paper 2 – Non-fiction</a:t>
            </a:r>
          </a:p>
          <a:p>
            <a:pPr>
              <a:defRPr/>
            </a:pPr>
            <a:r>
              <a:rPr lang="en-GB" kern="0" dirty="0">
                <a:solidFill>
                  <a:srgbClr val="000000"/>
                </a:solidFill>
                <a:latin typeface="Comic Sans MS" panose="030F0902030302020204" pitchFamily="66" charset="0"/>
              </a:rPr>
              <a:t>Lesson 3 – </a:t>
            </a:r>
            <a:r>
              <a:rPr lang="en-GB" sz="3200" kern="0" dirty="0">
                <a:solidFill>
                  <a:srgbClr val="000000"/>
                </a:solidFill>
                <a:latin typeface="Comic Sans MS" panose="030F0902030302020204" pitchFamily="66" charset="0"/>
              </a:rPr>
              <a:t>Understanding the text</a:t>
            </a:r>
            <a:endParaRPr lang="en-GB" kern="0" dirty="0">
              <a:solidFill>
                <a:srgbClr val="000000"/>
              </a:solidFill>
              <a:latin typeface="Comic Sans MS" panose="030F0902030302020204" pitchFamily="66" charset="0"/>
            </a:endParaRPr>
          </a:p>
        </p:txBody>
      </p:sp>
      <p:sp>
        <p:nvSpPr>
          <p:cNvPr id="6149" name="TextBox 12"/>
          <p:cNvSpPr txBox="1">
            <a:spLocks noChangeArrowheads="1"/>
          </p:cNvSpPr>
          <p:nvPr/>
        </p:nvSpPr>
        <p:spPr bwMode="auto">
          <a:xfrm>
            <a:off x="1482605" y="3033714"/>
            <a:ext cx="2717800" cy="1477328"/>
          </a:xfrm>
          <a:prstGeom prst="rect">
            <a:avLst/>
          </a:prstGeom>
          <a:solidFill>
            <a:schemeClr val="bg1"/>
          </a:solidFill>
          <a:ln w="9525">
            <a:solidFill>
              <a:srgbClr val="92D050"/>
            </a:solidFill>
            <a:miter lim="800000"/>
            <a:headEnd/>
            <a:tailEnd/>
          </a:ln>
        </p:spPr>
        <p:txBody>
          <a:bodyPr>
            <a:spAutoFit/>
          </a:bodyPr>
          <a:lstStyle>
            <a:lvl1pPr>
              <a:spcBef>
                <a:spcPct val="20000"/>
              </a:spcBef>
              <a:buChar char="•"/>
              <a:defRPr sz="3200">
                <a:solidFill>
                  <a:schemeClr val="tx1"/>
                </a:solidFill>
                <a:latin typeface="Bree Regular" pitchFamily="-16" charset="0"/>
                <a:ea typeface="MS PGothic" panose="020B0600070205080204" pitchFamily="34" charset="-128"/>
              </a:defRPr>
            </a:lvl1pPr>
            <a:lvl2pPr marL="742950" indent="-285750">
              <a:spcBef>
                <a:spcPct val="20000"/>
              </a:spcBef>
              <a:buChar char="–"/>
              <a:defRPr sz="2800">
                <a:solidFill>
                  <a:schemeClr val="tx1"/>
                </a:solidFill>
                <a:latin typeface="Bree Regular" pitchFamily="-16" charset="0"/>
                <a:ea typeface="MS PGothic" panose="020B0600070205080204" pitchFamily="34" charset="-128"/>
              </a:defRPr>
            </a:lvl2pPr>
            <a:lvl3pPr marL="1143000" indent="-228600">
              <a:spcBef>
                <a:spcPct val="20000"/>
              </a:spcBef>
              <a:buChar char="•"/>
              <a:defRPr sz="2400">
                <a:solidFill>
                  <a:schemeClr val="tx1"/>
                </a:solidFill>
                <a:latin typeface="Bree Regular" pitchFamily="-16" charset="0"/>
                <a:ea typeface="MS PGothic" panose="020B0600070205080204" pitchFamily="34" charset="-128"/>
              </a:defRPr>
            </a:lvl3pPr>
            <a:lvl4pPr marL="1600200" indent="-228600">
              <a:spcBef>
                <a:spcPct val="20000"/>
              </a:spcBef>
              <a:buChar char="–"/>
              <a:defRPr sz="2000">
                <a:solidFill>
                  <a:schemeClr val="tx1"/>
                </a:solidFill>
                <a:latin typeface="Bree Regular" pitchFamily="-16" charset="0"/>
                <a:ea typeface="MS PGothic" panose="020B0600070205080204" pitchFamily="34" charset="-128"/>
              </a:defRPr>
            </a:lvl4pPr>
            <a:lvl5pPr marL="2057400" indent="-228600">
              <a:spcBef>
                <a:spcPct val="20000"/>
              </a:spcBef>
              <a:buChar char="»"/>
              <a:defRPr sz="2000">
                <a:solidFill>
                  <a:schemeClr val="tx1"/>
                </a:solidFill>
                <a:latin typeface="Bree Regular" pitchFamily="-16"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ree Regular" pitchFamily="-16"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ree Regular" pitchFamily="-16"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ree Regular" pitchFamily="-16"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ree Regular" pitchFamily="-16" charset="0"/>
                <a:ea typeface="MS PGothic" panose="020B0600070205080204" pitchFamily="34" charset="-128"/>
              </a:defRPr>
            </a:lvl9pPr>
          </a:lstStyle>
          <a:p>
            <a:pPr>
              <a:spcBef>
                <a:spcPct val="0"/>
              </a:spcBef>
              <a:buFontTx/>
              <a:buNone/>
            </a:pPr>
            <a:r>
              <a:rPr lang="en-GB" altLang="en-US" sz="1800" dirty="0">
                <a:solidFill>
                  <a:srgbClr val="000000"/>
                </a:solidFill>
                <a:latin typeface="Comic Sans MS" panose="030F0902030302020204" pitchFamily="66" charset="0"/>
              </a:rPr>
              <a:t>Learning objective:</a:t>
            </a:r>
          </a:p>
          <a:p>
            <a:pPr>
              <a:spcBef>
                <a:spcPct val="0"/>
              </a:spcBef>
              <a:buFontTx/>
              <a:buNone/>
            </a:pPr>
            <a:endParaRPr lang="en-GB" altLang="en-US" sz="1800" dirty="0">
              <a:solidFill>
                <a:srgbClr val="000000"/>
              </a:solidFill>
              <a:latin typeface="Comic Sans MS" panose="030F0902030302020204" pitchFamily="66" charset="0"/>
            </a:endParaRPr>
          </a:p>
          <a:p>
            <a:pPr marL="285750" indent="-285750">
              <a:spcBef>
                <a:spcPct val="0"/>
              </a:spcBef>
            </a:pPr>
            <a:r>
              <a:rPr lang="en-GB" altLang="en-US" sz="1800" dirty="0">
                <a:solidFill>
                  <a:srgbClr val="000000"/>
                </a:solidFill>
                <a:latin typeface="Comic Sans MS" panose="030F0902030302020204" pitchFamily="66" charset="0"/>
              </a:rPr>
              <a:t>Understanding the narrative.</a:t>
            </a:r>
          </a:p>
          <a:p>
            <a:pPr>
              <a:spcBef>
                <a:spcPct val="0"/>
              </a:spcBef>
              <a:buFontTx/>
              <a:buNone/>
            </a:pPr>
            <a:endParaRPr lang="en-GB" altLang="en-US" sz="1800" dirty="0">
              <a:solidFill>
                <a:srgbClr val="000000"/>
              </a:solidFill>
              <a:latin typeface="Arial" panose="020B0604020202020204" pitchFamily="34" charset="0"/>
            </a:endParaRPr>
          </a:p>
        </p:txBody>
      </p:sp>
      <p:sp>
        <p:nvSpPr>
          <p:cNvPr id="6150" name="TextBox 13"/>
          <p:cNvSpPr txBox="1">
            <a:spLocks noChangeArrowheads="1"/>
          </p:cNvSpPr>
          <p:nvPr/>
        </p:nvSpPr>
        <p:spPr bwMode="auto">
          <a:xfrm>
            <a:off x="4744171" y="3033713"/>
            <a:ext cx="5965224" cy="2585323"/>
          </a:xfrm>
          <a:prstGeom prst="rect">
            <a:avLst/>
          </a:prstGeom>
          <a:solidFill>
            <a:schemeClr val="bg1"/>
          </a:solidFill>
          <a:ln w="9525">
            <a:solidFill>
              <a:srgbClr val="92D050"/>
            </a:solidFill>
            <a:miter lim="800000"/>
            <a:headEnd/>
            <a:tailEnd/>
          </a:ln>
        </p:spPr>
        <p:txBody>
          <a:bodyPr wrap="square">
            <a:spAutoFit/>
          </a:bodyPr>
          <a:lstStyle>
            <a:lvl1pPr>
              <a:spcBef>
                <a:spcPct val="20000"/>
              </a:spcBef>
              <a:buChar char="•"/>
              <a:defRPr sz="3200">
                <a:solidFill>
                  <a:schemeClr val="tx1"/>
                </a:solidFill>
                <a:latin typeface="Bree Regular" pitchFamily="-16" charset="0"/>
                <a:ea typeface="MS PGothic" panose="020B0600070205080204" pitchFamily="34" charset="-128"/>
              </a:defRPr>
            </a:lvl1pPr>
            <a:lvl2pPr marL="742950" indent="-285750">
              <a:spcBef>
                <a:spcPct val="20000"/>
              </a:spcBef>
              <a:buChar char="–"/>
              <a:defRPr sz="2800">
                <a:solidFill>
                  <a:schemeClr val="tx1"/>
                </a:solidFill>
                <a:latin typeface="Bree Regular" pitchFamily="-16" charset="0"/>
                <a:ea typeface="MS PGothic" panose="020B0600070205080204" pitchFamily="34" charset="-128"/>
              </a:defRPr>
            </a:lvl2pPr>
            <a:lvl3pPr marL="1143000" indent="-228600">
              <a:spcBef>
                <a:spcPct val="20000"/>
              </a:spcBef>
              <a:buChar char="•"/>
              <a:defRPr sz="2400">
                <a:solidFill>
                  <a:schemeClr val="tx1"/>
                </a:solidFill>
                <a:latin typeface="Bree Regular" pitchFamily="-16" charset="0"/>
                <a:ea typeface="MS PGothic" panose="020B0600070205080204" pitchFamily="34" charset="-128"/>
              </a:defRPr>
            </a:lvl3pPr>
            <a:lvl4pPr marL="1600200" indent="-228600">
              <a:spcBef>
                <a:spcPct val="20000"/>
              </a:spcBef>
              <a:buChar char="–"/>
              <a:defRPr sz="2000">
                <a:solidFill>
                  <a:schemeClr val="tx1"/>
                </a:solidFill>
                <a:latin typeface="Bree Regular" pitchFamily="-16" charset="0"/>
                <a:ea typeface="MS PGothic" panose="020B0600070205080204" pitchFamily="34" charset="-128"/>
              </a:defRPr>
            </a:lvl4pPr>
            <a:lvl5pPr marL="2057400" indent="-228600">
              <a:spcBef>
                <a:spcPct val="20000"/>
              </a:spcBef>
              <a:buChar char="»"/>
              <a:defRPr sz="2000">
                <a:solidFill>
                  <a:schemeClr val="tx1"/>
                </a:solidFill>
                <a:latin typeface="Bree Regular" pitchFamily="-16"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ree Regular" pitchFamily="-16"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ree Regular" pitchFamily="-16"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ree Regular" pitchFamily="-16"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ree Regular" pitchFamily="-16" charset="0"/>
                <a:ea typeface="MS PGothic" panose="020B0600070205080204" pitchFamily="34" charset="-128"/>
              </a:defRPr>
            </a:lvl9pPr>
          </a:lstStyle>
          <a:p>
            <a:pPr>
              <a:spcBef>
                <a:spcPct val="0"/>
              </a:spcBef>
              <a:buFontTx/>
              <a:buNone/>
            </a:pPr>
            <a:r>
              <a:rPr lang="en-GB" altLang="en-US" sz="1800" dirty="0">
                <a:solidFill>
                  <a:srgbClr val="000000"/>
                </a:solidFill>
                <a:latin typeface="Comic Sans MS" panose="030F0902030302020204" pitchFamily="66" charset="0"/>
              </a:rPr>
              <a:t>Learning outcome:</a:t>
            </a:r>
          </a:p>
          <a:p>
            <a:pPr>
              <a:spcBef>
                <a:spcPct val="0"/>
              </a:spcBef>
              <a:buFontTx/>
              <a:buNone/>
            </a:pPr>
            <a:endParaRPr lang="en-GB" altLang="en-US" sz="1800" dirty="0">
              <a:solidFill>
                <a:srgbClr val="000000"/>
              </a:solidFill>
              <a:latin typeface="Comic Sans MS" panose="030F0902030302020204" pitchFamily="66" charset="0"/>
            </a:endParaRPr>
          </a:p>
          <a:p>
            <a:pPr>
              <a:spcBef>
                <a:spcPct val="0"/>
              </a:spcBef>
              <a:buFontTx/>
              <a:buNone/>
            </a:pPr>
            <a:r>
              <a:rPr lang="en-GB" altLang="en-US" sz="1800" dirty="0">
                <a:solidFill>
                  <a:srgbClr val="C00000"/>
                </a:solidFill>
                <a:latin typeface="Comic Sans MS" panose="030F0902030302020204" pitchFamily="66" charset="0"/>
              </a:rPr>
              <a:t>Must: Identify different kinds of non-fiction text types.</a:t>
            </a:r>
          </a:p>
          <a:p>
            <a:pPr>
              <a:spcBef>
                <a:spcPct val="0"/>
              </a:spcBef>
              <a:buFontTx/>
              <a:buNone/>
            </a:pPr>
            <a:endParaRPr lang="en-GB" altLang="en-US" sz="1800" dirty="0">
              <a:solidFill>
                <a:srgbClr val="000000"/>
              </a:solidFill>
              <a:latin typeface="Comic Sans MS" panose="030F0902030302020204" pitchFamily="66" charset="0"/>
            </a:endParaRPr>
          </a:p>
          <a:p>
            <a:pPr>
              <a:spcBef>
                <a:spcPct val="0"/>
              </a:spcBef>
              <a:buFontTx/>
              <a:buNone/>
            </a:pPr>
            <a:r>
              <a:rPr lang="en-GB" altLang="en-US" sz="1800" dirty="0">
                <a:solidFill>
                  <a:srgbClr val="FFC000"/>
                </a:solidFill>
                <a:latin typeface="Comic Sans MS" panose="030F0902030302020204" pitchFamily="66" charset="0"/>
              </a:rPr>
              <a:t>Stretch: Sequence the events in the narrative.</a:t>
            </a:r>
          </a:p>
          <a:p>
            <a:pPr>
              <a:spcBef>
                <a:spcPct val="0"/>
              </a:spcBef>
              <a:buFontTx/>
              <a:buNone/>
            </a:pPr>
            <a:endParaRPr lang="en-GB" altLang="en-US" sz="1800" dirty="0">
              <a:solidFill>
                <a:srgbClr val="000000"/>
              </a:solidFill>
              <a:latin typeface="Comic Sans MS" panose="030F0902030302020204" pitchFamily="66" charset="0"/>
            </a:endParaRPr>
          </a:p>
          <a:p>
            <a:pPr>
              <a:spcBef>
                <a:spcPct val="0"/>
              </a:spcBef>
              <a:buFontTx/>
              <a:buNone/>
            </a:pPr>
            <a:r>
              <a:rPr lang="en-GB" altLang="en-US" sz="1800" dirty="0">
                <a:solidFill>
                  <a:srgbClr val="00B050"/>
                </a:solidFill>
                <a:latin typeface="Comic Sans MS" panose="030F0902030302020204" pitchFamily="66" charset="0"/>
              </a:rPr>
              <a:t>Challenge: Correctly identify four true statements about the extract. </a:t>
            </a:r>
          </a:p>
        </p:txBody>
      </p:sp>
      <p:pic>
        <p:nvPicPr>
          <p:cNvPr id="14" name="Picture 13">
            <a:extLst>
              <a:ext uri="{FF2B5EF4-FFF2-40B4-BE49-F238E27FC236}">
                <a16:creationId xmlns:a16="http://schemas.microsoft.com/office/drawing/2014/main" id="{A5356A64-551F-8E47-B825-C5AB45C958AA}"/>
              </a:ext>
            </a:extLst>
          </p:cNvPr>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4232" t="7625" r="14973" b="15122"/>
          <a:stretch/>
        </p:blipFill>
        <p:spPr bwMode="auto">
          <a:xfrm>
            <a:off x="0" y="0"/>
            <a:ext cx="1297443" cy="1219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9892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445" r="12738"/>
          <a:stretch/>
        </p:blipFill>
        <p:spPr bwMode="auto">
          <a:xfrm rot="273918">
            <a:off x="5359501" y="1268659"/>
            <a:ext cx="6214178" cy="4041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9">
            <a:extLst>
              <a:ext uri="{FF2B5EF4-FFF2-40B4-BE49-F238E27FC236}">
                <a16:creationId xmlns:a16="http://schemas.microsoft.com/office/drawing/2014/main" id="{DCD2911C-8A61-1B45-88D4-D43EBE570E8C}"/>
              </a:ext>
            </a:extLst>
          </p:cNvPr>
          <p:cNvSpPr/>
          <p:nvPr/>
        </p:nvSpPr>
        <p:spPr>
          <a:xfrm>
            <a:off x="85148" y="127288"/>
            <a:ext cx="1602738" cy="1569660"/>
          </a:xfrm>
          <a:prstGeom prst="rect">
            <a:avLst/>
          </a:prstGeom>
        </p:spPr>
        <p:txBody>
          <a:bodyPr wrap="square">
            <a:spAutoFit/>
          </a:bodyPr>
          <a:lstStyle/>
          <a:p>
            <a:r>
              <a:rPr lang="en-US" sz="9600" dirty="0"/>
              <a:t>👨‍🏫</a:t>
            </a:r>
          </a:p>
        </p:txBody>
      </p:sp>
      <p:sp>
        <p:nvSpPr>
          <p:cNvPr id="21" name="Rounded Rectangular Callout 20">
            <a:extLst>
              <a:ext uri="{FF2B5EF4-FFF2-40B4-BE49-F238E27FC236}">
                <a16:creationId xmlns:a16="http://schemas.microsoft.com/office/drawing/2014/main" id="{8491FB6B-AB2E-3D4A-9418-10593236D8A5}"/>
              </a:ext>
            </a:extLst>
          </p:cNvPr>
          <p:cNvSpPr/>
          <p:nvPr/>
        </p:nvSpPr>
        <p:spPr>
          <a:xfrm>
            <a:off x="1484877" y="1225433"/>
            <a:ext cx="3371433" cy="4407133"/>
          </a:xfrm>
          <a:prstGeom prst="wedgeRoundRectCallout">
            <a:avLst>
              <a:gd name="adj1" fmla="val -62583"/>
              <a:gd name="adj2" fmla="val -5031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a:solidFill>
                  <a:srgbClr val="002060"/>
                </a:solidFill>
                <a:latin typeface="Comic Sans MS" panose="030F0902030302020204" pitchFamily="66" charset="0"/>
              </a:rPr>
              <a:t>Introduction</a:t>
            </a:r>
          </a:p>
          <a:p>
            <a:r>
              <a:rPr lang="en-US" i="1" dirty="0">
                <a:solidFill>
                  <a:srgbClr val="002060"/>
                </a:solidFill>
                <a:latin typeface="Comic Sans MS" panose="030F0902030302020204" pitchFamily="66" charset="0"/>
              </a:rPr>
              <a:t>To begin to access &amp; </a:t>
            </a:r>
            <a:r>
              <a:rPr lang="en-US" i="1" dirty="0" err="1">
                <a:solidFill>
                  <a:srgbClr val="002060"/>
                </a:solidFill>
                <a:latin typeface="Comic Sans MS" panose="030F0902030302020204" pitchFamily="66" charset="0"/>
              </a:rPr>
              <a:t>analyse</a:t>
            </a:r>
            <a:r>
              <a:rPr lang="en-US" i="1" dirty="0">
                <a:solidFill>
                  <a:srgbClr val="002060"/>
                </a:solidFill>
                <a:latin typeface="Comic Sans MS" panose="030F0902030302020204" pitchFamily="66" charset="0"/>
              </a:rPr>
              <a:t> a non-fiction text we must:</a:t>
            </a:r>
          </a:p>
          <a:p>
            <a:pPr marL="285750" indent="-285750">
              <a:buFont typeface="Arial" panose="020B0604020202020204" pitchFamily="34" charset="0"/>
              <a:buChar char="•"/>
            </a:pPr>
            <a:r>
              <a:rPr lang="en-US" i="1" dirty="0">
                <a:solidFill>
                  <a:srgbClr val="002060"/>
                </a:solidFill>
                <a:latin typeface="Comic Sans MS" panose="030F0902030302020204" pitchFamily="66" charset="0"/>
              </a:rPr>
              <a:t>Identify the PAF of the text. </a:t>
            </a:r>
          </a:p>
          <a:p>
            <a:pPr marL="285750" indent="-285750">
              <a:buFont typeface="Arial" panose="020B0604020202020204" pitchFamily="34" charset="0"/>
              <a:buChar char="•"/>
            </a:pPr>
            <a:r>
              <a:rPr lang="en-US" i="1" dirty="0">
                <a:solidFill>
                  <a:srgbClr val="002060"/>
                </a:solidFill>
                <a:latin typeface="Comic Sans MS" panose="030F0902030302020204" pitchFamily="66" charset="0"/>
              </a:rPr>
              <a:t>Sequence the main ideas in the text.</a:t>
            </a:r>
          </a:p>
          <a:p>
            <a:pPr marL="285750" indent="-285750">
              <a:buFont typeface="Arial" panose="020B0604020202020204" pitchFamily="34" charset="0"/>
              <a:buChar char="•"/>
            </a:pPr>
            <a:r>
              <a:rPr lang="en-US" i="1" dirty="0" err="1">
                <a:solidFill>
                  <a:srgbClr val="002060"/>
                </a:solidFill>
                <a:latin typeface="Comic Sans MS" panose="030F0902030302020204" pitchFamily="66" charset="0"/>
              </a:rPr>
              <a:t>Analyse</a:t>
            </a:r>
            <a:r>
              <a:rPr lang="en-US" i="1" dirty="0">
                <a:solidFill>
                  <a:srgbClr val="002060"/>
                </a:solidFill>
                <a:latin typeface="Comic Sans MS" panose="030F0902030302020204" pitchFamily="66" charset="0"/>
              </a:rPr>
              <a:t> the impact on the reader of the language techniques used by the writer.</a:t>
            </a:r>
          </a:p>
          <a:p>
            <a:endParaRPr lang="en-US" i="1" dirty="0">
              <a:solidFill>
                <a:srgbClr val="002060"/>
              </a:solidFill>
              <a:latin typeface="Comic Sans MS" panose="030F0902030302020204" pitchFamily="66" charset="0"/>
            </a:endParaRPr>
          </a:p>
        </p:txBody>
      </p:sp>
    </p:spTree>
    <p:extLst>
      <p:ext uri="{BB962C8B-B14F-4D97-AF65-F5344CB8AC3E}">
        <p14:creationId xmlns:p14="http://schemas.microsoft.com/office/powerpoint/2010/main" val="995480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A7A6970-BAE8-4544-AEC1-3E4FB975A603}"/>
              </a:ext>
            </a:extLst>
          </p:cNvPr>
          <p:cNvSpPr/>
          <p:nvPr/>
        </p:nvSpPr>
        <p:spPr>
          <a:xfrm>
            <a:off x="85148" y="127288"/>
            <a:ext cx="1602738" cy="1569660"/>
          </a:xfrm>
          <a:prstGeom prst="rect">
            <a:avLst/>
          </a:prstGeom>
        </p:spPr>
        <p:txBody>
          <a:bodyPr wrap="square">
            <a:spAutoFit/>
          </a:bodyPr>
          <a:lstStyle/>
          <a:p>
            <a:r>
              <a:rPr lang="en-US" sz="9600" dirty="0"/>
              <a:t>👨‍🏫</a:t>
            </a:r>
          </a:p>
        </p:txBody>
      </p:sp>
      <p:sp>
        <p:nvSpPr>
          <p:cNvPr id="14" name="Rounded Rectangular Callout 13">
            <a:extLst>
              <a:ext uri="{FF2B5EF4-FFF2-40B4-BE49-F238E27FC236}">
                <a16:creationId xmlns:a16="http://schemas.microsoft.com/office/drawing/2014/main" id="{2A9792D3-6820-BD4F-8757-6E4163012ECD}"/>
              </a:ext>
            </a:extLst>
          </p:cNvPr>
          <p:cNvSpPr/>
          <p:nvPr/>
        </p:nvSpPr>
        <p:spPr>
          <a:xfrm>
            <a:off x="1961288" y="664500"/>
            <a:ext cx="2810497" cy="2203566"/>
          </a:xfrm>
          <a:prstGeom prst="wedgeRoundRectCallout">
            <a:avLst>
              <a:gd name="adj1" fmla="val -75706"/>
              <a:gd name="adj2" fmla="val -3462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a:solidFill>
                  <a:srgbClr val="002060"/>
                </a:solidFill>
                <a:latin typeface="Comic Sans MS" panose="030F0902030302020204" pitchFamily="66" charset="0"/>
              </a:rPr>
              <a:t>Task (10 minutes)</a:t>
            </a:r>
          </a:p>
          <a:p>
            <a:pPr marL="285750" indent="-285750">
              <a:buFont typeface="Arial" panose="020B0604020202020204" pitchFamily="34" charset="0"/>
              <a:buChar char="•"/>
            </a:pPr>
            <a:r>
              <a:rPr lang="en-US" i="1" dirty="0">
                <a:solidFill>
                  <a:srgbClr val="002060"/>
                </a:solidFill>
                <a:latin typeface="Comic Sans MS" panose="030F0902030302020204" pitchFamily="66" charset="0"/>
              </a:rPr>
              <a:t>Make a mind-map to recall as many different </a:t>
            </a:r>
            <a:r>
              <a:rPr lang="en-US" b="1" i="1" dirty="0">
                <a:solidFill>
                  <a:srgbClr val="002060"/>
                </a:solidFill>
                <a:latin typeface="Comic Sans MS" panose="030F0902030302020204" pitchFamily="66" charset="0"/>
              </a:rPr>
              <a:t>non-fiction text types </a:t>
            </a:r>
            <a:r>
              <a:rPr lang="en-US" i="1" dirty="0">
                <a:solidFill>
                  <a:srgbClr val="002060"/>
                </a:solidFill>
                <a:latin typeface="Comic Sans MS" panose="030F0902030302020204" pitchFamily="66" charset="0"/>
              </a:rPr>
              <a:t>as you can…</a:t>
            </a:r>
          </a:p>
        </p:txBody>
      </p:sp>
      <p:pic>
        <p:nvPicPr>
          <p:cNvPr id="15" name="Picture 14">
            <a:extLst>
              <a:ext uri="{FF2B5EF4-FFF2-40B4-BE49-F238E27FC236}">
                <a16:creationId xmlns:a16="http://schemas.microsoft.com/office/drawing/2014/main" id="{0037C947-148E-7A45-A78A-1BA487D1E5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16344">
            <a:off x="4748734" y="1033333"/>
            <a:ext cx="6247118" cy="4404219"/>
          </a:xfrm>
          <a:prstGeom prst="rect">
            <a:avLst/>
          </a:prstGeom>
        </p:spPr>
      </p:pic>
    </p:spTree>
    <p:extLst>
      <p:ext uri="{BB962C8B-B14F-4D97-AF65-F5344CB8AC3E}">
        <p14:creationId xmlns:p14="http://schemas.microsoft.com/office/powerpoint/2010/main" val="3882590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0EC91B-AA8A-134D-93C8-F2E2CBA438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16344">
            <a:off x="4748734" y="1033333"/>
            <a:ext cx="6247118" cy="4404219"/>
          </a:xfrm>
          <a:prstGeom prst="rect">
            <a:avLst/>
          </a:prstGeom>
        </p:spPr>
      </p:pic>
      <p:sp>
        <p:nvSpPr>
          <p:cNvPr id="13" name="Rectangle 12">
            <a:extLst>
              <a:ext uri="{FF2B5EF4-FFF2-40B4-BE49-F238E27FC236}">
                <a16:creationId xmlns:a16="http://schemas.microsoft.com/office/drawing/2014/main" id="{AA7A6970-BAE8-4544-AEC1-3E4FB975A603}"/>
              </a:ext>
            </a:extLst>
          </p:cNvPr>
          <p:cNvSpPr/>
          <p:nvPr/>
        </p:nvSpPr>
        <p:spPr>
          <a:xfrm>
            <a:off x="85148" y="127288"/>
            <a:ext cx="1602738" cy="1569660"/>
          </a:xfrm>
          <a:prstGeom prst="rect">
            <a:avLst/>
          </a:prstGeom>
        </p:spPr>
        <p:txBody>
          <a:bodyPr wrap="square">
            <a:spAutoFit/>
          </a:bodyPr>
          <a:lstStyle/>
          <a:p>
            <a:r>
              <a:rPr lang="en-US" sz="9600" dirty="0"/>
              <a:t>👨‍🏫</a:t>
            </a:r>
          </a:p>
        </p:txBody>
      </p:sp>
      <p:sp>
        <p:nvSpPr>
          <p:cNvPr id="14" name="Rounded Rectangular Callout 13">
            <a:extLst>
              <a:ext uri="{FF2B5EF4-FFF2-40B4-BE49-F238E27FC236}">
                <a16:creationId xmlns:a16="http://schemas.microsoft.com/office/drawing/2014/main" id="{2A9792D3-6820-BD4F-8757-6E4163012ECD}"/>
              </a:ext>
            </a:extLst>
          </p:cNvPr>
          <p:cNvSpPr/>
          <p:nvPr/>
        </p:nvSpPr>
        <p:spPr>
          <a:xfrm>
            <a:off x="1484878" y="1033333"/>
            <a:ext cx="3655740" cy="3848723"/>
          </a:xfrm>
          <a:prstGeom prst="wedgeRoundRectCallout">
            <a:avLst>
              <a:gd name="adj1" fmla="val -62583"/>
              <a:gd name="adj2" fmla="val -5031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a:solidFill>
                  <a:srgbClr val="002060"/>
                </a:solidFill>
                <a:latin typeface="Comic Sans MS" panose="030F0902030302020204" pitchFamily="66" charset="0"/>
              </a:rPr>
              <a:t>How may did you get?</a:t>
            </a:r>
          </a:p>
          <a:p>
            <a:pPr marL="285750" indent="-285750">
              <a:buFont typeface="Wingdings" pitchFamily="2" charset="2"/>
              <a:buChar char="ü"/>
            </a:pPr>
            <a:r>
              <a:rPr lang="en-US" i="1" dirty="0">
                <a:solidFill>
                  <a:srgbClr val="002060"/>
                </a:solidFill>
                <a:latin typeface="Comic Sans MS" panose="030F0902030302020204" pitchFamily="66" charset="0"/>
              </a:rPr>
              <a:t>Diaries</a:t>
            </a:r>
          </a:p>
          <a:p>
            <a:pPr marL="285750" indent="-285750">
              <a:buFont typeface="Wingdings" pitchFamily="2" charset="2"/>
              <a:buChar char="ü"/>
            </a:pPr>
            <a:r>
              <a:rPr lang="en-US" i="1" dirty="0">
                <a:solidFill>
                  <a:srgbClr val="002060"/>
                </a:solidFill>
                <a:latin typeface="Comic Sans MS" panose="030F0902030302020204" pitchFamily="66" charset="0"/>
              </a:rPr>
              <a:t>Letters</a:t>
            </a:r>
          </a:p>
          <a:p>
            <a:pPr marL="285750" indent="-285750">
              <a:buFont typeface="Wingdings" pitchFamily="2" charset="2"/>
              <a:buChar char="ü"/>
            </a:pPr>
            <a:r>
              <a:rPr lang="en-US" i="1" dirty="0">
                <a:solidFill>
                  <a:srgbClr val="002060"/>
                </a:solidFill>
                <a:latin typeface="Comic Sans MS" panose="030F0902030302020204" pitchFamily="66" charset="0"/>
              </a:rPr>
              <a:t>Speeches</a:t>
            </a:r>
          </a:p>
          <a:p>
            <a:pPr marL="285750" indent="-285750">
              <a:buFont typeface="Wingdings" pitchFamily="2" charset="2"/>
              <a:buChar char="ü"/>
            </a:pPr>
            <a:r>
              <a:rPr lang="en-US" i="1" dirty="0">
                <a:solidFill>
                  <a:srgbClr val="002060"/>
                </a:solidFill>
                <a:latin typeface="Comic Sans MS" panose="030F0902030302020204" pitchFamily="66" charset="0"/>
              </a:rPr>
              <a:t>Autobiographies</a:t>
            </a:r>
          </a:p>
          <a:p>
            <a:pPr marL="285750" indent="-285750">
              <a:buFont typeface="Wingdings" pitchFamily="2" charset="2"/>
              <a:buChar char="ü"/>
            </a:pPr>
            <a:r>
              <a:rPr lang="en-US" i="1" dirty="0">
                <a:solidFill>
                  <a:srgbClr val="002060"/>
                </a:solidFill>
                <a:latin typeface="Comic Sans MS" panose="030F0902030302020204" pitchFamily="66" charset="0"/>
              </a:rPr>
              <a:t>Biographies</a:t>
            </a:r>
          </a:p>
          <a:p>
            <a:pPr marL="285750" indent="-285750">
              <a:buFont typeface="Wingdings" pitchFamily="2" charset="2"/>
              <a:buChar char="ü"/>
            </a:pPr>
            <a:r>
              <a:rPr lang="en-US" i="1" dirty="0">
                <a:solidFill>
                  <a:srgbClr val="002060"/>
                </a:solidFill>
                <a:latin typeface="Comic Sans MS" panose="030F0902030302020204" pitchFamily="66" charset="0"/>
              </a:rPr>
              <a:t>Journalism – newspapers, magazines, blogs, etc.</a:t>
            </a:r>
          </a:p>
          <a:p>
            <a:pPr marL="285750" indent="-285750">
              <a:buFont typeface="Wingdings" pitchFamily="2" charset="2"/>
              <a:buChar char="ü"/>
            </a:pPr>
            <a:r>
              <a:rPr lang="en-US" i="1" dirty="0">
                <a:solidFill>
                  <a:srgbClr val="002060"/>
                </a:solidFill>
                <a:latin typeface="Comic Sans MS" panose="030F0902030302020204" pitchFamily="66" charset="0"/>
              </a:rPr>
              <a:t>Travel writing</a:t>
            </a:r>
          </a:p>
          <a:p>
            <a:pPr marL="285750" indent="-285750">
              <a:buFont typeface="Wingdings" pitchFamily="2" charset="2"/>
              <a:buChar char="ü"/>
            </a:pPr>
            <a:r>
              <a:rPr lang="en-US" i="1" dirty="0">
                <a:solidFill>
                  <a:srgbClr val="002060"/>
                </a:solidFill>
                <a:latin typeface="Comic Sans MS" panose="030F0902030302020204" pitchFamily="66" charset="0"/>
              </a:rPr>
              <a:t>Reviews</a:t>
            </a:r>
          </a:p>
          <a:p>
            <a:pPr marL="285750" indent="-285750">
              <a:buFont typeface="Wingdings" pitchFamily="2" charset="2"/>
              <a:buChar char="ü"/>
            </a:pPr>
            <a:r>
              <a:rPr lang="en-US" i="1" dirty="0">
                <a:solidFill>
                  <a:srgbClr val="002060"/>
                </a:solidFill>
                <a:latin typeface="Comic Sans MS" panose="030F0902030302020204" pitchFamily="66" charset="0"/>
              </a:rPr>
              <a:t>Recipes</a:t>
            </a:r>
          </a:p>
          <a:p>
            <a:pPr marL="285750" indent="-285750">
              <a:buFont typeface="Wingdings" pitchFamily="2" charset="2"/>
              <a:buChar char="ü"/>
            </a:pPr>
            <a:r>
              <a:rPr lang="en-US" i="1" dirty="0">
                <a:solidFill>
                  <a:srgbClr val="002060"/>
                </a:solidFill>
                <a:latin typeface="Comic Sans MS" panose="030F0902030302020204" pitchFamily="66" charset="0"/>
              </a:rPr>
              <a:t>Instructions</a:t>
            </a:r>
          </a:p>
        </p:txBody>
      </p:sp>
      <p:sp>
        <p:nvSpPr>
          <p:cNvPr id="8" name="Cloud Callout 7">
            <a:extLst>
              <a:ext uri="{FF2B5EF4-FFF2-40B4-BE49-F238E27FC236}">
                <a16:creationId xmlns:a16="http://schemas.microsoft.com/office/drawing/2014/main" id="{070089F4-F546-2E4F-B3D4-1A653450D206}"/>
              </a:ext>
            </a:extLst>
          </p:cNvPr>
          <p:cNvSpPr/>
          <p:nvPr/>
        </p:nvSpPr>
        <p:spPr>
          <a:xfrm rot="231846">
            <a:off x="3374742" y="4593089"/>
            <a:ext cx="3533319" cy="1959032"/>
          </a:xfrm>
          <a:prstGeom prst="cloudCallout">
            <a:avLst>
              <a:gd name="adj1" fmla="val -38933"/>
              <a:gd name="adj2" fmla="val -61253"/>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a:solidFill>
                  <a:srgbClr val="002060"/>
                </a:solidFill>
                <a:latin typeface="Comic Sans MS" panose="030F0902030302020204" pitchFamily="66" charset="0"/>
              </a:rPr>
              <a:t>Many non-fiction texts use the same ‘literary’ techniques we associate with fiction &amp; poetry, e.g. metaphor, repetition, alliteration, </a:t>
            </a:r>
            <a:r>
              <a:rPr lang="en-US" sz="1400" i="1" dirty="0" err="1">
                <a:solidFill>
                  <a:srgbClr val="002060"/>
                </a:solidFill>
                <a:latin typeface="Comic Sans MS" panose="030F0902030302020204" pitchFamily="66" charset="0"/>
              </a:rPr>
              <a:t>etc</a:t>
            </a:r>
            <a:r>
              <a:rPr lang="en-US" sz="1400" i="1" dirty="0">
                <a:solidFill>
                  <a:srgbClr val="002060"/>
                </a:solidFill>
                <a:latin typeface="Comic Sans MS" panose="030F0902030302020204" pitchFamily="66" charset="0"/>
              </a:rPr>
              <a:t>… </a:t>
            </a:r>
          </a:p>
        </p:txBody>
      </p:sp>
    </p:spTree>
    <p:extLst>
      <p:ext uri="{BB962C8B-B14F-4D97-AF65-F5344CB8AC3E}">
        <p14:creationId xmlns:p14="http://schemas.microsoft.com/office/powerpoint/2010/main" val="1698361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4C2ADEC-B93A-434F-B101-58B79D8F3120}"/>
              </a:ext>
            </a:extLst>
          </p:cNvPr>
          <p:cNvSpPr/>
          <p:nvPr/>
        </p:nvSpPr>
        <p:spPr>
          <a:xfrm>
            <a:off x="229237" y="240248"/>
            <a:ext cx="1602738" cy="1569660"/>
          </a:xfrm>
          <a:prstGeom prst="rect">
            <a:avLst/>
          </a:prstGeom>
        </p:spPr>
        <p:txBody>
          <a:bodyPr wrap="square">
            <a:spAutoFit/>
          </a:bodyPr>
          <a:lstStyle/>
          <a:p>
            <a:r>
              <a:rPr lang="en-US" sz="9600" dirty="0"/>
              <a:t>👨‍🏫</a:t>
            </a: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542" t="54741" r="49230" b="34914"/>
          <a:stretch/>
        </p:blipFill>
        <p:spPr bwMode="auto">
          <a:xfrm>
            <a:off x="3043386" y="268332"/>
            <a:ext cx="5234152" cy="756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443986" y="268332"/>
            <a:ext cx="3240360" cy="707886"/>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2000" b="1" dirty="0"/>
              <a:t>Writers’ Viewpoints and Perspectives</a:t>
            </a:r>
          </a:p>
        </p:txBody>
      </p:sp>
      <p:sp>
        <p:nvSpPr>
          <p:cNvPr id="4" name="TextBox 3"/>
          <p:cNvSpPr txBox="1"/>
          <p:nvPr/>
        </p:nvSpPr>
        <p:spPr>
          <a:xfrm>
            <a:off x="3043386" y="1204436"/>
            <a:ext cx="8640960" cy="2031325"/>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Comic Sans MS" panose="030F0902030302020204" pitchFamily="66" charset="0"/>
              </a:rPr>
              <a:t>You will have </a:t>
            </a:r>
            <a:r>
              <a:rPr lang="en-GB" b="1" dirty="0">
                <a:latin typeface="Comic Sans MS" panose="030F0902030302020204" pitchFamily="66" charset="0"/>
              </a:rPr>
              <a:t>one hour </a:t>
            </a:r>
            <a:r>
              <a:rPr lang="en-GB" dirty="0">
                <a:latin typeface="Comic Sans MS" panose="030F0902030302020204" pitchFamily="66" charset="0"/>
              </a:rPr>
              <a:t>to read and answer questions on </a:t>
            </a:r>
            <a:r>
              <a:rPr lang="en-GB" b="1" dirty="0">
                <a:latin typeface="Comic Sans MS" panose="030F0902030302020204" pitchFamily="66" charset="0"/>
              </a:rPr>
              <a:t>two non-fiction texts</a:t>
            </a:r>
            <a:r>
              <a:rPr lang="en-GB" dirty="0">
                <a:latin typeface="Comic Sans MS" panose="030F0902030302020204" pitchFamily="66" charset="0"/>
              </a:rPr>
              <a:t>.</a:t>
            </a:r>
          </a:p>
          <a:p>
            <a:pPr marL="285750" indent="-285750">
              <a:buFont typeface="Arial" panose="020B0604020202020204" pitchFamily="34" charset="0"/>
              <a:buChar char="•"/>
            </a:pPr>
            <a:r>
              <a:rPr lang="en-GB" dirty="0">
                <a:latin typeface="Comic Sans MS" panose="030F0902030302020204" pitchFamily="66" charset="0"/>
              </a:rPr>
              <a:t>One text will always be from the </a:t>
            </a:r>
            <a:r>
              <a:rPr lang="en-GB" b="1" dirty="0">
                <a:latin typeface="Comic Sans MS" panose="030F0902030302020204" pitchFamily="66" charset="0"/>
              </a:rPr>
              <a:t>19</a:t>
            </a:r>
            <a:r>
              <a:rPr lang="en-GB" b="1" baseline="30000" dirty="0">
                <a:latin typeface="Comic Sans MS" panose="030F0902030302020204" pitchFamily="66" charset="0"/>
              </a:rPr>
              <a:t>th</a:t>
            </a:r>
            <a:r>
              <a:rPr lang="en-GB" b="1" dirty="0">
                <a:latin typeface="Comic Sans MS" panose="030F0902030302020204" pitchFamily="66" charset="0"/>
              </a:rPr>
              <a:t> century </a:t>
            </a:r>
            <a:r>
              <a:rPr lang="en-GB" dirty="0">
                <a:latin typeface="Comic Sans MS" panose="030F0902030302020204" pitchFamily="66" charset="0"/>
              </a:rPr>
              <a:t>and one text will be from the </a:t>
            </a:r>
            <a:r>
              <a:rPr lang="en-GB" b="1" dirty="0">
                <a:latin typeface="Comic Sans MS" panose="030F0902030302020204" pitchFamily="66" charset="0"/>
              </a:rPr>
              <a:t>20</a:t>
            </a:r>
            <a:r>
              <a:rPr lang="en-GB" b="1" baseline="30000" dirty="0">
                <a:latin typeface="Comic Sans MS" panose="030F0902030302020204" pitchFamily="66" charset="0"/>
              </a:rPr>
              <a:t>th</a:t>
            </a:r>
            <a:r>
              <a:rPr lang="en-GB" b="1" dirty="0">
                <a:latin typeface="Comic Sans MS" panose="030F0902030302020204" pitchFamily="66" charset="0"/>
              </a:rPr>
              <a:t> or 21</a:t>
            </a:r>
            <a:r>
              <a:rPr lang="en-GB" b="1" baseline="30000" dirty="0">
                <a:latin typeface="Comic Sans MS" panose="030F0902030302020204" pitchFamily="66" charset="0"/>
              </a:rPr>
              <a:t>st</a:t>
            </a:r>
            <a:r>
              <a:rPr lang="en-GB" b="1" dirty="0">
                <a:latin typeface="Comic Sans MS" panose="030F0902030302020204" pitchFamily="66" charset="0"/>
              </a:rPr>
              <a:t> century.</a:t>
            </a:r>
          </a:p>
          <a:p>
            <a:pPr marL="285750" indent="-285750">
              <a:buFont typeface="Arial" panose="020B0604020202020204" pitchFamily="34" charset="0"/>
              <a:buChar char="•"/>
            </a:pPr>
            <a:r>
              <a:rPr lang="en-GB" dirty="0">
                <a:latin typeface="Comic Sans MS" panose="030F0902030302020204" pitchFamily="66" charset="0"/>
              </a:rPr>
              <a:t>You will have to answer </a:t>
            </a:r>
            <a:r>
              <a:rPr lang="en-GB" b="1" dirty="0">
                <a:latin typeface="Comic Sans MS" panose="030F0902030302020204" pitchFamily="66" charset="0"/>
              </a:rPr>
              <a:t>four questions</a:t>
            </a:r>
            <a:r>
              <a:rPr lang="en-GB" dirty="0">
                <a:latin typeface="Comic Sans MS" panose="030F0902030302020204" pitchFamily="66" charset="0"/>
              </a:rPr>
              <a:t>.</a:t>
            </a:r>
          </a:p>
          <a:p>
            <a:pPr marL="285750" indent="-285750">
              <a:buFont typeface="Arial" panose="020B0604020202020204" pitchFamily="34" charset="0"/>
              <a:buChar char="•"/>
            </a:pPr>
            <a:r>
              <a:rPr lang="en-GB" dirty="0">
                <a:latin typeface="Comic Sans MS" panose="030F0902030302020204" pitchFamily="66" charset="0"/>
              </a:rPr>
              <a:t>You should spend about </a:t>
            </a:r>
            <a:r>
              <a:rPr lang="en-GB" b="1" dirty="0">
                <a:latin typeface="Comic Sans MS" panose="030F0902030302020204" pitchFamily="66" charset="0"/>
              </a:rPr>
              <a:t>15 minutes reading the extracts </a:t>
            </a:r>
            <a:r>
              <a:rPr lang="en-GB" dirty="0">
                <a:latin typeface="Comic Sans MS" panose="030F0902030302020204" pitchFamily="66" charset="0"/>
              </a:rPr>
              <a:t>and questions before you begin to write up your answers.</a:t>
            </a:r>
          </a:p>
        </p:txBody>
      </p:sp>
      <p:graphicFrame>
        <p:nvGraphicFramePr>
          <p:cNvPr id="6" name="Table 5"/>
          <p:cNvGraphicFramePr>
            <a:graphicFrameLocks noGrp="1"/>
          </p:cNvGraphicFramePr>
          <p:nvPr>
            <p:extLst>
              <p:ext uri="{D42A27DB-BD31-4B8C-83A1-F6EECF244321}">
                <p14:modId xmlns:p14="http://schemas.microsoft.com/office/powerpoint/2010/main" val="1944512538"/>
              </p:ext>
            </p:extLst>
          </p:nvPr>
        </p:nvGraphicFramePr>
        <p:xfrm>
          <a:off x="3071986" y="3315756"/>
          <a:ext cx="8612360" cy="3145264"/>
        </p:xfrm>
        <a:graphic>
          <a:graphicData uri="http://schemas.openxmlformats.org/drawingml/2006/table">
            <a:tbl>
              <a:tblPr firstRow="1" bandRow="1">
                <a:tableStyleId>{5940675A-B579-460E-94D1-54222C63F5DA}</a:tableStyleId>
              </a:tblPr>
              <a:tblGrid>
                <a:gridCol w="1051520">
                  <a:extLst>
                    <a:ext uri="{9D8B030D-6E8A-4147-A177-3AD203B41FA5}">
                      <a16:colId xmlns:a16="http://schemas.microsoft.com/office/drawing/2014/main" val="20000"/>
                    </a:ext>
                  </a:extLst>
                </a:gridCol>
                <a:gridCol w="792088">
                  <a:extLst>
                    <a:ext uri="{9D8B030D-6E8A-4147-A177-3AD203B41FA5}">
                      <a16:colId xmlns:a16="http://schemas.microsoft.com/office/drawing/2014/main" val="20001"/>
                    </a:ext>
                  </a:extLst>
                </a:gridCol>
                <a:gridCol w="648072">
                  <a:extLst>
                    <a:ext uri="{9D8B030D-6E8A-4147-A177-3AD203B41FA5}">
                      <a16:colId xmlns:a16="http://schemas.microsoft.com/office/drawing/2014/main" val="20002"/>
                    </a:ext>
                  </a:extLst>
                </a:gridCol>
                <a:gridCol w="5184576">
                  <a:extLst>
                    <a:ext uri="{9D8B030D-6E8A-4147-A177-3AD203B41FA5}">
                      <a16:colId xmlns:a16="http://schemas.microsoft.com/office/drawing/2014/main" val="20003"/>
                    </a:ext>
                  </a:extLst>
                </a:gridCol>
                <a:gridCol w="936104">
                  <a:extLst>
                    <a:ext uri="{9D8B030D-6E8A-4147-A177-3AD203B41FA5}">
                      <a16:colId xmlns:a16="http://schemas.microsoft.com/office/drawing/2014/main" val="20004"/>
                    </a:ext>
                  </a:extLst>
                </a:gridCol>
              </a:tblGrid>
              <a:tr h="630781">
                <a:tc>
                  <a:txBody>
                    <a:bodyPr/>
                    <a:lstStyle/>
                    <a:p>
                      <a:pPr algn="ctr"/>
                      <a:r>
                        <a:rPr lang="en-GB" b="1" dirty="0">
                          <a:solidFill>
                            <a:schemeClr val="bg1"/>
                          </a:solidFill>
                        </a:rPr>
                        <a:t>Question</a:t>
                      </a:r>
                    </a:p>
                  </a:txBody>
                  <a:tcPr>
                    <a:solidFill>
                      <a:schemeClr val="tx1"/>
                    </a:solidFill>
                  </a:tcPr>
                </a:tc>
                <a:tc>
                  <a:txBody>
                    <a:bodyPr/>
                    <a:lstStyle/>
                    <a:p>
                      <a:pPr algn="ctr"/>
                      <a:r>
                        <a:rPr lang="en-GB" b="1" dirty="0">
                          <a:solidFill>
                            <a:schemeClr val="bg1"/>
                          </a:solidFill>
                        </a:rPr>
                        <a:t>Marks</a:t>
                      </a:r>
                    </a:p>
                  </a:txBody>
                  <a:tcPr>
                    <a:solidFill>
                      <a:schemeClr val="tx1"/>
                    </a:solidFill>
                  </a:tcPr>
                </a:tc>
                <a:tc>
                  <a:txBody>
                    <a:bodyPr/>
                    <a:lstStyle/>
                    <a:p>
                      <a:pPr algn="ctr"/>
                      <a:r>
                        <a:rPr lang="en-GB" b="1" dirty="0">
                          <a:solidFill>
                            <a:schemeClr val="bg1"/>
                          </a:solidFill>
                        </a:rPr>
                        <a:t>AOs</a:t>
                      </a:r>
                    </a:p>
                  </a:txBody>
                  <a:tcPr>
                    <a:solidFill>
                      <a:schemeClr val="tx1"/>
                    </a:solidFill>
                  </a:tcPr>
                </a:tc>
                <a:tc>
                  <a:txBody>
                    <a:bodyPr/>
                    <a:lstStyle/>
                    <a:p>
                      <a:pPr algn="ctr"/>
                      <a:r>
                        <a:rPr lang="en-GB" b="1" dirty="0">
                          <a:solidFill>
                            <a:schemeClr val="bg1"/>
                          </a:solidFill>
                        </a:rPr>
                        <a:t>Focus</a:t>
                      </a:r>
                    </a:p>
                  </a:txBody>
                  <a:tcPr>
                    <a:solidFill>
                      <a:schemeClr val="tx1"/>
                    </a:solidFill>
                  </a:tcPr>
                </a:tc>
                <a:tc>
                  <a:txBody>
                    <a:bodyPr/>
                    <a:lstStyle/>
                    <a:p>
                      <a:pPr algn="ctr"/>
                      <a:r>
                        <a:rPr lang="en-GB" b="1" dirty="0">
                          <a:solidFill>
                            <a:schemeClr val="bg1"/>
                          </a:solidFill>
                        </a:rPr>
                        <a:t>Timing</a:t>
                      </a:r>
                    </a:p>
                  </a:txBody>
                  <a:tcPr>
                    <a:solidFill>
                      <a:schemeClr val="tx1"/>
                    </a:solidFill>
                  </a:tcPr>
                </a:tc>
                <a:extLst>
                  <a:ext uri="{0D108BD9-81ED-4DB2-BD59-A6C34878D82A}">
                    <a16:rowId xmlns:a16="http://schemas.microsoft.com/office/drawing/2014/main" val="10000"/>
                  </a:ext>
                </a:extLst>
              </a:tr>
              <a:tr h="630781">
                <a:tc>
                  <a:txBody>
                    <a:bodyPr/>
                    <a:lstStyle/>
                    <a:p>
                      <a:pPr algn="ctr"/>
                      <a:r>
                        <a:rPr lang="en-GB" b="1" dirty="0"/>
                        <a:t>1</a:t>
                      </a:r>
                    </a:p>
                  </a:txBody>
                  <a:tcPr anchor="ctr">
                    <a:solidFill>
                      <a:schemeClr val="accent2">
                        <a:lumMod val="20000"/>
                        <a:lumOff val="80000"/>
                      </a:schemeClr>
                    </a:solidFill>
                  </a:tcPr>
                </a:tc>
                <a:tc>
                  <a:txBody>
                    <a:bodyPr/>
                    <a:lstStyle/>
                    <a:p>
                      <a:pPr algn="ctr"/>
                      <a:r>
                        <a:rPr lang="en-GB" b="1" dirty="0"/>
                        <a:t>4</a:t>
                      </a:r>
                    </a:p>
                  </a:txBody>
                  <a:tcPr anchor="ctr">
                    <a:solidFill>
                      <a:schemeClr val="accent2">
                        <a:lumMod val="20000"/>
                        <a:lumOff val="80000"/>
                      </a:schemeClr>
                    </a:solidFill>
                  </a:tcPr>
                </a:tc>
                <a:tc>
                  <a:txBody>
                    <a:bodyPr/>
                    <a:lstStyle/>
                    <a:p>
                      <a:pPr algn="ctr"/>
                      <a:r>
                        <a:rPr lang="en-GB" b="1" dirty="0"/>
                        <a:t>1</a:t>
                      </a:r>
                    </a:p>
                  </a:txBody>
                  <a:tcPr anchor="ctr">
                    <a:solidFill>
                      <a:schemeClr val="accent2">
                        <a:lumMod val="20000"/>
                        <a:lumOff val="80000"/>
                      </a:schemeClr>
                    </a:solidFill>
                  </a:tcPr>
                </a:tc>
                <a:tc>
                  <a:txBody>
                    <a:bodyPr/>
                    <a:lstStyle/>
                    <a:p>
                      <a:r>
                        <a:rPr lang="en-GB" dirty="0"/>
                        <a:t>True or false</a:t>
                      </a:r>
                      <a:r>
                        <a:rPr lang="en-GB" baseline="0" dirty="0"/>
                        <a:t> – identify explicit and implicit info.</a:t>
                      </a:r>
                      <a:endParaRPr lang="en-GB" dirty="0"/>
                    </a:p>
                  </a:txBody>
                  <a:tcPr anchor="ctr">
                    <a:solidFill>
                      <a:schemeClr val="accent2">
                        <a:lumMod val="20000"/>
                        <a:lumOff val="80000"/>
                      </a:schemeClr>
                    </a:solidFill>
                  </a:tcPr>
                </a:tc>
                <a:tc>
                  <a:txBody>
                    <a:bodyPr/>
                    <a:lstStyle/>
                    <a:p>
                      <a:pPr algn="ctr"/>
                      <a:r>
                        <a:rPr lang="en-GB" b="1" dirty="0"/>
                        <a:t>5</a:t>
                      </a:r>
                    </a:p>
                  </a:txBody>
                  <a:tcPr anchor="ctr">
                    <a:solidFill>
                      <a:schemeClr val="accent2">
                        <a:lumMod val="20000"/>
                        <a:lumOff val="80000"/>
                      </a:schemeClr>
                    </a:solidFill>
                  </a:tcPr>
                </a:tc>
                <a:extLst>
                  <a:ext uri="{0D108BD9-81ED-4DB2-BD59-A6C34878D82A}">
                    <a16:rowId xmlns:a16="http://schemas.microsoft.com/office/drawing/2014/main" val="10001"/>
                  </a:ext>
                </a:extLst>
              </a:tr>
              <a:tr h="630781">
                <a:tc>
                  <a:txBody>
                    <a:bodyPr/>
                    <a:lstStyle/>
                    <a:p>
                      <a:pPr algn="ctr"/>
                      <a:r>
                        <a:rPr lang="en-GB" b="1" dirty="0"/>
                        <a:t>2</a:t>
                      </a:r>
                    </a:p>
                  </a:txBody>
                  <a:tcPr anchor="ctr">
                    <a:solidFill>
                      <a:schemeClr val="accent1">
                        <a:lumMod val="20000"/>
                        <a:lumOff val="80000"/>
                      </a:schemeClr>
                    </a:solidFill>
                  </a:tcPr>
                </a:tc>
                <a:tc>
                  <a:txBody>
                    <a:bodyPr/>
                    <a:lstStyle/>
                    <a:p>
                      <a:pPr algn="ctr"/>
                      <a:r>
                        <a:rPr lang="en-GB" b="1" dirty="0"/>
                        <a:t>8</a:t>
                      </a:r>
                    </a:p>
                  </a:txBody>
                  <a:tcPr anchor="ctr">
                    <a:solidFill>
                      <a:schemeClr val="accent1">
                        <a:lumMod val="20000"/>
                        <a:lumOff val="80000"/>
                      </a:schemeClr>
                    </a:solidFill>
                  </a:tcPr>
                </a:tc>
                <a:tc>
                  <a:txBody>
                    <a:bodyPr/>
                    <a:lstStyle/>
                    <a:p>
                      <a:pPr algn="ctr"/>
                      <a:r>
                        <a:rPr lang="en-GB" b="1" dirty="0"/>
                        <a:t>1</a:t>
                      </a:r>
                    </a:p>
                  </a:txBody>
                  <a:tcPr anchor="ctr">
                    <a:solidFill>
                      <a:schemeClr val="accent1">
                        <a:lumMod val="20000"/>
                        <a:lumOff val="80000"/>
                      </a:schemeClr>
                    </a:solidFill>
                  </a:tcPr>
                </a:tc>
                <a:tc>
                  <a:txBody>
                    <a:bodyPr/>
                    <a:lstStyle/>
                    <a:p>
                      <a:r>
                        <a:rPr lang="en-GB" dirty="0"/>
                        <a:t>Synthesise</a:t>
                      </a:r>
                      <a:r>
                        <a:rPr lang="en-GB" baseline="0" dirty="0"/>
                        <a:t> and summarise info from both texts.</a:t>
                      </a:r>
                      <a:endParaRPr lang="en-GB" dirty="0"/>
                    </a:p>
                  </a:txBody>
                  <a:tcPr anchor="ctr">
                    <a:solidFill>
                      <a:schemeClr val="accent1">
                        <a:lumMod val="20000"/>
                        <a:lumOff val="80000"/>
                      </a:schemeClr>
                    </a:solidFill>
                  </a:tcPr>
                </a:tc>
                <a:tc>
                  <a:txBody>
                    <a:bodyPr/>
                    <a:lstStyle/>
                    <a:p>
                      <a:pPr algn="ctr"/>
                      <a:r>
                        <a:rPr lang="en-GB" b="1" dirty="0"/>
                        <a:t>8</a:t>
                      </a:r>
                    </a:p>
                  </a:txBody>
                  <a:tcPr anchor="ctr">
                    <a:solidFill>
                      <a:schemeClr val="accent1">
                        <a:lumMod val="20000"/>
                        <a:lumOff val="80000"/>
                      </a:schemeClr>
                    </a:solidFill>
                  </a:tcPr>
                </a:tc>
                <a:extLst>
                  <a:ext uri="{0D108BD9-81ED-4DB2-BD59-A6C34878D82A}">
                    <a16:rowId xmlns:a16="http://schemas.microsoft.com/office/drawing/2014/main" val="10002"/>
                  </a:ext>
                </a:extLst>
              </a:tr>
              <a:tr h="630781">
                <a:tc>
                  <a:txBody>
                    <a:bodyPr/>
                    <a:lstStyle/>
                    <a:p>
                      <a:pPr algn="ctr"/>
                      <a:r>
                        <a:rPr lang="en-GB" b="1" dirty="0"/>
                        <a:t>3</a:t>
                      </a:r>
                    </a:p>
                  </a:txBody>
                  <a:tcPr anchor="ctr">
                    <a:solidFill>
                      <a:schemeClr val="accent3">
                        <a:lumMod val="20000"/>
                        <a:lumOff val="80000"/>
                      </a:schemeClr>
                    </a:solidFill>
                  </a:tcPr>
                </a:tc>
                <a:tc>
                  <a:txBody>
                    <a:bodyPr/>
                    <a:lstStyle/>
                    <a:p>
                      <a:pPr algn="ctr"/>
                      <a:r>
                        <a:rPr lang="en-GB" b="1" dirty="0"/>
                        <a:t>12</a:t>
                      </a:r>
                    </a:p>
                  </a:txBody>
                  <a:tcPr anchor="ctr">
                    <a:solidFill>
                      <a:schemeClr val="accent3">
                        <a:lumMod val="20000"/>
                        <a:lumOff val="80000"/>
                      </a:schemeClr>
                    </a:solidFill>
                  </a:tcPr>
                </a:tc>
                <a:tc>
                  <a:txBody>
                    <a:bodyPr/>
                    <a:lstStyle/>
                    <a:p>
                      <a:pPr algn="ctr"/>
                      <a:r>
                        <a:rPr lang="en-GB" b="1" dirty="0"/>
                        <a:t>2</a:t>
                      </a:r>
                    </a:p>
                  </a:txBody>
                  <a:tcPr anchor="ctr">
                    <a:solidFill>
                      <a:schemeClr val="accent3">
                        <a:lumMod val="20000"/>
                        <a:lumOff val="80000"/>
                      </a:schemeClr>
                    </a:solidFill>
                  </a:tcPr>
                </a:tc>
                <a:tc>
                  <a:txBody>
                    <a:bodyPr/>
                    <a:lstStyle/>
                    <a:p>
                      <a:r>
                        <a:rPr lang="en-GB" dirty="0"/>
                        <a:t>Explain, comment on</a:t>
                      </a:r>
                      <a:r>
                        <a:rPr lang="en-GB" baseline="0" dirty="0"/>
                        <a:t> and analyse language/structure.</a:t>
                      </a:r>
                      <a:endParaRPr lang="en-GB" dirty="0"/>
                    </a:p>
                  </a:txBody>
                  <a:tcPr anchor="ctr">
                    <a:solidFill>
                      <a:schemeClr val="accent3">
                        <a:lumMod val="20000"/>
                        <a:lumOff val="80000"/>
                      </a:schemeClr>
                    </a:solidFill>
                  </a:tcPr>
                </a:tc>
                <a:tc>
                  <a:txBody>
                    <a:bodyPr/>
                    <a:lstStyle/>
                    <a:p>
                      <a:pPr algn="ctr"/>
                      <a:r>
                        <a:rPr lang="en-GB" b="1" dirty="0"/>
                        <a:t>12</a:t>
                      </a:r>
                    </a:p>
                  </a:txBody>
                  <a:tcPr anchor="ctr">
                    <a:solidFill>
                      <a:schemeClr val="accent3">
                        <a:lumMod val="20000"/>
                        <a:lumOff val="80000"/>
                      </a:schemeClr>
                    </a:solidFill>
                  </a:tcPr>
                </a:tc>
                <a:extLst>
                  <a:ext uri="{0D108BD9-81ED-4DB2-BD59-A6C34878D82A}">
                    <a16:rowId xmlns:a16="http://schemas.microsoft.com/office/drawing/2014/main" val="10003"/>
                  </a:ext>
                </a:extLst>
              </a:tr>
              <a:tr h="622140">
                <a:tc>
                  <a:txBody>
                    <a:bodyPr/>
                    <a:lstStyle/>
                    <a:p>
                      <a:pPr algn="ctr"/>
                      <a:r>
                        <a:rPr lang="en-GB" b="1" dirty="0"/>
                        <a:t>4</a:t>
                      </a:r>
                    </a:p>
                  </a:txBody>
                  <a:tcPr anchor="ctr">
                    <a:solidFill>
                      <a:schemeClr val="accent4">
                        <a:lumMod val="20000"/>
                        <a:lumOff val="80000"/>
                      </a:schemeClr>
                    </a:solidFill>
                  </a:tcPr>
                </a:tc>
                <a:tc>
                  <a:txBody>
                    <a:bodyPr/>
                    <a:lstStyle/>
                    <a:p>
                      <a:pPr algn="ctr"/>
                      <a:r>
                        <a:rPr lang="en-GB" b="1" dirty="0"/>
                        <a:t>16</a:t>
                      </a:r>
                    </a:p>
                  </a:txBody>
                  <a:tcPr anchor="ctr">
                    <a:solidFill>
                      <a:schemeClr val="accent4">
                        <a:lumMod val="20000"/>
                        <a:lumOff val="80000"/>
                      </a:schemeClr>
                    </a:solidFill>
                  </a:tcPr>
                </a:tc>
                <a:tc>
                  <a:txBody>
                    <a:bodyPr/>
                    <a:lstStyle/>
                    <a:p>
                      <a:pPr algn="ctr"/>
                      <a:r>
                        <a:rPr lang="en-GB" b="1" dirty="0"/>
                        <a:t>3</a:t>
                      </a:r>
                    </a:p>
                  </a:txBody>
                  <a:tcPr anchor="ctr">
                    <a:solidFill>
                      <a:schemeClr val="accent4">
                        <a:lumMod val="20000"/>
                        <a:lumOff val="80000"/>
                      </a:schemeClr>
                    </a:solidFill>
                  </a:tcPr>
                </a:tc>
                <a:tc>
                  <a:txBody>
                    <a:bodyPr/>
                    <a:lstStyle/>
                    <a:p>
                      <a:r>
                        <a:rPr lang="en-GB" dirty="0"/>
                        <a:t>Compare ideas and attitudes</a:t>
                      </a:r>
                      <a:r>
                        <a:rPr lang="en-GB" baseline="0" dirty="0"/>
                        <a:t> in both texts.</a:t>
                      </a:r>
                      <a:endParaRPr lang="en-GB" dirty="0"/>
                    </a:p>
                  </a:txBody>
                  <a:tcPr anchor="ctr">
                    <a:solidFill>
                      <a:schemeClr val="accent4">
                        <a:lumMod val="20000"/>
                        <a:lumOff val="80000"/>
                      </a:schemeClr>
                    </a:solidFill>
                  </a:tcPr>
                </a:tc>
                <a:tc>
                  <a:txBody>
                    <a:bodyPr/>
                    <a:lstStyle/>
                    <a:p>
                      <a:pPr algn="ctr"/>
                      <a:r>
                        <a:rPr lang="en-GB" b="1" dirty="0"/>
                        <a:t>20</a:t>
                      </a:r>
                    </a:p>
                  </a:txBody>
                  <a:tcPr anchor="ctr">
                    <a:solidFill>
                      <a:schemeClr val="accent4">
                        <a:lumMod val="20000"/>
                        <a:lumOff val="80000"/>
                      </a:schemeClr>
                    </a:solidFill>
                  </a:tcPr>
                </a:tc>
                <a:extLst>
                  <a:ext uri="{0D108BD9-81ED-4DB2-BD59-A6C34878D82A}">
                    <a16:rowId xmlns:a16="http://schemas.microsoft.com/office/drawing/2014/main" val="10004"/>
                  </a:ext>
                </a:extLst>
              </a:tr>
            </a:tbl>
          </a:graphicData>
        </a:graphic>
      </p:graphicFrame>
      <p:sp>
        <p:nvSpPr>
          <p:cNvPr id="7" name="AutoShape 2" descr="https://vle.sedgefield.cc/app/file/resource/75D96A1C20030BFEB5BCDF3C95CD900FEFF526DCDCC1AD5D.JPG?width=1920&amp;height=0&amp;scale_mode=fill"/>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Rounded Rectangular Callout 4">
            <a:extLst>
              <a:ext uri="{FF2B5EF4-FFF2-40B4-BE49-F238E27FC236}">
                <a16:creationId xmlns:a16="http://schemas.microsoft.com/office/drawing/2014/main" id="{42F8C942-F43E-B84E-9F3B-DF9DB3800827}"/>
              </a:ext>
            </a:extLst>
          </p:cNvPr>
          <p:cNvSpPr/>
          <p:nvPr/>
        </p:nvSpPr>
        <p:spPr>
          <a:xfrm>
            <a:off x="229237" y="1809908"/>
            <a:ext cx="2561655" cy="1696267"/>
          </a:xfrm>
          <a:prstGeom prst="wedgeRoundRectCallout">
            <a:avLst>
              <a:gd name="adj1" fmla="val -18194"/>
              <a:gd name="adj2" fmla="val -7985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rgbClr val="002060"/>
                </a:solidFill>
                <a:latin typeface="Comic Sans MS" panose="030F0902030302020204" pitchFamily="66" charset="0"/>
              </a:rPr>
              <a:t>Remember, these are the skills being tested in section A of Paper 2…</a:t>
            </a:r>
          </a:p>
        </p:txBody>
      </p:sp>
    </p:spTree>
    <p:extLst>
      <p:ext uri="{BB962C8B-B14F-4D97-AF65-F5344CB8AC3E}">
        <p14:creationId xmlns:p14="http://schemas.microsoft.com/office/powerpoint/2010/main" val="7167495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2891438" y="103960"/>
            <a:ext cx="4495800" cy="1360372"/>
          </a:xfrm>
          <a:prstGeom prst="rect">
            <a:avLst/>
          </a:prstGeom>
          <a:solidFill>
            <a:srgbClr val="FF33CC">
              <a:alpha val="28627"/>
            </a:srgbClr>
          </a:solidFill>
          <a:ln w="25400">
            <a:solidFill>
              <a:schemeClr val="tx1"/>
            </a:solidFill>
            <a:miter lim="800000"/>
            <a:headEnd/>
            <a:tailEnd/>
          </a:ln>
          <a:effectLst/>
        </p:spPr>
        <p:txBody>
          <a:bodyPr>
            <a:spAutoFit/>
          </a:bodyPr>
          <a:lstStyle/>
          <a:p>
            <a:pPr algn="r">
              <a:spcBef>
                <a:spcPct val="15000"/>
              </a:spcBef>
            </a:pPr>
            <a:r>
              <a:rPr lang="en-GB" b="1" u="sng" dirty="0">
                <a:latin typeface="Consolas" panose="020B0609020204030204" pitchFamily="49" charset="0"/>
                <a:cs typeface="Consolas" panose="020B0609020204030204" pitchFamily="49" charset="0"/>
              </a:rPr>
              <a:t>Meaning</a:t>
            </a:r>
          </a:p>
          <a:p>
            <a:pPr>
              <a:spcBef>
                <a:spcPct val="15000"/>
              </a:spcBef>
              <a:buFont typeface="Wingdings" pitchFamily="2" charset="2"/>
              <a:buChar char="§"/>
            </a:pPr>
            <a:r>
              <a:rPr lang="en-GB" sz="1400" dirty="0"/>
              <a:t> </a:t>
            </a:r>
            <a:r>
              <a:rPr lang="en-GB" sz="1400" b="1" dirty="0"/>
              <a:t>what is the extract about?</a:t>
            </a:r>
          </a:p>
          <a:p>
            <a:pPr>
              <a:spcBef>
                <a:spcPct val="15000"/>
              </a:spcBef>
              <a:buFont typeface="Wingdings" pitchFamily="2" charset="2"/>
              <a:buChar char="§"/>
            </a:pPr>
            <a:r>
              <a:rPr lang="en-GB" sz="1400" b="1" dirty="0"/>
              <a:t> </a:t>
            </a:r>
            <a:r>
              <a:rPr lang="en-GB" sz="1400" dirty="0"/>
              <a:t>what happens in the extract?</a:t>
            </a:r>
          </a:p>
          <a:p>
            <a:pPr>
              <a:spcBef>
                <a:spcPct val="15000"/>
              </a:spcBef>
              <a:buFont typeface="Wingdings" pitchFamily="2" charset="2"/>
              <a:buChar char="§"/>
            </a:pPr>
            <a:r>
              <a:rPr lang="en-GB" sz="1400" b="1" dirty="0"/>
              <a:t> Theme(s)</a:t>
            </a:r>
            <a:r>
              <a:rPr lang="en-GB" sz="1400" dirty="0"/>
              <a:t> of the extract </a:t>
            </a:r>
            <a:r>
              <a:rPr lang="en-GB" sz="1000" dirty="0"/>
              <a:t>- what is it really about? </a:t>
            </a:r>
          </a:p>
          <a:p>
            <a:pPr>
              <a:spcBef>
                <a:spcPct val="15000"/>
              </a:spcBef>
              <a:buFont typeface="Wingdings" pitchFamily="2" charset="2"/>
              <a:buChar char="§"/>
            </a:pPr>
            <a:r>
              <a:rPr lang="en-GB" sz="1400" dirty="0"/>
              <a:t> where does the extract “get to” from start to end?</a:t>
            </a:r>
          </a:p>
        </p:txBody>
      </p:sp>
      <p:sp>
        <p:nvSpPr>
          <p:cNvPr id="21507" name="Rectangle 3"/>
          <p:cNvSpPr>
            <a:spLocks noGrp="1" noChangeArrowheads="1"/>
          </p:cNvSpPr>
          <p:nvPr>
            <p:ph type="title"/>
          </p:nvPr>
        </p:nvSpPr>
        <p:spPr>
          <a:xfrm>
            <a:off x="7450738" y="103961"/>
            <a:ext cx="4495800" cy="1249363"/>
          </a:xfrm>
          <a:solidFill>
            <a:schemeClr val="bg1">
              <a:alpha val="50000"/>
            </a:schemeClr>
          </a:solidFill>
          <a:ln w="31750">
            <a:solidFill>
              <a:schemeClr val="tx1"/>
            </a:solidFill>
          </a:ln>
        </p:spPr>
        <p:txBody>
          <a:bodyPr>
            <a:noAutofit/>
          </a:bodyPr>
          <a:lstStyle/>
          <a:p>
            <a:pPr>
              <a:spcBef>
                <a:spcPct val="15000"/>
              </a:spcBef>
            </a:pPr>
            <a:r>
              <a:rPr lang="en-GB" sz="2400" b="1" u="sng">
                <a:latin typeface="Consolas" panose="020B0609020204030204" pitchFamily="49" charset="0"/>
                <a:cs typeface="Consolas" panose="020B0609020204030204" pitchFamily="49" charset="0"/>
              </a:rPr>
              <a:t>Paper 2, Section A: </a:t>
            </a:r>
            <a:br>
              <a:rPr lang="en-GB" sz="2400" b="1" u="sng">
                <a:latin typeface="Consolas" panose="020B0609020204030204" pitchFamily="49" charset="0"/>
                <a:cs typeface="Consolas" panose="020B0609020204030204" pitchFamily="49" charset="0"/>
              </a:rPr>
            </a:br>
            <a:r>
              <a:rPr lang="en-GB" sz="2400" b="1">
                <a:latin typeface="Consolas" panose="020B0609020204030204" pitchFamily="49" charset="0"/>
                <a:cs typeface="Consolas" panose="020B0609020204030204" pitchFamily="49" charset="0"/>
              </a:rPr>
              <a:t>First Responses to Unseen Non-Fiction</a:t>
            </a:r>
          </a:p>
        </p:txBody>
      </p:sp>
      <p:sp>
        <p:nvSpPr>
          <p:cNvPr id="21509" name="Text Box 5"/>
          <p:cNvSpPr txBox="1">
            <a:spLocks noChangeArrowheads="1"/>
          </p:cNvSpPr>
          <p:nvPr/>
        </p:nvSpPr>
        <p:spPr bwMode="auto">
          <a:xfrm>
            <a:off x="7466040" y="5425983"/>
            <a:ext cx="4495800" cy="1328056"/>
          </a:xfrm>
          <a:prstGeom prst="rect">
            <a:avLst/>
          </a:prstGeom>
          <a:solidFill>
            <a:srgbClr val="FFC000">
              <a:alpha val="21000"/>
            </a:srgbClr>
          </a:solidFill>
          <a:ln w="25400">
            <a:solidFill>
              <a:schemeClr val="tx1"/>
            </a:solidFill>
            <a:miter lim="800000"/>
            <a:headEnd/>
            <a:tailEnd/>
          </a:ln>
          <a:effectLst/>
        </p:spPr>
        <p:txBody>
          <a:bodyPr anchor="t">
            <a:spAutoFit/>
          </a:bodyPr>
          <a:lstStyle/>
          <a:p>
            <a:pPr algn="r">
              <a:spcBef>
                <a:spcPct val="15000"/>
              </a:spcBef>
            </a:pPr>
            <a:r>
              <a:rPr lang="en-GB" b="1" u="sng" dirty="0">
                <a:latin typeface="Consolas" panose="020B0609020204030204" pitchFamily="49" charset="0"/>
                <a:cs typeface="Consolas" panose="020B0609020204030204" pitchFamily="49" charset="0"/>
              </a:rPr>
              <a:t>Ideas and Attitudes</a:t>
            </a:r>
          </a:p>
          <a:p>
            <a:pPr>
              <a:spcBef>
                <a:spcPct val="15000"/>
              </a:spcBef>
            </a:pPr>
            <a:endParaRPr lang="en-GB" sz="1400" dirty="0"/>
          </a:p>
          <a:p>
            <a:pPr>
              <a:spcBef>
                <a:spcPct val="15000"/>
              </a:spcBef>
              <a:buFont typeface="Wingdings" pitchFamily="2" charset="2"/>
              <a:buChar char="§"/>
            </a:pPr>
            <a:r>
              <a:rPr lang="en-GB" sz="1400" dirty="0"/>
              <a:t>What is the </a:t>
            </a:r>
            <a:r>
              <a:rPr lang="en-GB" sz="1400" b="1" dirty="0"/>
              <a:t>mood</a:t>
            </a:r>
            <a:r>
              <a:rPr lang="en-GB" sz="1400" dirty="0"/>
              <a:t> of the extract? (angry, sad, nostalgic, bitter, humorous, frightening etc)</a:t>
            </a:r>
          </a:p>
          <a:p>
            <a:pPr>
              <a:spcBef>
                <a:spcPct val="15000"/>
              </a:spcBef>
              <a:buFont typeface="Wingdings" pitchFamily="2" charset="2"/>
              <a:buChar char="§"/>
            </a:pPr>
            <a:r>
              <a:rPr lang="en-GB" sz="1400" dirty="0"/>
              <a:t> What are the </a:t>
            </a:r>
            <a:r>
              <a:rPr lang="en-GB" sz="1400" b="1" dirty="0"/>
              <a:t>key attitudes and opinions </a:t>
            </a:r>
            <a:r>
              <a:rPr lang="en-GB" sz="1400" dirty="0"/>
              <a:t>within the text?</a:t>
            </a:r>
          </a:p>
        </p:txBody>
      </p:sp>
      <p:sp>
        <p:nvSpPr>
          <p:cNvPr id="21510" name="Text Box 6"/>
          <p:cNvSpPr txBox="1">
            <a:spLocks noChangeArrowheads="1"/>
          </p:cNvSpPr>
          <p:nvPr/>
        </p:nvSpPr>
        <p:spPr bwMode="auto">
          <a:xfrm>
            <a:off x="7466040" y="2720786"/>
            <a:ext cx="4495800" cy="2540696"/>
          </a:xfrm>
          <a:prstGeom prst="rect">
            <a:avLst/>
          </a:prstGeom>
          <a:solidFill>
            <a:srgbClr val="92D050">
              <a:alpha val="21000"/>
            </a:srgbClr>
          </a:solidFill>
          <a:ln w="25400">
            <a:solidFill>
              <a:schemeClr val="tx1"/>
            </a:solidFill>
            <a:miter lim="800000"/>
            <a:headEnd/>
            <a:tailEnd/>
          </a:ln>
          <a:effectLst/>
        </p:spPr>
        <p:txBody>
          <a:bodyPr>
            <a:spAutoFit/>
          </a:bodyPr>
          <a:lstStyle/>
          <a:p>
            <a:pPr algn="r">
              <a:spcBef>
                <a:spcPct val="15000"/>
              </a:spcBef>
            </a:pPr>
            <a:r>
              <a:rPr lang="en-GB" b="1" u="sng">
                <a:latin typeface="Consolas" panose="020B0609020204030204" pitchFamily="49" charset="0"/>
                <a:cs typeface="Consolas" panose="020B0609020204030204" pitchFamily="49" charset="0"/>
              </a:rPr>
              <a:t>Structure</a:t>
            </a:r>
          </a:p>
          <a:p>
            <a:pPr>
              <a:spcBef>
                <a:spcPct val="15000"/>
              </a:spcBef>
              <a:buFont typeface="Wingdings" pitchFamily="2" charset="2"/>
              <a:buChar char="§"/>
            </a:pPr>
            <a:r>
              <a:rPr lang="en-GB" sz="1400"/>
              <a:t> </a:t>
            </a:r>
            <a:r>
              <a:rPr lang="en-GB" sz="1400" b="1"/>
              <a:t>Chronological </a:t>
            </a:r>
            <a:r>
              <a:rPr lang="en-GB" sz="1000" b="1"/>
              <a:t>– </a:t>
            </a:r>
            <a:r>
              <a:rPr lang="en-GB" sz="1000"/>
              <a:t>in date or time order.</a:t>
            </a:r>
            <a:endParaRPr lang="en-GB" sz="1400"/>
          </a:p>
          <a:p>
            <a:pPr>
              <a:spcBef>
                <a:spcPct val="15000"/>
              </a:spcBef>
              <a:buFont typeface="Wingdings" pitchFamily="2" charset="2"/>
              <a:buChar char="§"/>
            </a:pPr>
            <a:r>
              <a:rPr lang="en-GB" sz="1400"/>
              <a:t> </a:t>
            </a:r>
            <a:r>
              <a:rPr lang="en-GB" sz="1400" b="1"/>
              <a:t>Prioritised</a:t>
            </a:r>
            <a:r>
              <a:rPr lang="en-GB" sz="1400"/>
              <a:t> </a:t>
            </a:r>
            <a:r>
              <a:rPr lang="en-GB" sz="1000"/>
              <a:t>– most important info first.</a:t>
            </a:r>
          </a:p>
          <a:p>
            <a:pPr>
              <a:spcBef>
                <a:spcPct val="15000"/>
              </a:spcBef>
              <a:buFont typeface="Wingdings" pitchFamily="2" charset="2"/>
              <a:buChar char="§"/>
            </a:pPr>
            <a:r>
              <a:rPr lang="en-GB" sz="1400"/>
              <a:t> </a:t>
            </a:r>
            <a:r>
              <a:rPr lang="en-GB" sz="1400" b="1"/>
              <a:t>Layout</a:t>
            </a:r>
            <a:r>
              <a:rPr lang="en-GB" sz="1400"/>
              <a:t> – </a:t>
            </a:r>
            <a:r>
              <a:rPr lang="en-GB" sz="1000"/>
              <a:t>bullet points, subheadings/headings, dialogue, question and answer.</a:t>
            </a:r>
          </a:p>
          <a:p>
            <a:pPr>
              <a:spcBef>
                <a:spcPct val="15000"/>
              </a:spcBef>
              <a:buFont typeface="Wingdings" pitchFamily="2" charset="2"/>
              <a:buChar char="§"/>
            </a:pPr>
            <a:r>
              <a:rPr lang="en-GB" sz="1400" b="1"/>
              <a:t>Sentences</a:t>
            </a:r>
            <a:r>
              <a:rPr lang="en-GB" sz="1000"/>
              <a:t>- what shapes, styles and patterns can you see?</a:t>
            </a:r>
          </a:p>
          <a:p>
            <a:pPr>
              <a:spcBef>
                <a:spcPct val="15000"/>
              </a:spcBef>
              <a:buFont typeface="Wingdings" pitchFamily="2" charset="2"/>
              <a:buChar char="§"/>
            </a:pPr>
            <a:r>
              <a:rPr lang="en-GB" sz="1400" b="1"/>
              <a:t>Opening</a:t>
            </a:r>
            <a:r>
              <a:rPr lang="en-GB" sz="1400"/>
              <a:t> </a:t>
            </a:r>
            <a:r>
              <a:rPr lang="en-GB" sz="1000"/>
              <a:t>– how does the extract begin?</a:t>
            </a:r>
          </a:p>
          <a:p>
            <a:pPr>
              <a:spcBef>
                <a:spcPct val="15000"/>
              </a:spcBef>
              <a:buFont typeface="Wingdings" pitchFamily="2" charset="2"/>
              <a:buChar char="§"/>
            </a:pPr>
            <a:r>
              <a:rPr lang="en-GB" sz="1400" b="1"/>
              <a:t>Ending</a:t>
            </a:r>
            <a:r>
              <a:rPr lang="en-GB" sz="1400"/>
              <a:t> </a:t>
            </a:r>
            <a:r>
              <a:rPr lang="en-GB" sz="1000"/>
              <a:t>– how does the extract finish? Is there a clear resolution?</a:t>
            </a:r>
          </a:p>
          <a:p>
            <a:pPr>
              <a:spcBef>
                <a:spcPct val="15000"/>
              </a:spcBef>
              <a:buFont typeface="Wingdings" pitchFamily="2" charset="2"/>
              <a:buChar char="§"/>
            </a:pPr>
            <a:r>
              <a:rPr lang="en-GB" sz="1400" b="1"/>
              <a:t>Repetition</a:t>
            </a:r>
            <a:r>
              <a:rPr lang="en-GB" sz="1400"/>
              <a:t> </a:t>
            </a:r>
            <a:r>
              <a:rPr lang="en-GB" sz="1000"/>
              <a:t>– are any ideas or patterns repeated? Why?</a:t>
            </a:r>
          </a:p>
          <a:p>
            <a:pPr>
              <a:spcBef>
                <a:spcPct val="15000"/>
              </a:spcBef>
              <a:buFont typeface="Wingdings" pitchFamily="2" charset="2"/>
              <a:buChar char="§"/>
            </a:pPr>
            <a:r>
              <a:rPr lang="en-GB" sz="1400" b="1"/>
              <a:t>Connections</a:t>
            </a:r>
            <a:r>
              <a:rPr lang="en-GB" sz="1400"/>
              <a:t> </a:t>
            </a:r>
            <a:r>
              <a:rPr lang="en-GB" sz="1000"/>
              <a:t>– how do the paragraphs link together?</a:t>
            </a:r>
          </a:p>
        </p:txBody>
      </p:sp>
      <p:sp>
        <p:nvSpPr>
          <p:cNvPr id="21511" name="Text Box 7"/>
          <p:cNvSpPr txBox="1">
            <a:spLocks noChangeArrowheads="1"/>
          </p:cNvSpPr>
          <p:nvPr/>
        </p:nvSpPr>
        <p:spPr bwMode="auto">
          <a:xfrm>
            <a:off x="2886228" y="2720787"/>
            <a:ext cx="4495800" cy="4059573"/>
          </a:xfrm>
          <a:prstGeom prst="rect">
            <a:avLst/>
          </a:prstGeom>
          <a:solidFill>
            <a:srgbClr val="FFFF00">
              <a:alpha val="21000"/>
            </a:srgbClr>
          </a:solidFill>
          <a:ln w="25400">
            <a:solidFill>
              <a:schemeClr val="tx1"/>
            </a:solidFill>
            <a:miter lim="800000"/>
            <a:headEnd/>
            <a:tailEnd/>
          </a:ln>
          <a:effectLst/>
        </p:spPr>
        <p:txBody>
          <a:bodyPr>
            <a:spAutoFit/>
          </a:bodyPr>
          <a:lstStyle/>
          <a:p>
            <a:pPr algn="r">
              <a:spcBef>
                <a:spcPct val="15000"/>
              </a:spcBef>
            </a:pPr>
            <a:r>
              <a:rPr lang="en-GB" b="1" u="sng">
                <a:latin typeface="Consolas" panose="020B0609020204030204" pitchFamily="49" charset="0"/>
                <a:cs typeface="Consolas" panose="020B0609020204030204" pitchFamily="49" charset="0"/>
              </a:rPr>
              <a:t>Imagery and Language</a:t>
            </a:r>
          </a:p>
          <a:p>
            <a:pPr>
              <a:spcBef>
                <a:spcPct val="15000"/>
              </a:spcBef>
              <a:buFont typeface="Wingdings" pitchFamily="2" charset="2"/>
              <a:buChar char="§"/>
            </a:pPr>
            <a:r>
              <a:rPr lang="en-GB" sz="1400" b="1"/>
              <a:t>Alliteration</a:t>
            </a:r>
            <a:r>
              <a:rPr lang="en-GB" sz="1400"/>
              <a:t> - </a:t>
            </a:r>
            <a:r>
              <a:rPr lang="en-GB" sz="1000"/>
              <a:t>the repeating of initial sounds. </a:t>
            </a:r>
          </a:p>
          <a:p>
            <a:pPr>
              <a:spcBef>
                <a:spcPct val="15000"/>
              </a:spcBef>
              <a:buFont typeface="Wingdings" pitchFamily="2" charset="2"/>
              <a:buChar char="§"/>
            </a:pPr>
            <a:r>
              <a:rPr lang="en-US" sz="1400" b="1"/>
              <a:t>Metaphor </a:t>
            </a:r>
            <a:r>
              <a:rPr lang="en-US" sz="1400"/>
              <a:t>- </a:t>
            </a:r>
            <a:r>
              <a:rPr lang="en-US" sz="1000"/>
              <a:t>comparing two things by saying one is the other.</a:t>
            </a:r>
          </a:p>
          <a:p>
            <a:pPr>
              <a:spcBef>
                <a:spcPct val="15000"/>
              </a:spcBef>
              <a:buFont typeface="Wingdings" pitchFamily="2" charset="2"/>
              <a:buChar char="§"/>
            </a:pPr>
            <a:r>
              <a:rPr lang="en-US" sz="1400" b="1"/>
              <a:t> Simile </a:t>
            </a:r>
            <a:r>
              <a:rPr lang="en-US" sz="1400"/>
              <a:t>- </a:t>
            </a:r>
            <a:r>
              <a:rPr lang="en-US" sz="1000"/>
              <a:t>comparing two things saying one is like or as the other.</a:t>
            </a:r>
          </a:p>
          <a:p>
            <a:pPr>
              <a:spcBef>
                <a:spcPct val="15000"/>
              </a:spcBef>
              <a:buFont typeface="Wingdings" pitchFamily="2" charset="2"/>
              <a:buChar char="§"/>
            </a:pPr>
            <a:r>
              <a:rPr lang="en-US" sz="1400" b="1"/>
              <a:t> Personification </a:t>
            </a:r>
            <a:r>
              <a:rPr lang="en-US" sz="1400"/>
              <a:t>- </a:t>
            </a:r>
            <a:r>
              <a:rPr lang="en-US" sz="1000"/>
              <a:t>giving something non-human human qualities</a:t>
            </a:r>
            <a:r>
              <a:rPr lang="en-US" sz="1000" b="1"/>
              <a:t>.</a:t>
            </a:r>
          </a:p>
          <a:p>
            <a:pPr>
              <a:spcBef>
                <a:spcPct val="15000"/>
              </a:spcBef>
              <a:buFont typeface="Wingdings" pitchFamily="2" charset="2"/>
              <a:buChar char="§"/>
            </a:pPr>
            <a:r>
              <a:rPr lang="en-US" sz="1400" b="1"/>
              <a:t> </a:t>
            </a:r>
            <a:r>
              <a:rPr lang="en-GB" sz="1400" b="1"/>
              <a:t>Onomatopoeia </a:t>
            </a:r>
            <a:r>
              <a:rPr lang="en-GB" sz="1000"/>
              <a:t>- words that sound like the thing they describe.</a:t>
            </a:r>
            <a:r>
              <a:rPr lang="en-GB" sz="1000" b="1"/>
              <a:t> </a:t>
            </a:r>
          </a:p>
          <a:p>
            <a:pPr>
              <a:spcBef>
                <a:spcPct val="15000"/>
              </a:spcBef>
              <a:buFont typeface="Wingdings" pitchFamily="2" charset="2"/>
              <a:buChar char="§"/>
            </a:pPr>
            <a:r>
              <a:rPr lang="en-GB" sz="1400" b="1"/>
              <a:t> Repetition </a:t>
            </a:r>
            <a:r>
              <a:rPr lang="en-GB" sz="1000"/>
              <a:t>- does the writer repeat words or phrases?</a:t>
            </a:r>
            <a:endParaRPr lang="en-US" sz="1000"/>
          </a:p>
          <a:p>
            <a:pPr>
              <a:spcBef>
                <a:spcPct val="15000"/>
              </a:spcBef>
              <a:buFont typeface="Wingdings" pitchFamily="2" charset="2"/>
              <a:buChar char="§"/>
            </a:pPr>
            <a:r>
              <a:rPr lang="en-US" sz="1400" b="1"/>
              <a:t>What kinds of words are used?</a:t>
            </a:r>
          </a:p>
          <a:p>
            <a:pPr>
              <a:spcBef>
                <a:spcPct val="15000"/>
              </a:spcBef>
              <a:buFont typeface="Wingdings" pitchFamily="2" charset="2"/>
              <a:buChar char="§"/>
            </a:pPr>
            <a:r>
              <a:rPr lang="en-GB" sz="1400"/>
              <a:t> </a:t>
            </a:r>
            <a:r>
              <a:rPr lang="en-GB" sz="1400" b="1"/>
              <a:t>Connotation </a:t>
            </a:r>
            <a:r>
              <a:rPr lang="en-GB" sz="1000"/>
              <a:t>- </a:t>
            </a:r>
            <a:r>
              <a:rPr lang="en-US" sz="1000"/>
              <a:t>associations that words have </a:t>
            </a:r>
          </a:p>
          <a:p>
            <a:pPr>
              <a:spcBef>
                <a:spcPct val="15000"/>
              </a:spcBef>
              <a:buFont typeface="Wingdings" pitchFamily="2" charset="2"/>
              <a:buChar char="§"/>
            </a:pPr>
            <a:r>
              <a:rPr lang="en-GB" sz="1400" b="1"/>
              <a:t>Ambiguity </a:t>
            </a:r>
            <a:r>
              <a:rPr lang="en-GB" sz="1400"/>
              <a:t>- </a:t>
            </a:r>
            <a:r>
              <a:rPr lang="en-GB" sz="1000"/>
              <a:t>is the word or phrase deliberately unclear? Could it mean opposite things or many different things?</a:t>
            </a:r>
          </a:p>
          <a:p>
            <a:pPr>
              <a:spcBef>
                <a:spcPct val="15000"/>
              </a:spcBef>
              <a:buFont typeface="Wingdings" pitchFamily="2" charset="2"/>
              <a:buChar char="§"/>
            </a:pPr>
            <a:r>
              <a:rPr lang="en-GB" sz="1400" b="1"/>
              <a:t> Word order </a:t>
            </a:r>
            <a:r>
              <a:rPr lang="en-GB" sz="1000"/>
              <a:t>- are the words in an unusual order – why?</a:t>
            </a:r>
          </a:p>
          <a:p>
            <a:pPr>
              <a:spcBef>
                <a:spcPct val="15000"/>
              </a:spcBef>
              <a:buFont typeface="Wingdings" pitchFamily="2" charset="2"/>
              <a:buChar char="§"/>
            </a:pPr>
            <a:r>
              <a:rPr lang="en-GB" sz="1400" b="1"/>
              <a:t> Adjectives </a:t>
            </a:r>
            <a:r>
              <a:rPr lang="en-GB" sz="1000"/>
              <a:t>- what are the key describing words?</a:t>
            </a:r>
          </a:p>
          <a:p>
            <a:pPr>
              <a:spcBef>
                <a:spcPct val="15000"/>
              </a:spcBef>
              <a:buFont typeface="Wingdings" pitchFamily="2" charset="2"/>
              <a:buChar char="§"/>
            </a:pPr>
            <a:r>
              <a:rPr lang="en-GB" sz="1400" b="1"/>
              <a:t> Slang or unusual words and misspellings </a:t>
            </a:r>
            <a:r>
              <a:rPr lang="en-GB" sz="1400"/>
              <a:t>- </a:t>
            </a:r>
            <a:r>
              <a:rPr lang="en-GB" sz="1000"/>
              <a:t>Does the writer use slang or informal language?</a:t>
            </a:r>
          </a:p>
          <a:p>
            <a:pPr>
              <a:spcBef>
                <a:spcPct val="15000"/>
              </a:spcBef>
              <a:buFont typeface="Wingdings" pitchFamily="2" charset="2"/>
              <a:buChar char="§"/>
            </a:pPr>
            <a:r>
              <a:rPr lang="en-GB" sz="1400"/>
              <a:t> </a:t>
            </a:r>
            <a:r>
              <a:rPr lang="en-GB" sz="1400" b="1"/>
              <a:t>Semantic field </a:t>
            </a:r>
            <a:r>
              <a:rPr lang="en-GB" sz="1400"/>
              <a:t>– </a:t>
            </a:r>
            <a:r>
              <a:rPr lang="en-GB" sz="1050"/>
              <a:t>a group of words that suggest a similar topic/idea/theme.</a:t>
            </a:r>
          </a:p>
        </p:txBody>
      </p:sp>
      <p:sp>
        <p:nvSpPr>
          <p:cNvPr id="4" name="TextBox 3"/>
          <p:cNvSpPr txBox="1"/>
          <p:nvPr/>
        </p:nvSpPr>
        <p:spPr>
          <a:xfrm>
            <a:off x="1703512" y="2780928"/>
            <a:ext cx="4104456" cy="369332"/>
          </a:xfrm>
          <a:prstGeom prst="rect">
            <a:avLst/>
          </a:prstGeom>
          <a:noFill/>
        </p:spPr>
        <p:txBody>
          <a:bodyPr wrap="square" rtlCol="0">
            <a:spAutoFit/>
          </a:bodyPr>
          <a:lstStyle/>
          <a:p>
            <a:endParaRPr lang="en-GB"/>
          </a:p>
        </p:txBody>
      </p:sp>
      <p:sp>
        <p:nvSpPr>
          <p:cNvPr id="5" name="TextBox 4"/>
          <p:cNvSpPr txBox="1"/>
          <p:nvPr/>
        </p:nvSpPr>
        <p:spPr>
          <a:xfrm>
            <a:off x="2886228" y="1537944"/>
            <a:ext cx="4495800" cy="1112612"/>
          </a:xfrm>
          <a:prstGeom prst="rect">
            <a:avLst/>
          </a:prstGeom>
          <a:solidFill>
            <a:schemeClr val="accent4">
              <a:lumMod val="60000"/>
              <a:lumOff val="40000"/>
              <a:alpha val="21000"/>
            </a:schemeClr>
          </a:solidFill>
          <a:ln w="28575">
            <a:solidFill>
              <a:schemeClr val="tx1"/>
            </a:solidFill>
          </a:ln>
        </p:spPr>
        <p:txBody>
          <a:bodyPr wrap="square" rtlCol="0">
            <a:spAutoFit/>
          </a:bodyPr>
          <a:lstStyle/>
          <a:p>
            <a:pPr algn="r"/>
            <a:r>
              <a:rPr lang="en-GB" b="1" u="sng">
                <a:latin typeface="Consolas" panose="020B0609020204030204" pitchFamily="49" charset="0"/>
                <a:cs typeface="Consolas" panose="020B0609020204030204" pitchFamily="49" charset="0"/>
              </a:rPr>
              <a:t>Purpose/Audience/Form (PAF</a:t>
            </a:r>
            <a:r>
              <a:rPr lang="en-GB" b="1" u="sng"/>
              <a:t>)</a:t>
            </a:r>
          </a:p>
          <a:p>
            <a:pPr>
              <a:spcBef>
                <a:spcPct val="15000"/>
              </a:spcBef>
              <a:buFont typeface="Wingdings" pitchFamily="2" charset="2"/>
              <a:buChar char="§"/>
            </a:pPr>
            <a:r>
              <a:rPr lang="en-GB" sz="1400" b="1"/>
              <a:t>What </a:t>
            </a:r>
            <a:r>
              <a:rPr lang="en-GB" sz="1400"/>
              <a:t>is the purpose of the text?</a:t>
            </a:r>
            <a:endParaRPr lang="en-US" sz="1400"/>
          </a:p>
          <a:p>
            <a:pPr>
              <a:spcBef>
                <a:spcPct val="15000"/>
              </a:spcBef>
              <a:buFont typeface="Wingdings" pitchFamily="2" charset="2"/>
              <a:buChar char="§"/>
            </a:pPr>
            <a:r>
              <a:rPr lang="en-US" sz="1400" b="1"/>
              <a:t>Who </a:t>
            </a:r>
            <a:r>
              <a:rPr lang="en-US" sz="1400"/>
              <a:t>is the intended audience of the text?</a:t>
            </a:r>
            <a:endParaRPr lang="en-US" sz="1400" b="1"/>
          </a:p>
          <a:p>
            <a:pPr>
              <a:spcBef>
                <a:spcPct val="15000"/>
              </a:spcBef>
              <a:buFont typeface="Wingdings" pitchFamily="2" charset="2"/>
              <a:buChar char="§"/>
            </a:pPr>
            <a:r>
              <a:rPr lang="en-US" sz="1400" b="1"/>
              <a:t>What </a:t>
            </a:r>
            <a:r>
              <a:rPr lang="en-US" sz="1400"/>
              <a:t>is the form of the text?</a:t>
            </a:r>
            <a:endParaRPr lang="en-US" sz="1400" b="1"/>
          </a:p>
        </p:txBody>
      </p:sp>
      <p:sp>
        <p:nvSpPr>
          <p:cNvPr id="6" name="TextBox 5"/>
          <p:cNvSpPr txBox="1"/>
          <p:nvPr/>
        </p:nvSpPr>
        <p:spPr>
          <a:xfrm>
            <a:off x="7466042" y="1393928"/>
            <a:ext cx="4495800" cy="1231106"/>
          </a:xfrm>
          <a:prstGeom prst="rect">
            <a:avLst/>
          </a:prstGeom>
          <a:solidFill>
            <a:srgbClr val="00B0F0">
              <a:alpha val="21000"/>
            </a:srgbClr>
          </a:solidFill>
          <a:ln w="28575">
            <a:solidFill>
              <a:schemeClr val="tx1"/>
            </a:solidFill>
          </a:ln>
        </p:spPr>
        <p:txBody>
          <a:bodyPr wrap="square" rtlCol="0">
            <a:spAutoFit/>
          </a:bodyPr>
          <a:lstStyle/>
          <a:p>
            <a:pPr algn="r"/>
            <a:r>
              <a:rPr lang="en-GB" b="1" u="sng">
                <a:latin typeface="Consolas" panose="020B0609020204030204" pitchFamily="49" charset="0"/>
                <a:cs typeface="Consolas" panose="020B0609020204030204" pitchFamily="49" charset="0"/>
              </a:rPr>
              <a:t>Context</a:t>
            </a:r>
          </a:p>
          <a:p>
            <a:pPr marL="95250" indent="-95250">
              <a:buFont typeface="Wingdings" panose="05000000000000000000" pitchFamily="2" charset="2"/>
              <a:buChar char="§"/>
            </a:pPr>
            <a:r>
              <a:rPr lang="en-GB" sz="1400" b="1"/>
              <a:t> When </a:t>
            </a:r>
            <a:r>
              <a:rPr lang="en-GB" sz="1000"/>
              <a:t>was the text written an published? </a:t>
            </a:r>
          </a:p>
          <a:p>
            <a:pPr marL="95250" indent="-95250">
              <a:buFont typeface="Wingdings" panose="05000000000000000000" pitchFamily="2" charset="2"/>
              <a:buChar char="§"/>
            </a:pPr>
            <a:r>
              <a:rPr lang="en-GB" sz="1400" b="1"/>
              <a:t> What </a:t>
            </a:r>
            <a:r>
              <a:rPr lang="en-GB" sz="1000"/>
              <a:t>was happening at the time the text was published?</a:t>
            </a:r>
            <a:endParaRPr lang="en-GB" sz="1000" b="1"/>
          </a:p>
          <a:p>
            <a:pPr marL="95250" indent="-95250">
              <a:buFont typeface="Wingdings" panose="05000000000000000000" pitchFamily="2" charset="2"/>
              <a:buChar char="§"/>
            </a:pPr>
            <a:r>
              <a:rPr lang="en-GB" sz="1400" b="1"/>
              <a:t> Where </a:t>
            </a:r>
            <a:r>
              <a:rPr lang="en-GB" sz="1000"/>
              <a:t>was the text published?</a:t>
            </a:r>
          </a:p>
          <a:p>
            <a:pPr marL="95250" indent="-95250">
              <a:buFont typeface="Wingdings" panose="05000000000000000000" pitchFamily="2" charset="2"/>
              <a:buChar char="§"/>
            </a:pPr>
            <a:r>
              <a:rPr lang="en-GB" sz="1400"/>
              <a:t> </a:t>
            </a:r>
            <a:r>
              <a:rPr lang="en-GB" sz="1400" b="1"/>
              <a:t>Who </a:t>
            </a:r>
            <a:r>
              <a:rPr lang="en-GB" sz="1000"/>
              <a:t>wrote the text?</a:t>
            </a:r>
          </a:p>
        </p:txBody>
      </p:sp>
      <p:sp>
        <p:nvSpPr>
          <p:cNvPr id="10" name="Rectangle 9">
            <a:extLst>
              <a:ext uri="{FF2B5EF4-FFF2-40B4-BE49-F238E27FC236}">
                <a16:creationId xmlns:a16="http://schemas.microsoft.com/office/drawing/2014/main" id="{D26291DE-AE70-0745-B380-A41935BE2387}"/>
              </a:ext>
            </a:extLst>
          </p:cNvPr>
          <p:cNvSpPr/>
          <p:nvPr/>
        </p:nvSpPr>
        <p:spPr>
          <a:xfrm>
            <a:off x="229237" y="240248"/>
            <a:ext cx="1602738" cy="1569660"/>
          </a:xfrm>
          <a:prstGeom prst="rect">
            <a:avLst/>
          </a:prstGeom>
        </p:spPr>
        <p:txBody>
          <a:bodyPr wrap="square">
            <a:spAutoFit/>
          </a:bodyPr>
          <a:lstStyle/>
          <a:p>
            <a:r>
              <a:rPr lang="en-US" sz="9600" dirty="0"/>
              <a:t>👨‍🏫</a:t>
            </a:r>
          </a:p>
        </p:txBody>
      </p:sp>
      <p:sp>
        <p:nvSpPr>
          <p:cNvPr id="11" name="Rounded Rectangular Callout 10">
            <a:extLst>
              <a:ext uri="{FF2B5EF4-FFF2-40B4-BE49-F238E27FC236}">
                <a16:creationId xmlns:a16="http://schemas.microsoft.com/office/drawing/2014/main" id="{38FE97F6-236B-2E47-90F4-63D407959536}"/>
              </a:ext>
            </a:extLst>
          </p:cNvPr>
          <p:cNvSpPr/>
          <p:nvPr/>
        </p:nvSpPr>
        <p:spPr>
          <a:xfrm>
            <a:off x="229237" y="1809909"/>
            <a:ext cx="2561655" cy="3451574"/>
          </a:xfrm>
          <a:prstGeom prst="wedgeRoundRectCallout">
            <a:avLst>
              <a:gd name="adj1" fmla="val -20894"/>
              <a:gd name="adj2" fmla="val -6310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2060"/>
                </a:solidFill>
                <a:latin typeface="Comic Sans MS" panose="030F0902030302020204" pitchFamily="66" charset="0"/>
              </a:rPr>
              <a:t>These are the questions you need to ask yourself when you’re looking at the non-fiction texts in Paper 2…</a:t>
            </a:r>
          </a:p>
          <a:p>
            <a:endParaRPr lang="en-US" i="1" dirty="0">
              <a:solidFill>
                <a:srgbClr val="002060"/>
              </a:solidFill>
              <a:latin typeface="Comic Sans MS" panose="030F0902030302020204" pitchFamily="66" charset="0"/>
            </a:endParaRPr>
          </a:p>
          <a:p>
            <a:r>
              <a:rPr lang="en-US" i="1" dirty="0">
                <a:solidFill>
                  <a:srgbClr val="002060"/>
                </a:solidFill>
                <a:latin typeface="Comic Sans MS" panose="030F0902030302020204" pitchFamily="66" charset="0"/>
              </a:rPr>
              <a:t>(You could learn these questions and revise them.)</a:t>
            </a:r>
          </a:p>
        </p:txBody>
      </p:sp>
    </p:spTree>
    <p:extLst>
      <p:ext uri="{BB962C8B-B14F-4D97-AF65-F5344CB8AC3E}">
        <p14:creationId xmlns:p14="http://schemas.microsoft.com/office/powerpoint/2010/main" val="65655949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4C2ADEC-B93A-434F-B101-58B79D8F3120}"/>
              </a:ext>
            </a:extLst>
          </p:cNvPr>
          <p:cNvSpPr/>
          <p:nvPr/>
        </p:nvSpPr>
        <p:spPr>
          <a:xfrm>
            <a:off x="139110" y="2443247"/>
            <a:ext cx="1602738" cy="1569660"/>
          </a:xfrm>
          <a:prstGeom prst="rect">
            <a:avLst/>
          </a:prstGeom>
        </p:spPr>
        <p:txBody>
          <a:bodyPr wrap="square">
            <a:spAutoFit/>
          </a:bodyPr>
          <a:lstStyle/>
          <a:p>
            <a:r>
              <a:rPr lang="en-US" sz="9600" dirty="0"/>
              <a:t>👨‍🏫</a:t>
            </a: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542" t="54741" r="49230" b="34914"/>
          <a:stretch/>
        </p:blipFill>
        <p:spPr bwMode="auto">
          <a:xfrm>
            <a:off x="1775520" y="260648"/>
            <a:ext cx="5234152" cy="756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176120" y="260648"/>
            <a:ext cx="3240360" cy="707886"/>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2000" b="1" dirty="0"/>
              <a:t>Writers’ Viewpoints and Perspectives</a:t>
            </a:r>
          </a:p>
        </p:txBody>
      </p:sp>
      <p:sp>
        <p:nvSpPr>
          <p:cNvPr id="4" name="TextBox 3"/>
          <p:cNvSpPr txBox="1"/>
          <p:nvPr/>
        </p:nvSpPr>
        <p:spPr>
          <a:xfrm>
            <a:off x="1775520" y="1196752"/>
            <a:ext cx="8640960" cy="2031325"/>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Comic Sans MS" panose="030F0902030302020204" pitchFamily="66" charset="0"/>
              </a:rPr>
              <a:t>You will have </a:t>
            </a:r>
            <a:r>
              <a:rPr lang="en-GB" b="1" dirty="0">
                <a:latin typeface="Comic Sans MS" panose="030F0902030302020204" pitchFamily="66" charset="0"/>
              </a:rPr>
              <a:t>one hour </a:t>
            </a:r>
            <a:r>
              <a:rPr lang="en-GB" dirty="0">
                <a:latin typeface="Comic Sans MS" panose="030F0902030302020204" pitchFamily="66" charset="0"/>
              </a:rPr>
              <a:t>to read and answer questions on </a:t>
            </a:r>
            <a:r>
              <a:rPr lang="en-GB" b="1" dirty="0">
                <a:latin typeface="Comic Sans MS" panose="030F0902030302020204" pitchFamily="66" charset="0"/>
              </a:rPr>
              <a:t>two non-fiction texts</a:t>
            </a:r>
            <a:r>
              <a:rPr lang="en-GB" dirty="0">
                <a:latin typeface="Comic Sans MS" panose="030F0902030302020204" pitchFamily="66" charset="0"/>
              </a:rPr>
              <a:t>.</a:t>
            </a:r>
          </a:p>
          <a:p>
            <a:pPr marL="285750" indent="-285750">
              <a:buFont typeface="Arial" panose="020B0604020202020204" pitchFamily="34" charset="0"/>
              <a:buChar char="•"/>
            </a:pPr>
            <a:r>
              <a:rPr lang="en-GB" dirty="0">
                <a:latin typeface="Comic Sans MS" panose="030F0902030302020204" pitchFamily="66" charset="0"/>
              </a:rPr>
              <a:t>One text will always be from the </a:t>
            </a:r>
            <a:r>
              <a:rPr lang="en-GB" b="1" dirty="0">
                <a:latin typeface="Comic Sans MS" panose="030F0902030302020204" pitchFamily="66" charset="0"/>
              </a:rPr>
              <a:t>19</a:t>
            </a:r>
            <a:r>
              <a:rPr lang="en-GB" b="1" baseline="30000" dirty="0">
                <a:latin typeface="Comic Sans MS" panose="030F0902030302020204" pitchFamily="66" charset="0"/>
              </a:rPr>
              <a:t>th</a:t>
            </a:r>
            <a:r>
              <a:rPr lang="en-GB" b="1" dirty="0">
                <a:latin typeface="Comic Sans MS" panose="030F0902030302020204" pitchFamily="66" charset="0"/>
              </a:rPr>
              <a:t> century </a:t>
            </a:r>
            <a:r>
              <a:rPr lang="en-GB" dirty="0">
                <a:latin typeface="Comic Sans MS" panose="030F0902030302020204" pitchFamily="66" charset="0"/>
              </a:rPr>
              <a:t>and one text will be from the </a:t>
            </a:r>
            <a:r>
              <a:rPr lang="en-GB" b="1" dirty="0">
                <a:latin typeface="Comic Sans MS" panose="030F0902030302020204" pitchFamily="66" charset="0"/>
              </a:rPr>
              <a:t>20</a:t>
            </a:r>
            <a:r>
              <a:rPr lang="en-GB" b="1" baseline="30000" dirty="0">
                <a:latin typeface="Comic Sans MS" panose="030F0902030302020204" pitchFamily="66" charset="0"/>
              </a:rPr>
              <a:t>th</a:t>
            </a:r>
            <a:r>
              <a:rPr lang="en-GB" b="1" dirty="0">
                <a:latin typeface="Comic Sans MS" panose="030F0902030302020204" pitchFamily="66" charset="0"/>
              </a:rPr>
              <a:t> or 21</a:t>
            </a:r>
            <a:r>
              <a:rPr lang="en-GB" b="1" baseline="30000" dirty="0">
                <a:latin typeface="Comic Sans MS" panose="030F0902030302020204" pitchFamily="66" charset="0"/>
              </a:rPr>
              <a:t>st</a:t>
            </a:r>
            <a:r>
              <a:rPr lang="en-GB" b="1" dirty="0">
                <a:latin typeface="Comic Sans MS" panose="030F0902030302020204" pitchFamily="66" charset="0"/>
              </a:rPr>
              <a:t> century.</a:t>
            </a:r>
          </a:p>
          <a:p>
            <a:pPr marL="285750" indent="-285750">
              <a:buFont typeface="Arial" panose="020B0604020202020204" pitchFamily="34" charset="0"/>
              <a:buChar char="•"/>
            </a:pPr>
            <a:r>
              <a:rPr lang="en-GB" dirty="0">
                <a:latin typeface="Comic Sans MS" panose="030F0902030302020204" pitchFamily="66" charset="0"/>
              </a:rPr>
              <a:t>You will have to answer </a:t>
            </a:r>
            <a:r>
              <a:rPr lang="en-GB" b="1" dirty="0">
                <a:latin typeface="Comic Sans MS" panose="030F0902030302020204" pitchFamily="66" charset="0"/>
              </a:rPr>
              <a:t>four questions</a:t>
            </a:r>
            <a:r>
              <a:rPr lang="en-GB" dirty="0">
                <a:latin typeface="Comic Sans MS" panose="030F0902030302020204" pitchFamily="66" charset="0"/>
              </a:rPr>
              <a:t>.</a:t>
            </a:r>
          </a:p>
          <a:p>
            <a:pPr marL="285750" indent="-285750">
              <a:buFont typeface="Arial" panose="020B0604020202020204" pitchFamily="34" charset="0"/>
              <a:buChar char="•"/>
            </a:pPr>
            <a:r>
              <a:rPr lang="en-GB" dirty="0">
                <a:latin typeface="Comic Sans MS" panose="030F0902030302020204" pitchFamily="66" charset="0"/>
              </a:rPr>
              <a:t>You should spend about </a:t>
            </a:r>
            <a:r>
              <a:rPr lang="en-GB" b="1" dirty="0">
                <a:latin typeface="Comic Sans MS" panose="030F0902030302020204" pitchFamily="66" charset="0"/>
              </a:rPr>
              <a:t>15 minutes reading the extracts </a:t>
            </a:r>
            <a:r>
              <a:rPr lang="en-GB" dirty="0">
                <a:latin typeface="Comic Sans MS" panose="030F0902030302020204" pitchFamily="66" charset="0"/>
              </a:rPr>
              <a:t>and questions before you begin to write up your answers.</a:t>
            </a:r>
          </a:p>
        </p:txBody>
      </p:sp>
      <p:graphicFrame>
        <p:nvGraphicFramePr>
          <p:cNvPr id="6" name="Table 5"/>
          <p:cNvGraphicFramePr>
            <a:graphicFrameLocks noGrp="1"/>
          </p:cNvGraphicFramePr>
          <p:nvPr/>
        </p:nvGraphicFramePr>
        <p:xfrm>
          <a:off x="1804120" y="3308072"/>
          <a:ext cx="8612360" cy="3145264"/>
        </p:xfrm>
        <a:graphic>
          <a:graphicData uri="http://schemas.openxmlformats.org/drawingml/2006/table">
            <a:tbl>
              <a:tblPr firstRow="1" bandRow="1">
                <a:tableStyleId>{5940675A-B579-460E-94D1-54222C63F5DA}</a:tableStyleId>
              </a:tblPr>
              <a:tblGrid>
                <a:gridCol w="1051520">
                  <a:extLst>
                    <a:ext uri="{9D8B030D-6E8A-4147-A177-3AD203B41FA5}">
                      <a16:colId xmlns:a16="http://schemas.microsoft.com/office/drawing/2014/main" val="20000"/>
                    </a:ext>
                  </a:extLst>
                </a:gridCol>
                <a:gridCol w="792088">
                  <a:extLst>
                    <a:ext uri="{9D8B030D-6E8A-4147-A177-3AD203B41FA5}">
                      <a16:colId xmlns:a16="http://schemas.microsoft.com/office/drawing/2014/main" val="20001"/>
                    </a:ext>
                  </a:extLst>
                </a:gridCol>
                <a:gridCol w="648072">
                  <a:extLst>
                    <a:ext uri="{9D8B030D-6E8A-4147-A177-3AD203B41FA5}">
                      <a16:colId xmlns:a16="http://schemas.microsoft.com/office/drawing/2014/main" val="20002"/>
                    </a:ext>
                  </a:extLst>
                </a:gridCol>
                <a:gridCol w="5184576">
                  <a:extLst>
                    <a:ext uri="{9D8B030D-6E8A-4147-A177-3AD203B41FA5}">
                      <a16:colId xmlns:a16="http://schemas.microsoft.com/office/drawing/2014/main" val="20003"/>
                    </a:ext>
                  </a:extLst>
                </a:gridCol>
                <a:gridCol w="936104">
                  <a:extLst>
                    <a:ext uri="{9D8B030D-6E8A-4147-A177-3AD203B41FA5}">
                      <a16:colId xmlns:a16="http://schemas.microsoft.com/office/drawing/2014/main" val="20004"/>
                    </a:ext>
                  </a:extLst>
                </a:gridCol>
              </a:tblGrid>
              <a:tr h="630781">
                <a:tc>
                  <a:txBody>
                    <a:bodyPr/>
                    <a:lstStyle/>
                    <a:p>
                      <a:pPr algn="ctr"/>
                      <a:r>
                        <a:rPr lang="en-GB" b="1" dirty="0">
                          <a:solidFill>
                            <a:schemeClr val="bg1"/>
                          </a:solidFill>
                        </a:rPr>
                        <a:t>Question</a:t>
                      </a:r>
                    </a:p>
                  </a:txBody>
                  <a:tcPr>
                    <a:solidFill>
                      <a:schemeClr val="tx1"/>
                    </a:solidFill>
                  </a:tcPr>
                </a:tc>
                <a:tc>
                  <a:txBody>
                    <a:bodyPr/>
                    <a:lstStyle/>
                    <a:p>
                      <a:pPr algn="ctr"/>
                      <a:r>
                        <a:rPr lang="en-GB" b="1" dirty="0">
                          <a:solidFill>
                            <a:schemeClr val="bg1"/>
                          </a:solidFill>
                        </a:rPr>
                        <a:t>Marks</a:t>
                      </a:r>
                    </a:p>
                  </a:txBody>
                  <a:tcPr>
                    <a:solidFill>
                      <a:schemeClr val="tx1"/>
                    </a:solidFill>
                  </a:tcPr>
                </a:tc>
                <a:tc>
                  <a:txBody>
                    <a:bodyPr/>
                    <a:lstStyle/>
                    <a:p>
                      <a:pPr algn="ctr"/>
                      <a:r>
                        <a:rPr lang="en-GB" b="1" dirty="0">
                          <a:solidFill>
                            <a:schemeClr val="bg1"/>
                          </a:solidFill>
                        </a:rPr>
                        <a:t>AOs</a:t>
                      </a:r>
                    </a:p>
                  </a:txBody>
                  <a:tcPr>
                    <a:solidFill>
                      <a:schemeClr val="tx1"/>
                    </a:solidFill>
                  </a:tcPr>
                </a:tc>
                <a:tc>
                  <a:txBody>
                    <a:bodyPr/>
                    <a:lstStyle/>
                    <a:p>
                      <a:pPr algn="ctr"/>
                      <a:r>
                        <a:rPr lang="en-GB" b="1" dirty="0">
                          <a:solidFill>
                            <a:schemeClr val="bg1"/>
                          </a:solidFill>
                        </a:rPr>
                        <a:t>Focus</a:t>
                      </a:r>
                    </a:p>
                  </a:txBody>
                  <a:tcPr>
                    <a:solidFill>
                      <a:schemeClr val="tx1"/>
                    </a:solidFill>
                  </a:tcPr>
                </a:tc>
                <a:tc>
                  <a:txBody>
                    <a:bodyPr/>
                    <a:lstStyle/>
                    <a:p>
                      <a:pPr algn="ctr"/>
                      <a:r>
                        <a:rPr lang="en-GB" b="1" dirty="0">
                          <a:solidFill>
                            <a:schemeClr val="bg1"/>
                          </a:solidFill>
                        </a:rPr>
                        <a:t>Timing</a:t>
                      </a:r>
                    </a:p>
                  </a:txBody>
                  <a:tcPr>
                    <a:solidFill>
                      <a:schemeClr val="tx1"/>
                    </a:solidFill>
                  </a:tcPr>
                </a:tc>
                <a:extLst>
                  <a:ext uri="{0D108BD9-81ED-4DB2-BD59-A6C34878D82A}">
                    <a16:rowId xmlns:a16="http://schemas.microsoft.com/office/drawing/2014/main" val="10000"/>
                  </a:ext>
                </a:extLst>
              </a:tr>
              <a:tr h="630781">
                <a:tc>
                  <a:txBody>
                    <a:bodyPr/>
                    <a:lstStyle/>
                    <a:p>
                      <a:pPr algn="ctr"/>
                      <a:r>
                        <a:rPr lang="en-GB" b="1" dirty="0"/>
                        <a:t>1</a:t>
                      </a:r>
                    </a:p>
                  </a:txBody>
                  <a:tcPr anchor="ctr">
                    <a:solidFill>
                      <a:schemeClr val="accent2">
                        <a:lumMod val="20000"/>
                        <a:lumOff val="80000"/>
                      </a:schemeClr>
                    </a:solidFill>
                  </a:tcPr>
                </a:tc>
                <a:tc>
                  <a:txBody>
                    <a:bodyPr/>
                    <a:lstStyle/>
                    <a:p>
                      <a:pPr algn="ctr"/>
                      <a:r>
                        <a:rPr lang="en-GB" b="1" dirty="0"/>
                        <a:t>4</a:t>
                      </a:r>
                    </a:p>
                  </a:txBody>
                  <a:tcPr anchor="ctr">
                    <a:solidFill>
                      <a:schemeClr val="accent2">
                        <a:lumMod val="20000"/>
                        <a:lumOff val="80000"/>
                      </a:schemeClr>
                    </a:solidFill>
                  </a:tcPr>
                </a:tc>
                <a:tc>
                  <a:txBody>
                    <a:bodyPr/>
                    <a:lstStyle/>
                    <a:p>
                      <a:pPr algn="ctr"/>
                      <a:r>
                        <a:rPr lang="en-GB" b="1" dirty="0"/>
                        <a:t>1</a:t>
                      </a:r>
                    </a:p>
                  </a:txBody>
                  <a:tcPr anchor="ctr">
                    <a:solidFill>
                      <a:schemeClr val="accent2">
                        <a:lumMod val="20000"/>
                        <a:lumOff val="80000"/>
                      </a:schemeClr>
                    </a:solidFill>
                  </a:tcPr>
                </a:tc>
                <a:tc>
                  <a:txBody>
                    <a:bodyPr/>
                    <a:lstStyle/>
                    <a:p>
                      <a:r>
                        <a:rPr lang="en-GB" dirty="0"/>
                        <a:t>True or false</a:t>
                      </a:r>
                      <a:r>
                        <a:rPr lang="en-GB" baseline="0" dirty="0"/>
                        <a:t> – identify explicit and implicit info.</a:t>
                      </a:r>
                      <a:endParaRPr lang="en-GB" dirty="0"/>
                    </a:p>
                  </a:txBody>
                  <a:tcPr anchor="ctr">
                    <a:solidFill>
                      <a:schemeClr val="accent2">
                        <a:lumMod val="20000"/>
                        <a:lumOff val="80000"/>
                      </a:schemeClr>
                    </a:solidFill>
                  </a:tcPr>
                </a:tc>
                <a:tc>
                  <a:txBody>
                    <a:bodyPr/>
                    <a:lstStyle/>
                    <a:p>
                      <a:pPr algn="ctr"/>
                      <a:r>
                        <a:rPr lang="en-GB" b="1" dirty="0"/>
                        <a:t>5</a:t>
                      </a:r>
                    </a:p>
                  </a:txBody>
                  <a:tcPr anchor="ctr">
                    <a:solidFill>
                      <a:schemeClr val="accent2">
                        <a:lumMod val="20000"/>
                        <a:lumOff val="80000"/>
                      </a:schemeClr>
                    </a:solidFill>
                  </a:tcPr>
                </a:tc>
                <a:extLst>
                  <a:ext uri="{0D108BD9-81ED-4DB2-BD59-A6C34878D82A}">
                    <a16:rowId xmlns:a16="http://schemas.microsoft.com/office/drawing/2014/main" val="10001"/>
                  </a:ext>
                </a:extLst>
              </a:tr>
              <a:tr h="630781">
                <a:tc>
                  <a:txBody>
                    <a:bodyPr/>
                    <a:lstStyle/>
                    <a:p>
                      <a:pPr algn="ctr"/>
                      <a:r>
                        <a:rPr lang="en-GB" b="1" dirty="0"/>
                        <a:t>2</a:t>
                      </a:r>
                    </a:p>
                  </a:txBody>
                  <a:tcPr anchor="ctr">
                    <a:solidFill>
                      <a:schemeClr val="accent1">
                        <a:lumMod val="20000"/>
                        <a:lumOff val="80000"/>
                      </a:schemeClr>
                    </a:solidFill>
                  </a:tcPr>
                </a:tc>
                <a:tc>
                  <a:txBody>
                    <a:bodyPr/>
                    <a:lstStyle/>
                    <a:p>
                      <a:pPr algn="ctr"/>
                      <a:r>
                        <a:rPr lang="en-GB" b="1" dirty="0"/>
                        <a:t>8</a:t>
                      </a:r>
                    </a:p>
                  </a:txBody>
                  <a:tcPr anchor="ctr">
                    <a:solidFill>
                      <a:schemeClr val="accent1">
                        <a:lumMod val="20000"/>
                        <a:lumOff val="80000"/>
                      </a:schemeClr>
                    </a:solidFill>
                  </a:tcPr>
                </a:tc>
                <a:tc>
                  <a:txBody>
                    <a:bodyPr/>
                    <a:lstStyle/>
                    <a:p>
                      <a:pPr algn="ctr"/>
                      <a:r>
                        <a:rPr lang="en-GB" b="1" dirty="0"/>
                        <a:t>1</a:t>
                      </a:r>
                    </a:p>
                  </a:txBody>
                  <a:tcPr anchor="ctr">
                    <a:solidFill>
                      <a:schemeClr val="accent1">
                        <a:lumMod val="20000"/>
                        <a:lumOff val="80000"/>
                      </a:schemeClr>
                    </a:solidFill>
                  </a:tcPr>
                </a:tc>
                <a:tc>
                  <a:txBody>
                    <a:bodyPr/>
                    <a:lstStyle/>
                    <a:p>
                      <a:r>
                        <a:rPr lang="en-GB" dirty="0"/>
                        <a:t>Synthesise</a:t>
                      </a:r>
                      <a:r>
                        <a:rPr lang="en-GB" baseline="0" dirty="0"/>
                        <a:t> and summarise info from both texts.</a:t>
                      </a:r>
                      <a:endParaRPr lang="en-GB" dirty="0"/>
                    </a:p>
                  </a:txBody>
                  <a:tcPr anchor="ctr">
                    <a:solidFill>
                      <a:schemeClr val="accent1">
                        <a:lumMod val="20000"/>
                        <a:lumOff val="80000"/>
                      </a:schemeClr>
                    </a:solidFill>
                  </a:tcPr>
                </a:tc>
                <a:tc>
                  <a:txBody>
                    <a:bodyPr/>
                    <a:lstStyle/>
                    <a:p>
                      <a:pPr algn="ctr"/>
                      <a:r>
                        <a:rPr lang="en-GB" b="1" dirty="0"/>
                        <a:t>8</a:t>
                      </a:r>
                    </a:p>
                  </a:txBody>
                  <a:tcPr anchor="ctr">
                    <a:solidFill>
                      <a:schemeClr val="accent1">
                        <a:lumMod val="20000"/>
                        <a:lumOff val="80000"/>
                      </a:schemeClr>
                    </a:solidFill>
                  </a:tcPr>
                </a:tc>
                <a:extLst>
                  <a:ext uri="{0D108BD9-81ED-4DB2-BD59-A6C34878D82A}">
                    <a16:rowId xmlns:a16="http://schemas.microsoft.com/office/drawing/2014/main" val="10002"/>
                  </a:ext>
                </a:extLst>
              </a:tr>
              <a:tr h="630781">
                <a:tc>
                  <a:txBody>
                    <a:bodyPr/>
                    <a:lstStyle/>
                    <a:p>
                      <a:pPr algn="ctr"/>
                      <a:r>
                        <a:rPr lang="en-GB" b="1" dirty="0"/>
                        <a:t>3</a:t>
                      </a:r>
                    </a:p>
                  </a:txBody>
                  <a:tcPr anchor="ctr">
                    <a:solidFill>
                      <a:schemeClr val="accent3">
                        <a:lumMod val="20000"/>
                        <a:lumOff val="80000"/>
                      </a:schemeClr>
                    </a:solidFill>
                  </a:tcPr>
                </a:tc>
                <a:tc>
                  <a:txBody>
                    <a:bodyPr/>
                    <a:lstStyle/>
                    <a:p>
                      <a:pPr algn="ctr"/>
                      <a:r>
                        <a:rPr lang="en-GB" b="1" dirty="0"/>
                        <a:t>12</a:t>
                      </a:r>
                    </a:p>
                  </a:txBody>
                  <a:tcPr anchor="ctr">
                    <a:solidFill>
                      <a:schemeClr val="accent3">
                        <a:lumMod val="20000"/>
                        <a:lumOff val="80000"/>
                      </a:schemeClr>
                    </a:solidFill>
                  </a:tcPr>
                </a:tc>
                <a:tc>
                  <a:txBody>
                    <a:bodyPr/>
                    <a:lstStyle/>
                    <a:p>
                      <a:pPr algn="ctr"/>
                      <a:r>
                        <a:rPr lang="en-GB" b="1" dirty="0"/>
                        <a:t>2</a:t>
                      </a:r>
                    </a:p>
                  </a:txBody>
                  <a:tcPr anchor="ctr">
                    <a:solidFill>
                      <a:schemeClr val="accent3">
                        <a:lumMod val="20000"/>
                        <a:lumOff val="80000"/>
                      </a:schemeClr>
                    </a:solidFill>
                  </a:tcPr>
                </a:tc>
                <a:tc>
                  <a:txBody>
                    <a:bodyPr/>
                    <a:lstStyle/>
                    <a:p>
                      <a:r>
                        <a:rPr lang="en-GB" dirty="0"/>
                        <a:t>Explain, comment on</a:t>
                      </a:r>
                      <a:r>
                        <a:rPr lang="en-GB" baseline="0" dirty="0"/>
                        <a:t> and analyse language/structure.</a:t>
                      </a:r>
                      <a:endParaRPr lang="en-GB" dirty="0"/>
                    </a:p>
                  </a:txBody>
                  <a:tcPr anchor="ctr">
                    <a:solidFill>
                      <a:schemeClr val="accent3">
                        <a:lumMod val="20000"/>
                        <a:lumOff val="80000"/>
                      </a:schemeClr>
                    </a:solidFill>
                  </a:tcPr>
                </a:tc>
                <a:tc>
                  <a:txBody>
                    <a:bodyPr/>
                    <a:lstStyle/>
                    <a:p>
                      <a:pPr algn="ctr"/>
                      <a:r>
                        <a:rPr lang="en-GB" b="1" dirty="0"/>
                        <a:t>12</a:t>
                      </a:r>
                    </a:p>
                  </a:txBody>
                  <a:tcPr anchor="ctr">
                    <a:solidFill>
                      <a:schemeClr val="accent3">
                        <a:lumMod val="20000"/>
                        <a:lumOff val="80000"/>
                      </a:schemeClr>
                    </a:solidFill>
                  </a:tcPr>
                </a:tc>
                <a:extLst>
                  <a:ext uri="{0D108BD9-81ED-4DB2-BD59-A6C34878D82A}">
                    <a16:rowId xmlns:a16="http://schemas.microsoft.com/office/drawing/2014/main" val="10003"/>
                  </a:ext>
                </a:extLst>
              </a:tr>
              <a:tr h="622140">
                <a:tc>
                  <a:txBody>
                    <a:bodyPr/>
                    <a:lstStyle/>
                    <a:p>
                      <a:pPr algn="ctr"/>
                      <a:r>
                        <a:rPr lang="en-GB" b="1" dirty="0"/>
                        <a:t>4</a:t>
                      </a:r>
                    </a:p>
                  </a:txBody>
                  <a:tcPr anchor="ctr">
                    <a:solidFill>
                      <a:schemeClr val="accent4">
                        <a:lumMod val="20000"/>
                        <a:lumOff val="80000"/>
                      </a:schemeClr>
                    </a:solidFill>
                  </a:tcPr>
                </a:tc>
                <a:tc>
                  <a:txBody>
                    <a:bodyPr/>
                    <a:lstStyle/>
                    <a:p>
                      <a:pPr algn="ctr"/>
                      <a:r>
                        <a:rPr lang="en-GB" b="1" dirty="0"/>
                        <a:t>16</a:t>
                      </a:r>
                    </a:p>
                  </a:txBody>
                  <a:tcPr anchor="ctr">
                    <a:solidFill>
                      <a:schemeClr val="accent4">
                        <a:lumMod val="20000"/>
                        <a:lumOff val="80000"/>
                      </a:schemeClr>
                    </a:solidFill>
                  </a:tcPr>
                </a:tc>
                <a:tc>
                  <a:txBody>
                    <a:bodyPr/>
                    <a:lstStyle/>
                    <a:p>
                      <a:pPr algn="ctr"/>
                      <a:r>
                        <a:rPr lang="en-GB" b="1" dirty="0"/>
                        <a:t>3</a:t>
                      </a:r>
                    </a:p>
                  </a:txBody>
                  <a:tcPr anchor="ctr">
                    <a:solidFill>
                      <a:schemeClr val="accent4">
                        <a:lumMod val="20000"/>
                        <a:lumOff val="80000"/>
                      </a:schemeClr>
                    </a:solidFill>
                  </a:tcPr>
                </a:tc>
                <a:tc>
                  <a:txBody>
                    <a:bodyPr/>
                    <a:lstStyle/>
                    <a:p>
                      <a:r>
                        <a:rPr lang="en-GB" dirty="0"/>
                        <a:t>Compare ideas and attitudes</a:t>
                      </a:r>
                      <a:r>
                        <a:rPr lang="en-GB" baseline="0" dirty="0"/>
                        <a:t> in both texts.</a:t>
                      </a:r>
                      <a:endParaRPr lang="en-GB" dirty="0"/>
                    </a:p>
                  </a:txBody>
                  <a:tcPr anchor="ctr">
                    <a:solidFill>
                      <a:schemeClr val="accent4">
                        <a:lumMod val="20000"/>
                        <a:lumOff val="80000"/>
                      </a:schemeClr>
                    </a:solidFill>
                  </a:tcPr>
                </a:tc>
                <a:tc>
                  <a:txBody>
                    <a:bodyPr/>
                    <a:lstStyle/>
                    <a:p>
                      <a:pPr algn="ctr"/>
                      <a:r>
                        <a:rPr lang="en-GB" b="1" dirty="0"/>
                        <a:t>20</a:t>
                      </a:r>
                    </a:p>
                  </a:txBody>
                  <a:tcPr anchor="ctr">
                    <a:solidFill>
                      <a:schemeClr val="accent4">
                        <a:lumMod val="20000"/>
                        <a:lumOff val="80000"/>
                      </a:schemeClr>
                    </a:solidFill>
                  </a:tcPr>
                </a:tc>
                <a:extLst>
                  <a:ext uri="{0D108BD9-81ED-4DB2-BD59-A6C34878D82A}">
                    <a16:rowId xmlns:a16="http://schemas.microsoft.com/office/drawing/2014/main" val="10004"/>
                  </a:ext>
                </a:extLst>
              </a:tr>
            </a:tbl>
          </a:graphicData>
        </a:graphic>
      </p:graphicFrame>
      <p:sp>
        <p:nvSpPr>
          <p:cNvPr id="7" name="AutoShape 2" descr="https://vle.sedgefield.cc/app/file/resource/75D96A1C20030BFEB5BCDF3C95CD900FEFF526DCDCC1AD5D.JPG?width=1920&amp;height=0&amp;scale_mode=fill"/>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Rounded Rectangular Callout 4">
            <a:extLst>
              <a:ext uri="{FF2B5EF4-FFF2-40B4-BE49-F238E27FC236}">
                <a16:creationId xmlns:a16="http://schemas.microsoft.com/office/drawing/2014/main" id="{42F8C942-F43E-B84E-9F3B-DF9DB3800827}"/>
              </a:ext>
            </a:extLst>
          </p:cNvPr>
          <p:cNvSpPr/>
          <p:nvPr/>
        </p:nvSpPr>
        <p:spPr>
          <a:xfrm>
            <a:off x="120073" y="3731491"/>
            <a:ext cx="1559502" cy="2265218"/>
          </a:xfrm>
          <a:prstGeom prst="wedgeRoundRectCallout">
            <a:avLst>
              <a:gd name="adj1" fmla="val 7003"/>
              <a:gd name="adj2" fmla="val -5946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rgbClr val="002060"/>
                </a:solidFill>
                <a:latin typeface="Comic Sans MS" panose="030F0902030302020204" pitchFamily="66" charset="0"/>
              </a:rPr>
              <a:t>Manage your time carefully to answer all the questions.</a:t>
            </a:r>
          </a:p>
        </p:txBody>
      </p:sp>
      <p:sp>
        <p:nvSpPr>
          <p:cNvPr id="10" name="Rounded Rectangular Callout 9">
            <a:extLst>
              <a:ext uri="{FF2B5EF4-FFF2-40B4-BE49-F238E27FC236}">
                <a16:creationId xmlns:a16="http://schemas.microsoft.com/office/drawing/2014/main" id="{2E1F9DDA-7513-B74D-8AAB-7CAAB4DC97FB}"/>
              </a:ext>
            </a:extLst>
          </p:cNvPr>
          <p:cNvSpPr/>
          <p:nvPr/>
        </p:nvSpPr>
        <p:spPr>
          <a:xfrm>
            <a:off x="10541025" y="3748095"/>
            <a:ext cx="1559502" cy="2265218"/>
          </a:xfrm>
          <a:prstGeom prst="wedgeRoundRectCallout">
            <a:avLst>
              <a:gd name="adj1" fmla="val -66438"/>
              <a:gd name="adj2" fmla="val 949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rgbClr val="002060"/>
                </a:solidFill>
                <a:latin typeface="Comic Sans MS" panose="030F0902030302020204" pitchFamily="66" charset="0"/>
              </a:rPr>
              <a:t>Aim to spend about one minute-per-mark.</a:t>
            </a:r>
          </a:p>
        </p:txBody>
      </p:sp>
    </p:spTree>
    <p:extLst>
      <p:ext uri="{BB962C8B-B14F-4D97-AF65-F5344CB8AC3E}">
        <p14:creationId xmlns:p14="http://schemas.microsoft.com/office/powerpoint/2010/main" val="4200990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2999014" y="50281"/>
            <a:ext cx="4495800" cy="1511183"/>
          </a:xfrm>
          <a:prstGeom prst="rect">
            <a:avLst/>
          </a:prstGeom>
          <a:solidFill>
            <a:srgbClr val="FF33CC">
              <a:alpha val="28627"/>
            </a:srgbClr>
          </a:solidFill>
          <a:ln w="25400">
            <a:solidFill>
              <a:schemeClr val="tx1"/>
            </a:solidFill>
            <a:miter lim="800000"/>
            <a:headEnd/>
            <a:tailEnd/>
          </a:ln>
          <a:effectLst/>
        </p:spPr>
        <p:txBody>
          <a:bodyPr>
            <a:spAutoFit/>
          </a:bodyPr>
          <a:lstStyle/>
          <a:p>
            <a:pPr algn="r">
              <a:spcBef>
                <a:spcPct val="15000"/>
              </a:spcBef>
            </a:pPr>
            <a:r>
              <a:rPr lang="en-GB" b="1" u="sng" dirty="0">
                <a:latin typeface="Consolas" panose="020B0609020204030204" pitchFamily="49" charset="0"/>
                <a:cs typeface="Consolas" panose="020B0609020204030204" pitchFamily="49" charset="0"/>
              </a:rPr>
              <a:t>Meaning</a:t>
            </a:r>
          </a:p>
          <a:p>
            <a:pPr>
              <a:spcBef>
                <a:spcPct val="15000"/>
              </a:spcBef>
              <a:buFont typeface="Wingdings" pitchFamily="2" charset="2"/>
              <a:buChar char="§"/>
            </a:pPr>
            <a:r>
              <a:rPr lang="en-GB" sz="1400" dirty="0"/>
              <a:t> </a:t>
            </a:r>
            <a:r>
              <a:rPr lang="en-GB" sz="1400" b="1" dirty="0"/>
              <a:t>what is the extract about? </a:t>
            </a:r>
          </a:p>
          <a:p>
            <a:pPr>
              <a:spcBef>
                <a:spcPct val="15000"/>
              </a:spcBef>
            </a:pPr>
            <a:r>
              <a:rPr lang="en-GB" sz="1400" b="1" dirty="0"/>
              <a:t>……………………………………………………………………………………………………………………………………………………………………………………………………………………………………………………………………...............................................................................................</a:t>
            </a:r>
          </a:p>
        </p:txBody>
      </p:sp>
      <p:sp>
        <p:nvSpPr>
          <p:cNvPr id="21507" name="Rectangle 3"/>
          <p:cNvSpPr>
            <a:spLocks noGrp="1" noChangeArrowheads="1"/>
          </p:cNvSpPr>
          <p:nvPr>
            <p:ph type="title"/>
          </p:nvPr>
        </p:nvSpPr>
        <p:spPr>
          <a:xfrm>
            <a:off x="7558314" y="50281"/>
            <a:ext cx="4495800" cy="857920"/>
          </a:xfrm>
          <a:solidFill>
            <a:schemeClr val="bg1">
              <a:alpha val="50000"/>
            </a:schemeClr>
          </a:solidFill>
          <a:ln w="31750">
            <a:solidFill>
              <a:schemeClr val="tx1"/>
            </a:solidFill>
          </a:ln>
        </p:spPr>
        <p:txBody>
          <a:bodyPr>
            <a:noAutofit/>
          </a:bodyPr>
          <a:lstStyle/>
          <a:p>
            <a:pPr>
              <a:spcBef>
                <a:spcPct val="15000"/>
              </a:spcBef>
            </a:pPr>
            <a:r>
              <a:rPr lang="en-GB" sz="1800" b="1" u="sng">
                <a:latin typeface="Consolas" panose="020B0609020204030204" pitchFamily="49" charset="0"/>
                <a:cs typeface="Consolas" panose="020B0609020204030204" pitchFamily="49" charset="0"/>
              </a:rPr>
              <a:t>Paper 2, Section A: </a:t>
            </a:r>
            <a:br>
              <a:rPr lang="en-GB" sz="1800" b="1" u="sng">
                <a:latin typeface="Consolas" panose="020B0609020204030204" pitchFamily="49" charset="0"/>
                <a:cs typeface="Consolas" panose="020B0609020204030204" pitchFamily="49" charset="0"/>
              </a:rPr>
            </a:br>
            <a:r>
              <a:rPr lang="en-GB" sz="1800" b="1">
                <a:latin typeface="Consolas" panose="020B0609020204030204" pitchFamily="49" charset="0"/>
                <a:cs typeface="Consolas" panose="020B0609020204030204" pitchFamily="49" charset="0"/>
              </a:rPr>
              <a:t>First Responses to Unseen Non-Fiction</a:t>
            </a:r>
          </a:p>
        </p:txBody>
      </p:sp>
      <p:sp>
        <p:nvSpPr>
          <p:cNvPr id="21509" name="Text Box 5"/>
          <p:cNvSpPr txBox="1">
            <a:spLocks noChangeArrowheads="1"/>
          </p:cNvSpPr>
          <p:nvPr/>
        </p:nvSpPr>
        <p:spPr bwMode="auto">
          <a:xfrm>
            <a:off x="7573618" y="5980320"/>
            <a:ext cx="4495800" cy="832536"/>
          </a:xfrm>
          <a:prstGeom prst="rect">
            <a:avLst/>
          </a:prstGeom>
          <a:solidFill>
            <a:srgbClr val="FFC000">
              <a:alpha val="21000"/>
            </a:srgbClr>
          </a:solidFill>
          <a:ln w="25400">
            <a:solidFill>
              <a:schemeClr val="tx1"/>
            </a:solidFill>
            <a:miter lim="800000"/>
            <a:headEnd/>
            <a:tailEnd/>
          </a:ln>
          <a:effectLst/>
        </p:spPr>
        <p:txBody>
          <a:bodyPr>
            <a:spAutoFit/>
          </a:bodyPr>
          <a:lstStyle/>
          <a:p>
            <a:pPr algn="r">
              <a:spcBef>
                <a:spcPct val="15000"/>
              </a:spcBef>
            </a:pPr>
            <a:r>
              <a:rPr lang="en-GB" b="1" u="sng">
                <a:latin typeface="Consolas" panose="020B0609020204030204" pitchFamily="49" charset="0"/>
                <a:cs typeface="Consolas" panose="020B0609020204030204" pitchFamily="49" charset="0"/>
              </a:rPr>
              <a:t>Ideas and Attitudes</a:t>
            </a:r>
            <a:endParaRPr lang="en-GB" sz="1400" b="1" u="sng">
              <a:latin typeface="Consolas" panose="020B0609020204030204" pitchFamily="49" charset="0"/>
              <a:cs typeface="Consolas" panose="020B0609020204030204" pitchFamily="49" charset="0"/>
            </a:endParaRPr>
          </a:p>
          <a:p>
            <a:pPr>
              <a:spcBef>
                <a:spcPct val="15000"/>
              </a:spcBef>
            </a:pPr>
            <a:r>
              <a:rPr lang="en-GB" sz="1400">
                <a:latin typeface="Consolas" panose="020B0609020204030204" pitchFamily="49" charset="0"/>
                <a:cs typeface="Consolas" panose="020B0609020204030204" pitchFamily="49" charset="0"/>
              </a:rPr>
              <a:t>………………………………………………………………………………………………………………………………………………………………………………………………………………………………….</a:t>
            </a:r>
          </a:p>
        </p:txBody>
      </p:sp>
      <p:sp>
        <p:nvSpPr>
          <p:cNvPr id="21510" name="Text Box 6"/>
          <p:cNvSpPr txBox="1">
            <a:spLocks noChangeArrowheads="1"/>
          </p:cNvSpPr>
          <p:nvPr/>
        </p:nvSpPr>
        <p:spPr bwMode="auto">
          <a:xfrm>
            <a:off x="7573618" y="2708401"/>
            <a:ext cx="4495800" cy="3213187"/>
          </a:xfrm>
          <a:prstGeom prst="rect">
            <a:avLst/>
          </a:prstGeom>
          <a:solidFill>
            <a:srgbClr val="92D050">
              <a:alpha val="21000"/>
            </a:srgbClr>
          </a:solidFill>
          <a:ln w="25400">
            <a:solidFill>
              <a:schemeClr val="tx1"/>
            </a:solidFill>
            <a:miter lim="800000"/>
            <a:headEnd/>
            <a:tailEnd/>
          </a:ln>
          <a:effectLst/>
        </p:spPr>
        <p:txBody>
          <a:bodyPr>
            <a:spAutoFit/>
          </a:bodyPr>
          <a:lstStyle/>
          <a:p>
            <a:pPr algn="r">
              <a:spcBef>
                <a:spcPct val="15000"/>
              </a:spcBef>
            </a:pPr>
            <a:r>
              <a:rPr lang="en-GB" b="1" u="sng">
                <a:latin typeface="Consolas" panose="020B0609020204030204" pitchFamily="49" charset="0"/>
                <a:cs typeface="Consolas" panose="020B0609020204030204" pitchFamily="49" charset="0"/>
              </a:rPr>
              <a:t>Structure</a:t>
            </a:r>
          </a:p>
          <a:p>
            <a:pPr>
              <a:spcBef>
                <a:spcPct val="15000"/>
              </a:spcBef>
              <a:buFont typeface="Wingdings" pitchFamily="2" charset="2"/>
              <a:buChar char="§"/>
            </a:pPr>
            <a:r>
              <a:rPr lang="en-GB" sz="1400" b="1"/>
              <a:t>Opening</a:t>
            </a:r>
            <a:r>
              <a:rPr lang="en-GB" sz="1400"/>
              <a:t> </a:t>
            </a:r>
            <a:r>
              <a:rPr lang="en-GB" sz="1000"/>
              <a:t>– how does the extract begin?</a:t>
            </a:r>
          </a:p>
          <a:p>
            <a:pPr>
              <a:spcBef>
                <a:spcPct val="15000"/>
              </a:spcBef>
            </a:pPr>
            <a:r>
              <a:rPr lang="en-GB" sz="1400"/>
              <a:t>…………………………………………………………………………………………………………………………………………………………………………………………</a:t>
            </a:r>
          </a:p>
          <a:p>
            <a:pPr>
              <a:spcBef>
                <a:spcPct val="15000"/>
              </a:spcBef>
              <a:buFont typeface="Wingdings" pitchFamily="2" charset="2"/>
              <a:buChar char="§"/>
            </a:pPr>
            <a:r>
              <a:rPr lang="en-GB" sz="1400" b="1"/>
              <a:t>Ending</a:t>
            </a:r>
            <a:r>
              <a:rPr lang="en-GB" sz="1400"/>
              <a:t> </a:t>
            </a:r>
            <a:r>
              <a:rPr lang="en-GB" sz="1000"/>
              <a:t>– how does the extract finish? Is there a clear resolution?</a:t>
            </a:r>
          </a:p>
          <a:p>
            <a:pPr>
              <a:spcBef>
                <a:spcPct val="15000"/>
              </a:spcBef>
            </a:pPr>
            <a:r>
              <a:rPr lang="en-GB" sz="1400"/>
              <a:t>…………………………………………………………………………………………………………………………………………………………………………………………</a:t>
            </a:r>
          </a:p>
          <a:p>
            <a:pPr>
              <a:spcBef>
                <a:spcPct val="15000"/>
              </a:spcBef>
              <a:buFont typeface="Wingdings" pitchFamily="2" charset="2"/>
              <a:buChar char="§"/>
            </a:pPr>
            <a:r>
              <a:rPr lang="en-GB" sz="1400" b="1"/>
              <a:t>Repetition</a:t>
            </a:r>
            <a:r>
              <a:rPr lang="en-GB" sz="1400"/>
              <a:t> </a:t>
            </a:r>
            <a:r>
              <a:rPr lang="en-GB" sz="1000"/>
              <a:t>– are any ideas or patterns repeated? Why?</a:t>
            </a:r>
          </a:p>
          <a:p>
            <a:pPr>
              <a:spcBef>
                <a:spcPct val="15000"/>
              </a:spcBef>
            </a:pPr>
            <a:r>
              <a:rPr lang="en-GB" sz="1400"/>
              <a:t>…………………………………………………………………………………………………………………………………………………………………………………………</a:t>
            </a:r>
          </a:p>
          <a:p>
            <a:pPr>
              <a:spcBef>
                <a:spcPct val="15000"/>
              </a:spcBef>
              <a:buFont typeface="Wingdings" pitchFamily="2" charset="2"/>
              <a:buChar char="§"/>
            </a:pPr>
            <a:r>
              <a:rPr lang="en-GB" sz="1400" b="1"/>
              <a:t>Connections</a:t>
            </a:r>
            <a:r>
              <a:rPr lang="en-GB" sz="1400"/>
              <a:t> </a:t>
            </a:r>
            <a:r>
              <a:rPr lang="en-GB" sz="1000"/>
              <a:t>– how do the paragraphs link together?</a:t>
            </a:r>
          </a:p>
          <a:p>
            <a:pPr>
              <a:spcBef>
                <a:spcPct val="15000"/>
              </a:spcBef>
            </a:pPr>
            <a:r>
              <a:rPr lang="en-GB" sz="1400"/>
              <a:t>…………………………………………………………………………………………………………………………………………………………………………………………</a:t>
            </a:r>
          </a:p>
        </p:txBody>
      </p:sp>
      <p:sp>
        <p:nvSpPr>
          <p:cNvPr id="21511" name="Text Box 7"/>
          <p:cNvSpPr txBox="1">
            <a:spLocks noChangeArrowheads="1"/>
          </p:cNvSpPr>
          <p:nvPr/>
        </p:nvSpPr>
        <p:spPr bwMode="auto">
          <a:xfrm>
            <a:off x="2993804" y="3572496"/>
            <a:ext cx="4495800" cy="3277820"/>
          </a:xfrm>
          <a:prstGeom prst="rect">
            <a:avLst/>
          </a:prstGeom>
          <a:solidFill>
            <a:srgbClr val="FFFF00">
              <a:alpha val="21000"/>
            </a:srgbClr>
          </a:solidFill>
          <a:ln w="25400">
            <a:solidFill>
              <a:schemeClr val="tx1"/>
            </a:solidFill>
            <a:miter lim="800000"/>
            <a:headEnd/>
            <a:tailEnd/>
          </a:ln>
          <a:effectLst/>
        </p:spPr>
        <p:txBody>
          <a:bodyPr>
            <a:spAutoFit/>
          </a:bodyPr>
          <a:lstStyle/>
          <a:p>
            <a:pPr algn="r">
              <a:spcBef>
                <a:spcPct val="15000"/>
              </a:spcBef>
            </a:pPr>
            <a:r>
              <a:rPr lang="en-GB" b="1" u="sng">
                <a:latin typeface="Consolas" panose="020B0609020204030204" pitchFamily="49" charset="0"/>
                <a:cs typeface="Consolas" panose="020B0609020204030204" pitchFamily="49" charset="0"/>
              </a:rPr>
              <a:t>Imagery and Language</a:t>
            </a:r>
          </a:p>
          <a:p>
            <a:pPr>
              <a:spcBef>
                <a:spcPct val="15000"/>
              </a:spcBef>
              <a:buFont typeface="Wingdings" pitchFamily="2" charset="2"/>
              <a:buChar char="§"/>
            </a:pPr>
            <a:r>
              <a:rPr lang="en-GB" sz="1400" b="1"/>
              <a:t>Alliteration</a:t>
            </a:r>
            <a:r>
              <a:rPr lang="en-GB" sz="1400"/>
              <a:t> ……………………………………………………………………….</a:t>
            </a:r>
          </a:p>
          <a:p>
            <a:pPr>
              <a:spcBef>
                <a:spcPct val="15000"/>
              </a:spcBef>
              <a:buFont typeface="Wingdings" pitchFamily="2" charset="2"/>
              <a:buChar char="§"/>
            </a:pPr>
            <a:r>
              <a:rPr lang="en-US" sz="1400" b="1"/>
              <a:t>Metaphor ………………………………………………………………………</a:t>
            </a:r>
          </a:p>
          <a:p>
            <a:pPr>
              <a:spcBef>
                <a:spcPct val="15000"/>
              </a:spcBef>
              <a:buFont typeface="Wingdings" pitchFamily="2" charset="2"/>
              <a:buChar char="§"/>
            </a:pPr>
            <a:r>
              <a:rPr lang="en-US" sz="1400" b="1"/>
              <a:t>Simile …………………………………………………………………………….</a:t>
            </a:r>
            <a:endParaRPr lang="en-US" sz="1400"/>
          </a:p>
          <a:p>
            <a:pPr>
              <a:spcBef>
                <a:spcPct val="15000"/>
              </a:spcBef>
              <a:buFont typeface="Wingdings" pitchFamily="2" charset="2"/>
              <a:buChar char="§"/>
            </a:pPr>
            <a:r>
              <a:rPr lang="en-US" sz="1400" b="1"/>
              <a:t>Personification  ………………………………………………………….....</a:t>
            </a:r>
          </a:p>
          <a:p>
            <a:pPr>
              <a:spcBef>
                <a:spcPct val="15000"/>
              </a:spcBef>
              <a:buFont typeface="Wingdings" pitchFamily="2" charset="2"/>
              <a:buChar char="§"/>
            </a:pPr>
            <a:r>
              <a:rPr lang="en-GB" sz="1400" b="1"/>
              <a:t>Onomatopoeia ………………………………………………………………</a:t>
            </a:r>
          </a:p>
          <a:p>
            <a:pPr>
              <a:spcBef>
                <a:spcPct val="15000"/>
              </a:spcBef>
              <a:buFont typeface="Wingdings" pitchFamily="2" charset="2"/>
              <a:buChar char="§"/>
            </a:pPr>
            <a:r>
              <a:rPr lang="en-GB" sz="1400" b="1"/>
              <a:t>Repetition ……………………………………………………………………..</a:t>
            </a:r>
          </a:p>
          <a:p>
            <a:pPr>
              <a:spcBef>
                <a:spcPct val="15000"/>
              </a:spcBef>
              <a:buFont typeface="Wingdings" pitchFamily="2" charset="2"/>
              <a:buChar char="§"/>
            </a:pPr>
            <a:r>
              <a:rPr lang="en-GB" sz="1400" b="1"/>
              <a:t>Adjectives </a:t>
            </a:r>
            <a:r>
              <a:rPr lang="en-GB" sz="1400"/>
              <a:t>…………………………………………………………………………</a:t>
            </a:r>
          </a:p>
          <a:p>
            <a:pPr>
              <a:spcBef>
                <a:spcPct val="15000"/>
              </a:spcBef>
            </a:pPr>
            <a:r>
              <a:rPr lang="en-GB" sz="1400"/>
              <a:t>……………………………………………………………………………………………</a:t>
            </a:r>
            <a:endParaRPr lang="en-GB" sz="1000"/>
          </a:p>
          <a:p>
            <a:pPr>
              <a:spcBef>
                <a:spcPct val="15000"/>
              </a:spcBef>
              <a:buFont typeface="Wingdings" pitchFamily="2" charset="2"/>
              <a:buChar char="§"/>
            </a:pPr>
            <a:r>
              <a:rPr lang="en-GB" sz="1400" b="1"/>
              <a:t> Slang or unusual words and misspellings …………………………...............................................................</a:t>
            </a:r>
            <a:endParaRPr lang="en-GB" sz="1400"/>
          </a:p>
          <a:p>
            <a:pPr>
              <a:spcBef>
                <a:spcPct val="15000"/>
              </a:spcBef>
              <a:buFont typeface="Wingdings" pitchFamily="2" charset="2"/>
              <a:buChar char="§"/>
            </a:pPr>
            <a:r>
              <a:rPr lang="en-GB" sz="1400" b="1"/>
              <a:t>Semantic field ………………………………………………………………………………..........</a:t>
            </a:r>
            <a:endParaRPr lang="en-GB" sz="1050"/>
          </a:p>
        </p:txBody>
      </p:sp>
      <p:sp>
        <p:nvSpPr>
          <p:cNvPr id="4" name="TextBox 3"/>
          <p:cNvSpPr txBox="1"/>
          <p:nvPr/>
        </p:nvSpPr>
        <p:spPr>
          <a:xfrm>
            <a:off x="1703512" y="2780928"/>
            <a:ext cx="4104456" cy="369332"/>
          </a:xfrm>
          <a:prstGeom prst="rect">
            <a:avLst/>
          </a:prstGeom>
          <a:noFill/>
        </p:spPr>
        <p:txBody>
          <a:bodyPr wrap="square" rtlCol="0">
            <a:spAutoFit/>
          </a:bodyPr>
          <a:lstStyle/>
          <a:p>
            <a:endParaRPr lang="en-GB"/>
          </a:p>
        </p:txBody>
      </p:sp>
      <p:sp>
        <p:nvSpPr>
          <p:cNvPr id="5" name="TextBox 4"/>
          <p:cNvSpPr txBox="1"/>
          <p:nvPr/>
        </p:nvSpPr>
        <p:spPr>
          <a:xfrm>
            <a:off x="2993804" y="1628281"/>
            <a:ext cx="4495800" cy="1855893"/>
          </a:xfrm>
          <a:prstGeom prst="rect">
            <a:avLst/>
          </a:prstGeom>
          <a:solidFill>
            <a:schemeClr val="accent4">
              <a:lumMod val="60000"/>
              <a:lumOff val="40000"/>
              <a:alpha val="21000"/>
            </a:schemeClr>
          </a:solidFill>
          <a:ln w="28575">
            <a:solidFill>
              <a:schemeClr val="tx1"/>
            </a:solidFill>
          </a:ln>
        </p:spPr>
        <p:txBody>
          <a:bodyPr wrap="square" rtlCol="0">
            <a:spAutoFit/>
          </a:bodyPr>
          <a:lstStyle/>
          <a:p>
            <a:pPr algn="r"/>
            <a:r>
              <a:rPr lang="en-GB" b="1" u="sng">
                <a:latin typeface="Consolas" panose="020B0609020204030204" pitchFamily="49" charset="0"/>
                <a:cs typeface="Consolas" panose="020B0609020204030204" pitchFamily="49" charset="0"/>
              </a:rPr>
              <a:t>Purpose/Audience/Form (PAF</a:t>
            </a:r>
            <a:r>
              <a:rPr lang="en-GB" b="1" u="sng"/>
              <a:t>)</a:t>
            </a:r>
          </a:p>
          <a:p>
            <a:pPr>
              <a:spcBef>
                <a:spcPct val="15000"/>
              </a:spcBef>
              <a:buFont typeface="Wingdings" pitchFamily="2" charset="2"/>
              <a:buChar char="§"/>
            </a:pPr>
            <a:r>
              <a:rPr lang="en-GB" sz="1400" b="1"/>
              <a:t>What </a:t>
            </a:r>
            <a:r>
              <a:rPr lang="en-GB" sz="1400"/>
              <a:t>is the purpose of the text?</a:t>
            </a:r>
          </a:p>
          <a:p>
            <a:pPr>
              <a:spcBef>
                <a:spcPct val="15000"/>
              </a:spcBef>
            </a:pPr>
            <a:r>
              <a:rPr lang="en-GB" sz="1400"/>
              <a:t>……………………………………………………………………………………………</a:t>
            </a:r>
            <a:endParaRPr lang="en-US" sz="1400"/>
          </a:p>
          <a:p>
            <a:pPr>
              <a:spcBef>
                <a:spcPct val="15000"/>
              </a:spcBef>
              <a:buFont typeface="Wingdings" pitchFamily="2" charset="2"/>
              <a:buChar char="§"/>
            </a:pPr>
            <a:r>
              <a:rPr lang="en-US" sz="1400" b="1"/>
              <a:t>Who </a:t>
            </a:r>
            <a:r>
              <a:rPr lang="en-US" sz="1400"/>
              <a:t>is the intended audience of the text?</a:t>
            </a:r>
          </a:p>
          <a:p>
            <a:pPr>
              <a:spcBef>
                <a:spcPct val="15000"/>
              </a:spcBef>
            </a:pPr>
            <a:r>
              <a:rPr lang="en-US" sz="1400" b="1"/>
              <a:t>………………………………………………………………………………………..</a:t>
            </a:r>
          </a:p>
          <a:p>
            <a:pPr>
              <a:spcBef>
                <a:spcPct val="15000"/>
              </a:spcBef>
              <a:buFont typeface="Wingdings" pitchFamily="2" charset="2"/>
              <a:buChar char="§"/>
            </a:pPr>
            <a:r>
              <a:rPr lang="en-US" sz="1400" b="1"/>
              <a:t>What </a:t>
            </a:r>
            <a:r>
              <a:rPr lang="en-US" sz="1400"/>
              <a:t>is the form of the text?</a:t>
            </a:r>
          </a:p>
          <a:p>
            <a:pPr>
              <a:spcBef>
                <a:spcPct val="15000"/>
              </a:spcBef>
            </a:pPr>
            <a:r>
              <a:rPr lang="en-US" sz="1400" b="1"/>
              <a:t>………………………………………………………………………………………..</a:t>
            </a:r>
          </a:p>
        </p:txBody>
      </p:sp>
      <p:sp>
        <p:nvSpPr>
          <p:cNvPr id="6" name="TextBox 5"/>
          <p:cNvSpPr txBox="1"/>
          <p:nvPr/>
        </p:nvSpPr>
        <p:spPr>
          <a:xfrm>
            <a:off x="7573618" y="980209"/>
            <a:ext cx="4495800" cy="1661993"/>
          </a:xfrm>
          <a:prstGeom prst="rect">
            <a:avLst/>
          </a:prstGeom>
          <a:solidFill>
            <a:srgbClr val="00B0F0">
              <a:alpha val="21000"/>
            </a:srgbClr>
          </a:solidFill>
          <a:ln w="28575">
            <a:solidFill>
              <a:schemeClr val="tx1"/>
            </a:solidFill>
          </a:ln>
        </p:spPr>
        <p:txBody>
          <a:bodyPr wrap="square" rtlCol="0">
            <a:spAutoFit/>
          </a:bodyPr>
          <a:lstStyle/>
          <a:p>
            <a:pPr algn="r"/>
            <a:r>
              <a:rPr lang="en-GB" b="1" u="sng">
                <a:latin typeface="Consolas" panose="020B0609020204030204" pitchFamily="49" charset="0"/>
                <a:cs typeface="Consolas" panose="020B0609020204030204" pitchFamily="49" charset="0"/>
              </a:rPr>
              <a:t>Context</a:t>
            </a:r>
          </a:p>
          <a:p>
            <a:pPr marL="95250" indent="-95250">
              <a:buFont typeface="Wingdings" panose="05000000000000000000" pitchFamily="2" charset="2"/>
              <a:buChar char="§"/>
            </a:pPr>
            <a:r>
              <a:rPr lang="en-GB" sz="1400" b="1"/>
              <a:t> When </a:t>
            </a:r>
          </a:p>
          <a:p>
            <a:r>
              <a:rPr lang="en-GB" sz="1400" b="1"/>
              <a:t>………………………………………………………………………………………..</a:t>
            </a:r>
          </a:p>
          <a:p>
            <a:pPr marL="95250" indent="-95250">
              <a:buFont typeface="Wingdings" panose="05000000000000000000" pitchFamily="2" charset="2"/>
              <a:buChar char="§"/>
            </a:pPr>
            <a:r>
              <a:rPr lang="en-GB" sz="1400" b="1"/>
              <a:t>Where</a:t>
            </a:r>
          </a:p>
          <a:p>
            <a:r>
              <a:rPr lang="en-GB" sz="1400" b="1"/>
              <a:t>………………………………………………………………………………………..</a:t>
            </a:r>
            <a:endParaRPr lang="en-GB" sz="1000"/>
          </a:p>
          <a:p>
            <a:pPr marL="95250" indent="-95250">
              <a:buFont typeface="Wingdings" panose="05000000000000000000" pitchFamily="2" charset="2"/>
              <a:buChar char="§"/>
            </a:pPr>
            <a:r>
              <a:rPr lang="en-GB" sz="1400"/>
              <a:t> </a:t>
            </a:r>
            <a:r>
              <a:rPr lang="en-GB" sz="1400" b="1"/>
              <a:t>Who</a:t>
            </a:r>
          </a:p>
          <a:p>
            <a:r>
              <a:rPr lang="en-GB" sz="1400" b="1"/>
              <a:t>………………………………………………………………………………………..</a:t>
            </a:r>
            <a:endParaRPr lang="en-GB" sz="1000"/>
          </a:p>
        </p:txBody>
      </p:sp>
      <p:sp>
        <p:nvSpPr>
          <p:cNvPr id="10" name="Rectangle 9">
            <a:extLst>
              <a:ext uri="{FF2B5EF4-FFF2-40B4-BE49-F238E27FC236}">
                <a16:creationId xmlns:a16="http://schemas.microsoft.com/office/drawing/2014/main" id="{7FEF1A5B-2F14-E64C-817A-F7D07153B1FD}"/>
              </a:ext>
            </a:extLst>
          </p:cNvPr>
          <p:cNvSpPr/>
          <p:nvPr/>
        </p:nvSpPr>
        <p:spPr>
          <a:xfrm>
            <a:off x="229237" y="240248"/>
            <a:ext cx="1602738" cy="1569660"/>
          </a:xfrm>
          <a:prstGeom prst="rect">
            <a:avLst/>
          </a:prstGeom>
        </p:spPr>
        <p:txBody>
          <a:bodyPr wrap="square">
            <a:spAutoFit/>
          </a:bodyPr>
          <a:lstStyle/>
          <a:p>
            <a:r>
              <a:rPr lang="en-US" sz="9600" dirty="0"/>
              <a:t>👨‍🏫</a:t>
            </a:r>
          </a:p>
        </p:txBody>
      </p:sp>
      <p:sp>
        <p:nvSpPr>
          <p:cNvPr id="11" name="Rounded Rectangular Callout 10">
            <a:extLst>
              <a:ext uri="{FF2B5EF4-FFF2-40B4-BE49-F238E27FC236}">
                <a16:creationId xmlns:a16="http://schemas.microsoft.com/office/drawing/2014/main" id="{0FE8AE88-8E65-6245-9A65-BA0C544CEEF0}"/>
              </a:ext>
            </a:extLst>
          </p:cNvPr>
          <p:cNvSpPr/>
          <p:nvPr/>
        </p:nvSpPr>
        <p:spPr>
          <a:xfrm>
            <a:off x="229237" y="1809909"/>
            <a:ext cx="2561655" cy="1152646"/>
          </a:xfrm>
          <a:prstGeom prst="wedgeRoundRectCallout">
            <a:avLst>
              <a:gd name="adj1" fmla="val -20894"/>
              <a:gd name="adj2" fmla="val -6310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2060"/>
                </a:solidFill>
                <a:latin typeface="Comic Sans MS" panose="030F0902030302020204" pitchFamily="66" charset="0"/>
              </a:rPr>
              <a:t>This version only has the prompts…</a:t>
            </a:r>
          </a:p>
        </p:txBody>
      </p:sp>
    </p:spTree>
    <p:extLst>
      <p:ext uri="{BB962C8B-B14F-4D97-AF65-F5344CB8AC3E}">
        <p14:creationId xmlns:p14="http://schemas.microsoft.com/office/powerpoint/2010/main" val="294229720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3037434" y="41572"/>
            <a:ext cx="4495800" cy="1360372"/>
          </a:xfrm>
          <a:prstGeom prst="rect">
            <a:avLst/>
          </a:prstGeom>
          <a:solidFill>
            <a:srgbClr val="FF33CC">
              <a:alpha val="28627"/>
            </a:srgbClr>
          </a:solidFill>
          <a:ln w="25400">
            <a:solidFill>
              <a:schemeClr val="tx1"/>
            </a:solidFill>
            <a:miter lim="800000"/>
            <a:headEnd/>
            <a:tailEnd/>
          </a:ln>
          <a:effectLst/>
        </p:spPr>
        <p:txBody>
          <a:bodyPr>
            <a:spAutoFit/>
          </a:bodyPr>
          <a:lstStyle/>
          <a:p>
            <a:pPr algn="r">
              <a:spcBef>
                <a:spcPct val="15000"/>
              </a:spcBef>
            </a:pPr>
            <a:r>
              <a:rPr lang="en-GB" b="1" u="sng">
                <a:latin typeface="Consolas" panose="020B0609020204030204" pitchFamily="49" charset="0"/>
                <a:cs typeface="Consolas" panose="020B0609020204030204" pitchFamily="49" charset="0"/>
              </a:rPr>
              <a:t>Meaning</a:t>
            </a:r>
          </a:p>
          <a:p>
            <a:pPr algn="r">
              <a:spcBef>
                <a:spcPct val="15000"/>
              </a:spcBef>
            </a:pPr>
            <a:endParaRPr lang="en-GB" sz="1400"/>
          </a:p>
          <a:p>
            <a:pPr>
              <a:spcBef>
                <a:spcPct val="15000"/>
              </a:spcBef>
              <a:buFont typeface="Wingdings" pitchFamily="2" charset="2"/>
              <a:buChar char="§"/>
            </a:pPr>
            <a:endParaRPr lang="en-GB" sz="1400"/>
          </a:p>
          <a:p>
            <a:pPr>
              <a:spcBef>
                <a:spcPct val="15000"/>
              </a:spcBef>
              <a:buFont typeface="Wingdings" pitchFamily="2" charset="2"/>
              <a:buChar char="§"/>
            </a:pPr>
            <a:endParaRPr lang="en-GB" sz="1400"/>
          </a:p>
          <a:p>
            <a:pPr>
              <a:spcBef>
                <a:spcPct val="15000"/>
              </a:spcBef>
              <a:buFont typeface="Wingdings" pitchFamily="2" charset="2"/>
              <a:buChar char="§"/>
            </a:pPr>
            <a:endParaRPr lang="en-GB" sz="1400"/>
          </a:p>
        </p:txBody>
      </p:sp>
      <p:sp>
        <p:nvSpPr>
          <p:cNvPr id="21507" name="Rectangle 3"/>
          <p:cNvSpPr>
            <a:spLocks noGrp="1" noChangeArrowheads="1"/>
          </p:cNvSpPr>
          <p:nvPr>
            <p:ph type="title"/>
          </p:nvPr>
        </p:nvSpPr>
        <p:spPr>
          <a:xfrm>
            <a:off x="7596734" y="41573"/>
            <a:ext cx="4495800" cy="1249363"/>
          </a:xfrm>
          <a:solidFill>
            <a:schemeClr val="bg1">
              <a:alpha val="50000"/>
            </a:schemeClr>
          </a:solidFill>
          <a:ln w="31750">
            <a:solidFill>
              <a:schemeClr val="tx1"/>
            </a:solidFill>
          </a:ln>
        </p:spPr>
        <p:txBody>
          <a:bodyPr>
            <a:noAutofit/>
          </a:bodyPr>
          <a:lstStyle/>
          <a:p>
            <a:pPr>
              <a:spcBef>
                <a:spcPct val="15000"/>
              </a:spcBef>
            </a:pPr>
            <a:r>
              <a:rPr lang="en-GB" sz="2400" b="1" u="sng">
                <a:latin typeface="Consolas" panose="020B0609020204030204" pitchFamily="49" charset="0"/>
                <a:cs typeface="Consolas" panose="020B0609020204030204" pitchFamily="49" charset="0"/>
              </a:rPr>
              <a:t>Paper 2, Section A: </a:t>
            </a:r>
            <a:br>
              <a:rPr lang="en-GB" sz="2400" b="1" u="sng">
                <a:latin typeface="Consolas" panose="020B0609020204030204" pitchFamily="49" charset="0"/>
                <a:cs typeface="Consolas" panose="020B0609020204030204" pitchFamily="49" charset="0"/>
              </a:rPr>
            </a:br>
            <a:r>
              <a:rPr lang="en-GB" sz="2400" b="1">
                <a:latin typeface="Consolas" panose="020B0609020204030204" pitchFamily="49" charset="0"/>
                <a:cs typeface="Consolas" panose="020B0609020204030204" pitchFamily="49" charset="0"/>
              </a:rPr>
              <a:t>First Responses to Unseen Non-Fiction</a:t>
            </a:r>
          </a:p>
        </p:txBody>
      </p:sp>
      <p:sp>
        <p:nvSpPr>
          <p:cNvPr id="21509" name="Text Box 5"/>
          <p:cNvSpPr txBox="1">
            <a:spLocks noChangeArrowheads="1"/>
          </p:cNvSpPr>
          <p:nvPr/>
        </p:nvSpPr>
        <p:spPr bwMode="auto">
          <a:xfrm>
            <a:off x="7612038" y="5219797"/>
            <a:ext cx="4495800" cy="1608133"/>
          </a:xfrm>
          <a:prstGeom prst="rect">
            <a:avLst/>
          </a:prstGeom>
          <a:solidFill>
            <a:srgbClr val="FFC000">
              <a:alpha val="21000"/>
            </a:srgbClr>
          </a:solidFill>
          <a:ln w="25400">
            <a:solidFill>
              <a:schemeClr val="tx1"/>
            </a:solidFill>
            <a:miter lim="800000"/>
            <a:headEnd/>
            <a:tailEnd/>
          </a:ln>
          <a:effectLst/>
        </p:spPr>
        <p:txBody>
          <a:bodyPr>
            <a:spAutoFit/>
          </a:bodyPr>
          <a:lstStyle/>
          <a:p>
            <a:pPr algn="r">
              <a:spcBef>
                <a:spcPct val="15000"/>
              </a:spcBef>
            </a:pPr>
            <a:r>
              <a:rPr lang="en-GB" b="1" u="sng">
                <a:latin typeface="Consolas" panose="020B0609020204030204" pitchFamily="49" charset="0"/>
                <a:cs typeface="Consolas" panose="020B0609020204030204" pitchFamily="49" charset="0"/>
              </a:rPr>
              <a:t>Ideas and Attitudes</a:t>
            </a:r>
          </a:p>
          <a:p>
            <a:pPr>
              <a:spcBef>
                <a:spcPct val="15000"/>
              </a:spcBef>
            </a:pPr>
            <a:endParaRPr lang="en-GB" sz="1400"/>
          </a:p>
          <a:p>
            <a:pPr>
              <a:spcBef>
                <a:spcPct val="15000"/>
              </a:spcBef>
            </a:pPr>
            <a:endParaRPr lang="en-GB" sz="1400"/>
          </a:p>
          <a:p>
            <a:pPr>
              <a:spcBef>
                <a:spcPct val="15000"/>
              </a:spcBef>
            </a:pPr>
            <a:endParaRPr lang="en-GB" sz="1400"/>
          </a:p>
          <a:p>
            <a:pPr>
              <a:spcBef>
                <a:spcPct val="15000"/>
              </a:spcBef>
            </a:pPr>
            <a:endParaRPr lang="en-GB" sz="1400"/>
          </a:p>
          <a:p>
            <a:pPr>
              <a:spcBef>
                <a:spcPct val="15000"/>
              </a:spcBef>
            </a:pPr>
            <a:endParaRPr lang="en-GB" sz="1400"/>
          </a:p>
        </p:txBody>
      </p:sp>
      <p:sp>
        <p:nvSpPr>
          <p:cNvPr id="21510" name="Text Box 6"/>
          <p:cNvSpPr txBox="1">
            <a:spLocks noChangeArrowheads="1"/>
          </p:cNvSpPr>
          <p:nvPr/>
        </p:nvSpPr>
        <p:spPr bwMode="auto">
          <a:xfrm>
            <a:off x="7612038" y="2627684"/>
            <a:ext cx="4495800" cy="2528384"/>
          </a:xfrm>
          <a:prstGeom prst="rect">
            <a:avLst/>
          </a:prstGeom>
          <a:solidFill>
            <a:srgbClr val="92D050">
              <a:alpha val="21000"/>
            </a:srgbClr>
          </a:solidFill>
          <a:ln w="25400">
            <a:solidFill>
              <a:schemeClr val="tx1"/>
            </a:solidFill>
            <a:miter lim="800000"/>
            <a:headEnd/>
            <a:tailEnd/>
          </a:ln>
          <a:effectLst/>
        </p:spPr>
        <p:txBody>
          <a:bodyPr>
            <a:spAutoFit/>
          </a:bodyPr>
          <a:lstStyle/>
          <a:p>
            <a:pPr algn="r">
              <a:spcBef>
                <a:spcPct val="15000"/>
              </a:spcBef>
            </a:pPr>
            <a:r>
              <a:rPr lang="en-GB" b="1" u="sng">
                <a:latin typeface="Consolas" panose="020B0609020204030204" pitchFamily="49" charset="0"/>
                <a:cs typeface="Consolas" panose="020B0609020204030204" pitchFamily="49" charset="0"/>
              </a:rPr>
              <a:t>Structure</a:t>
            </a:r>
          </a:p>
          <a:p>
            <a:pPr>
              <a:spcBef>
                <a:spcPct val="15000"/>
              </a:spcBef>
            </a:pPr>
            <a:endParaRPr lang="en-GB" sz="1400"/>
          </a:p>
          <a:p>
            <a:pPr>
              <a:spcBef>
                <a:spcPct val="15000"/>
              </a:spcBef>
            </a:pPr>
            <a:endParaRPr lang="en-GB" sz="1400"/>
          </a:p>
          <a:p>
            <a:pPr>
              <a:spcBef>
                <a:spcPct val="15000"/>
              </a:spcBef>
            </a:pPr>
            <a:endParaRPr lang="en-GB" sz="1400"/>
          </a:p>
          <a:p>
            <a:pPr>
              <a:spcBef>
                <a:spcPct val="15000"/>
              </a:spcBef>
            </a:pPr>
            <a:endParaRPr lang="en-GB" sz="1400"/>
          </a:p>
          <a:p>
            <a:pPr>
              <a:spcBef>
                <a:spcPct val="15000"/>
              </a:spcBef>
            </a:pPr>
            <a:endParaRPr lang="en-GB" sz="1400"/>
          </a:p>
          <a:p>
            <a:pPr>
              <a:spcBef>
                <a:spcPct val="15000"/>
              </a:spcBef>
            </a:pPr>
            <a:endParaRPr lang="en-GB" sz="1400"/>
          </a:p>
          <a:p>
            <a:pPr>
              <a:spcBef>
                <a:spcPct val="15000"/>
              </a:spcBef>
            </a:pPr>
            <a:endParaRPr lang="en-GB" sz="1400"/>
          </a:p>
          <a:p>
            <a:pPr>
              <a:spcBef>
                <a:spcPct val="15000"/>
              </a:spcBef>
            </a:pPr>
            <a:endParaRPr lang="en-GB" sz="1400"/>
          </a:p>
          <a:p>
            <a:pPr>
              <a:spcBef>
                <a:spcPct val="15000"/>
              </a:spcBef>
            </a:pPr>
            <a:endParaRPr lang="en-GB" sz="1000"/>
          </a:p>
        </p:txBody>
      </p:sp>
      <p:sp>
        <p:nvSpPr>
          <p:cNvPr id="21511" name="Text Box 7"/>
          <p:cNvSpPr txBox="1">
            <a:spLocks noChangeArrowheads="1"/>
          </p:cNvSpPr>
          <p:nvPr/>
        </p:nvSpPr>
        <p:spPr bwMode="auto">
          <a:xfrm>
            <a:off x="3032224" y="2658399"/>
            <a:ext cx="4495800" cy="4191917"/>
          </a:xfrm>
          <a:prstGeom prst="rect">
            <a:avLst/>
          </a:prstGeom>
          <a:solidFill>
            <a:srgbClr val="FFFF00">
              <a:alpha val="21000"/>
            </a:srgbClr>
          </a:solidFill>
          <a:ln w="25400">
            <a:solidFill>
              <a:schemeClr val="tx1"/>
            </a:solidFill>
            <a:miter lim="800000"/>
            <a:headEnd/>
            <a:tailEnd/>
          </a:ln>
          <a:effectLst/>
        </p:spPr>
        <p:txBody>
          <a:bodyPr>
            <a:spAutoFit/>
          </a:bodyPr>
          <a:lstStyle/>
          <a:p>
            <a:pPr algn="r">
              <a:spcBef>
                <a:spcPct val="15000"/>
              </a:spcBef>
            </a:pPr>
            <a:r>
              <a:rPr lang="en-GB" b="1" u="sng">
                <a:latin typeface="Consolas" panose="020B0609020204030204" pitchFamily="49" charset="0"/>
                <a:cs typeface="Consolas" panose="020B0609020204030204" pitchFamily="49" charset="0"/>
              </a:rPr>
              <a:t>Imagery and Language</a:t>
            </a:r>
          </a:p>
          <a:p>
            <a:pPr algn="r">
              <a:spcBef>
                <a:spcPct val="15000"/>
              </a:spcBef>
            </a:pPr>
            <a:endParaRPr lang="en-GB" b="1" u="sng">
              <a:latin typeface="Consolas" panose="020B0609020204030204" pitchFamily="49" charset="0"/>
              <a:cs typeface="Consolas" panose="020B0609020204030204" pitchFamily="49" charset="0"/>
            </a:endParaRPr>
          </a:p>
          <a:p>
            <a:pPr algn="r">
              <a:spcBef>
                <a:spcPct val="15000"/>
              </a:spcBef>
            </a:pPr>
            <a:endParaRPr lang="en-GB" b="1" u="sng">
              <a:latin typeface="Consolas" panose="020B0609020204030204" pitchFamily="49" charset="0"/>
              <a:cs typeface="Consolas" panose="020B0609020204030204" pitchFamily="49" charset="0"/>
            </a:endParaRPr>
          </a:p>
          <a:p>
            <a:pPr algn="r">
              <a:spcBef>
                <a:spcPct val="15000"/>
              </a:spcBef>
            </a:pPr>
            <a:endParaRPr lang="en-GB" b="1" u="sng">
              <a:latin typeface="Consolas" panose="020B0609020204030204" pitchFamily="49" charset="0"/>
              <a:cs typeface="Consolas" panose="020B0609020204030204" pitchFamily="49" charset="0"/>
            </a:endParaRPr>
          </a:p>
          <a:p>
            <a:pPr algn="r">
              <a:spcBef>
                <a:spcPct val="15000"/>
              </a:spcBef>
            </a:pPr>
            <a:endParaRPr lang="en-GB" b="1" u="sng">
              <a:latin typeface="Consolas" panose="020B0609020204030204" pitchFamily="49" charset="0"/>
              <a:cs typeface="Consolas" panose="020B0609020204030204" pitchFamily="49" charset="0"/>
            </a:endParaRPr>
          </a:p>
          <a:p>
            <a:pPr algn="r">
              <a:spcBef>
                <a:spcPct val="15000"/>
              </a:spcBef>
            </a:pPr>
            <a:endParaRPr lang="en-GB" b="1" u="sng">
              <a:latin typeface="Consolas" panose="020B0609020204030204" pitchFamily="49" charset="0"/>
              <a:cs typeface="Consolas" panose="020B0609020204030204" pitchFamily="49" charset="0"/>
            </a:endParaRPr>
          </a:p>
          <a:p>
            <a:pPr algn="r">
              <a:spcBef>
                <a:spcPct val="15000"/>
              </a:spcBef>
            </a:pPr>
            <a:endParaRPr lang="en-GB" b="1" u="sng">
              <a:latin typeface="Consolas" panose="020B0609020204030204" pitchFamily="49" charset="0"/>
              <a:cs typeface="Consolas" panose="020B0609020204030204" pitchFamily="49" charset="0"/>
            </a:endParaRPr>
          </a:p>
          <a:p>
            <a:pPr algn="r">
              <a:spcBef>
                <a:spcPct val="15000"/>
              </a:spcBef>
            </a:pPr>
            <a:endParaRPr lang="en-GB" b="1" u="sng">
              <a:latin typeface="Consolas" panose="020B0609020204030204" pitchFamily="49" charset="0"/>
              <a:cs typeface="Consolas" panose="020B0609020204030204" pitchFamily="49" charset="0"/>
            </a:endParaRPr>
          </a:p>
          <a:p>
            <a:pPr algn="r">
              <a:spcBef>
                <a:spcPct val="15000"/>
              </a:spcBef>
            </a:pPr>
            <a:endParaRPr lang="en-GB" b="1" u="sng">
              <a:latin typeface="Consolas" panose="020B0609020204030204" pitchFamily="49" charset="0"/>
              <a:cs typeface="Consolas" panose="020B0609020204030204" pitchFamily="49" charset="0"/>
            </a:endParaRPr>
          </a:p>
          <a:p>
            <a:pPr algn="r">
              <a:spcBef>
                <a:spcPct val="15000"/>
              </a:spcBef>
            </a:pPr>
            <a:endParaRPr lang="en-GB" b="1" u="sng">
              <a:latin typeface="Consolas" panose="020B0609020204030204" pitchFamily="49" charset="0"/>
              <a:cs typeface="Consolas" panose="020B0609020204030204" pitchFamily="49" charset="0"/>
            </a:endParaRPr>
          </a:p>
          <a:p>
            <a:pPr algn="r">
              <a:spcBef>
                <a:spcPct val="15000"/>
              </a:spcBef>
            </a:pPr>
            <a:endParaRPr lang="en-GB" b="1" u="sng">
              <a:latin typeface="Consolas" panose="020B0609020204030204" pitchFamily="49" charset="0"/>
              <a:cs typeface="Consolas" panose="020B0609020204030204" pitchFamily="49" charset="0"/>
            </a:endParaRPr>
          </a:p>
          <a:p>
            <a:pPr algn="r">
              <a:spcBef>
                <a:spcPct val="15000"/>
              </a:spcBef>
            </a:pPr>
            <a:endParaRPr lang="en-GB" b="1" u="sng">
              <a:latin typeface="Consolas" panose="020B0609020204030204" pitchFamily="49" charset="0"/>
              <a:cs typeface="Consolas" panose="020B0609020204030204" pitchFamily="49" charset="0"/>
            </a:endParaRPr>
          </a:p>
          <a:p>
            <a:pPr algn="r">
              <a:spcBef>
                <a:spcPct val="15000"/>
              </a:spcBef>
            </a:pPr>
            <a:endParaRPr lang="en-GB" b="1" u="sng">
              <a:latin typeface="Consolas" panose="020B0609020204030204" pitchFamily="49" charset="0"/>
              <a:cs typeface="Consolas" panose="020B0609020204030204" pitchFamily="49" charset="0"/>
            </a:endParaRPr>
          </a:p>
        </p:txBody>
      </p:sp>
      <p:sp>
        <p:nvSpPr>
          <p:cNvPr id="4" name="TextBox 3"/>
          <p:cNvSpPr txBox="1"/>
          <p:nvPr/>
        </p:nvSpPr>
        <p:spPr>
          <a:xfrm>
            <a:off x="1703512" y="2780928"/>
            <a:ext cx="4104456" cy="369332"/>
          </a:xfrm>
          <a:prstGeom prst="rect">
            <a:avLst/>
          </a:prstGeom>
          <a:noFill/>
        </p:spPr>
        <p:txBody>
          <a:bodyPr wrap="square" rtlCol="0">
            <a:spAutoFit/>
          </a:bodyPr>
          <a:lstStyle/>
          <a:p>
            <a:endParaRPr lang="en-GB"/>
          </a:p>
        </p:txBody>
      </p:sp>
      <p:sp>
        <p:nvSpPr>
          <p:cNvPr id="5" name="TextBox 4"/>
          <p:cNvSpPr txBox="1"/>
          <p:nvPr/>
        </p:nvSpPr>
        <p:spPr>
          <a:xfrm>
            <a:off x="3032224" y="1403549"/>
            <a:ext cx="4495800" cy="1200329"/>
          </a:xfrm>
          <a:prstGeom prst="rect">
            <a:avLst/>
          </a:prstGeom>
          <a:solidFill>
            <a:schemeClr val="accent4">
              <a:lumMod val="60000"/>
              <a:lumOff val="40000"/>
              <a:alpha val="21000"/>
            </a:schemeClr>
          </a:solidFill>
          <a:ln w="28575">
            <a:solidFill>
              <a:schemeClr val="tx1"/>
            </a:solidFill>
          </a:ln>
        </p:spPr>
        <p:txBody>
          <a:bodyPr wrap="square" rtlCol="0">
            <a:spAutoFit/>
          </a:bodyPr>
          <a:lstStyle/>
          <a:p>
            <a:pPr algn="r"/>
            <a:r>
              <a:rPr lang="en-GB" b="1" u="sng">
                <a:latin typeface="Consolas" panose="020B0609020204030204" pitchFamily="49" charset="0"/>
                <a:cs typeface="Consolas" panose="020B0609020204030204" pitchFamily="49" charset="0"/>
              </a:rPr>
              <a:t>Purpose/Audience/Form (PAF</a:t>
            </a:r>
            <a:r>
              <a:rPr lang="en-GB" b="1" u="sng"/>
              <a:t>)</a:t>
            </a:r>
          </a:p>
          <a:p>
            <a:pPr algn="r"/>
            <a:endParaRPr lang="en-GB" b="1" u="sng"/>
          </a:p>
          <a:p>
            <a:pPr algn="r"/>
            <a:endParaRPr lang="en-GB" b="1" u="sng"/>
          </a:p>
          <a:p>
            <a:pPr algn="r"/>
            <a:endParaRPr lang="en-GB" b="1" u="sng"/>
          </a:p>
        </p:txBody>
      </p:sp>
      <p:sp>
        <p:nvSpPr>
          <p:cNvPr id="6" name="TextBox 5"/>
          <p:cNvSpPr txBox="1"/>
          <p:nvPr/>
        </p:nvSpPr>
        <p:spPr>
          <a:xfrm>
            <a:off x="7612038" y="1331540"/>
            <a:ext cx="4495800" cy="1231106"/>
          </a:xfrm>
          <a:prstGeom prst="rect">
            <a:avLst/>
          </a:prstGeom>
          <a:solidFill>
            <a:srgbClr val="00B0F0">
              <a:alpha val="21000"/>
            </a:srgbClr>
          </a:solidFill>
          <a:ln w="28575">
            <a:solidFill>
              <a:schemeClr val="tx1"/>
            </a:solidFill>
          </a:ln>
        </p:spPr>
        <p:txBody>
          <a:bodyPr wrap="square" rtlCol="0">
            <a:spAutoFit/>
          </a:bodyPr>
          <a:lstStyle/>
          <a:p>
            <a:pPr algn="r"/>
            <a:r>
              <a:rPr lang="en-GB" b="1" u="sng">
                <a:latin typeface="Consolas" panose="020B0609020204030204" pitchFamily="49" charset="0"/>
                <a:cs typeface="Consolas" panose="020B0609020204030204" pitchFamily="49" charset="0"/>
              </a:rPr>
              <a:t>Context</a:t>
            </a:r>
          </a:p>
          <a:p>
            <a:pPr marL="95250" indent="-95250">
              <a:buFont typeface="Wingdings" panose="05000000000000000000" pitchFamily="2" charset="2"/>
              <a:buChar char="§"/>
            </a:pPr>
            <a:endParaRPr lang="en-GB" sz="1400" b="1"/>
          </a:p>
          <a:p>
            <a:pPr marL="95250" indent="-95250">
              <a:buFont typeface="Wingdings" panose="05000000000000000000" pitchFamily="2" charset="2"/>
              <a:buChar char="§"/>
            </a:pPr>
            <a:endParaRPr lang="en-GB" sz="1400" b="1"/>
          </a:p>
          <a:p>
            <a:pPr marL="95250" indent="-95250">
              <a:buFont typeface="Wingdings" panose="05000000000000000000" pitchFamily="2" charset="2"/>
              <a:buChar char="§"/>
            </a:pPr>
            <a:endParaRPr lang="en-GB" sz="1400" b="1"/>
          </a:p>
          <a:p>
            <a:pPr marL="95250" indent="-95250">
              <a:buFont typeface="Wingdings" panose="05000000000000000000" pitchFamily="2" charset="2"/>
              <a:buChar char="§"/>
            </a:pPr>
            <a:endParaRPr lang="en-GB" sz="1400" b="1"/>
          </a:p>
        </p:txBody>
      </p:sp>
      <p:sp>
        <p:nvSpPr>
          <p:cNvPr id="10" name="Rectangle 9">
            <a:extLst>
              <a:ext uri="{FF2B5EF4-FFF2-40B4-BE49-F238E27FC236}">
                <a16:creationId xmlns:a16="http://schemas.microsoft.com/office/drawing/2014/main" id="{D56C97AC-772D-0641-AB50-27FC25888A52}"/>
              </a:ext>
            </a:extLst>
          </p:cNvPr>
          <p:cNvSpPr/>
          <p:nvPr/>
        </p:nvSpPr>
        <p:spPr>
          <a:xfrm>
            <a:off x="229237" y="240248"/>
            <a:ext cx="1602738" cy="1569660"/>
          </a:xfrm>
          <a:prstGeom prst="rect">
            <a:avLst/>
          </a:prstGeom>
        </p:spPr>
        <p:txBody>
          <a:bodyPr wrap="square">
            <a:spAutoFit/>
          </a:bodyPr>
          <a:lstStyle/>
          <a:p>
            <a:r>
              <a:rPr lang="en-US" sz="9600" dirty="0"/>
              <a:t>👨‍🏫</a:t>
            </a:r>
          </a:p>
        </p:txBody>
      </p:sp>
      <p:sp>
        <p:nvSpPr>
          <p:cNvPr id="11" name="Rounded Rectangular Callout 10">
            <a:extLst>
              <a:ext uri="{FF2B5EF4-FFF2-40B4-BE49-F238E27FC236}">
                <a16:creationId xmlns:a16="http://schemas.microsoft.com/office/drawing/2014/main" id="{9EB06836-ABA4-0543-801F-869617806E18}"/>
              </a:ext>
            </a:extLst>
          </p:cNvPr>
          <p:cNvSpPr/>
          <p:nvPr/>
        </p:nvSpPr>
        <p:spPr>
          <a:xfrm>
            <a:off x="229237" y="1809909"/>
            <a:ext cx="2561655" cy="3451574"/>
          </a:xfrm>
          <a:prstGeom prst="wedgeRoundRectCallout">
            <a:avLst>
              <a:gd name="adj1" fmla="val -20894"/>
              <a:gd name="adj2" fmla="val -6310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2060"/>
                </a:solidFill>
                <a:latin typeface="Comic Sans MS" panose="030F0902030302020204" pitchFamily="66" charset="0"/>
              </a:rPr>
              <a:t>This version is entirely blank for when you’ve learned the prompts…</a:t>
            </a:r>
          </a:p>
          <a:p>
            <a:endParaRPr lang="en-US" i="1" dirty="0">
              <a:solidFill>
                <a:srgbClr val="002060"/>
              </a:solidFill>
              <a:latin typeface="Comic Sans MS" panose="030F0902030302020204" pitchFamily="66" charset="0"/>
            </a:endParaRPr>
          </a:p>
          <a:p>
            <a:r>
              <a:rPr lang="en-US" i="1" dirty="0">
                <a:solidFill>
                  <a:srgbClr val="002060"/>
                </a:solidFill>
                <a:latin typeface="Comic Sans MS" panose="030F0902030302020204" pitchFamily="66" charset="0"/>
              </a:rPr>
              <a:t>Eventually, you won’t need the grid at all. You’ll just remember the prompts &amp; annotate the text from memory…</a:t>
            </a:r>
          </a:p>
        </p:txBody>
      </p:sp>
    </p:spTree>
    <p:extLst>
      <p:ext uri="{BB962C8B-B14F-4D97-AF65-F5344CB8AC3E}">
        <p14:creationId xmlns:p14="http://schemas.microsoft.com/office/powerpoint/2010/main" val="84041746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Rectangle 1"/>
          <p:cNvSpPr/>
          <p:nvPr/>
        </p:nvSpPr>
        <p:spPr>
          <a:xfrm>
            <a:off x="2937862" y="107823"/>
            <a:ext cx="9144000" cy="66247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sz="half" idx="1"/>
          </p:nvPr>
        </p:nvSpPr>
        <p:spPr>
          <a:xfrm>
            <a:off x="2937862" y="116632"/>
            <a:ext cx="4495800" cy="6437849"/>
          </a:xfrm>
        </p:spPr>
        <p:txBody>
          <a:bodyPr>
            <a:noAutofit/>
          </a:bodyPr>
          <a:lstStyle/>
          <a:p>
            <a:pPr marL="0" indent="0" algn="ctr">
              <a:buNone/>
            </a:pPr>
            <a:r>
              <a:rPr lang="en-GB" sz="900" b="1" i="1" u="sng" dirty="0">
                <a:latin typeface="Comic Sans MS" panose="030F0902030302020204" pitchFamily="66" charset="0"/>
              </a:rPr>
              <a:t>Extract from </a:t>
            </a:r>
            <a:r>
              <a:rPr lang="en-GB" sz="900" b="1" i="1" u="sng" dirty="0">
                <a:solidFill>
                  <a:schemeClr val="accent1"/>
                </a:solidFill>
                <a:latin typeface="Comic Sans MS" panose="030F0902030302020204" pitchFamily="66" charset="0"/>
                <a:hlinkClick r:id="rId2">
                  <a:extLst>
                    <a:ext uri="{A12FA001-AC4F-418D-AE19-62706E023703}">
                      <ahyp:hlinkClr xmlns:ahyp="http://schemas.microsoft.com/office/drawing/2018/hyperlinkcolor" val="tx"/>
                    </a:ext>
                  </a:extLst>
                </a:hlinkClick>
              </a:rPr>
              <a:t>American Sniper: The Autobiography of the Most Lethal Sniper in U.S. Military History</a:t>
            </a:r>
            <a:r>
              <a:rPr lang="en-GB" sz="900" b="1" i="1" u="sng" dirty="0">
                <a:solidFill>
                  <a:schemeClr val="accent1"/>
                </a:solidFill>
                <a:latin typeface="Comic Sans MS" panose="030F0902030302020204" pitchFamily="66" charset="0"/>
              </a:rPr>
              <a:t> </a:t>
            </a:r>
            <a:r>
              <a:rPr lang="en-GB" sz="900" b="1" i="1" u="sng" dirty="0">
                <a:latin typeface="Comic Sans MS" panose="030F0902030302020204" pitchFamily="66" charset="0"/>
              </a:rPr>
              <a:t>by Chris Kyle with Scott McEwen and Jim </a:t>
            </a:r>
            <a:r>
              <a:rPr lang="en-GB" sz="900" b="1" i="1" u="sng" dirty="0" err="1">
                <a:latin typeface="Comic Sans MS" panose="030F0902030302020204" pitchFamily="66" charset="0"/>
              </a:rPr>
              <a:t>DeFelice</a:t>
            </a:r>
            <a:r>
              <a:rPr lang="en-GB" sz="900" u="sng" dirty="0">
                <a:latin typeface="Comic Sans MS" panose="030F0902030302020204" pitchFamily="66" charset="0"/>
              </a:rPr>
              <a:t>, </a:t>
            </a:r>
            <a:r>
              <a:rPr lang="en-GB" sz="900" b="1" u="sng" dirty="0">
                <a:latin typeface="Comic Sans MS" panose="030F0902030302020204" pitchFamily="66" charset="0"/>
              </a:rPr>
              <a:t>published 2012</a:t>
            </a:r>
          </a:p>
          <a:p>
            <a:pPr marL="0" indent="0">
              <a:buNone/>
            </a:pPr>
            <a:r>
              <a:rPr lang="en-GB" sz="1050" b="1" dirty="0">
                <a:latin typeface="Comic Sans MS" panose="030F0902030302020204" pitchFamily="66" charset="0"/>
              </a:rPr>
              <a:t>Late March 2003. In the area of Nasiriya, Iraq</a:t>
            </a:r>
            <a:endParaRPr lang="en-GB" sz="1050" dirty="0">
              <a:latin typeface="Comic Sans MS" panose="030F0902030302020204" pitchFamily="66" charset="0"/>
            </a:endParaRPr>
          </a:p>
          <a:p>
            <a:pPr marL="0" indent="0">
              <a:spcBef>
                <a:spcPts val="400"/>
              </a:spcBef>
              <a:buNone/>
            </a:pPr>
            <a:r>
              <a:rPr lang="en-GB" sz="1050" dirty="0">
                <a:latin typeface="Comic Sans MS" panose="030F0902030302020204" pitchFamily="66" charset="0"/>
              </a:rPr>
              <a:t>I looked through the scope of the sniper rifle, scanning down the road of the tiny Iraqi town. Fifty yards away, a woman opened the door of a small house and stepped outside with her child.</a:t>
            </a:r>
          </a:p>
          <a:p>
            <a:pPr marL="0" indent="0">
              <a:spcBef>
                <a:spcPts val="400"/>
              </a:spcBef>
              <a:buNone/>
            </a:pPr>
            <a:r>
              <a:rPr lang="en-GB" sz="1050" dirty="0">
                <a:latin typeface="Comic Sans MS" panose="030F0902030302020204" pitchFamily="66" charset="0"/>
              </a:rPr>
              <a:t>	The rest of the street was deserted. The local Iraqis had gone inside, most of them scared. A few curious souls peeked out from behind curtains, waiting. They could hear the rumble of the approaching American unit. The Marines were flooding up the road, marching north to liberate the country from Saddam Hussein.</a:t>
            </a:r>
          </a:p>
          <a:p>
            <a:pPr marL="0" indent="0">
              <a:spcBef>
                <a:spcPts val="400"/>
              </a:spcBef>
              <a:buNone/>
            </a:pPr>
            <a:r>
              <a:rPr lang="en-GB" sz="1050" dirty="0">
                <a:latin typeface="Comic Sans MS" panose="030F0902030302020204" pitchFamily="66" charset="0"/>
              </a:rPr>
              <a:t>	It was my job to protect them. My platoon had taken over the building earlier in the day, sneaking into position to provide “overwatch”—prevent the enemy from ambushing the Marines as they came through.</a:t>
            </a:r>
          </a:p>
          <a:p>
            <a:pPr marL="0" indent="0">
              <a:spcBef>
                <a:spcPts val="400"/>
              </a:spcBef>
              <a:buNone/>
            </a:pPr>
            <a:r>
              <a:rPr lang="en-GB" sz="1050" dirty="0">
                <a:latin typeface="Comic Sans MS" panose="030F0902030302020204" pitchFamily="66" charset="0"/>
              </a:rPr>
              <a:t>	It didn’t seem like too difficult a task—if anything, I was glad the Marines were on my side. I’d seen the power of their weapons and I would’ve hated to have to fight them. The Iraq army didn’t stand a chance. And, in fact, they appeared to have abandoned the area already.</a:t>
            </a:r>
          </a:p>
          <a:p>
            <a:pPr marL="0" indent="0">
              <a:spcBef>
                <a:spcPts val="400"/>
              </a:spcBef>
              <a:buNone/>
            </a:pPr>
            <a:r>
              <a:rPr lang="en-GB" sz="1050" dirty="0">
                <a:latin typeface="Comic Sans MS" panose="030F0902030302020204" pitchFamily="66" charset="0"/>
              </a:rPr>
              <a:t>	The war had started roughly two weeks before. My platoon, “Charlie” (later “Cadillac”) of SEAL Team 3, helped kick it off during the early morning of March 20. We landed on al-</a:t>
            </a:r>
            <a:r>
              <a:rPr lang="en-GB" sz="1050" dirty="0" err="1">
                <a:latin typeface="Comic Sans MS" panose="030F0902030302020204" pitchFamily="66" charset="0"/>
              </a:rPr>
              <a:t>Faw</a:t>
            </a:r>
            <a:r>
              <a:rPr lang="en-GB" sz="1050" dirty="0">
                <a:latin typeface="Comic Sans MS" panose="030F0902030302020204" pitchFamily="66" charset="0"/>
              </a:rPr>
              <a:t> Peninsula and secured the oil terminal there so Saddam couldn’t set it ablaze as he had during the First Gulf War. Now we were tasked to assist the Marines as they marched north toward Baghdad.</a:t>
            </a:r>
          </a:p>
          <a:p>
            <a:pPr marL="0" indent="0">
              <a:spcBef>
                <a:spcPts val="400"/>
              </a:spcBef>
              <a:buNone/>
            </a:pPr>
            <a:r>
              <a:rPr lang="en-GB" sz="1050" dirty="0">
                <a:latin typeface="Comic Sans MS" panose="030F0902030302020204" pitchFamily="66" charset="0"/>
              </a:rPr>
              <a:t>	I was a SEAL, a Navy commando trained in special operations. SEAL stands for “</a:t>
            </a:r>
            <a:r>
              <a:rPr lang="en-GB" sz="1050" dirty="0" err="1">
                <a:latin typeface="Comic Sans MS" panose="030F0902030302020204" pitchFamily="66" charset="0"/>
              </a:rPr>
              <a:t>SEa</a:t>
            </a:r>
            <a:r>
              <a:rPr lang="en-GB" sz="1050" dirty="0">
                <a:latin typeface="Comic Sans MS" panose="030F0902030302020204" pitchFamily="66" charset="0"/>
              </a:rPr>
              <a:t>, Air, Land,” and it pretty much describes the wide ranges of places we operate. In this case, we were far inland, much farther than SEALs traditionally operated, though as the war against terror continued, this would become common. I’d spent nearly three years training and learning how to become a warrior; I was ready for this fight, or at least as ready as anyone can be.</a:t>
            </a:r>
          </a:p>
          <a:p>
            <a:pPr marL="0" indent="0">
              <a:spcBef>
                <a:spcPts val="400"/>
              </a:spcBef>
              <a:buNone/>
            </a:pPr>
            <a:r>
              <a:rPr lang="en-GB" sz="1050" dirty="0">
                <a:latin typeface="Comic Sans MS" panose="030F0902030302020204" pitchFamily="66" charset="0"/>
              </a:rPr>
              <a:t>	The rifle I was holding was a .300 </a:t>
            </a:r>
            <a:r>
              <a:rPr lang="en-GB" sz="1050" dirty="0" err="1">
                <a:latin typeface="Comic Sans MS" panose="030F0902030302020204" pitchFamily="66" charset="0"/>
              </a:rPr>
              <a:t>WinMag</a:t>
            </a:r>
            <a:r>
              <a:rPr lang="en-GB" sz="1050" dirty="0">
                <a:latin typeface="Comic Sans MS" panose="030F0902030302020204" pitchFamily="66" charset="0"/>
              </a:rPr>
              <a:t>, a bolt-action, precision sniper weapon that belonged to my platoon chief. He’d been covering the street for a while and needed a break. He showed a great deal of confidence in me by choosing me to spot him and take the gun. I was still a new guy, a newbie or rookie in the Teams. By SEAL standards, I had yet to be fully tested.</a:t>
            </a:r>
          </a:p>
          <a:p>
            <a:pPr marL="0" indent="0">
              <a:buNone/>
            </a:pPr>
            <a:r>
              <a:rPr lang="en-GB" sz="1100" dirty="0"/>
              <a:t>	</a:t>
            </a:r>
          </a:p>
        </p:txBody>
      </p:sp>
      <p:sp>
        <p:nvSpPr>
          <p:cNvPr id="4" name="Content Placeholder 3"/>
          <p:cNvSpPr>
            <a:spLocks noGrp="1"/>
          </p:cNvSpPr>
          <p:nvPr>
            <p:ph sz="half" idx="2"/>
          </p:nvPr>
        </p:nvSpPr>
        <p:spPr>
          <a:xfrm>
            <a:off x="7693566" y="587160"/>
            <a:ext cx="4388296" cy="5967321"/>
          </a:xfrm>
        </p:spPr>
        <p:txBody>
          <a:bodyPr>
            <a:normAutofit lnSpcReduction="10000"/>
          </a:bodyPr>
          <a:lstStyle/>
          <a:p>
            <a:pPr marL="0" indent="0">
              <a:spcBef>
                <a:spcPts val="400"/>
              </a:spcBef>
              <a:buNone/>
            </a:pPr>
            <a:r>
              <a:rPr lang="en-GB" sz="1050" dirty="0">
                <a:latin typeface="Comic Sans MS" panose="030F0902030302020204" pitchFamily="66" charset="0"/>
              </a:rPr>
              <a:t>	I was also not yet trained as a SEAL sniper. I wanted to be one in the worst way, but I had a long way to go. Giving me the rifle that morning was the chief’s way of testing me to see if I had the right stuff.</a:t>
            </a:r>
          </a:p>
          <a:p>
            <a:pPr marL="0" indent="0">
              <a:spcBef>
                <a:spcPts val="400"/>
              </a:spcBef>
              <a:buNone/>
            </a:pPr>
            <a:r>
              <a:rPr lang="en-GB" sz="1050" dirty="0">
                <a:latin typeface="Comic Sans MS" panose="030F0902030302020204" pitchFamily="66" charset="0"/>
              </a:rPr>
              <a:t>	We were on the roof of an old rundown building at the edge of a town the Marines were going to pass through. The wind kicked dirt and papers across the battered road below us. The place smelled like a sewer—the stench of Iraq was one thing I’d never get used to.</a:t>
            </a:r>
          </a:p>
          <a:p>
            <a:pPr marL="0" indent="0">
              <a:spcBef>
                <a:spcPts val="400"/>
              </a:spcBef>
              <a:buNone/>
            </a:pPr>
            <a:r>
              <a:rPr lang="en-GB" sz="1050" dirty="0">
                <a:latin typeface="Comic Sans MS" panose="030F0902030302020204" pitchFamily="66" charset="0"/>
              </a:rPr>
              <a:t>	“Marines are coming,” said my chief as the building began to shake. “Keep watching.”</a:t>
            </a:r>
          </a:p>
          <a:p>
            <a:pPr marL="0" indent="0">
              <a:spcBef>
                <a:spcPts val="400"/>
              </a:spcBef>
              <a:buNone/>
            </a:pPr>
            <a:r>
              <a:rPr lang="en-GB" sz="1050" dirty="0">
                <a:latin typeface="Comic Sans MS" panose="030F0902030302020204" pitchFamily="66" charset="0"/>
              </a:rPr>
              <a:t>	I looked through the scope. The only people who were moving were the woman and maybe a child or two nearby.</a:t>
            </a:r>
          </a:p>
          <a:p>
            <a:pPr marL="0" indent="0">
              <a:spcBef>
                <a:spcPts val="400"/>
              </a:spcBef>
              <a:buNone/>
            </a:pPr>
            <a:r>
              <a:rPr lang="en-GB" sz="1050" dirty="0">
                <a:latin typeface="Comic Sans MS" panose="030F0902030302020204" pitchFamily="66" charset="0"/>
              </a:rPr>
              <a:t>	I watched our troops pull up. Ten young, proud Marines in uniform got out of their vehicles and gathered for a foot patrol. As the Americans organized, the woman took something from beneath her clothes, and yanked at it.</a:t>
            </a:r>
          </a:p>
          <a:p>
            <a:pPr marL="0" indent="0">
              <a:spcBef>
                <a:spcPts val="400"/>
              </a:spcBef>
              <a:buNone/>
            </a:pPr>
            <a:r>
              <a:rPr lang="en-GB" sz="1050" dirty="0">
                <a:latin typeface="Comic Sans MS" panose="030F0902030302020204" pitchFamily="66" charset="0"/>
              </a:rPr>
              <a:t>	She’d set a grenade. I didn’t realize it at first.</a:t>
            </a:r>
          </a:p>
          <a:p>
            <a:pPr marL="0" indent="0">
              <a:spcBef>
                <a:spcPts val="400"/>
              </a:spcBef>
              <a:buNone/>
            </a:pPr>
            <a:r>
              <a:rPr lang="en-GB" sz="1050" dirty="0">
                <a:latin typeface="Comic Sans MS" panose="030F0902030302020204" pitchFamily="66" charset="0"/>
              </a:rPr>
              <a:t>	“Looks yellow,” I told the chief, describing what I saw as he watched himself. “It’s yellow, the body—“</a:t>
            </a:r>
          </a:p>
          <a:p>
            <a:pPr marL="0" indent="0">
              <a:spcBef>
                <a:spcPts val="400"/>
              </a:spcBef>
              <a:buNone/>
            </a:pPr>
            <a:r>
              <a:rPr lang="en-GB" sz="1050" dirty="0">
                <a:latin typeface="Comic Sans MS" panose="030F0902030302020204" pitchFamily="66" charset="0"/>
              </a:rPr>
              <a:t>	“She’s got a grenade,” said the chief. “That’s a Chinese grenade.”</a:t>
            </a:r>
          </a:p>
          <a:p>
            <a:pPr marL="0" indent="0">
              <a:spcBef>
                <a:spcPts val="400"/>
              </a:spcBef>
              <a:buNone/>
            </a:pPr>
            <a:r>
              <a:rPr lang="en-GB" sz="1050" dirty="0">
                <a:latin typeface="Comic Sans MS" panose="030F0902030302020204" pitchFamily="66" charset="0"/>
              </a:rPr>
              <a:t>	“Hell.”</a:t>
            </a:r>
          </a:p>
          <a:p>
            <a:pPr marL="0" indent="0">
              <a:spcBef>
                <a:spcPts val="400"/>
              </a:spcBef>
              <a:buNone/>
            </a:pPr>
            <a:r>
              <a:rPr lang="en-GB" sz="1050" dirty="0">
                <a:latin typeface="Comic Sans MS" panose="030F0902030302020204" pitchFamily="66" charset="0"/>
              </a:rPr>
              <a:t>	“Take a shot.”</a:t>
            </a:r>
          </a:p>
          <a:p>
            <a:pPr marL="0" indent="0">
              <a:spcBef>
                <a:spcPts val="400"/>
              </a:spcBef>
              <a:buNone/>
            </a:pPr>
            <a:r>
              <a:rPr lang="en-GB" sz="1050" dirty="0">
                <a:latin typeface="Comic Sans MS" panose="030F0902030302020204" pitchFamily="66" charset="0"/>
              </a:rPr>
              <a:t>	“But—“</a:t>
            </a:r>
          </a:p>
          <a:p>
            <a:pPr marL="0" indent="0">
              <a:spcBef>
                <a:spcPts val="400"/>
              </a:spcBef>
              <a:buNone/>
            </a:pPr>
            <a:r>
              <a:rPr lang="en-GB" sz="1050" dirty="0">
                <a:latin typeface="Comic Sans MS" panose="030F0902030302020204" pitchFamily="66" charset="0"/>
              </a:rPr>
              <a:t>	“Shoot. Get the grenade. The Marines—“</a:t>
            </a:r>
          </a:p>
          <a:p>
            <a:pPr marL="0" indent="0">
              <a:spcBef>
                <a:spcPts val="400"/>
              </a:spcBef>
              <a:buNone/>
            </a:pPr>
            <a:r>
              <a:rPr lang="en-GB" sz="1050" dirty="0">
                <a:latin typeface="Comic Sans MS" panose="030F0902030302020204" pitchFamily="66" charset="0"/>
              </a:rPr>
              <a:t>	I hesitated. Someone was trying to get the Marines on the radio, but we couldn’t reach them. They were coming down the street, heading toward the woman.</a:t>
            </a:r>
          </a:p>
          <a:p>
            <a:pPr marL="0" indent="0">
              <a:spcBef>
                <a:spcPts val="400"/>
              </a:spcBef>
              <a:buNone/>
            </a:pPr>
            <a:r>
              <a:rPr lang="en-GB" sz="1050" dirty="0">
                <a:latin typeface="Comic Sans MS" panose="030F0902030302020204" pitchFamily="66" charset="0"/>
              </a:rPr>
              <a:t>	“Shoot!” said the chief.</a:t>
            </a:r>
          </a:p>
          <a:p>
            <a:pPr marL="0" indent="0">
              <a:spcBef>
                <a:spcPts val="400"/>
              </a:spcBef>
              <a:buNone/>
            </a:pPr>
            <a:r>
              <a:rPr lang="en-GB" sz="1050" dirty="0">
                <a:latin typeface="Comic Sans MS" panose="030F0902030302020204" pitchFamily="66" charset="0"/>
              </a:rPr>
              <a:t>	I pushed my finger against the trigger. The bullet leapt out. I shot. The grenade dropped. I fired again as the grenade blew up.</a:t>
            </a:r>
          </a:p>
          <a:p>
            <a:pPr marL="0" indent="0">
              <a:spcBef>
                <a:spcPts val="400"/>
              </a:spcBef>
              <a:buNone/>
            </a:pPr>
            <a:r>
              <a:rPr lang="en-GB" sz="1050" dirty="0">
                <a:latin typeface="Comic Sans MS" panose="030F0902030302020204" pitchFamily="66" charset="0"/>
              </a:rPr>
              <a:t>	It was the first time I’d killed anyone while I was on the sniper rifle. And the first time in Iraq—and the only time—I killed anyone other than a male combatant.</a:t>
            </a:r>
          </a:p>
          <a:p>
            <a:pPr marL="0" indent="0">
              <a:spcBef>
                <a:spcPts val="400"/>
              </a:spcBef>
              <a:buNone/>
            </a:pPr>
            <a:r>
              <a:rPr lang="en-GB" sz="1050" dirty="0">
                <a:latin typeface="Comic Sans MS" panose="030F0902030302020204" pitchFamily="66" charset="0"/>
              </a:rPr>
              <a:t>	It was my duty to shoot, and I don’t regret it. The woman was already dead. I was just making sure she didn’t take any Marines with her.</a:t>
            </a:r>
          </a:p>
        </p:txBody>
      </p:sp>
      <p:sp>
        <p:nvSpPr>
          <p:cNvPr id="5" name="Rectangle 4">
            <a:extLst>
              <a:ext uri="{FF2B5EF4-FFF2-40B4-BE49-F238E27FC236}">
                <a16:creationId xmlns:a16="http://schemas.microsoft.com/office/drawing/2014/main" id="{2E6B0178-A28A-4A4D-8343-7CC175802FB9}"/>
              </a:ext>
            </a:extLst>
          </p:cNvPr>
          <p:cNvSpPr/>
          <p:nvPr/>
        </p:nvSpPr>
        <p:spPr>
          <a:xfrm>
            <a:off x="229237" y="240248"/>
            <a:ext cx="1602738" cy="1569660"/>
          </a:xfrm>
          <a:prstGeom prst="rect">
            <a:avLst/>
          </a:prstGeom>
        </p:spPr>
        <p:txBody>
          <a:bodyPr wrap="square">
            <a:spAutoFit/>
          </a:bodyPr>
          <a:lstStyle/>
          <a:p>
            <a:r>
              <a:rPr lang="en-US" sz="9600" dirty="0"/>
              <a:t>👨‍🏫</a:t>
            </a:r>
          </a:p>
        </p:txBody>
      </p:sp>
      <p:sp>
        <p:nvSpPr>
          <p:cNvPr id="6" name="Rounded Rectangular Callout 5">
            <a:extLst>
              <a:ext uri="{FF2B5EF4-FFF2-40B4-BE49-F238E27FC236}">
                <a16:creationId xmlns:a16="http://schemas.microsoft.com/office/drawing/2014/main" id="{31C211A6-A817-9543-919B-2DD72573BBA9}"/>
              </a:ext>
            </a:extLst>
          </p:cNvPr>
          <p:cNvSpPr/>
          <p:nvPr/>
        </p:nvSpPr>
        <p:spPr>
          <a:xfrm>
            <a:off x="229237" y="1809908"/>
            <a:ext cx="2561655" cy="3787327"/>
          </a:xfrm>
          <a:prstGeom prst="wedgeRoundRectCallout">
            <a:avLst>
              <a:gd name="adj1" fmla="val -20894"/>
              <a:gd name="adj2" fmla="val -6310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2060"/>
                </a:solidFill>
                <a:latin typeface="Comic Sans MS" panose="030F0902030302020204" pitchFamily="66" charset="0"/>
              </a:rPr>
              <a:t>This non-fiction text is from an </a:t>
            </a:r>
            <a:r>
              <a:rPr lang="en-US" b="1" i="1" dirty="0">
                <a:solidFill>
                  <a:srgbClr val="002060"/>
                </a:solidFill>
                <a:latin typeface="Comic Sans MS" panose="030F0902030302020204" pitchFamily="66" charset="0"/>
              </a:rPr>
              <a:t>autobiography</a:t>
            </a:r>
            <a:r>
              <a:rPr lang="en-US" i="1" dirty="0">
                <a:solidFill>
                  <a:srgbClr val="002060"/>
                </a:solidFill>
                <a:latin typeface="Comic Sans MS" panose="030F0902030302020204" pitchFamily="66" charset="0"/>
              </a:rPr>
              <a:t>.</a:t>
            </a:r>
          </a:p>
          <a:p>
            <a:endParaRPr lang="en-US" i="1" dirty="0">
              <a:solidFill>
                <a:srgbClr val="002060"/>
              </a:solidFill>
              <a:latin typeface="Comic Sans MS" panose="030F0902030302020204" pitchFamily="66" charset="0"/>
            </a:endParaRPr>
          </a:p>
          <a:p>
            <a:r>
              <a:rPr lang="en-US" i="1" dirty="0">
                <a:solidFill>
                  <a:srgbClr val="002060"/>
                </a:solidFill>
                <a:latin typeface="Comic Sans MS" panose="030F0902030302020204" pitchFamily="66" charset="0"/>
              </a:rPr>
              <a:t>Chis Kyle wrote about his real-life experiences as a Navy SEAL.</a:t>
            </a:r>
          </a:p>
          <a:p>
            <a:endParaRPr lang="en-US" i="1" dirty="0">
              <a:solidFill>
                <a:srgbClr val="002060"/>
              </a:solidFill>
              <a:latin typeface="Comic Sans MS" panose="030F0902030302020204" pitchFamily="66" charset="0"/>
            </a:endParaRPr>
          </a:p>
          <a:p>
            <a:r>
              <a:rPr lang="en-US" i="1" dirty="0">
                <a:solidFill>
                  <a:srgbClr val="002060"/>
                </a:solidFill>
                <a:latin typeface="Comic Sans MS" panose="030F0902030302020204" pitchFamily="66" charset="0"/>
              </a:rPr>
              <a:t>Bradley Cooper played him in the movie adaptation.</a:t>
            </a:r>
          </a:p>
        </p:txBody>
      </p:sp>
    </p:spTree>
    <p:extLst>
      <p:ext uri="{BB962C8B-B14F-4D97-AF65-F5344CB8AC3E}">
        <p14:creationId xmlns:p14="http://schemas.microsoft.com/office/powerpoint/2010/main" val="18805939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6" name="Picture 5" descr="A screenshot of a person&#10;&#10;Description automatically generated">
            <a:extLst>
              <a:ext uri="{FF2B5EF4-FFF2-40B4-BE49-F238E27FC236}">
                <a16:creationId xmlns:a16="http://schemas.microsoft.com/office/drawing/2014/main" id="{4E61050E-B5BB-C844-9C1A-5651918D72FE}"/>
              </a:ext>
            </a:extLst>
          </p:cNvPr>
          <p:cNvPicPr>
            <a:picLocks noChangeAspect="1"/>
          </p:cNvPicPr>
          <p:nvPr/>
        </p:nvPicPr>
        <p:blipFill rotWithShape="1">
          <a:blip r:embed="rId2">
            <a:extLst>
              <a:ext uri="{28A0092B-C50C-407E-A947-70E740481C1C}">
                <a14:useLocalDpi xmlns:a14="http://schemas.microsoft.com/office/drawing/2010/main" val="0"/>
              </a:ext>
            </a:extLst>
          </a:blip>
          <a:srcRect l="21439" t="23569" r="42418" b="35623"/>
          <a:stretch/>
        </p:blipFill>
        <p:spPr>
          <a:xfrm rot="21302353">
            <a:off x="2906283" y="454536"/>
            <a:ext cx="4406529" cy="2798618"/>
          </a:xfrm>
          <a:prstGeom prst="rect">
            <a:avLst/>
          </a:prstGeom>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2299" r="12592"/>
          <a:stretch/>
        </p:blipFill>
        <p:spPr bwMode="auto">
          <a:xfrm rot="505904">
            <a:off x="8088617" y="593673"/>
            <a:ext cx="3647855" cy="335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3160263" y="2955638"/>
            <a:ext cx="7440944" cy="2952754"/>
            <a:chOff x="414346" y="2948121"/>
            <a:chExt cx="8208912" cy="1963255"/>
          </a:xfrm>
        </p:grpSpPr>
        <p:sp>
          <p:nvSpPr>
            <p:cNvPr id="10" name="Rectangle 9"/>
            <p:cNvSpPr/>
            <p:nvPr/>
          </p:nvSpPr>
          <p:spPr>
            <a:xfrm>
              <a:off x="414346" y="2948121"/>
              <a:ext cx="2448272" cy="79465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endParaRPr lang="en-GB" sz="1400" b="1">
                <a:solidFill>
                  <a:schemeClr val="tx1"/>
                </a:solidFill>
              </a:endParaRPr>
            </a:p>
            <a:p>
              <a:endParaRPr lang="en-GB" sz="1400" b="1">
                <a:solidFill>
                  <a:schemeClr val="tx1"/>
                </a:solidFill>
              </a:endParaRPr>
            </a:p>
            <a:p>
              <a:endParaRPr lang="en-GB" sz="1400" b="1">
                <a:solidFill>
                  <a:schemeClr val="tx1"/>
                </a:solidFill>
              </a:endParaRPr>
            </a:p>
            <a:p>
              <a:endParaRPr lang="en-GB" sz="1400">
                <a:solidFill>
                  <a:schemeClr val="tx1"/>
                </a:solidFill>
              </a:endParaRPr>
            </a:p>
          </p:txBody>
        </p:sp>
        <p:sp>
          <p:nvSpPr>
            <p:cNvPr id="11" name="Rectangle 10"/>
            <p:cNvSpPr/>
            <p:nvPr/>
          </p:nvSpPr>
          <p:spPr>
            <a:xfrm>
              <a:off x="3294666" y="2948121"/>
              <a:ext cx="2448272" cy="79465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endParaRPr lang="en-GB" sz="1400" b="1">
                <a:solidFill>
                  <a:schemeClr val="tx1"/>
                </a:solidFill>
              </a:endParaRPr>
            </a:p>
            <a:p>
              <a:endParaRPr lang="en-GB" sz="1400" b="1">
                <a:solidFill>
                  <a:schemeClr val="tx1"/>
                </a:solidFill>
              </a:endParaRPr>
            </a:p>
            <a:p>
              <a:endParaRPr lang="en-GB" sz="1400" b="1">
                <a:solidFill>
                  <a:schemeClr val="tx1"/>
                </a:solidFill>
              </a:endParaRPr>
            </a:p>
            <a:p>
              <a:endParaRPr lang="en-GB" sz="1400" b="1">
                <a:solidFill>
                  <a:schemeClr val="tx1"/>
                </a:solidFill>
              </a:endParaRPr>
            </a:p>
          </p:txBody>
        </p:sp>
        <p:sp>
          <p:nvSpPr>
            <p:cNvPr id="12" name="Rectangle 11"/>
            <p:cNvSpPr/>
            <p:nvPr/>
          </p:nvSpPr>
          <p:spPr>
            <a:xfrm>
              <a:off x="6174986" y="2948121"/>
              <a:ext cx="2448272" cy="79465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endParaRPr lang="en-GB" sz="1400" b="1">
                <a:solidFill>
                  <a:schemeClr val="tx1"/>
                </a:solidFill>
              </a:endParaRPr>
            </a:p>
            <a:p>
              <a:endParaRPr lang="en-GB" sz="1400" b="1">
                <a:solidFill>
                  <a:schemeClr val="tx1"/>
                </a:solidFill>
              </a:endParaRPr>
            </a:p>
            <a:p>
              <a:endParaRPr lang="en-GB" sz="1400" b="1">
                <a:solidFill>
                  <a:schemeClr val="tx1"/>
                </a:solidFill>
              </a:endParaRPr>
            </a:p>
            <a:p>
              <a:endParaRPr lang="en-GB" sz="1400" b="1">
                <a:solidFill>
                  <a:schemeClr val="tx1"/>
                </a:solidFill>
              </a:endParaRPr>
            </a:p>
          </p:txBody>
        </p:sp>
        <p:sp>
          <p:nvSpPr>
            <p:cNvPr id="13" name="Rectangle 12"/>
            <p:cNvSpPr/>
            <p:nvPr/>
          </p:nvSpPr>
          <p:spPr>
            <a:xfrm>
              <a:off x="414346" y="4116725"/>
              <a:ext cx="2448272" cy="79465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endParaRPr lang="en-GB" sz="1400" b="1">
                <a:solidFill>
                  <a:schemeClr val="tx1"/>
                </a:solidFill>
              </a:endParaRPr>
            </a:p>
            <a:p>
              <a:endParaRPr lang="en-GB" sz="1400" b="1">
                <a:solidFill>
                  <a:schemeClr val="tx1"/>
                </a:solidFill>
              </a:endParaRPr>
            </a:p>
            <a:p>
              <a:endParaRPr lang="en-GB" sz="1400" b="1">
                <a:solidFill>
                  <a:schemeClr val="tx1"/>
                </a:solidFill>
              </a:endParaRPr>
            </a:p>
            <a:p>
              <a:endParaRPr lang="en-GB" sz="1400" b="1">
                <a:solidFill>
                  <a:schemeClr val="tx1"/>
                </a:solidFill>
              </a:endParaRPr>
            </a:p>
          </p:txBody>
        </p:sp>
        <p:sp>
          <p:nvSpPr>
            <p:cNvPr id="14" name="Rectangle 13"/>
            <p:cNvSpPr/>
            <p:nvPr/>
          </p:nvSpPr>
          <p:spPr>
            <a:xfrm>
              <a:off x="3294666" y="4116725"/>
              <a:ext cx="2448272" cy="79465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endParaRPr lang="en-GB" sz="1400" b="1">
                <a:solidFill>
                  <a:schemeClr val="tx1"/>
                </a:solidFill>
              </a:endParaRPr>
            </a:p>
            <a:p>
              <a:endParaRPr lang="en-GB" sz="1400" b="1">
                <a:solidFill>
                  <a:schemeClr val="tx1"/>
                </a:solidFill>
              </a:endParaRPr>
            </a:p>
            <a:p>
              <a:endParaRPr lang="en-GB" sz="1400" b="1">
                <a:solidFill>
                  <a:schemeClr val="tx1"/>
                </a:solidFill>
              </a:endParaRPr>
            </a:p>
          </p:txBody>
        </p:sp>
        <p:sp>
          <p:nvSpPr>
            <p:cNvPr id="15" name="Rectangle 14"/>
            <p:cNvSpPr/>
            <p:nvPr/>
          </p:nvSpPr>
          <p:spPr>
            <a:xfrm>
              <a:off x="6174986" y="4116725"/>
              <a:ext cx="2448272" cy="79465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endParaRPr lang="en-GB" sz="1400" b="1">
                <a:solidFill>
                  <a:schemeClr val="tx1"/>
                </a:solidFill>
              </a:endParaRPr>
            </a:p>
            <a:p>
              <a:endParaRPr lang="en-GB" sz="1400" b="1">
                <a:solidFill>
                  <a:schemeClr val="tx1"/>
                </a:solidFill>
              </a:endParaRPr>
            </a:p>
            <a:p>
              <a:endParaRPr lang="en-GB" sz="1400" b="1">
                <a:solidFill>
                  <a:schemeClr val="tx1"/>
                </a:solidFill>
              </a:endParaRPr>
            </a:p>
            <a:p>
              <a:endParaRPr lang="en-GB" sz="1400" b="1">
                <a:solidFill>
                  <a:schemeClr val="tx1"/>
                </a:solidFill>
              </a:endParaRPr>
            </a:p>
          </p:txBody>
        </p:sp>
        <p:cxnSp>
          <p:nvCxnSpPr>
            <p:cNvPr id="16" name="Straight Arrow Connector 15"/>
            <p:cNvCxnSpPr>
              <a:stCxn id="10" idx="3"/>
              <a:endCxn id="11" idx="1"/>
            </p:cNvCxnSpPr>
            <p:nvPr/>
          </p:nvCxnSpPr>
          <p:spPr>
            <a:xfrm>
              <a:off x="2862618" y="3345446"/>
              <a:ext cx="432048"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17" name="Straight Arrow Connector 16"/>
            <p:cNvCxnSpPr>
              <a:stCxn id="11" idx="3"/>
              <a:endCxn id="12" idx="1"/>
            </p:cNvCxnSpPr>
            <p:nvPr/>
          </p:nvCxnSpPr>
          <p:spPr>
            <a:xfrm>
              <a:off x="5742938" y="3345446"/>
              <a:ext cx="432048"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18" name="Straight Arrow Connector 17"/>
            <p:cNvCxnSpPr>
              <a:stCxn id="13" idx="3"/>
              <a:endCxn id="14" idx="1"/>
            </p:cNvCxnSpPr>
            <p:nvPr/>
          </p:nvCxnSpPr>
          <p:spPr>
            <a:xfrm>
              <a:off x="2862618" y="4514051"/>
              <a:ext cx="432048"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19" name="Straight Arrow Connector 18"/>
            <p:cNvCxnSpPr>
              <a:stCxn id="14" idx="3"/>
              <a:endCxn id="15" idx="1"/>
            </p:cNvCxnSpPr>
            <p:nvPr/>
          </p:nvCxnSpPr>
          <p:spPr>
            <a:xfrm>
              <a:off x="5742938" y="4514051"/>
              <a:ext cx="432048"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0" name="Straight Connector 19"/>
            <p:cNvCxnSpPr/>
            <p:nvPr/>
          </p:nvCxnSpPr>
          <p:spPr>
            <a:xfrm>
              <a:off x="8119202" y="3742772"/>
              <a:ext cx="0" cy="221319"/>
            </a:xfrm>
            <a:prstGeom prst="line">
              <a:avLst/>
            </a:prstGeom>
            <a:ln/>
          </p:spPr>
          <p:style>
            <a:lnRef idx="2">
              <a:schemeClr val="dk1"/>
            </a:lnRef>
            <a:fillRef idx="1">
              <a:schemeClr val="lt1"/>
            </a:fillRef>
            <a:effectRef idx="0">
              <a:schemeClr val="dk1"/>
            </a:effectRef>
            <a:fontRef idx="minor">
              <a:schemeClr val="dk1"/>
            </a:fontRef>
          </p:style>
        </p:cxnSp>
        <p:cxnSp>
          <p:nvCxnSpPr>
            <p:cNvPr id="21" name="Straight Connector 20"/>
            <p:cNvCxnSpPr/>
            <p:nvPr/>
          </p:nvCxnSpPr>
          <p:spPr>
            <a:xfrm flipH="1">
              <a:off x="1062418" y="3964091"/>
              <a:ext cx="7056784" cy="0"/>
            </a:xfrm>
            <a:prstGeom prst="line">
              <a:avLst/>
            </a:prstGeom>
            <a:ln/>
          </p:spPr>
          <p:style>
            <a:lnRef idx="2">
              <a:schemeClr val="dk1"/>
            </a:lnRef>
            <a:fillRef idx="1">
              <a:schemeClr val="lt1"/>
            </a:fillRef>
            <a:effectRef idx="0">
              <a:schemeClr val="dk1"/>
            </a:effectRef>
            <a:fontRef idx="minor">
              <a:schemeClr val="dk1"/>
            </a:fontRef>
          </p:style>
        </p:cxnSp>
        <p:cxnSp>
          <p:nvCxnSpPr>
            <p:cNvPr id="22" name="Straight Arrow Connector 21"/>
            <p:cNvCxnSpPr/>
            <p:nvPr/>
          </p:nvCxnSpPr>
          <p:spPr>
            <a:xfrm>
              <a:off x="1062418" y="3964091"/>
              <a:ext cx="0" cy="152634"/>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grpSp>
      <p:sp>
        <p:nvSpPr>
          <p:cNvPr id="24" name="Rectangle 23">
            <a:extLst>
              <a:ext uri="{FF2B5EF4-FFF2-40B4-BE49-F238E27FC236}">
                <a16:creationId xmlns:a16="http://schemas.microsoft.com/office/drawing/2014/main" id="{78F9277B-C2E8-0F48-9C1C-AB73B6C6E4F7}"/>
              </a:ext>
            </a:extLst>
          </p:cNvPr>
          <p:cNvSpPr/>
          <p:nvPr/>
        </p:nvSpPr>
        <p:spPr>
          <a:xfrm>
            <a:off x="229237" y="240248"/>
            <a:ext cx="1602738" cy="1569660"/>
          </a:xfrm>
          <a:prstGeom prst="rect">
            <a:avLst/>
          </a:prstGeom>
        </p:spPr>
        <p:txBody>
          <a:bodyPr wrap="square">
            <a:spAutoFit/>
          </a:bodyPr>
          <a:lstStyle/>
          <a:p>
            <a:r>
              <a:rPr lang="en-US" sz="9600" dirty="0"/>
              <a:t>👨‍🏫</a:t>
            </a:r>
          </a:p>
        </p:txBody>
      </p:sp>
      <p:sp>
        <p:nvSpPr>
          <p:cNvPr id="25" name="Rounded Rectangular Callout 24">
            <a:extLst>
              <a:ext uri="{FF2B5EF4-FFF2-40B4-BE49-F238E27FC236}">
                <a16:creationId xmlns:a16="http://schemas.microsoft.com/office/drawing/2014/main" id="{979E9C3E-0AB0-8941-8B30-28DAEF097F8A}"/>
              </a:ext>
            </a:extLst>
          </p:cNvPr>
          <p:cNvSpPr/>
          <p:nvPr/>
        </p:nvSpPr>
        <p:spPr>
          <a:xfrm>
            <a:off x="229237" y="1809908"/>
            <a:ext cx="2561655" cy="3787327"/>
          </a:xfrm>
          <a:prstGeom prst="wedgeRoundRectCallout">
            <a:avLst>
              <a:gd name="adj1" fmla="val -20894"/>
              <a:gd name="adj2" fmla="val -6310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2060"/>
                </a:solidFill>
                <a:latin typeface="Comic Sans MS" panose="030F0902030302020204" pitchFamily="66" charset="0"/>
              </a:rPr>
              <a:t>The first question to ask yourself: </a:t>
            </a:r>
            <a:r>
              <a:rPr lang="en-US" b="1" i="1" dirty="0">
                <a:solidFill>
                  <a:srgbClr val="002060"/>
                </a:solidFill>
                <a:latin typeface="Comic Sans MS" panose="030F0902030302020204" pitchFamily="66" charset="0"/>
              </a:rPr>
              <a:t>What is the extract about?</a:t>
            </a:r>
          </a:p>
          <a:p>
            <a:endParaRPr lang="en-US" i="1" dirty="0">
              <a:solidFill>
                <a:srgbClr val="002060"/>
              </a:solidFill>
              <a:latin typeface="Comic Sans MS" panose="030F0902030302020204" pitchFamily="66" charset="0"/>
            </a:endParaRPr>
          </a:p>
          <a:p>
            <a:r>
              <a:rPr lang="en-US" b="1" i="1" dirty="0">
                <a:solidFill>
                  <a:srgbClr val="002060"/>
                </a:solidFill>
                <a:latin typeface="Comic Sans MS" panose="030F0902030302020204" pitchFamily="66" charset="0"/>
              </a:rPr>
              <a:t>Task:</a:t>
            </a:r>
          </a:p>
          <a:p>
            <a:r>
              <a:rPr lang="en-US" i="1" dirty="0">
                <a:solidFill>
                  <a:srgbClr val="002060"/>
                </a:solidFill>
                <a:latin typeface="Comic Sans MS" panose="030F0902030302020204" pitchFamily="66" charset="0"/>
              </a:rPr>
              <a:t>Sequence the main events of the narrative in a flow map.</a:t>
            </a:r>
          </a:p>
          <a:p>
            <a:endParaRPr lang="en-US" i="1" dirty="0">
              <a:solidFill>
                <a:srgbClr val="002060"/>
              </a:solidFill>
              <a:latin typeface="Comic Sans MS" panose="030F0902030302020204" pitchFamily="66" charset="0"/>
            </a:endParaRPr>
          </a:p>
        </p:txBody>
      </p:sp>
    </p:spTree>
    <p:extLst>
      <p:ext uri="{BB962C8B-B14F-4D97-AF65-F5344CB8AC3E}">
        <p14:creationId xmlns:p14="http://schemas.microsoft.com/office/powerpoint/2010/main" val="3658565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264" t="24479" r="40410" b="20833"/>
          <a:stretch/>
        </p:blipFill>
        <p:spPr bwMode="auto">
          <a:xfrm rot="20866871">
            <a:off x="3860682" y="504911"/>
            <a:ext cx="1835667" cy="2920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671" t="23218" r="32284" b="23121"/>
          <a:stretch/>
        </p:blipFill>
        <p:spPr bwMode="auto">
          <a:xfrm rot="357615">
            <a:off x="5983316" y="721564"/>
            <a:ext cx="2808312" cy="1968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Mother And Son Minus Ground Silhouette by GDJ"/>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15213">
            <a:off x="7333119" y="3228983"/>
            <a:ext cx="2636677" cy="30148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28177" t="25821" r="30951" b="22534"/>
          <a:stretch/>
        </p:blipFill>
        <p:spPr bwMode="auto">
          <a:xfrm rot="21294188">
            <a:off x="4473554" y="3557343"/>
            <a:ext cx="2983663" cy="2119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8177" t="18500" r="35944" b="24506"/>
          <a:stretch/>
        </p:blipFill>
        <p:spPr bwMode="auto">
          <a:xfrm rot="901457">
            <a:off x="2193905" y="4298314"/>
            <a:ext cx="2115092" cy="1888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Cloud Callout 13">
            <a:extLst>
              <a:ext uri="{FF2B5EF4-FFF2-40B4-BE49-F238E27FC236}">
                <a16:creationId xmlns:a16="http://schemas.microsoft.com/office/drawing/2014/main" id="{FE81894F-6EAF-DD4A-B1BD-8AF295261162}"/>
              </a:ext>
            </a:extLst>
          </p:cNvPr>
          <p:cNvSpPr/>
          <p:nvPr/>
        </p:nvSpPr>
        <p:spPr>
          <a:xfrm rot="231846">
            <a:off x="1752428" y="1690062"/>
            <a:ext cx="2273088" cy="1528439"/>
          </a:xfrm>
          <a:prstGeom prst="cloudCallout">
            <a:avLst>
              <a:gd name="adj1" fmla="val 65480"/>
              <a:gd name="adj2" fmla="val -7748"/>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rgbClr val="002060"/>
                </a:solidFill>
                <a:latin typeface="Comic Sans MS" panose="030F0902030302020204" pitchFamily="66" charset="0"/>
              </a:rPr>
              <a:t>A woman opened the door of a small house.</a:t>
            </a:r>
          </a:p>
        </p:txBody>
      </p:sp>
      <p:sp>
        <p:nvSpPr>
          <p:cNvPr id="15" name="Cloud Callout 14">
            <a:extLst>
              <a:ext uri="{FF2B5EF4-FFF2-40B4-BE49-F238E27FC236}">
                <a16:creationId xmlns:a16="http://schemas.microsoft.com/office/drawing/2014/main" id="{DC06BFCF-0625-0948-92DF-68D7B3D622B9}"/>
              </a:ext>
            </a:extLst>
          </p:cNvPr>
          <p:cNvSpPr/>
          <p:nvPr/>
        </p:nvSpPr>
        <p:spPr>
          <a:xfrm>
            <a:off x="4389232" y="5263499"/>
            <a:ext cx="2693334" cy="1420841"/>
          </a:xfrm>
          <a:prstGeom prst="cloudCallout">
            <a:avLst>
              <a:gd name="adj1" fmla="val 51215"/>
              <a:gd name="adj2" fmla="val -5209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rgbClr val="002060"/>
                </a:solidFill>
                <a:latin typeface="Comic Sans MS" panose="030F0902030302020204" pitchFamily="66" charset="0"/>
              </a:rPr>
              <a:t>A few curious souls peeked out from behind curtains</a:t>
            </a:r>
          </a:p>
        </p:txBody>
      </p:sp>
      <p:sp>
        <p:nvSpPr>
          <p:cNvPr id="16" name="Cloud Callout 15">
            <a:extLst>
              <a:ext uri="{FF2B5EF4-FFF2-40B4-BE49-F238E27FC236}">
                <a16:creationId xmlns:a16="http://schemas.microsoft.com/office/drawing/2014/main" id="{DE51DFC4-4B97-6147-B012-B9CF4B683419}"/>
              </a:ext>
            </a:extLst>
          </p:cNvPr>
          <p:cNvSpPr/>
          <p:nvPr/>
        </p:nvSpPr>
        <p:spPr>
          <a:xfrm rot="21156973">
            <a:off x="501631" y="3384091"/>
            <a:ext cx="2273088" cy="1528439"/>
          </a:xfrm>
          <a:prstGeom prst="cloudCallout">
            <a:avLst>
              <a:gd name="adj1" fmla="val 45019"/>
              <a:gd name="adj2" fmla="val 4711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rgbClr val="002060"/>
                </a:solidFill>
                <a:latin typeface="Comic Sans MS" panose="030F0902030302020204" pitchFamily="66" charset="0"/>
              </a:rPr>
              <a:t>The marines were </a:t>
            </a:r>
            <a:r>
              <a:rPr lang="en-US" sz="1600" b="1" i="1" dirty="0">
                <a:solidFill>
                  <a:srgbClr val="002060"/>
                </a:solidFill>
                <a:latin typeface="Comic Sans MS" panose="030F0902030302020204" pitchFamily="66" charset="0"/>
              </a:rPr>
              <a:t>flooding</a:t>
            </a:r>
            <a:r>
              <a:rPr lang="en-US" sz="1600" i="1" dirty="0">
                <a:solidFill>
                  <a:srgbClr val="002060"/>
                </a:solidFill>
                <a:latin typeface="Comic Sans MS" panose="030F0902030302020204" pitchFamily="66" charset="0"/>
              </a:rPr>
              <a:t> up the road.</a:t>
            </a:r>
          </a:p>
        </p:txBody>
      </p:sp>
      <p:sp>
        <p:nvSpPr>
          <p:cNvPr id="17" name="Cloud Callout 16">
            <a:extLst>
              <a:ext uri="{FF2B5EF4-FFF2-40B4-BE49-F238E27FC236}">
                <a16:creationId xmlns:a16="http://schemas.microsoft.com/office/drawing/2014/main" id="{75294DAA-734C-864D-A220-D10B51CA9BBB}"/>
              </a:ext>
            </a:extLst>
          </p:cNvPr>
          <p:cNvSpPr/>
          <p:nvPr/>
        </p:nvSpPr>
        <p:spPr>
          <a:xfrm rot="231846">
            <a:off x="8649329" y="655933"/>
            <a:ext cx="2273088" cy="1528439"/>
          </a:xfrm>
          <a:prstGeom prst="cloudCallout">
            <a:avLst>
              <a:gd name="adj1" fmla="val -56919"/>
              <a:gd name="adj2" fmla="val 201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rgbClr val="002060"/>
                </a:solidFill>
                <a:latin typeface="Comic Sans MS" panose="030F0902030302020204" pitchFamily="66" charset="0"/>
              </a:rPr>
              <a:t>I looked through the scope of the sniper rifle.</a:t>
            </a:r>
          </a:p>
        </p:txBody>
      </p:sp>
      <p:sp>
        <p:nvSpPr>
          <p:cNvPr id="18" name="Cloud Callout 17">
            <a:extLst>
              <a:ext uri="{FF2B5EF4-FFF2-40B4-BE49-F238E27FC236}">
                <a16:creationId xmlns:a16="http://schemas.microsoft.com/office/drawing/2014/main" id="{A6CC8F9E-0BF9-F24D-90BA-0CC7A4D8C73F}"/>
              </a:ext>
            </a:extLst>
          </p:cNvPr>
          <p:cNvSpPr/>
          <p:nvPr/>
        </p:nvSpPr>
        <p:spPr>
          <a:xfrm rot="231846">
            <a:off x="9116179" y="2905191"/>
            <a:ext cx="2273088" cy="1528439"/>
          </a:xfrm>
          <a:prstGeom prst="cloudCallout">
            <a:avLst>
              <a:gd name="adj1" fmla="val -66249"/>
              <a:gd name="adj2" fmla="val 2362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rgbClr val="002060"/>
                </a:solidFill>
                <a:latin typeface="Comic Sans MS" panose="030F0902030302020204" pitchFamily="66" charset="0"/>
              </a:rPr>
              <a:t>She stepped outside with her child…</a:t>
            </a:r>
          </a:p>
        </p:txBody>
      </p:sp>
    </p:spTree>
    <p:extLst>
      <p:ext uri="{BB962C8B-B14F-4D97-AF65-F5344CB8AC3E}">
        <p14:creationId xmlns:p14="http://schemas.microsoft.com/office/powerpoint/2010/main" val="2278022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836" t="54758" r="59736" b="34635"/>
          <a:stretch/>
        </p:blipFill>
        <p:spPr bwMode="auto">
          <a:xfrm>
            <a:off x="5718282" y="469837"/>
            <a:ext cx="3829050" cy="775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rot="575300">
            <a:off x="9811497" y="1793549"/>
            <a:ext cx="1775971" cy="1015663"/>
          </a:xfrm>
          <a:prstGeom prst="rect">
            <a:avLst/>
          </a:prstGeom>
          <a:solidFill>
            <a:srgbClr val="FFC000"/>
          </a:solidFill>
          <a:ln w="57150">
            <a:solidFill>
              <a:schemeClr val="tx1"/>
            </a:solidFill>
          </a:ln>
        </p:spPr>
        <p:txBody>
          <a:bodyPr wrap="square" rtlCol="0">
            <a:spAutoFit/>
          </a:bodyPr>
          <a:lstStyle/>
          <a:p>
            <a:pPr algn="ctr"/>
            <a:r>
              <a:rPr lang="en-GB" sz="6000" b="1" dirty="0">
                <a:effectLst>
                  <a:outerShdw blurRad="38100" dist="38100" dir="2700000" algn="tl">
                    <a:srgbClr val="000000">
                      <a:alpha val="43137"/>
                    </a:srgbClr>
                  </a:outerShdw>
                </a:effectLst>
              </a:rPr>
              <a:t>AO1</a:t>
            </a:r>
          </a:p>
        </p:txBody>
      </p:sp>
      <p:sp>
        <p:nvSpPr>
          <p:cNvPr id="3" name="TextBox 2"/>
          <p:cNvSpPr txBox="1"/>
          <p:nvPr/>
        </p:nvSpPr>
        <p:spPr>
          <a:xfrm>
            <a:off x="3395795" y="1674674"/>
            <a:ext cx="8557492" cy="1754326"/>
          </a:xfrm>
          <a:prstGeom prst="rect">
            <a:avLst/>
          </a:prstGeom>
          <a:noFill/>
        </p:spPr>
        <p:txBody>
          <a:bodyPr wrap="square" rtlCol="0">
            <a:spAutoFit/>
          </a:bodyPr>
          <a:lstStyle/>
          <a:p>
            <a:r>
              <a:rPr lang="en-GB"/>
              <a:t>Read again the </a:t>
            </a:r>
            <a:r>
              <a:rPr lang="en-GB" b="1"/>
              <a:t>first four paragraphs</a:t>
            </a:r>
            <a:r>
              <a:rPr lang="en-GB"/>
              <a:t> of the source. </a:t>
            </a:r>
          </a:p>
          <a:p>
            <a:endParaRPr lang="en-GB"/>
          </a:p>
          <a:p>
            <a:r>
              <a:rPr lang="en-GB"/>
              <a:t>Choose four statements below which are TRUE.</a:t>
            </a:r>
          </a:p>
          <a:p>
            <a:endParaRPr lang="en-GB"/>
          </a:p>
          <a:p>
            <a:pPr marL="285750" indent="-285750">
              <a:buFont typeface="Arial" panose="020B0604020202020204" pitchFamily="34" charset="0"/>
              <a:buChar char="•"/>
            </a:pPr>
            <a:r>
              <a:rPr lang="en-GB"/>
              <a:t>Shade the boxes of the ones you think are true.</a:t>
            </a:r>
          </a:p>
          <a:p>
            <a:pPr marL="285750" indent="-285750">
              <a:buFont typeface="Arial" panose="020B0604020202020204" pitchFamily="34" charset="0"/>
              <a:buChar char="•"/>
            </a:pPr>
            <a:r>
              <a:rPr lang="en-GB"/>
              <a:t>Choose a maximum of four statements.</a:t>
            </a:r>
          </a:p>
        </p:txBody>
      </p:sp>
      <p:graphicFrame>
        <p:nvGraphicFramePr>
          <p:cNvPr id="7" name="Table 6"/>
          <p:cNvGraphicFramePr>
            <a:graphicFrameLocks noGrp="1"/>
          </p:cNvGraphicFramePr>
          <p:nvPr>
            <p:extLst>
              <p:ext uri="{D42A27DB-BD31-4B8C-83A1-F6EECF244321}">
                <p14:modId xmlns:p14="http://schemas.microsoft.com/office/powerpoint/2010/main" val="2471509018"/>
              </p:ext>
            </p:extLst>
          </p:nvPr>
        </p:nvGraphicFramePr>
        <p:xfrm>
          <a:off x="3527227" y="3510878"/>
          <a:ext cx="8414600" cy="2966720"/>
        </p:xfrm>
        <a:graphic>
          <a:graphicData uri="http://schemas.openxmlformats.org/drawingml/2006/table">
            <a:tbl>
              <a:tblPr firstRow="1" bandRow="1">
                <a:tableStyleId>{5940675A-B579-460E-94D1-54222C63F5DA}</a:tableStyleId>
              </a:tblPr>
              <a:tblGrid>
                <a:gridCol w="433172">
                  <a:extLst>
                    <a:ext uri="{9D8B030D-6E8A-4147-A177-3AD203B41FA5}">
                      <a16:colId xmlns:a16="http://schemas.microsoft.com/office/drawing/2014/main" val="20000"/>
                    </a:ext>
                  </a:extLst>
                </a:gridCol>
                <a:gridCol w="7420670">
                  <a:extLst>
                    <a:ext uri="{9D8B030D-6E8A-4147-A177-3AD203B41FA5}">
                      <a16:colId xmlns:a16="http://schemas.microsoft.com/office/drawing/2014/main" val="20001"/>
                    </a:ext>
                  </a:extLst>
                </a:gridCol>
                <a:gridCol w="560758">
                  <a:extLst>
                    <a:ext uri="{9D8B030D-6E8A-4147-A177-3AD203B41FA5}">
                      <a16:colId xmlns:a16="http://schemas.microsoft.com/office/drawing/2014/main" val="20002"/>
                    </a:ext>
                  </a:extLst>
                </a:gridCol>
              </a:tblGrid>
              <a:tr h="370840">
                <a:tc>
                  <a:txBody>
                    <a:bodyPr/>
                    <a:lstStyle/>
                    <a:p>
                      <a:r>
                        <a:rPr lang="en-GB" b="1"/>
                        <a:t>A</a:t>
                      </a:r>
                    </a:p>
                  </a:txBody>
                  <a:tcPr/>
                </a:tc>
                <a:tc>
                  <a:txBody>
                    <a:bodyPr/>
                    <a:lstStyle/>
                    <a:p>
                      <a:r>
                        <a:rPr lang="en-GB"/>
                        <a:t>It is</a:t>
                      </a:r>
                      <a:r>
                        <a:rPr lang="en-GB" baseline="0"/>
                        <a:t> late March in 2003.</a:t>
                      </a:r>
                      <a:endParaRPr lang="en-GB"/>
                    </a:p>
                  </a:txBody>
                  <a:tcPr/>
                </a:tc>
                <a:tc>
                  <a:txBody>
                    <a:bodyPr/>
                    <a:lstStyle/>
                    <a:p>
                      <a:endParaRPr lang="en-GB"/>
                    </a:p>
                  </a:txBody>
                  <a:tcPr/>
                </a:tc>
                <a:extLst>
                  <a:ext uri="{0D108BD9-81ED-4DB2-BD59-A6C34878D82A}">
                    <a16:rowId xmlns:a16="http://schemas.microsoft.com/office/drawing/2014/main" val="10000"/>
                  </a:ext>
                </a:extLst>
              </a:tr>
              <a:tr h="370840">
                <a:tc>
                  <a:txBody>
                    <a:bodyPr/>
                    <a:lstStyle/>
                    <a:p>
                      <a:r>
                        <a:rPr lang="en-GB" b="1"/>
                        <a:t>B</a:t>
                      </a:r>
                    </a:p>
                  </a:txBody>
                  <a:tcPr/>
                </a:tc>
                <a:tc>
                  <a:txBody>
                    <a:bodyPr/>
                    <a:lstStyle/>
                    <a:p>
                      <a:r>
                        <a:rPr lang="en-GB"/>
                        <a:t>The street is crowded</a:t>
                      </a:r>
                      <a:r>
                        <a:rPr lang="en-GB" baseline="0"/>
                        <a:t> with people.</a:t>
                      </a:r>
                      <a:endParaRPr lang="en-GB"/>
                    </a:p>
                  </a:txBody>
                  <a:tcPr/>
                </a:tc>
                <a:tc>
                  <a:txBody>
                    <a:bodyPr/>
                    <a:lstStyle/>
                    <a:p>
                      <a:endParaRPr lang="en-GB"/>
                    </a:p>
                  </a:txBody>
                  <a:tcPr/>
                </a:tc>
                <a:extLst>
                  <a:ext uri="{0D108BD9-81ED-4DB2-BD59-A6C34878D82A}">
                    <a16:rowId xmlns:a16="http://schemas.microsoft.com/office/drawing/2014/main" val="10001"/>
                  </a:ext>
                </a:extLst>
              </a:tr>
              <a:tr h="370840">
                <a:tc>
                  <a:txBody>
                    <a:bodyPr/>
                    <a:lstStyle/>
                    <a:p>
                      <a:r>
                        <a:rPr lang="en-GB" b="1"/>
                        <a:t>C</a:t>
                      </a:r>
                    </a:p>
                  </a:txBody>
                  <a:tcPr/>
                </a:tc>
                <a:tc>
                  <a:txBody>
                    <a:bodyPr/>
                    <a:lstStyle/>
                    <a:p>
                      <a:r>
                        <a:rPr lang="en-GB"/>
                        <a:t>A woman comes</a:t>
                      </a:r>
                      <a:r>
                        <a:rPr lang="en-GB" baseline="0"/>
                        <a:t> out of a house that is 50 yards away.</a:t>
                      </a:r>
                      <a:endParaRPr lang="en-GB"/>
                    </a:p>
                  </a:txBody>
                  <a:tcPr/>
                </a:tc>
                <a:tc>
                  <a:txBody>
                    <a:bodyPr/>
                    <a:lstStyle/>
                    <a:p>
                      <a:endParaRPr lang="en-GB"/>
                    </a:p>
                  </a:txBody>
                  <a:tcPr/>
                </a:tc>
                <a:extLst>
                  <a:ext uri="{0D108BD9-81ED-4DB2-BD59-A6C34878D82A}">
                    <a16:rowId xmlns:a16="http://schemas.microsoft.com/office/drawing/2014/main" val="10002"/>
                  </a:ext>
                </a:extLst>
              </a:tr>
              <a:tr h="370840">
                <a:tc>
                  <a:txBody>
                    <a:bodyPr/>
                    <a:lstStyle/>
                    <a:p>
                      <a:r>
                        <a:rPr lang="en-GB" b="1"/>
                        <a:t>D</a:t>
                      </a:r>
                    </a:p>
                  </a:txBody>
                  <a:tcPr/>
                </a:tc>
                <a:tc>
                  <a:txBody>
                    <a:bodyPr/>
                    <a:lstStyle/>
                    <a:p>
                      <a:r>
                        <a:rPr lang="en-GB"/>
                        <a:t>The woman is accompanied by two</a:t>
                      </a:r>
                      <a:r>
                        <a:rPr lang="en-GB" baseline="0"/>
                        <a:t> children.</a:t>
                      </a:r>
                      <a:endParaRPr lang="en-GB"/>
                    </a:p>
                  </a:txBody>
                  <a:tcPr/>
                </a:tc>
                <a:tc>
                  <a:txBody>
                    <a:bodyPr/>
                    <a:lstStyle/>
                    <a:p>
                      <a:endParaRPr lang="en-GB"/>
                    </a:p>
                  </a:txBody>
                  <a:tcPr/>
                </a:tc>
                <a:extLst>
                  <a:ext uri="{0D108BD9-81ED-4DB2-BD59-A6C34878D82A}">
                    <a16:rowId xmlns:a16="http://schemas.microsoft.com/office/drawing/2014/main" val="10003"/>
                  </a:ext>
                </a:extLst>
              </a:tr>
              <a:tr h="370840">
                <a:tc>
                  <a:txBody>
                    <a:bodyPr/>
                    <a:lstStyle/>
                    <a:p>
                      <a:r>
                        <a:rPr lang="en-GB" b="1"/>
                        <a:t>E</a:t>
                      </a:r>
                    </a:p>
                  </a:txBody>
                  <a:tcPr/>
                </a:tc>
                <a:tc>
                  <a:txBody>
                    <a:bodyPr/>
                    <a:lstStyle/>
                    <a:p>
                      <a:r>
                        <a:rPr lang="en-GB"/>
                        <a:t>The</a:t>
                      </a:r>
                      <a:r>
                        <a:rPr lang="en-GB" baseline="0"/>
                        <a:t> platoon took over the building yesterday.</a:t>
                      </a:r>
                      <a:endParaRPr lang="en-GB"/>
                    </a:p>
                  </a:txBody>
                  <a:tcPr/>
                </a:tc>
                <a:tc>
                  <a:txBody>
                    <a:bodyPr/>
                    <a:lstStyle/>
                    <a:p>
                      <a:endParaRPr lang="en-GB"/>
                    </a:p>
                  </a:txBody>
                  <a:tcPr/>
                </a:tc>
                <a:extLst>
                  <a:ext uri="{0D108BD9-81ED-4DB2-BD59-A6C34878D82A}">
                    <a16:rowId xmlns:a16="http://schemas.microsoft.com/office/drawing/2014/main" val="10004"/>
                  </a:ext>
                </a:extLst>
              </a:tr>
              <a:tr h="370840">
                <a:tc>
                  <a:txBody>
                    <a:bodyPr/>
                    <a:lstStyle/>
                    <a:p>
                      <a:r>
                        <a:rPr lang="en-GB" b="1"/>
                        <a:t>F</a:t>
                      </a:r>
                    </a:p>
                  </a:txBody>
                  <a:tcPr/>
                </a:tc>
                <a:tc>
                  <a:txBody>
                    <a:bodyPr/>
                    <a:lstStyle/>
                    <a:p>
                      <a:r>
                        <a:rPr lang="en-GB"/>
                        <a:t>The American</a:t>
                      </a:r>
                      <a:r>
                        <a:rPr lang="en-GB" baseline="0"/>
                        <a:t> unit can be heard approaching.</a:t>
                      </a:r>
                      <a:endParaRPr lang="en-GB"/>
                    </a:p>
                  </a:txBody>
                  <a:tcPr/>
                </a:tc>
                <a:tc>
                  <a:txBody>
                    <a:bodyPr/>
                    <a:lstStyle/>
                    <a:p>
                      <a:endParaRPr lang="en-GB"/>
                    </a:p>
                  </a:txBody>
                  <a:tcPr/>
                </a:tc>
                <a:extLst>
                  <a:ext uri="{0D108BD9-81ED-4DB2-BD59-A6C34878D82A}">
                    <a16:rowId xmlns:a16="http://schemas.microsoft.com/office/drawing/2014/main" val="10005"/>
                  </a:ext>
                </a:extLst>
              </a:tr>
              <a:tr h="370840">
                <a:tc>
                  <a:txBody>
                    <a:bodyPr/>
                    <a:lstStyle/>
                    <a:p>
                      <a:r>
                        <a:rPr lang="en-GB" b="1"/>
                        <a:t>G</a:t>
                      </a:r>
                    </a:p>
                  </a:txBody>
                  <a:tcPr/>
                </a:tc>
                <a:tc>
                  <a:txBody>
                    <a:bodyPr/>
                    <a:lstStyle/>
                    <a:p>
                      <a:r>
                        <a:rPr lang="en-GB"/>
                        <a:t>The writer does not think the Marines stand</a:t>
                      </a:r>
                      <a:r>
                        <a:rPr lang="en-GB" baseline="0"/>
                        <a:t> a chance against the Iraqis.</a:t>
                      </a:r>
                      <a:endParaRPr lang="en-GB"/>
                    </a:p>
                  </a:txBody>
                  <a:tcPr/>
                </a:tc>
                <a:tc>
                  <a:txBody>
                    <a:bodyPr/>
                    <a:lstStyle/>
                    <a:p>
                      <a:endParaRPr lang="en-GB"/>
                    </a:p>
                  </a:txBody>
                  <a:tcPr/>
                </a:tc>
                <a:extLst>
                  <a:ext uri="{0D108BD9-81ED-4DB2-BD59-A6C34878D82A}">
                    <a16:rowId xmlns:a16="http://schemas.microsoft.com/office/drawing/2014/main" val="10006"/>
                  </a:ext>
                </a:extLst>
              </a:tr>
              <a:tr h="370840">
                <a:tc>
                  <a:txBody>
                    <a:bodyPr/>
                    <a:lstStyle/>
                    <a:p>
                      <a:r>
                        <a:rPr lang="en-GB" b="1"/>
                        <a:t>H</a:t>
                      </a:r>
                    </a:p>
                  </a:txBody>
                  <a:tcPr/>
                </a:tc>
                <a:tc>
                  <a:txBody>
                    <a:bodyPr/>
                    <a:lstStyle/>
                    <a:p>
                      <a:r>
                        <a:rPr lang="en-GB"/>
                        <a:t>The</a:t>
                      </a:r>
                      <a:r>
                        <a:rPr lang="en-GB" baseline="0"/>
                        <a:t> Iraqi army are nowhere to be seen.</a:t>
                      </a:r>
                      <a:endParaRPr lang="en-GB"/>
                    </a:p>
                  </a:txBody>
                  <a:tcPr/>
                </a:tc>
                <a:tc>
                  <a:txBody>
                    <a:bodyPr/>
                    <a:lstStyle/>
                    <a:p>
                      <a:endParaRPr lang="en-GB" dirty="0"/>
                    </a:p>
                  </a:txBody>
                  <a:tcPr/>
                </a:tc>
                <a:extLst>
                  <a:ext uri="{0D108BD9-81ED-4DB2-BD59-A6C34878D82A}">
                    <a16:rowId xmlns:a16="http://schemas.microsoft.com/office/drawing/2014/main" val="10007"/>
                  </a:ext>
                </a:extLst>
              </a:tr>
            </a:tbl>
          </a:graphicData>
        </a:graphic>
      </p:graphicFrame>
      <p:sp>
        <p:nvSpPr>
          <p:cNvPr id="8" name="Oval 7"/>
          <p:cNvSpPr/>
          <p:nvPr/>
        </p:nvSpPr>
        <p:spPr>
          <a:xfrm>
            <a:off x="11587643" y="3618891"/>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11593247" y="3965682"/>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11593247" y="4338971"/>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11593247" y="4699011"/>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11593247" y="5117810"/>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11593247" y="5477850"/>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11593247" y="5837890"/>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11593247" y="6197930"/>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0186660-F7C6-0942-968E-B9D3F8882073}"/>
              </a:ext>
            </a:extLst>
          </p:cNvPr>
          <p:cNvSpPr/>
          <p:nvPr/>
        </p:nvSpPr>
        <p:spPr>
          <a:xfrm>
            <a:off x="229237" y="240248"/>
            <a:ext cx="1602738" cy="1569660"/>
          </a:xfrm>
          <a:prstGeom prst="rect">
            <a:avLst/>
          </a:prstGeom>
        </p:spPr>
        <p:txBody>
          <a:bodyPr wrap="square">
            <a:spAutoFit/>
          </a:bodyPr>
          <a:lstStyle/>
          <a:p>
            <a:r>
              <a:rPr lang="en-US" sz="9600" dirty="0"/>
              <a:t>👨‍🏫</a:t>
            </a:r>
          </a:p>
        </p:txBody>
      </p:sp>
      <p:sp>
        <p:nvSpPr>
          <p:cNvPr id="18" name="Rounded Rectangular Callout 17">
            <a:extLst>
              <a:ext uri="{FF2B5EF4-FFF2-40B4-BE49-F238E27FC236}">
                <a16:creationId xmlns:a16="http://schemas.microsoft.com/office/drawing/2014/main" id="{7E8210E0-83AB-5D47-A1DB-0F37D47944BC}"/>
              </a:ext>
            </a:extLst>
          </p:cNvPr>
          <p:cNvSpPr/>
          <p:nvPr/>
        </p:nvSpPr>
        <p:spPr>
          <a:xfrm>
            <a:off x="229237" y="1809908"/>
            <a:ext cx="2561655" cy="3787327"/>
          </a:xfrm>
          <a:prstGeom prst="wedgeRoundRectCallout">
            <a:avLst>
              <a:gd name="adj1" fmla="val -20894"/>
              <a:gd name="adj2" fmla="val -6310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2060"/>
                </a:solidFill>
                <a:latin typeface="Comic Sans MS" panose="030F0902030302020204" pitchFamily="66" charset="0"/>
              </a:rPr>
              <a:t>Question 1 makes sure you understand what’s happening in the text.</a:t>
            </a:r>
          </a:p>
          <a:p>
            <a:r>
              <a:rPr lang="en-US" i="1" dirty="0">
                <a:solidFill>
                  <a:srgbClr val="002060"/>
                </a:solidFill>
                <a:latin typeface="Comic Sans MS" panose="030F0902030302020204" pitchFamily="66" charset="0"/>
              </a:rPr>
              <a:t>It’s only worth </a:t>
            </a:r>
            <a:r>
              <a:rPr lang="en-US" b="1" i="1" dirty="0">
                <a:solidFill>
                  <a:srgbClr val="002060"/>
                </a:solidFill>
                <a:latin typeface="Comic Sans MS" panose="030F0902030302020204" pitchFamily="66" charset="0"/>
              </a:rPr>
              <a:t>four marks</a:t>
            </a:r>
            <a:r>
              <a:rPr lang="en-US" i="1" dirty="0">
                <a:solidFill>
                  <a:srgbClr val="002060"/>
                </a:solidFill>
                <a:latin typeface="Comic Sans MS" panose="030F0902030302020204" pitchFamily="66" charset="0"/>
              </a:rPr>
              <a:t>, so don’t spend any longer than </a:t>
            </a:r>
            <a:r>
              <a:rPr lang="en-US" b="1" i="1" dirty="0">
                <a:solidFill>
                  <a:srgbClr val="002060"/>
                </a:solidFill>
                <a:latin typeface="Comic Sans MS" panose="030F0902030302020204" pitchFamily="66" charset="0"/>
              </a:rPr>
              <a:t>five minutes </a:t>
            </a:r>
            <a:r>
              <a:rPr lang="en-US" i="1" dirty="0">
                <a:solidFill>
                  <a:srgbClr val="002060"/>
                </a:solidFill>
                <a:latin typeface="Comic Sans MS" panose="030F0902030302020204" pitchFamily="66" charset="0"/>
              </a:rPr>
              <a:t>answering it.</a:t>
            </a:r>
          </a:p>
          <a:p>
            <a:endParaRPr lang="en-US" i="1" dirty="0">
              <a:solidFill>
                <a:srgbClr val="002060"/>
              </a:solidFill>
              <a:latin typeface="Comic Sans MS" panose="030F0902030302020204" pitchFamily="66" charset="0"/>
            </a:endParaRPr>
          </a:p>
        </p:txBody>
      </p:sp>
    </p:spTree>
    <p:extLst>
      <p:ext uri="{BB962C8B-B14F-4D97-AF65-F5344CB8AC3E}">
        <p14:creationId xmlns:p14="http://schemas.microsoft.com/office/powerpoint/2010/main" val="27945550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836" t="54758" r="59736" b="34635"/>
          <a:stretch/>
        </p:blipFill>
        <p:spPr bwMode="auto">
          <a:xfrm>
            <a:off x="5718282" y="469837"/>
            <a:ext cx="3829050" cy="775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rot="575300">
            <a:off x="9811497" y="1793549"/>
            <a:ext cx="1775971" cy="1015663"/>
          </a:xfrm>
          <a:prstGeom prst="rect">
            <a:avLst/>
          </a:prstGeom>
          <a:solidFill>
            <a:srgbClr val="FFC000"/>
          </a:solidFill>
          <a:ln w="57150">
            <a:solidFill>
              <a:schemeClr val="tx1"/>
            </a:solidFill>
          </a:ln>
        </p:spPr>
        <p:txBody>
          <a:bodyPr wrap="square" rtlCol="0">
            <a:spAutoFit/>
          </a:bodyPr>
          <a:lstStyle/>
          <a:p>
            <a:pPr algn="ctr"/>
            <a:r>
              <a:rPr lang="en-GB" sz="6000" b="1" dirty="0">
                <a:effectLst>
                  <a:outerShdw blurRad="38100" dist="38100" dir="2700000" algn="tl">
                    <a:srgbClr val="000000">
                      <a:alpha val="43137"/>
                    </a:srgbClr>
                  </a:outerShdw>
                </a:effectLst>
              </a:rPr>
              <a:t>AO1</a:t>
            </a:r>
          </a:p>
        </p:txBody>
      </p:sp>
      <p:sp>
        <p:nvSpPr>
          <p:cNvPr id="3" name="TextBox 2"/>
          <p:cNvSpPr txBox="1"/>
          <p:nvPr/>
        </p:nvSpPr>
        <p:spPr>
          <a:xfrm>
            <a:off x="3395795" y="1674674"/>
            <a:ext cx="5148850" cy="1754326"/>
          </a:xfrm>
          <a:prstGeom prst="rect">
            <a:avLst/>
          </a:prstGeom>
          <a:noFill/>
        </p:spPr>
        <p:txBody>
          <a:bodyPr wrap="square" rtlCol="0">
            <a:spAutoFit/>
          </a:bodyPr>
          <a:lstStyle/>
          <a:p>
            <a:r>
              <a:rPr lang="en-GB"/>
              <a:t>Read again the </a:t>
            </a:r>
            <a:r>
              <a:rPr lang="en-GB" b="1"/>
              <a:t>first four paragraphs</a:t>
            </a:r>
            <a:r>
              <a:rPr lang="en-GB"/>
              <a:t> of the source. </a:t>
            </a:r>
          </a:p>
          <a:p>
            <a:endParaRPr lang="en-GB"/>
          </a:p>
          <a:p>
            <a:r>
              <a:rPr lang="en-GB"/>
              <a:t>Choose four statements below which are TRUE.</a:t>
            </a:r>
          </a:p>
          <a:p>
            <a:endParaRPr lang="en-GB"/>
          </a:p>
          <a:p>
            <a:pPr marL="285750" indent="-285750">
              <a:buFont typeface="Arial" panose="020B0604020202020204" pitchFamily="34" charset="0"/>
              <a:buChar char="•"/>
            </a:pPr>
            <a:r>
              <a:rPr lang="en-GB"/>
              <a:t>Shade the boxes of the ones you think are true.</a:t>
            </a:r>
          </a:p>
          <a:p>
            <a:pPr marL="285750" indent="-285750">
              <a:buFont typeface="Arial" panose="020B0604020202020204" pitchFamily="34" charset="0"/>
              <a:buChar char="•"/>
            </a:pPr>
            <a:r>
              <a:rPr lang="en-GB"/>
              <a:t>Choose a maximum of four statements.</a:t>
            </a:r>
          </a:p>
        </p:txBody>
      </p:sp>
      <p:graphicFrame>
        <p:nvGraphicFramePr>
          <p:cNvPr id="7" name="Table 6"/>
          <p:cNvGraphicFramePr>
            <a:graphicFrameLocks noGrp="1"/>
          </p:cNvGraphicFramePr>
          <p:nvPr/>
        </p:nvGraphicFramePr>
        <p:xfrm>
          <a:off x="3527227" y="3510878"/>
          <a:ext cx="8414600" cy="2966720"/>
        </p:xfrm>
        <a:graphic>
          <a:graphicData uri="http://schemas.openxmlformats.org/drawingml/2006/table">
            <a:tbl>
              <a:tblPr firstRow="1" bandRow="1">
                <a:tableStyleId>{5940675A-B579-460E-94D1-54222C63F5DA}</a:tableStyleId>
              </a:tblPr>
              <a:tblGrid>
                <a:gridCol w="433172">
                  <a:extLst>
                    <a:ext uri="{9D8B030D-6E8A-4147-A177-3AD203B41FA5}">
                      <a16:colId xmlns:a16="http://schemas.microsoft.com/office/drawing/2014/main" val="20000"/>
                    </a:ext>
                  </a:extLst>
                </a:gridCol>
                <a:gridCol w="7420670">
                  <a:extLst>
                    <a:ext uri="{9D8B030D-6E8A-4147-A177-3AD203B41FA5}">
                      <a16:colId xmlns:a16="http://schemas.microsoft.com/office/drawing/2014/main" val="20001"/>
                    </a:ext>
                  </a:extLst>
                </a:gridCol>
                <a:gridCol w="560758">
                  <a:extLst>
                    <a:ext uri="{9D8B030D-6E8A-4147-A177-3AD203B41FA5}">
                      <a16:colId xmlns:a16="http://schemas.microsoft.com/office/drawing/2014/main" val="20002"/>
                    </a:ext>
                  </a:extLst>
                </a:gridCol>
              </a:tblGrid>
              <a:tr h="370840">
                <a:tc>
                  <a:txBody>
                    <a:bodyPr/>
                    <a:lstStyle/>
                    <a:p>
                      <a:r>
                        <a:rPr lang="en-GB" b="1"/>
                        <a:t>A</a:t>
                      </a:r>
                    </a:p>
                  </a:txBody>
                  <a:tcPr/>
                </a:tc>
                <a:tc>
                  <a:txBody>
                    <a:bodyPr/>
                    <a:lstStyle/>
                    <a:p>
                      <a:r>
                        <a:rPr lang="en-GB"/>
                        <a:t>It is</a:t>
                      </a:r>
                      <a:r>
                        <a:rPr lang="en-GB" baseline="0"/>
                        <a:t> late March in 2003.</a:t>
                      </a:r>
                      <a:endParaRPr lang="en-GB"/>
                    </a:p>
                  </a:txBody>
                  <a:tcPr/>
                </a:tc>
                <a:tc>
                  <a:txBody>
                    <a:bodyPr/>
                    <a:lstStyle/>
                    <a:p>
                      <a:endParaRPr lang="en-GB"/>
                    </a:p>
                  </a:txBody>
                  <a:tcPr/>
                </a:tc>
                <a:extLst>
                  <a:ext uri="{0D108BD9-81ED-4DB2-BD59-A6C34878D82A}">
                    <a16:rowId xmlns:a16="http://schemas.microsoft.com/office/drawing/2014/main" val="10000"/>
                  </a:ext>
                </a:extLst>
              </a:tr>
              <a:tr h="370840">
                <a:tc>
                  <a:txBody>
                    <a:bodyPr/>
                    <a:lstStyle/>
                    <a:p>
                      <a:r>
                        <a:rPr lang="en-GB" b="1"/>
                        <a:t>B</a:t>
                      </a:r>
                    </a:p>
                  </a:txBody>
                  <a:tcPr/>
                </a:tc>
                <a:tc>
                  <a:txBody>
                    <a:bodyPr/>
                    <a:lstStyle/>
                    <a:p>
                      <a:r>
                        <a:rPr lang="en-GB"/>
                        <a:t>The street is crowded</a:t>
                      </a:r>
                      <a:r>
                        <a:rPr lang="en-GB" baseline="0"/>
                        <a:t> with people.</a:t>
                      </a:r>
                      <a:endParaRPr lang="en-GB"/>
                    </a:p>
                  </a:txBody>
                  <a:tcPr/>
                </a:tc>
                <a:tc>
                  <a:txBody>
                    <a:bodyPr/>
                    <a:lstStyle/>
                    <a:p>
                      <a:endParaRPr lang="en-GB"/>
                    </a:p>
                  </a:txBody>
                  <a:tcPr/>
                </a:tc>
                <a:extLst>
                  <a:ext uri="{0D108BD9-81ED-4DB2-BD59-A6C34878D82A}">
                    <a16:rowId xmlns:a16="http://schemas.microsoft.com/office/drawing/2014/main" val="10001"/>
                  </a:ext>
                </a:extLst>
              </a:tr>
              <a:tr h="370840">
                <a:tc>
                  <a:txBody>
                    <a:bodyPr/>
                    <a:lstStyle/>
                    <a:p>
                      <a:r>
                        <a:rPr lang="en-GB" b="1"/>
                        <a:t>C</a:t>
                      </a:r>
                    </a:p>
                  </a:txBody>
                  <a:tcPr/>
                </a:tc>
                <a:tc>
                  <a:txBody>
                    <a:bodyPr/>
                    <a:lstStyle/>
                    <a:p>
                      <a:r>
                        <a:rPr lang="en-GB"/>
                        <a:t>A woman comes</a:t>
                      </a:r>
                      <a:r>
                        <a:rPr lang="en-GB" baseline="0"/>
                        <a:t> out of a house that is 50 yards away.</a:t>
                      </a:r>
                      <a:endParaRPr lang="en-GB"/>
                    </a:p>
                  </a:txBody>
                  <a:tcPr/>
                </a:tc>
                <a:tc>
                  <a:txBody>
                    <a:bodyPr/>
                    <a:lstStyle/>
                    <a:p>
                      <a:endParaRPr lang="en-GB"/>
                    </a:p>
                  </a:txBody>
                  <a:tcPr/>
                </a:tc>
                <a:extLst>
                  <a:ext uri="{0D108BD9-81ED-4DB2-BD59-A6C34878D82A}">
                    <a16:rowId xmlns:a16="http://schemas.microsoft.com/office/drawing/2014/main" val="10002"/>
                  </a:ext>
                </a:extLst>
              </a:tr>
              <a:tr h="370840">
                <a:tc>
                  <a:txBody>
                    <a:bodyPr/>
                    <a:lstStyle/>
                    <a:p>
                      <a:r>
                        <a:rPr lang="en-GB" b="1"/>
                        <a:t>D</a:t>
                      </a:r>
                    </a:p>
                  </a:txBody>
                  <a:tcPr/>
                </a:tc>
                <a:tc>
                  <a:txBody>
                    <a:bodyPr/>
                    <a:lstStyle/>
                    <a:p>
                      <a:r>
                        <a:rPr lang="en-GB"/>
                        <a:t>The woman is accompanied by two</a:t>
                      </a:r>
                      <a:r>
                        <a:rPr lang="en-GB" baseline="0"/>
                        <a:t> children.</a:t>
                      </a:r>
                      <a:endParaRPr lang="en-GB"/>
                    </a:p>
                  </a:txBody>
                  <a:tcPr/>
                </a:tc>
                <a:tc>
                  <a:txBody>
                    <a:bodyPr/>
                    <a:lstStyle/>
                    <a:p>
                      <a:endParaRPr lang="en-GB"/>
                    </a:p>
                  </a:txBody>
                  <a:tcPr/>
                </a:tc>
                <a:extLst>
                  <a:ext uri="{0D108BD9-81ED-4DB2-BD59-A6C34878D82A}">
                    <a16:rowId xmlns:a16="http://schemas.microsoft.com/office/drawing/2014/main" val="10003"/>
                  </a:ext>
                </a:extLst>
              </a:tr>
              <a:tr h="370840">
                <a:tc>
                  <a:txBody>
                    <a:bodyPr/>
                    <a:lstStyle/>
                    <a:p>
                      <a:r>
                        <a:rPr lang="en-GB" b="1"/>
                        <a:t>E</a:t>
                      </a:r>
                    </a:p>
                  </a:txBody>
                  <a:tcPr/>
                </a:tc>
                <a:tc>
                  <a:txBody>
                    <a:bodyPr/>
                    <a:lstStyle/>
                    <a:p>
                      <a:r>
                        <a:rPr lang="en-GB"/>
                        <a:t>The</a:t>
                      </a:r>
                      <a:r>
                        <a:rPr lang="en-GB" baseline="0"/>
                        <a:t> platoon took over the building yesterday.</a:t>
                      </a:r>
                      <a:endParaRPr lang="en-GB"/>
                    </a:p>
                  </a:txBody>
                  <a:tcPr/>
                </a:tc>
                <a:tc>
                  <a:txBody>
                    <a:bodyPr/>
                    <a:lstStyle/>
                    <a:p>
                      <a:endParaRPr lang="en-GB"/>
                    </a:p>
                  </a:txBody>
                  <a:tcPr/>
                </a:tc>
                <a:extLst>
                  <a:ext uri="{0D108BD9-81ED-4DB2-BD59-A6C34878D82A}">
                    <a16:rowId xmlns:a16="http://schemas.microsoft.com/office/drawing/2014/main" val="10004"/>
                  </a:ext>
                </a:extLst>
              </a:tr>
              <a:tr h="370840">
                <a:tc>
                  <a:txBody>
                    <a:bodyPr/>
                    <a:lstStyle/>
                    <a:p>
                      <a:r>
                        <a:rPr lang="en-GB" b="1"/>
                        <a:t>F</a:t>
                      </a:r>
                    </a:p>
                  </a:txBody>
                  <a:tcPr/>
                </a:tc>
                <a:tc>
                  <a:txBody>
                    <a:bodyPr/>
                    <a:lstStyle/>
                    <a:p>
                      <a:r>
                        <a:rPr lang="en-GB"/>
                        <a:t>The American</a:t>
                      </a:r>
                      <a:r>
                        <a:rPr lang="en-GB" baseline="0"/>
                        <a:t> unit can be heard approaching.</a:t>
                      </a:r>
                      <a:endParaRPr lang="en-GB"/>
                    </a:p>
                  </a:txBody>
                  <a:tcPr/>
                </a:tc>
                <a:tc>
                  <a:txBody>
                    <a:bodyPr/>
                    <a:lstStyle/>
                    <a:p>
                      <a:endParaRPr lang="en-GB"/>
                    </a:p>
                  </a:txBody>
                  <a:tcPr/>
                </a:tc>
                <a:extLst>
                  <a:ext uri="{0D108BD9-81ED-4DB2-BD59-A6C34878D82A}">
                    <a16:rowId xmlns:a16="http://schemas.microsoft.com/office/drawing/2014/main" val="10005"/>
                  </a:ext>
                </a:extLst>
              </a:tr>
              <a:tr h="370840">
                <a:tc>
                  <a:txBody>
                    <a:bodyPr/>
                    <a:lstStyle/>
                    <a:p>
                      <a:r>
                        <a:rPr lang="en-GB" b="1"/>
                        <a:t>G</a:t>
                      </a:r>
                    </a:p>
                  </a:txBody>
                  <a:tcPr/>
                </a:tc>
                <a:tc>
                  <a:txBody>
                    <a:bodyPr/>
                    <a:lstStyle/>
                    <a:p>
                      <a:r>
                        <a:rPr lang="en-GB"/>
                        <a:t>The writer does not think the Marines stand</a:t>
                      </a:r>
                      <a:r>
                        <a:rPr lang="en-GB" baseline="0"/>
                        <a:t> a chance against the Iraqis.</a:t>
                      </a:r>
                      <a:endParaRPr lang="en-GB"/>
                    </a:p>
                  </a:txBody>
                  <a:tcPr/>
                </a:tc>
                <a:tc>
                  <a:txBody>
                    <a:bodyPr/>
                    <a:lstStyle/>
                    <a:p>
                      <a:endParaRPr lang="en-GB"/>
                    </a:p>
                  </a:txBody>
                  <a:tcPr/>
                </a:tc>
                <a:extLst>
                  <a:ext uri="{0D108BD9-81ED-4DB2-BD59-A6C34878D82A}">
                    <a16:rowId xmlns:a16="http://schemas.microsoft.com/office/drawing/2014/main" val="10006"/>
                  </a:ext>
                </a:extLst>
              </a:tr>
              <a:tr h="370840">
                <a:tc>
                  <a:txBody>
                    <a:bodyPr/>
                    <a:lstStyle/>
                    <a:p>
                      <a:r>
                        <a:rPr lang="en-GB" b="1"/>
                        <a:t>H</a:t>
                      </a:r>
                    </a:p>
                  </a:txBody>
                  <a:tcPr/>
                </a:tc>
                <a:tc>
                  <a:txBody>
                    <a:bodyPr/>
                    <a:lstStyle/>
                    <a:p>
                      <a:r>
                        <a:rPr lang="en-GB"/>
                        <a:t>The</a:t>
                      </a:r>
                      <a:r>
                        <a:rPr lang="en-GB" baseline="0"/>
                        <a:t> Iraqi army are nowhere to be seen.</a:t>
                      </a:r>
                      <a:endParaRPr lang="en-GB"/>
                    </a:p>
                  </a:txBody>
                  <a:tcPr/>
                </a:tc>
                <a:tc>
                  <a:txBody>
                    <a:bodyPr/>
                    <a:lstStyle/>
                    <a:p>
                      <a:endParaRPr lang="en-GB" dirty="0"/>
                    </a:p>
                  </a:txBody>
                  <a:tcPr/>
                </a:tc>
                <a:extLst>
                  <a:ext uri="{0D108BD9-81ED-4DB2-BD59-A6C34878D82A}">
                    <a16:rowId xmlns:a16="http://schemas.microsoft.com/office/drawing/2014/main" val="10007"/>
                  </a:ext>
                </a:extLst>
              </a:tr>
            </a:tbl>
          </a:graphicData>
        </a:graphic>
      </p:graphicFrame>
      <p:sp>
        <p:nvSpPr>
          <p:cNvPr id="8" name="Oval 7"/>
          <p:cNvSpPr/>
          <p:nvPr/>
        </p:nvSpPr>
        <p:spPr>
          <a:xfrm>
            <a:off x="11587643" y="3618891"/>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11593247" y="3965682"/>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11593247" y="4338971"/>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11593247" y="4699011"/>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11593247" y="5117810"/>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11593247" y="5477850"/>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11593247" y="5837890"/>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11593247" y="6197930"/>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0186660-F7C6-0942-968E-B9D3F8882073}"/>
              </a:ext>
            </a:extLst>
          </p:cNvPr>
          <p:cNvSpPr/>
          <p:nvPr/>
        </p:nvSpPr>
        <p:spPr>
          <a:xfrm>
            <a:off x="229237" y="240248"/>
            <a:ext cx="1602738" cy="1569660"/>
          </a:xfrm>
          <a:prstGeom prst="rect">
            <a:avLst/>
          </a:prstGeom>
        </p:spPr>
        <p:txBody>
          <a:bodyPr wrap="square">
            <a:spAutoFit/>
          </a:bodyPr>
          <a:lstStyle/>
          <a:p>
            <a:r>
              <a:rPr lang="en-US" sz="9600" dirty="0"/>
              <a:t>👨‍🏫</a:t>
            </a:r>
          </a:p>
        </p:txBody>
      </p:sp>
      <p:sp>
        <p:nvSpPr>
          <p:cNvPr id="18" name="Rounded Rectangular Callout 17">
            <a:extLst>
              <a:ext uri="{FF2B5EF4-FFF2-40B4-BE49-F238E27FC236}">
                <a16:creationId xmlns:a16="http://schemas.microsoft.com/office/drawing/2014/main" id="{7E8210E0-83AB-5D47-A1DB-0F37D47944BC}"/>
              </a:ext>
            </a:extLst>
          </p:cNvPr>
          <p:cNvSpPr/>
          <p:nvPr/>
        </p:nvSpPr>
        <p:spPr>
          <a:xfrm>
            <a:off x="229237" y="1809908"/>
            <a:ext cx="2561655" cy="3787327"/>
          </a:xfrm>
          <a:prstGeom prst="wedgeRoundRectCallout">
            <a:avLst>
              <a:gd name="adj1" fmla="val -20894"/>
              <a:gd name="adj2" fmla="val -6310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B050"/>
                </a:solidFill>
                <a:latin typeface="Comic Sans MS" panose="030F0902030302020204" pitchFamily="66" charset="0"/>
              </a:rPr>
              <a:t>Self-assess – how did you do?</a:t>
            </a:r>
          </a:p>
          <a:p>
            <a:endParaRPr lang="en-US" i="1" dirty="0">
              <a:solidFill>
                <a:srgbClr val="002060"/>
              </a:solidFill>
              <a:latin typeface="Comic Sans MS" panose="030F0902030302020204" pitchFamily="66" charset="0"/>
            </a:endParaRPr>
          </a:p>
          <a:p>
            <a:r>
              <a:rPr lang="en-US" i="1" dirty="0">
                <a:solidFill>
                  <a:srgbClr val="002060"/>
                </a:solidFill>
                <a:latin typeface="Comic Sans MS" panose="030F0902030302020204" pitchFamily="66" charset="0"/>
              </a:rPr>
              <a:t>If you made any mistakes, look at the text again to make certain you understand it.</a:t>
            </a:r>
          </a:p>
          <a:p>
            <a:endParaRPr lang="en-US" i="1" dirty="0">
              <a:solidFill>
                <a:srgbClr val="002060"/>
              </a:solidFill>
              <a:latin typeface="Comic Sans MS" panose="030F0902030302020204" pitchFamily="66" charset="0"/>
            </a:endParaRPr>
          </a:p>
        </p:txBody>
      </p:sp>
      <p:sp>
        <p:nvSpPr>
          <p:cNvPr id="2" name="Rectangle 1">
            <a:extLst>
              <a:ext uri="{FF2B5EF4-FFF2-40B4-BE49-F238E27FC236}">
                <a16:creationId xmlns:a16="http://schemas.microsoft.com/office/drawing/2014/main" id="{BE4762B1-B7F2-044B-ABD5-9B754D82B431}"/>
              </a:ext>
            </a:extLst>
          </p:cNvPr>
          <p:cNvSpPr/>
          <p:nvPr/>
        </p:nvSpPr>
        <p:spPr>
          <a:xfrm>
            <a:off x="11451902" y="3564992"/>
            <a:ext cx="415498" cy="369332"/>
          </a:xfrm>
          <a:prstGeom prst="rect">
            <a:avLst/>
          </a:prstGeom>
        </p:spPr>
        <p:txBody>
          <a:bodyPr wrap="none">
            <a:spAutoFit/>
          </a:bodyPr>
          <a:lstStyle/>
          <a:p>
            <a:r>
              <a:rPr lang="en-US" dirty="0"/>
              <a:t>✅</a:t>
            </a:r>
          </a:p>
        </p:txBody>
      </p:sp>
      <p:sp>
        <p:nvSpPr>
          <p:cNvPr id="19" name="Rectangle 18">
            <a:extLst>
              <a:ext uri="{FF2B5EF4-FFF2-40B4-BE49-F238E27FC236}">
                <a16:creationId xmlns:a16="http://schemas.microsoft.com/office/drawing/2014/main" id="{7BBE884D-1A89-F442-B750-407FC0760FB1}"/>
              </a:ext>
            </a:extLst>
          </p:cNvPr>
          <p:cNvSpPr/>
          <p:nvPr/>
        </p:nvSpPr>
        <p:spPr>
          <a:xfrm>
            <a:off x="11459144" y="5424463"/>
            <a:ext cx="415498" cy="369332"/>
          </a:xfrm>
          <a:prstGeom prst="rect">
            <a:avLst/>
          </a:prstGeom>
        </p:spPr>
        <p:txBody>
          <a:bodyPr wrap="none">
            <a:spAutoFit/>
          </a:bodyPr>
          <a:lstStyle/>
          <a:p>
            <a:r>
              <a:rPr lang="en-US" dirty="0"/>
              <a:t>✅</a:t>
            </a:r>
          </a:p>
        </p:txBody>
      </p:sp>
      <p:sp>
        <p:nvSpPr>
          <p:cNvPr id="20" name="Rectangle 19">
            <a:extLst>
              <a:ext uri="{FF2B5EF4-FFF2-40B4-BE49-F238E27FC236}">
                <a16:creationId xmlns:a16="http://schemas.microsoft.com/office/drawing/2014/main" id="{EC5DE4CC-B1F0-CD4C-988D-0573B2CF2B1D}"/>
              </a:ext>
            </a:extLst>
          </p:cNvPr>
          <p:cNvSpPr/>
          <p:nvPr/>
        </p:nvSpPr>
        <p:spPr>
          <a:xfrm>
            <a:off x="11459144" y="6144676"/>
            <a:ext cx="415498" cy="369332"/>
          </a:xfrm>
          <a:prstGeom prst="rect">
            <a:avLst/>
          </a:prstGeom>
        </p:spPr>
        <p:txBody>
          <a:bodyPr wrap="none">
            <a:spAutoFit/>
          </a:bodyPr>
          <a:lstStyle/>
          <a:p>
            <a:r>
              <a:rPr lang="en-US" dirty="0"/>
              <a:t>✅</a:t>
            </a:r>
          </a:p>
        </p:txBody>
      </p:sp>
      <p:sp>
        <p:nvSpPr>
          <p:cNvPr id="21" name="Rectangle 20">
            <a:extLst>
              <a:ext uri="{FF2B5EF4-FFF2-40B4-BE49-F238E27FC236}">
                <a16:creationId xmlns:a16="http://schemas.microsoft.com/office/drawing/2014/main" id="{9A75E31F-2F74-4542-A25C-F892FF63A078}"/>
              </a:ext>
            </a:extLst>
          </p:cNvPr>
          <p:cNvSpPr/>
          <p:nvPr/>
        </p:nvSpPr>
        <p:spPr>
          <a:xfrm>
            <a:off x="11451902" y="4302561"/>
            <a:ext cx="415498" cy="369332"/>
          </a:xfrm>
          <a:prstGeom prst="rect">
            <a:avLst/>
          </a:prstGeom>
        </p:spPr>
        <p:txBody>
          <a:bodyPr wrap="none">
            <a:spAutoFit/>
          </a:bodyPr>
          <a:lstStyle/>
          <a:p>
            <a:r>
              <a:rPr lang="en-US" dirty="0"/>
              <a:t>✅</a:t>
            </a:r>
          </a:p>
        </p:txBody>
      </p:sp>
      <p:sp>
        <p:nvSpPr>
          <p:cNvPr id="5" name="Rounded Rectangle 4">
            <a:extLst>
              <a:ext uri="{FF2B5EF4-FFF2-40B4-BE49-F238E27FC236}">
                <a16:creationId xmlns:a16="http://schemas.microsoft.com/office/drawing/2014/main" id="{8154AC48-4E74-F74F-9F6F-66AE35D74205}"/>
              </a:ext>
            </a:extLst>
          </p:cNvPr>
          <p:cNvSpPr/>
          <p:nvPr/>
        </p:nvSpPr>
        <p:spPr>
          <a:xfrm>
            <a:off x="4024882" y="3591183"/>
            <a:ext cx="2236053" cy="223126"/>
          </a:xfrm>
          <a:prstGeom prst="roundRect">
            <a:avLst/>
          </a:prstGeom>
          <a:solidFill>
            <a:srgbClr val="92D05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a:extLst>
              <a:ext uri="{FF2B5EF4-FFF2-40B4-BE49-F238E27FC236}">
                <a16:creationId xmlns:a16="http://schemas.microsoft.com/office/drawing/2014/main" id="{DFB2C8B3-B514-5049-A9CC-2B7CC63E12EC}"/>
              </a:ext>
            </a:extLst>
          </p:cNvPr>
          <p:cNvSpPr/>
          <p:nvPr/>
        </p:nvSpPr>
        <p:spPr>
          <a:xfrm>
            <a:off x="4037417" y="4325621"/>
            <a:ext cx="5029743" cy="223126"/>
          </a:xfrm>
          <a:prstGeom prst="roundRect">
            <a:avLst/>
          </a:prstGeom>
          <a:solidFill>
            <a:srgbClr val="92D05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ED93CE4C-7614-8B49-AACC-8DF6E43F82DB}"/>
              </a:ext>
            </a:extLst>
          </p:cNvPr>
          <p:cNvSpPr/>
          <p:nvPr/>
        </p:nvSpPr>
        <p:spPr>
          <a:xfrm>
            <a:off x="4037417" y="5444919"/>
            <a:ext cx="4261339" cy="223126"/>
          </a:xfrm>
          <a:prstGeom prst="roundRect">
            <a:avLst/>
          </a:prstGeom>
          <a:solidFill>
            <a:srgbClr val="92D05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ounded Rectangle 23">
            <a:extLst>
              <a:ext uri="{FF2B5EF4-FFF2-40B4-BE49-F238E27FC236}">
                <a16:creationId xmlns:a16="http://schemas.microsoft.com/office/drawing/2014/main" id="{D466B1F3-DD94-5D4D-8017-9149A6FC4744}"/>
              </a:ext>
            </a:extLst>
          </p:cNvPr>
          <p:cNvSpPr/>
          <p:nvPr/>
        </p:nvSpPr>
        <p:spPr>
          <a:xfrm>
            <a:off x="4037417" y="6183746"/>
            <a:ext cx="3685037" cy="223126"/>
          </a:xfrm>
          <a:prstGeom prst="roundRect">
            <a:avLst/>
          </a:prstGeom>
          <a:solidFill>
            <a:srgbClr val="92D05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271274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6" name="Title 5"/>
          <p:cNvSpPr txBox="1">
            <a:spLocks/>
          </p:cNvSpPr>
          <p:nvPr/>
        </p:nvSpPr>
        <p:spPr>
          <a:xfrm>
            <a:off x="2297113" y="554496"/>
            <a:ext cx="7289800" cy="1758397"/>
          </a:xfrm>
          <a:prstGeom prst="rect">
            <a:avLst/>
          </a:prstGeom>
        </p:spPr>
        <p:txBody>
          <a:bodyPr/>
          <a:lst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2pPr>
            <a:lvl3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3pPr>
            <a:lvl4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4pPr>
            <a:lvl5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5pPr>
            <a:lvl6pPr marL="457200" algn="ctr" rtl="0" fontAlgn="base">
              <a:spcBef>
                <a:spcPct val="0"/>
              </a:spcBef>
              <a:spcAft>
                <a:spcPct val="0"/>
              </a:spcAft>
              <a:defRPr sz="4000">
                <a:solidFill>
                  <a:schemeClr val="tx2"/>
                </a:solidFill>
                <a:latin typeface="Bree ExtraBold" pitchFamily="-16" charset="0"/>
                <a:ea typeface="ＭＳ Ｐゴシック" pitchFamily="-16" charset="-128"/>
              </a:defRPr>
            </a:lvl6pPr>
            <a:lvl7pPr marL="914400" algn="ctr" rtl="0" fontAlgn="base">
              <a:spcBef>
                <a:spcPct val="0"/>
              </a:spcBef>
              <a:spcAft>
                <a:spcPct val="0"/>
              </a:spcAft>
              <a:defRPr sz="4000">
                <a:solidFill>
                  <a:schemeClr val="tx2"/>
                </a:solidFill>
                <a:latin typeface="Bree ExtraBold" pitchFamily="-16" charset="0"/>
                <a:ea typeface="ＭＳ Ｐゴシック" pitchFamily="-16" charset="-128"/>
              </a:defRPr>
            </a:lvl7pPr>
            <a:lvl8pPr marL="1371600" algn="ctr" rtl="0" fontAlgn="base">
              <a:spcBef>
                <a:spcPct val="0"/>
              </a:spcBef>
              <a:spcAft>
                <a:spcPct val="0"/>
              </a:spcAft>
              <a:defRPr sz="4000">
                <a:solidFill>
                  <a:schemeClr val="tx2"/>
                </a:solidFill>
                <a:latin typeface="Bree ExtraBold" pitchFamily="-16" charset="0"/>
                <a:ea typeface="ＭＳ Ｐゴシック" pitchFamily="-16" charset="-128"/>
              </a:defRPr>
            </a:lvl8pPr>
            <a:lvl9pPr marL="1828800" algn="ctr" rtl="0" fontAlgn="base">
              <a:spcBef>
                <a:spcPct val="0"/>
              </a:spcBef>
              <a:spcAft>
                <a:spcPct val="0"/>
              </a:spcAft>
              <a:defRPr sz="4000">
                <a:solidFill>
                  <a:schemeClr val="tx2"/>
                </a:solidFill>
                <a:latin typeface="Bree ExtraBold" pitchFamily="-16" charset="0"/>
                <a:ea typeface="ＭＳ Ｐゴシック" pitchFamily="-16" charset="-128"/>
              </a:defRPr>
            </a:lvl9pPr>
          </a:lstStyle>
          <a:p>
            <a:pPr>
              <a:defRPr/>
            </a:pPr>
            <a:r>
              <a:rPr lang="en-GB" sz="3200" kern="0" dirty="0">
                <a:solidFill>
                  <a:srgbClr val="000000"/>
                </a:solidFill>
                <a:latin typeface="Comic Sans MS" panose="030F0902030302020204" pitchFamily="66" charset="0"/>
              </a:rPr>
              <a:t>Year 10 – Term 5</a:t>
            </a:r>
          </a:p>
          <a:p>
            <a:pPr>
              <a:defRPr/>
            </a:pPr>
            <a:r>
              <a:rPr lang="en-GB" sz="3600" kern="0" dirty="0">
                <a:solidFill>
                  <a:srgbClr val="000000"/>
                </a:solidFill>
                <a:latin typeface="Comic Sans MS" panose="030F0902030302020204" pitchFamily="66" charset="0"/>
              </a:rPr>
              <a:t>Language Paper 2 – Non-fiction</a:t>
            </a:r>
          </a:p>
          <a:p>
            <a:pPr>
              <a:defRPr/>
            </a:pPr>
            <a:r>
              <a:rPr lang="en-GB" kern="0" dirty="0">
                <a:solidFill>
                  <a:srgbClr val="000000"/>
                </a:solidFill>
                <a:latin typeface="Comic Sans MS" panose="030F0902030302020204" pitchFamily="66" charset="0"/>
              </a:rPr>
              <a:t>Lesson 4 – </a:t>
            </a:r>
            <a:r>
              <a:rPr lang="en-GB" sz="3200" kern="0" dirty="0">
                <a:solidFill>
                  <a:srgbClr val="000000"/>
                </a:solidFill>
                <a:latin typeface="Comic Sans MS" panose="030F0902030302020204" pitchFamily="66" charset="0"/>
              </a:rPr>
              <a:t>Technique &amp; Impact</a:t>
            </a:r>
            <a:endParaRPr lang="en-GB" kern="0" dirty="0">
              <a:solidFill>
                <a:srgbClr val="000000"/>
              </a:solidFill>
              <a:latin typeface="Comic Sans MS" panose="030F0902030302020204" pitchFamily="66" charset="0"/>
            </a:endParaRPr>
          </a:p>
        </p:txBody>
      </p:sp>
      <p:sp>
        <p:nvSpPr>
          <p:cNvPr id="6150" name="TextBox 13"/>
          <p:cNvSpPr txBox="1">
            <a:spLocks noChangeArrowheads="1"/>
          </p:cNvSpPr>
          <p:nvPr/>
        </p:nvSpPr>
        <p:spPr bwMode="auto">
          <a:xfrm>
            <a:off x="4744171" y="3033713"/>
            <a:ext cx="5965224" cy="2862322"/>
          </a:xfrm>
          <a:prstGeom prst="rect">
            <a:avLst/>
          </a:prstGeom>
          <a:solidFill>
            <a:schemeClr val="bg1"/>
          </a:solidFill>
          <a:ln w="9525">
            <a:solidFill>
              <a:srgbClr val="92D050"/>
            </a:solidFill>
            <a:miter lim="800000"/>
            <a:headEnd/>
            <a:tailEnd/>
          </a:ln>
        </p:spPr>
        <p:txBody>
          <a:bodyPr wrap="square">
            <a:spAutoFit/>
          </a:bodyPr>
          <a:lstStyle>
            <a:lvl1pPr>
              <a:spcBef>
                <a:spcPct val="20000"/>
              </a:spcBef>
              <a:buChar char="•"/>
              <a:defRPr sz="3200">
                <a:solidFill>
                  <a:schemeClr val="tx1"/>
                </a:solidFill>
                <a:latin typeface="Bree Regular" pitchFamily="-16" charset="0"/>
                <a:ea typeface="MS PGothic" panose="020B0600070205080204" pitchFamily="34" charset="-128"/>
              </a:defRPr>
            </a:lvl1pPr>
            <a:lvl2pPr marL="742950" indent="-285750">
              <a:spcBef>
                <a:spcPct val="20000"/>
              </a:spcBef>
              <a:buChar char="–"/>
              <a:defRPr sz="2800">
                <a:solidFill>
                  <a:schemeClr val="tx1"/>
                </a:solidFill>
                <a:latin typeface="Bree Regular" pitchFamily="-16" charset="0"/>
                <a:ea typeface="MS PGothic" panose="020B0600070205080204" pitchFamily="34" charset="-128"/>
              </a:defRPr>
            </a:lvl2pPr>
            <a:lvl3pPr marL="1143000" indent="-228600">
              <a:spcBef>
                <a:spcPct val="20000"/>
              </a:spcBef>
              <a:buChar char="•"/>
              <a:defRPr sz="2400">
                <a:solidFill>
                  <a:schemeClr val="tx1"/>
                </a:solidFill>
                <a:latin typeface="Bree Regular" pitchFamily="-16" charset="0"/>
                <a:ea typeface="MS PGothic" panose="020B0600070205080204" pitchFamily="34" charset="-128"/>
              </a:defRPr>
            </a:lvl3pPr>
            <a:lvl4pPr marL="1600200" indent="-228600">
              <a:spcBef>
                <a:spcPct val="20000"/>
              </a:spcBef>
              <a:buChar char="–"/>
              <a:defRPr sz="2000">
                <a:solidFill>
                  <a:schemeClr val="tx1"/>
                </a:solidFill>
                <a:latin typeface="Bree Regular" pitchFamily="-16" charset="0"/>
                <a:ea typeface="MS PGothic" panose="020B0600070205080204" pitchFamily="34" charset="-128"/>
              </a:defRPr>
            </a:lvl4pPr>
            <a:lvl5pPr marL="2057400" indent="-228600">
              <a:spcBef>
                <a:spcPct val="20000"/>
              </a:spcBef>
              <a:buChar char="»"/>
              <a:defRPr sz="2000">
                <a:solidFill>
                  <a:schemeClr val="tx1"/>
                </a:solidFill>
                <a:latin typeface="Bree Regular" pitchFamily="-16"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ree Regular" pitchFamily="-16"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ree Regular" pitchFamily="-16"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ree Regular" pitchFamily="-16"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ree Regular" pitchFamily="-16" charset="0"/>
                <a:ea typeface="MS PGothic" panose="020B0600070205080204" pitchFamily="34" charset="-128"/>
              </a:defRPr>
            </a:lvl9pPr>
          </a:lstStyle>
          <a:p>
            <a:pPr>
              <a:spcBef>
                <a:spcPct val="0"/>
              </a:spcBef>
              <a:buFontTx/>
              <a:buNone/>
            </a:pPr>
            <a:r>
              <a:rPr lang="en-GB" altLang="en-US" sz="1800" dirty="0">
                <a:solidFill>
                  <a:srgbClr val="000000"/>
                </a:solidFill>
                <a:latin typeface="Comic Sans MS" panose="030F0902030302020204" pitchFamily="66" charset="0"/>
              </a:rPr>
              <a:t>Learning outcome:</a:t>
            </a:r>
          </a:p>
          <a:p>
            <a:pPr>
              <a:spcBef>
                <a:spcPct val="0"/>
              </a:spcBef>
              <a:buFontTx/>
              <a:buNone/>
            </a:pPr>
            <a:endParaRPr lang="en-GB" altLang="en-US" sz="1800" dirty="0">
              <a:solidFill>
                <a:srgbClr val="000000"/>
              </a:solidFill>
              <a:latin typeface="Comic Sans MS" panose="030F0902030302020204" pitchFamily="66" charset="0"/>
            </a:endParaRPr>
          </a:p>
          <a:p>
            <a:pPr>
              <a:spcBef>
                <a:spcPct val="0"/>
              </a:spcBef>
              <a:buFontTx/>
              <a:buNone/>
            </a:pPr>
            <a:r>
              <a:rPr lang="en-GB" altLang="en-US" sz="1800" dirty="0">
                <a:solidFill>
                  <a:srgbClr val="C00000"/>
                </a:solidFill>
                <a:latin typeface="Comic Sans MS" panose="030F0902030302020204" pitchFamily="66" charset="0"/>
              </a:rPr>
              <a:t>Must: Identify writers viewpoints and methods of communicating ideas.</a:t>
            </a:r>
          </a:p>
          <a:p>
            <a:pPr>
              <a:spcBef>
                <a:spcPct val="0"/>
              </a:spcBef>
              <a:buFontTx/>
              <a:buNone/>
            </a:pPr>
            <a:endParaRPr lang="en-GB" altLang="en-US" sz="1800" dirty="0">
              <a:solidFill>
                <a:srgbClr val="000000"/>
              </a:solidFill>
              <a:latin typeface="Comic Sans MS" panose="030F0902030302020204" pitchFamily="66" charset="0"/>
            </a:endParaRPr>
          </a:p>
          <a:p>
            <a:pPr>
              <a:spcBef>
                <a:spcPct val="0"/>
              </a:spcBef>
              <a:buFontTx/>
              <a:buNone/>
            </a:pPr>
            <a:r>
              <a:rPr lang="en-GB" altLang="en-US" sz="1800" dirty="0">
                <a:solidFill>
                  <a:srgbClr val="FFC000"/>
                </a:solidFill>
                <a:latin typeface="Comic Sans MS" panose="030F0902030302020204" pitchFamily="66" charset="0"/>
              </a:rPr>
              <a:t>Stretch: Explain effect the writers choices have on YOU.</a:t>
            </a:r>
          </a:p>
          <a:p>
            <a:pPr>
              <a:spcBef>
                <a:spcPct val="0"/>
              </a:spcBef>
              <a:buFontTx/>
              <a:buNone/>
            </a:pPr>
            <a:endParaRPr lang="en-GB" altLang="en-US" sz="1800" dirty="0">
              <a:solidFill>
                <a:srgbClr val="000000"/>
              </a:solidFill>
              <a:latin typeface="Comic Sans MS" panose="030F0902030302020204" pitchFamily="66" charset="0"/>
            </a:endParaRPr>
          </a:p>
          <a:p>
            <a:pPr>
              <a:spcBef>
                <a:spcPct val="0"/>
              </a:spcBef>
              <a:buFontTx/>
              <a:buNone/>
            </a:pPr>
            <a:r>
              <a:rPr lang="en-GB" altLang="en-US" sz="1800" dirty="0">
                <a:solidFill>
                  <a:srgbClr val="00B050"/>
                </a:solidFill>
                <a:latin typeface="Comic Sans MS" panose="030F0902030302020204" pitchFamily="66" charset="0"/>
              </a:rPr>
              <a:t>Challenge: Identify writer’s techniques &amp; analyse their impact.</a:t>
            </a:r>
          </a:p>
        </p:txBody>
      </p:sp>
      <p:pic>
        <p:nvPicPr>
          <p:cNvPr id="14" name="Picture 13">
            <a:extLst>
              <a:ext uri="{FF2B5EF4-FFF2-40B4-BE49-F238E27FC236}">
                <a16:creationId xmlns:a16="http://schemas.microsoft.com/office/drawing/2014/main" id="{A5356A64-551F-8E47-B825-C5AB45C958AA}"/>
              </a:ext>
            </a:extLst>
          </p:cNvPr>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4232" t="7625" r="14973" b="15122"/>
          <a:stretch/>
        </p:blipFill>
        <p:spPr bwMode="auto">
          <a:xfrm>
            <a:off x="0" y="0"/>
            <a:ext cx="1297443" cy="1219200"/>
          </a:xfrm>
          <a:prstGeom prst="rect">
            <a:avLst/>
          </a:prstGeom>
          <a:ln>
            <a:noFill/>
          </a:ln>
          <a:extLst>
            <a:ext uri="{53640926-AAD7-44D8-BBD7-CCE9431645EC}">
              <a14:shadowObscured xmlns:a14="http://schemas.microsoft.com/office/drawing/2010/main"/>
            </a:ext>
          </a:extLst>
        </p:spPr>
      </p:pic>
      <p:sp>
        <p:nvSpPr>
          <p:cNvPr id="7" name="Rectangle 6">
            <a:extLst>
              <a:ext uri="{FF2B5EF4-FFF2-40B4-BE49-F238E27FC236}">
                <a16:creationId xmlns:a16="http://schemas.microsoft.com/office/drawing/2014/main" id="{DAC6FD55-CF13-2E4C-9A55-32815B21B63C}"/>
              </a:ext>
            </a:extLst>
          </p:cNvPr>
          <p:cNvSpPr/>
          <p:nvPr/>
        </p:nvSpPr>
        <p:spPr>
          <a:xfrm>
            <a:off x="131411" y="2153254"/>
            <a:ext cx="1415772" cy="1569660"/>
          </a:xfrm>
          <a:prstGeom prst="rect">
            <a:avLst/>
          </a:prstGeom>
        </p:spPr>
        <p:txBody>
          <a:bodyPr wrap="none">
            <a:spAutoFit/>
          </a:bodyPr>
          <a:lstStyle/>
          <a:p>
            <a:r>
              <a:rPr lang="en-US" sz="9600" dirty="0"/>
              <a:t>👩🏽‍🏫</a:t>
            </a:r>
          </a:p>
        </p:txBody>
      </p:sp>
      <p:sp>
        <p:nvSpPr>
          <p:cNvPr id="8" name="Rounded Rectangular Callout 7">
            <a:extLst>
              <a:ext uri="{FF2B5EF4-FFF2-40B4-BE49-F238E27FC236}">
                <a16:creationId xmlns:a16="http://schemas.microsoft.com/office/drawing/2014/main" id="{395B966F-45A5-0D40-99EA-7A0477A734BA}"/>
              </a:ext>
            </a:extLst>
          </p:cNvPr>
          <p:cNvSpPr/>
          <p:nvPr/>
        </p:nvSpPr>
        <p:spPr>
          <a:xfrm>
            <a:off x="1773168" y="3033713"/>
            <a:ext cx="2745018" cy="3139321"/>
          </a:xfrm>
          <a:prstGeom prst="wedgeRoundRectCallout">
            <a:avLst>
              <a:gd name="adj1" fmla="val -72653"/>
              <a:gd name="adj2" fmla="val -4281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2060"/>
                </a:solidFill>
                <a:latin typeface="Comic Sans MS" panose="030F0902030302020204" pitchFamily="66" charset="0"/>
              </a:rPr>
              <a:t>On Paper 2, question 2 compares </a:t>
            </a:r>
            <a:r>
              <a:rPr lang="en-US" b="1" i="1" dirty="0">
                <a:solidFill>
                  <a:srgbClr val="002060"/>
                </a:solidFill>
                <a:latin typeface="Comic Sans MS" panose="030F0902030302020204" pitchFamily="66" charset="0"/>
              </a:rPr>
              <a:t>two</a:t>
            </a:r>
            <a:r>
              <a:rPr lang="en-US" i="1" dirty="0">
                <a:solidFill>
                  <a:srgbClr val="002060"/>
                </a:solidFill>
                <a:latin typeface="Comic Sans MS" panose="030F0902030302020204" pitchFamily="66" charset="0"/>
              </a:rPr>
              <a:t> non-fiction texts. So, for now, we’re going to jump straight to question 3.</a:t>
            </a:r>
          </a:p>
          <a:p>
            <a:r>
              <a:rPr lang="en-US" i="1" dirty="0">
                <a:solidFill>
                  <a:srgbClr val="002060"/>
                </a:solidFill>
                <a:latin typeface="Comic Sans MS" panose="030F0902030302020204" pitchFamily="66" charset="0"/>
              </a:rPr>
              <a:t>Learning objective: Identifying writers’ viewpoints and perspectives.</a:t>
            </a:r>
          </a:p>
        </p:txBody>
      </p:sp>
    </p:spTree>
    <p:extLst>
      <p:ext uri="{BB962C8B-B14F-4D97-AF65-F5344CB8AC3E}">
        <p14:creationId xmlns:p14="http://schemas.microsoft.com/office/powerpoint/2010/main" val="22097973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663" t="54741" r="55167" b="35130"/>
          <a:stretch/>
        </p:blipFill>
        <p:spPr bwMode="auto">
          <a:xfrm>
            <a:off x="5285701" y="217814"/>
            <a:ext cx="4445875" cy="740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rot="1038748">
            <a:off x="10076961" y="408927"/>
            <a:ext cx="1775971" cy="1015663"/>
          </a:xfrm>
          <a:prstGeom prst="rect">
            <a:avLst/>
          </a:prstGeom>
          <a:solidFill>
            <a:srgbClr val="00B0F0"/>
          </a:solidFill>
          <a:ln w="57150">
            <a:solidFill>
              <a:schemeClr val="tx1"/>
            </a:solidFill>
          </a:ln>
        </p:spPr>
        <p:txBody>
          <a:bodyPr wrap="square" rtlCol="0">
            <a:spAutoFit/>
          </a:bodyPr>
          <a:lstStyle/>
          <a:p>
            <a:pPr algn="ctr"/>
            <a:r>
              <a:rPr lang="en-GB" sz="6000" b="1" dirty="0">
                <a:effectLst>
                  <a:outerShdw blurRad="38100" dist="38100" dir="2700000" algn="tl">
                    <a:srgbClr val="000000">
                      <a:alpha val="43137"/>
                    </a:srgbClr>
                  </a:outerShdw>
                </a:effectLst>
              </a:rPr>
              <a:t>AO2</a:t>
            </a:r>
          </a:p>
        </p:txBody>
      </p:sp>
      <p:sp>
        <p:nvSpPr>
          <p:cNvPr id="3" name="TextBox 2"/>
          <p:cNvSpPr txBox="1"/>
          <p:nvPr/>
        </p:nvSpPr>
        <p:spPr>
          <a:xfrm>
            <a:off x="3250855" y="1636484"/>
            <a:ext cx="8568952" cy="1077218"/>
          </a:xfrm>
          <a:prstGeom prst="rect">
            <a:avLst/>
          </a:prstGeom>
          <a:noFill/>
        </p:spPr>
        <p:txBody>
          <a:bodyPr wrap="square" rtlCol="0">
            <a:spAutoFit/>
          </a:bodyPr>
          <a:lstStyle/>
          <a:p>
            <a:r>
              <a:rPr lang="en-GB" sz="1600" dirty="0">
                <a:latin typeface="Comic Sans MS" panose="030F0902030302020204" pitchFamily="66" charset="0"/>
              </a:rPr>
              <a:t>Read the </a:t>
            </a:r>
            <a:r>
              <a:rPr lang="en-GB" sz="1600" i="1" dirty="0">
                <a:latin typeface="Comic Sans MS" panose="030F0902030302020204" pitchFamily="66" charset="0"/>
              </a:rPr>
              <a:t>American Sniper </a:t>
            </a:r>
            <a:r>
              <a:rPr lang="en-GB" sz="1600" dirty="0">
                <a:latin typeface="Comic Sans MS" panose="030F0902030302020204" pitchFamily="66" charset="0"/>
              </a:rPr>
              <a:t>source again from the 11</a:t>
            </a:r>
            <a:r>
              <a:rPr lang="en-GB" sz="1600" baseline="30000" dirty="0">
                <a:latin typeface="Comic Sans MS" panose="030F0902030302020204" pitchFamily="66" charset="0"/>
              </a:rPr>
              <a:t>th</a:t>
            </a:r>
            <a:r>
              <a:rPr lang="en-GB" sz="1600" dirty="0">
                <a:latin typeface="Comic Sans MS" panose="030F0902030302020204" pitchFamily="66" charset="0"/>
              </a:rPr>
              <a:t> paragraph beginning; “I looked through the scope,” to the end of the paragraph beginning; “It was my duty to shoot.” </a:t>
            </a:r>
          </a:p>
          <a:p>
            <a:endParaRPr lang="en-GB" sz="1600" dirty="0">
              <a:latin typeface="Comic Sans MS" panose="030F0902030302020204" pitchFamily="66" charset="0"/>
            </a:endParaRPr>
          </a:p>
          <a:p>
            <a:r>
              <a:rPr lang="en-GB" sz="1600" dirty="0">
                <a:latin typeface="Comic Sans MS" panose="030F0902030302020204" pitchFamily="66" charset="0"/>
              </a:rPr>
              <a:t>How does the writer </a:t>
            </a:r>
            <a:r>
              <a:rPr lang="en-GB" sz="1600" b="1" dirty="0">
                <a:latin typeface="Comic Sans MS" panose="030F0902030302020204" pitchFamily="66" charset="0"/>
              </a:rPr>
              <a:t>use language </a:t>
            </a:r>
            <a:r>
              <a:rPr lang="en-GB" sz="1600" dirty="0">
                <a:latin typeface="Comic Sans MS" panose="030F0902030302020204" pitchFamily="66" charset="0"/>
              </a:rPr>
              <a:t>to make you, the reader, feel part of the scene?</a:t>
            </a:r>
          </a:p>
        </p:txBody>
      </p:sp>
      <p:sp>
        <p:nvSpPr>
          <p:cNvPr id="31" name="Rectangle 30">
            <a:extLst>
              <a:ext uri="{FF2B5EF4-FFF2-40B4-BE49-F238E27FC236}">
                <a16:creationId xmlns:a16="http://schemas.microsoft.com/office/drawing/2014/main" id="{3AA545FE-685D-764B-8499-223FBC02DA33}"/>
              </a:ext>
            </a:extLst>
          </p:cNvPr>
          <p:cNvSpPr/>
          <p:nvPr/>
        </p:nvSpPr>
        <p:spPr>
          <a:xfrm>
            <a:off x="508923" y="2967137"/>
            <a:ext cx="1415772" cy="1569660"/>
          </a:xfrm>
          <a:prstGeom prst="rect">
            <a:avLst/>
          </a:prstGeom>
        </p:spPr>
        <p:txBody>
          <a:bodyPr wrap="none">
            <a:spAutoFit/>
          </a:bodyPr>
          <a:lstStyle/>
          <a:p>
            <a:r>
              <a:rPr lang="en-US" sz="9600" dirty="0"/>
              <a:t>👩🏽‍🏫</a:t>
            </a:r>
          </a:p>
        </p:txBody>
      </p:sp>
      <p:sp>
        <p:nvSpPr>
          <p:cNvPr id="32" name="Rounded Rectangular Callout 31">
            <a:extLst>
              <a:ext uri="{FF2B5EF4-FFF2-40B4-BE49-F238E27FC236}">
                <a16:creationId xmlns:a16="http://schemas.microsoft.com/office/drawing/2014/main" id="{BB881AB5-F063-1A46-9EC9-1F46DBA46856}"/>
              </a:ext>
            </a:extLst>
          </p:cNvPr>
          <p:cNvSpPr/>
          <p:nvPr/>
        </p:nvSpPr>
        <p:spPr>
          <a:xfrm>
            <a:off x="2889705" y="3554541"/>
            <a:ext cx="5957051" cy="2654158"/>
          </a:xfrm>
          <a:prstGeom prst="wedgeRoundRectCallout">
            <a:avLst>
              <a:gd name="adj1" fmla="val -65945"/>
              <a:gd name="adj2" fmla="val -3615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2060"/>
                </a:solidFill>
                <a:latin typeface="Comic Sans MS" panose="030F0902030302020204" pitchFamily="66" charset="0"/>
              </a:rPr>
              <a:t>You must focus on the effect of the writer’s </a:t>
            </a:r>
            <a:r>
              <a:rPr lang="en-US" b="1" i="1" dirty="0">
                <a:solidFill>
                  <a:srgbClr val="002060"/>
                </a:solidFill>
                <a:latin typeface="Comic Sans MS" panose="030F0902030302020204" pitchFamily="66" charset="0"/>
              </a:rPr>
              <a:t>language choices </a:t>
            </a:r>
            <a:r>
              <a:rPr lang="en-US" i="1" dirty="0">
                <a:solidFill>
                  <a:srgbClr val="002060"/>
                </a:solidFill>
                <a:latin typeface="Comic Sans MS" panose="030F0902030302020204" pitchFamily="66" charset="0"/>
              </a:rPr>
              <a:t>and </a:t>
            </a:r>
            <a:r>
              <a:rPr lang="en-US" b="1" i="1" dirty="0">
                <a:solidFill>
                  <a:srgbClr val="002060"/>
                </a:solidFill>
                <a:latin typeface="Comic Sans MS" panose="030F0902030302020204" pitchFamily="66" charset="0"/>
              </a:rPr>
              <a:t>techniques</a:t>
            </a:r>
            <a:r>
              <a:rPr lang="en-US" i="1" dirty="0">
                <a:solidFill>
                  <a:srgbClr val="002060"/>
                </a:solidFill>
                <a:latin typeface="Comic Sans MS" panose="030F0902030302020204" pitchFamily="66" charset="0"/>
              </a:rPr>
              <a:t>.</a:t>
            </a:r>
          </a:p>
          <a:p>
            <a:pPr marL="285750" indent="-285750">
              <a:buFont typeface="Arial" panose="020B0604020202020204" pitchFamily="34" charset="0"/>
              <a:buChar char="•"/>
            </a:pPr>
            <a:r>
              <a:rPr lang="en-US" i="1" dirty="0">
                <a:solidFill>
                  <a:srgbClr val="002060"/>
                </a:solidFill>
                <a:latin typeface="Comic Sans MS" panose="030F0902030302020204" pitchFamily="66" charset="0"/>
              </a:rPr>
              <a:t>What impact does it have on the reader?</a:t>
            </a:r>
          </a:p>
          <a:p>
            <a:pPr marL="285750" indent="-285750">
              <a:buFont typeface="Arial" panose="020B0604020202020204" pitchFamily="34" charset="0"/>
              <a:buChar char="•"/>
            </a:pPr>
            <a:r>
              <a:rPr lang="en-US" i="1" dirty="0">
                <a:solidFill>
                  <a:srgbClr val="002060"/>
                </a:solidFill>
                <a:latin typeface="Comic Sans MS" panose="030F0902030302020204" pitchFamily="66" charset="0"/>
              </a:rPr>
              <a:t>Select quotations with precision – focus on the impact of specific words.</a:t>
            </a:r>
          </a:p>
          <a:p>
            <a:pPr marL="285750" indent="-285750">
              <a:buFont typeface="Arial" panose="020B0604020202020204" pitchFamily="34" charset="0"/>
              <a:buChar char="•"/>
            </a:pPr>
            <a:r>
              <a:rPr lang="en-US" i="1" dirty="0">
                <a:solidFill>
                  <a:srgbClr val="002060"/>
                </a:solidFill>
                <a:latin typeface="Comic Sans MS" panose="030F0902030302020204" pitchFamily="66" charset="0"/>
              </a:rPr>
              <a:t>Pay attention the section of the extract you have been asked to read.</a:t>
            </a:r>
          </a:p>
        </p:txBody>
      </p:sp>
      <p:sp>
        <p:nvSpPr>
          <p:cNvPr id="33" name="Rounded Rectangular Callout 32">
            <a:extLst>
              <a:ext uri="{FF2B5EF4-FFF2-40B4-BE49-F238E27FC236}">
                <a16:creationId xmlns:a16="http://schemas.microsoft.com/office/drawing/2014/main" id="{58E06444-4E50-9448-BDE3-8DECD3F03FA0}"/>
              </a:ext>
            </a:extLst>
          </p:cNvPr>
          <p:cNvSpPr/>
          <p:nvPr/>
        </p:nvSpPr>
        <p:spPr>
          <a:xfrm>
            <a:off x="369992" y="438501"/>
            <a:ext cx="2646371" cy="1905129"/>
          </a:xfrm>
          <a:prstGeom prst="wedgeRoundRectCallout">
            <a:avLst>
              <a:gd name="adj1" fmla="val 3131"/>
              <a:gd name="adj2" fmla="val 7415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2060"/>
                </a:solidFill>
                <a:latin typeface="Comic Sans MS" panose="030F0902030302020204" pitchFamily="66" charset="0"/>
              </a:rPr>
              <a:t>Question 3 is worth </a:t>
            </a:r>
            <a:r>
              <a:rPr lang="en-US" b="1" i="1" dirty="0">
                <a:solidFill>
                  <a:srgbClr val="002060"/>
                </a:solidFill>
                <a:latin typeface="Comic Sans MS" panose="030F0902030302020204" pitchFamily="66" charset="0"/>
              </a:rPr>
              <a:t>12 marks</a:t>
            </a:r>
            <a:r>
              <a:rPr lang="en-US" i="1" dirty="0">
                <a:solidFill>
                  <a:srgbClr val="002060"/>
                </a:solidFill>
                <a:latin typeface="Comic Sans MS" panose="030F0902030302020204" pitchFamily="66" charset="0"/>
              </a:rPr>
              <a:t>, so you should aim to spend about 12 minutes on your answer.</a:t>
            </a:r>
          </a:p>
        </p:txBody>
      </p:sp>
    </p:spTree>
    <p:extLst>
      <p:ext uri="{BB962C8B-B14F-4D97-AF65-F5344CB8AC3E}">
        <p14:creationId xmlns:p14="http://schemas.microsoft.com/office/powerpoint/2010/main" val="25737515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663" t="54741" r="55167" b="35130"/>
          <a:stretch/>
        </p:blipFill>
        <p:spPr bwMode="auto">
          <a:xfrm>
            <a:off x="5285701" y="217814"/>
            <a:ext cx="4445875" cy="740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rot="1038748">
            <a:off x="10076961" y="408927"/>
            <a:ext cx="1775971" cy="1015663"/>
          </a:xfrm>
          <a:prstGeom prst="rect">
            <a:avLst/>
          </a:prstGeom>
          <a:solidFill>
            <a:srgbClr val="00B0F0"/>
          </a:solidFill>
          <a:ln w="57150">
            <a:solidFill>
              <a:schemeClr val="tx1"/>
            </a:solidFill>
          </a:ln>
        </p:spPr>
        <p:txBody>
          <a:bodyPr wrap="square" rtlCol="0">
            <a:spAutoFit/>
          </a:bodyPr>
          <a:lstStyle/>
          <a:p>
            <a:pPr algn="ctr"/>
            <a:r>
              <a:rPr lang="en-GB" sz="6000" b="1" dirty="0">
                <a:effectLst>
                  <a:outerShdw blurRad="38100" dist="38100" dir="2700000" algn="tl">
                    <a:srgbClr val="000000">
                      <a:alpha val="43137"/>
                    </a:srgbClr>
                  </a:outerShdw>
                </a:effectLst>
              </a:rPr>
              <a:t>AO2</a:t>
            </a:r>
          </a:p>
        </p:txBody>
      </p:sp>
      <p:sp>
        <p:nvSpPr>
          <p:cNvPr id="3" name="TextBox 2"/>
          <p:cNvSpPr txBox="1"/>
          <p:nvPr/>
        </p:nvSpPr>
        <p:spPr>
          <a:xfrm>
            <a:off x="3250855" y="1636484"/>
            <a:ext cx="8568952" cy="1077218"/>
          </a:xfrm>
          <a:prstGeom prst="rect">
            <a:avLst/>
          </a:prstGeom>
          <a:noFill/>
        </p:spPr>
        <p:txBody>
          <a:bodyPr wrap="square" rtlCol="0">
            <a:spAutoFit/>
          </a:bodyPr>
          <a:lstStyle/>
          <a:p>
            <a:r>
              <a:rPr lang="en-GB" sz="1600" dirty="0">
                <a:latin typeface="Comic Sans MS" panose="030F0902030302020204" pitchFamily="66" charset="0"/>
              </a:rPr>
              <a:t>Read the </a:t>
            </a:r>
            <a:r>
              <a:rPr lang="en-GB" sz="1600" i="1" dirty="0">
                <a:latin typeface="Comic Sans MS" panose="030F0902030302020204" pitchFamily="66" charset="0"/>
              </a:rPr>
              <a:t>American Sniper </a:t>
            </a:r>
            <a:r>
              <a:rPr lang="en-GB" sz="1600" dirty="0">
                <a:latin typeface="Comic Sans MS" panose="030F0902030302020204" pitchFamily="66" charset="0"/>
              </a:rPr>
              <a:t>source again from the 11</a:t>
            </a:r>
            <a:r>
              <a:rPr lang="en-GB" sz="1600" baseline="30000" dirty="0">
                <a:latin typeface="Comic Sans MS" panose="030F0902030302020204" pitchFamily="66" charset="0"/>
              </a:rPr>
              <a:t>th</a:t>
            </a:r>
            <a:r>
              <a:rPr lang="en-GB" sz="1600" dirty="0">
                <a:latin typeface="Comic Sans MS" panose="030F0902030302020204" pitchFamily="66" charset="0"/>
              </a:rPr>
              <a:t> paragraph beginning; “I looked through the scope,” to the end of the paragraph beginning; “It was my duty to shoot.” </a:t>
            </a:r>
          </a:p>
          <a:p>
            <a:endParaRPr lang="en-GB" sz="1600" dirty="0">
              <a:latin typeface="Comic Sans MS" panose="030F0902030302020204" pitchFamily="66" charset="0"/>
            </a:endParaRPr>
          </a:p>
          <a:p>
            <a:r>
              <a:rPr lang="en-GB" sz="1600" dirty="0">
                <a:latin typeface="Comic Sans MS" panose="030F0902030302020204" pitchFamily="66" charset="0"/>
              </a:rPr>
              <a:t>How does the writer </a:t>
            </a:r>
            <a:r>
              <a:rPr lang="en-GB" sz="1600" b="1" dirty="0">
                <a:latin typeface="Comic Sans MS" panose="030F0902030302020204" pitchFamily="66" charset="0"/>
              </a:rPr>
              <a:t>use language </a:t>
            </a:r>
            <a:r>
              <a:rPr lang="en-GB" sz="1600" dirty="0">
                <a:latin typeface="Comic Sans MS" panose="030F0902030302020204" pitchFamily="66" charset="0"/>
              </a:rPr>
              <a:t>to make you, the reader, feel part of the scene?</a:t>
            </a:r>
          </a:p>
        </p:txBody>
      </p:sp>
      <p:grpSp>
        <p:nvGrpSpPr>
          <p:cNvPr id="51" name="Group 50"/>
          <p:cNvGrpSpPr/>
          <p:nvPr/>
        </p:nvGrpSpPr>
        <p:grpSpPr>
          <a:xfrm>
            <a:off x="6858995" y="3298900"/>
            <a:ext cx="4640869" cy="2877466"/>
            <a:chOff x="4373263" y="1900325"/>
            <a:chExt cx="4378221" cy="3888432"/>
          </a:xfrm>
        </p:grpSpPr>
        <p:grpSp>
          <p:nvGrpSpPr>
            <p:cNvPr id="52" name="Group 51"/>
            <p:cNvGrpSpPr/>
            <p:nvPr/>
          </p:nvGrpSpPr>
          <p:grpSpPr>
            <a:xfrm>
              <a:off x="4565070" y="2284498"/>
              <a:ext cx="1072324" cy="3335616"/>
              <a:chOff x="5211213" y="2661827"/>
              <a:chExt cx="1125170" cy="3719502"/>
            </a:xfrm>
          </p:grpSpPr>
          <p:grpSp>
            <p:nvGrpSpPr>
              <p:cNvPr id="59" name="Group 58"/>
              <p:cNvGrpSpPr/>
              <p:nvPr/>
            </p:nvGrpSpPr>
            <p:grpSpPr>
              <a:xfrm>
                <a:off x="5219156" y="2661827"/>
                <a:ext cx="1112248" cy="691900"/>
                <a:chOff x="996925" y="834687"/>
                <a:chExt cx="2148052" cy="1008112"/>
              </a:xfrm>
            </p:grpSpPr>
            <p:sp>
              <p:nvSpPr>
                <p:cNvPr id="69" name="Rectangle 68"/>
                <p:cNvSpPr/>
                <p:nvPr/>
              </p:nvSpPr>
              <p:spPr>
                <a:xfrm>
                  <a:off x="996925" y="834687"/>
                  <a:ext cx="2148052" cy="1008112"/>
                </a:xfrm>
                <a:prstGeom prst="rect">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solidFill>
                      <a:prstClr val="white"/>
                    </a:solidFill>
                  </a:endParaRPr>
                </a:p>
              </p:txBody>
            </p:sp>
            <p:sp>
              <p:nvSpPr>
                <p:cNvPr id="70" name="TextBox 69"/>
                <p:cNvSpPr txBox="1"/>
                <p:nvPr/>
              </p:nvSpPr>
              <p:spPr>
                <a:xfrm>
                  <a:off x="1225138" y="1154087"/>
                  <a:ext cx="1710859" cy="57437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1100" b="1">
                      <a:solidFill>
                        <a:prstClr val="black"/>
                      </a:solidFill>
                      <a:effectLst>
                        <a:outerShdw blurRad="38100" dist="38100" dir="2700000" algn="tl">
                          <a:srgbClr val="000000">
                            <a:alpha val="43137"/>
                          </a:srgbClr>
                        </a:outerShdw>
                      </a:effectLst>
                    </a:rPr>
                    <a:t>Point</a:t>
                  </a:r>
                </a:p>
              </p:txBody>
            </p:sp>
          </p:grpSp>
          <p:grpSp>
            <p:nvGrpSpPr>
              <p:cNvPr id="60" name="Group 59"/>
              <p:cNvGrpSpPr/>
              <p:nvPr/>
            </p:nvGrpSpPr>
            <p:grpSpPr>
              <a:xfrm>
                <a:off x="5211213" y="3684539"/>
                <a:ext cx="1112248" cy="691900"/>
                <a:chOff x="996925" y="834687"/>
                <a:chExt cx="2148052" cy="1008112"/>
              </a:xfrm>
              <a:solidFill>
                <a:srgbClr val="FFC000"/>
              </a:solidFill>
            </p:grpSpPr>
            <p:sp>
              <p:nvSpPr>
                <p:cNvPr id="67" name="Rectangle 66"/>
                <p:cNvSpPr/>
                <p:nvPr/>
              </p:nvSpPr>
              <p:spPr>
                <a:xfrm>
                  <a:off x="996925" y="834687"/>
                  <a:ext cx="2148052" cy="1008112"/>
                </a:xfrm>
                <a:prstGeom prst="rect">
                  <a:avLst/>
                </a:pr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solidFill>
                      <a:prstClr val="white"/>
                    </a:solidFill>
                  </a:endParaRPr>
                </a:p>
              </p:txBody>
            </p:sp>
            <p:sp>
              <p:nvSpPr>
                <p:cNvPr id="68" name="TextBox 67"/>
                <p:cNvSpPr txBox="1"/>
                <p:nvPr/>
              </p:nvSpPr>
              <p:spPr>
                <a:xfrm>
                  <a:off x="1225138" y="1154087"/>
                  <a:ext cx="1710859" cy="57437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1100" b="1">
                      <a:solidFill>
                        <a:prstClr val="black"/>
                      </a:solidFill>
                      <a:effectLst>
                        <a:outerShdw blurRad="38100" dist="38100" dir="2700000" algn="tl">
                          <a:srgbClr val="000000">
                            <a:alpha val="43137"/>
                          </a:srgbClr>
                        </a:outerShdw>
                      </a:effectLst>
                    </a:rPr>
                    <a:t>Evidence</a:t>
                  </a:r>
                </a:p>
              </p:txBody>
            </p:sp>
          </p:grpSp>
          <p:grpSp>
            <p:nvGrpSpPr>
              <p:cNvPr id="61" name="Group 60"/>
              <p:cNvGrpSpPr/>
              <p:nvPr/>
            </p:nvGrpSpPr>
            <p:grpSpPr>
              <a:xfrm>
                <a:off x="5224135" y="4725617"/>
                <a:ext cx="1112248" cy="691900"/>
                <a:chOff x="996925" y="834687"/>
                <a:chExt cx="2148052" cy="1008112"/>
              </a:xfrm>
              <a:solidFill>
                <a:srgbClr val="92D050"/>
              </a:solidFill>
            </p:grpSpPr>
            <p:sp>
              <p:nvSpPr>
                <p:cNvPr id="65" name="Rectangle 64"/>
                <p:cNvSpPr/>
                <p:nvPr/>
              </p:nvSpPr>
              <p:spPr>
                <a:xfrm>
                  <a:off x="996925" y="834687"/>
                  <a:ext cx="2148052" cy="1008112"/>
                </a:xfrm>
                <a:prstGeom prst="rect">
                  <a:avLst/>
                </a:prstGeom>
                <a:solidFill>
                  <a:srgbClr val="FFC0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solidFill>
                      <a:prstClr val="white"/>
                    </a:solidFill>
                  </a:endParaRPr>
                </a:p>
              </p:txBody>
            </p:sp>
            <p:sp>
              <p:nvSpPr>
                <p:cNvPr id="66" name="TextBox 65"/>
                <p:cNvSpPr txBox="1"/>
                <p:nvPr/>
              </p:nvSpPr>
              <p:spPr>
                <a:xfrm>
                  <a:off x="1225138" y="1154087"/>
                  <a:ext cx="1710859" cy="57437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1100" b="1">
                      <a:solidFill>
                        <a:prstClr val="black"/>
                      </a:solidFill>
                      <a:effectLst>
                        <a:outerShdw blurRad="38100" dist="38100" dir="2700000" algn="tl">
                          <a:srgbClr val="000000">
                            <a:alpha val="43137"/>
                          </a:srgbClr>
                        </a:outerShdw>
                      </a:effectLst>
                    </a:rPr>
                    <a:t>Explain</a:t>
                  </a:r>
                </a:p>
              </p:txBody>
            </p:sp>
          </p:grpSp>
          <p:grpSp>
            <p:nvGrpSpPr>
              <p:cNvPr id="62" name="Group 61"/>
              <p:cNvGrpSpPr/>
              <p:nvPr/>
            </p:nvGrpSpPr>
            <p:grpSpPr>
              <a:xfrm>
                <a:off x="5211213" y="5689429"/>
                <a:ext cx="1112248" cy="691900"/>
                <a:chOff x="996925" y="834687"/>
                <a:chExt cx="2148052" cy="1008112"/>
              </a:xfrm>
              <a:solidFill>
                <a:srgbClr val="C00000"/>
              </a:solidFill>
            </p:grpSpPr>
            <p:sp>
              <p:nvSpPr>
                <p:cNvPr id="63" name="Rectangle 62"/>
                <p:cNvSpPr/>
                <p:nvPr/>
              </p:nvSpPr>
              <p:spPr>
                <a:xfrm>
                  <a:off x="996925" y="834687"/>
                  <a:ext cx="2148052" cy="1008112"/>
                </a:xfrm>
                <a:prstGeom prst="rect">
                  <a:avLst/>
                </a:prstGeom>
                <a:solidFill>
                  <a:srgbClr val="66FF3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solidFill>
                      <a:prstClr val="white"/>
                    </a:solidFill>
                  </a:endParaRPr>
                </a:p>
              </p:txBody>
            </p:sp>
            <p:sp>
              <p:nvSpPr>
                <p:cNvPr id="64" name="TextBox 63"/>
                <p:cNvSpPr txBox="1"/>
                <p:nvPr/>
              </p:nvSpPr>
              <p:spPr>
                <a:xfrm>
                  <a:off x="1225138" y="1154087"/>
                  <a:ext cx="1710859" cy="57437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1100" b="1">
                      <a:solidFill>
                        <a:prstClr val="black"/>
                      </a:solidFill>
                      <a:effectLst>
                        <a:outerShdw blurRad="38100" dist="38100" dir="2700000" algn="tl">
                          <a:srgbClr val="000000">
                            <a:alpha val="43137"/>
                          </a:srgbClr>
                        </a:outerShdw>
                      </a:effectLst>
                    </a:rPr>
                    <a:t>Link</a:t>
                  </a:r>
                </a:p>
              </p:txBody>
            </p:sp>
          </p:grpSp>
        </p:grpSp>
        <p:grpSp>
          <p:nvGrpSpPr>
            <p:cNvPr id="53" name="Group 52"/>
            <p:cNvGrpSpPr/>
            <p:nvPr/>
          </p:nvGrpSpPr>
          <p:grpSpPr>
            <a:xfrm>
              <a:off x="4373263" y="1900325"/>
              <a:ext cx="4378221" cy="3888432"/>
              <a:chOff x="4373263" y="1900325"/>
              <a:chExt cx="4378221" cy="3888432"/>
            </a:xfrm>
          </p:grpSpPr>
          <p:sp>
            <p:nvSpPr>
              <p:cNvPr id="54" name="Rectangle 53"/>
              <p:cNvSpPr/>
              <p:nvPr/>
            </p:nvSpPr>
            <p:spPr>
              <a:xfrm>
                <a:off x="4373263" y="1900325"/>
                <a:ext cx="4378221" cy="3888432"/>
              </a:xfrm>
              <a:prstGeom prst="rect">
                <a:avLst/>
              </a:prstGeom>
              <a:no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prstClr val="white"/>
                  </a:solidFill>
                </a:endParaRPr>
              </a:p>
            </p:txBody>
          </p:sp>
          <p:sp>
            <p:nvSpPr>
              <p:cNvPr id="55" name="TextBox 54"/>
              <p:cNvSpPr txBox="1"/>
              <p:nvPr/>
            </p:nvSpPr>
            <p:spPr>
              <a:xfrm>
                <a:off x="5696542" y="2181967"/>
                <a:ext cx="2903847" cy="623866"/>
              </a:xfrm>
              <a:prstGeom prst="rect">
                <a:avLst/>
              </a:prstGeom>
              <a:noFill/>
            </p:spPr>
            <p:txBody>
              <a:bodyPr wrap="square" rtlCol="0">
                <a:spAutoFit/>
              </a:bodyPr>
              <a:lstStyle/>
              <a:p>
                <a:r>
                  <a:rPr lang="en-GB" sz="1200" dirty="0">
                    <a:solidFill>
                      <a:prstClr val="black"/>
                    </a:solidFill>
                    <a:latin typeface="Comic Sans MS" panose="030F0902030302020204" pitchFamily="66" charset="0"/>
                  </a:rPr>
                  <a:t>1) Use your topic sentence to make a </a:t>
                </a:r>
                <a:r>
                  <a:rPr lang="en-GB" sz="1200" b="1" dirty="0">
                    <a:solidFill>
                      <a:prstClr val="black"/>
                    </a:solidFill>
                    <a:latin typeface="Comic Sans MS" panose="030F0902030302020204" pitchFamily="66" charset="0"/>
                  </a:rPr>
                  <a:t>point</a:t>
                </a:r>
                <a:r>
                  <a:rPr lang="en-GB" sz="1200" dirty="0">
                    <a:solidFill>
                      <a:prstClr val="black"/>
                    </a:solidFill>
                    <a:latin typeface="Comic Sans MS" panose="030F0902030302020204" pitchFamily="66" charset="0"/>
                  </a:rPr>
                  <a:t> relevant to the question.</a:t>
                </a:r>
              </a:p>
            </p:txBody>
          </p:sp>
          <p:sp>
            <p:nvSpPr>
              <p:cNvPr id="56" name="TextBox 55"/>
              <p:cNvSpPr txBox="1"/>
              <p:nvPr/>
            </p:nvSpPr>
            <p:spPr>
              <a:xfrm>
                <a:off x="5713993" y="3041215"/>
                <a:ext cx="2903847" cy="623866"/>
              </a:xfrm>
              <a:prstGeom prst="rect">
                <a:avLst/>
              </a:prstGeom>
              <a:noFill/>
            </p:spPr>
            <p:txBody>
              <a:bodyPr wrap="square" rtlCol="0">
                <a:spAutoFit/>
              </a:bodyPr>
              <a:lstStyle/>
              <a:p>
                <a:r>
                  <a:rPr lang="en-GB" sz="1200" dirty="0">
                    <a:solidFill>
                      <a:prstClr val="black"/>
                    </a:solidFill>
                    <a:latin typeface="Comic Sans MS" panose="030F0902030302020204" pitchFamily="66" charset="0"/>
                  </a:rPr>
                  <a:t>2) Select </a:t>
                </a:r>
                <a:r>
                  <a:rPr lang="en-GB" sz="1200" b="1" dirty="0">
                    <a:solidFill>
                      <a:prstClr val="black"/>
                    </a:solidFill>
                    <a:latin typeface="Comic Sans MS" panose="030F0902030302020204" pitchFamily="66" charset="0"/>
                  </a:rPr>
                  <a:t>evidence</a:t>
                </a:r>
                <a:r>
                  <a:rPr lang="en-GB" sz="1200" dirty="0">
                    <a:solidFill>
                      <a:prstClr val="black"/>
                    </a:solidFill>
                    <a:latin typeface="Comic Sans MS" panose="030F0902030302020204" pitchFamily="66" charset="0"/>
                  </a:rPr>
                  <a:t> from the text – pick out a key quotation.</a:t>
                </a:r>
              </a:p>
            </p:txBody>
          </p:sp>
          <p:sp>
            <p:nvSpPr>
              <p:cNvPr id="57" name="TextBox 56"/>
              <p:cNvSpPr txBox="1"/>
              <p:nvPr/>
            </p:nvSpPr>
            <p:spPr>
              <a:xfrm>
                <a:off x="5741415" y="3973953"/>
                <a:ext cx="2903847" cy="623866"/>
              </a:xfrm>
              <a:prstGeom prst="rect">
                <a:avLst/>
              </a:prstGeom>
              <a:noFill/>
            </p:spPr>
            <p:txBody>
              <a:bodyPr wrap="square" rtlCol="0">
                <a:spAutoFit/>
              </a:bodyPr>
              <a:lstStyle/>
              <a:p>
                <a:r>
                  <a:rPr lang="en-GB" sz="1200" dirty="0">
                    <a:solidFill>
                      <a:prstClr val="black"/>
                    </a:solidFill>
                    <a:latin typeface="Comic Sans MS" panose="030F0902030302020204" pitchFamily="66" charset="0"/>
                  </a:rPr>
                  <a:t>3)</a:t>
                </a:r>
                <a:r>
                  <a:rPr lang="en-GB" sz="1200" b="1" dirty="0">
                    <a:solidFill>
                      <a:prstClr val="black"/>
                    </a:solidFill>
                    <a:latin typeface="Comic Sans MS" panose="030F0902030302020204" pitchFamily="66" charset="0"/>
                  </a:rPr>
                  <a:t> Explain</a:t>
                </a:r>
                <a:r>
                  <a:rPr lang="en-GB" sz="1200" dirty="0">
                    <a:solidFill>
                      <a:prstClr val="black"/>
                    </a:solidFill>
                    <a:latin typeface="Comic Sans MS" panose="030F0902030302020204" pitchFamily="66" charset="0"/>
                  </a:rPr>
                  <a:t> the evidence – this should be the longest part of the paragraph.</a:t>
                </a:r>
                <a:endParaRPr lang="en-GB" sz="1200" b="1" dirty="0">
                  <a:solidFill>
                    <a:prstClr val="black"/>
                  </a:solidFill>
                  <a:latin typeface="Comic Sans MS" panose="030F0902030302020204" pitchFamily="66" charset="0"/>
                </a:endParaRPr>
              </a:p>
            </p:txBody>
          </p:sp>
          <p:sp>
            <p:nvSpPr>
              <p:cNvPr id="58" name="TextBox 57"/>
              <p:cNvSpPr txBox="1"/>
              <p:nvPr/>
            </p:nvSpPr>
            <p:spPr>
              <a:xfrm>
                <a:off x="5741415" y="4825863"/>
                <a:ext cx="2903847" cy="623866"/>
              </a:xfrm>
              <a:prstGeom prst="rect">
                <a:avLst/>
              </a:prstGeom>
              <a:noFill/>
            </p:spPr>
            <p:txBody>
              <a:bodyPr wrap="square" rtlCol="0">
                <a:spAutoFit/>
              </a:bodyPr>
              <a:lstStyle/>
              <a:p>
                <a:r>
                  <a:rPr lang="en-GB" sz="1200" dirty="0">
                    <a:solidFill>
                      <a:prstClr val="black"/>
                    </a:solidFill>
                    <a:latin typeface="Comic Sans MS" panose="030F0902030302020204" pitchFamily="66" charset="0"/>
                  </a:rPr>
                  <a:t>4) Finish the paragraph by establishing a </a:t>
                </a:r>
                <a:r>
                  <a:rPr lang="en-GB" sz="1200" b="1" dirty="0">
                    <a:solidFill>
                      <a:prstClr val="black"/>
                    </a:solidFill>
                    <a:latin typeface="Comic Sans MS" panose="030F0902030302020204" pitchFamily="66" charset="0"/>
                  </a:rPr>
                  <a:t>link</a:t>
                </a:r>
                <a:r>
                  <a:rPr lang="en-GB" sz="1200" dirty="0">
                    <a:solidFill>
                      <a:prstClr val="black"/>
                    </a:solidFill>
                    <a:latin typeface="Comic Sans MS" panose="030F0902030302020204" pitchFamily="66" charset="0"/>
                  </a:rPr>
                  <a:t> back to the question.</a:t>
                </a:r>
              </a:p>
            </p:txBody>
          </p:sp>
        </p:grpSp>
      </p:grpSp>
      <p:sp>
        <p:nvSpPr>
          <p:cNvPr id="31" name="Rectangle 30">
            <a:extLst>
              <a:ext uri="{FF2B5EF4-FFF2-40B4-BE49-F238E27FC236}">
                <a16:creationId xmlns:a16="http://schemas.microsoft.com/office/drawing/2014/main" id="{3AA545FE-685D-764B-8499-223FBC02DA33}"/>
              </a:ext>
            </a:extLst>
          </p:cNvPr>
          <p:cNvSpPr/>
          <p:nvPr/>
        </p:nvSpPr>
        <p:spPr>
          <a:xfrm>
            <a:off x="314967" y="2390834"/>
            <a:ext cx="1415772" cy="1569660"/>
          </a:xfrm>
          <a:prstGeom prst="rect">
            <a:avLst/>
          </a:prstGeom>
        </p:spPr>
        <p:txBody>
          <a:bodyPr wrap="none">
            <a:spAutoFit/>
          </a:bodyPr>
          <a:lstStyle/>
          <a:p>
            <a:r>
              <a:rPr lang="en-US" sz="9600" dirty="0"/>
              <a:t>👩🏽‍🏫</a:t>
            </a:r>
          </a:p>
        </p:txBody>
      </p:sp>
      <p:sp>
        <p:nvSpPr>
          <p:cNvPr id="32" name="Rounded Rectangular Callout 31">
            <a:extLst>
              <a:ext uri="{FF2B5EF4-FFF2-40B4-BE49-F238E27FC236}">
                <a16:creationId xmlns:a16="http://schemas.microsoft.com/office/drawing/2014/main" id="{BB881AB5-F063-1A46-9EC9-1F46DBA46856}"/>
              </a:ext>
            </a:extLst>
          </p:cNvPr>
          <p:cNvSpPr/>
          <p:nvPr/>
        </p:nvSpPr>
        <p:spPr>
          <a:xfrm>
            <a:off x="677443" y="265174"/>
            <a:ext cx="2456166" cy="1909919"/>
          </a:xfrm>
          <a:prstGeom prst="wedgeRoundRectCallout">
            <a:avLst>
              <a:gd name="adj1" fmla="val -27707"/>
              <a:gd name="adj2" fmla="val 6058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2060"/>
                </a:solidFill>
                <a:latin typeface="Comic Sans MS" panose="030F0902030302020204" pitchFamily="66" charset="0"/>
              </a:rPr>
              <a:t>Structure your answer in 3 or 4 PEEL paragraphs – each focusing on a different technique…</a:t>
            </a:r>
          </a:p>
        </p:txBody>
      </p:sp>
      <p:grpSp>
        <p:nvGrpSpPr>
          <p:cNvPr id="4" name="Group 3">
            <a:extLst>
              <a:ext uri="{FF2B5EF4-FFF2-40B4-BE49-F238E27FC236}">
                <a16:creationId xmlns:a16="http://schemas.microsoft.com/office/drawing/2014/main" id="{B313E77E-4E09-2F48-8E6C-82E8929529C8}"/>
              </a:ext>
            </a:extLst>
          </p:cNvPr>
          <p:cNvGrpSpPr/>
          <p:nvPr/>
        </p:nvGrpSpPr>
        <p:grpSpPr>
          <a:xfrm>
            <a:off x="1178313" y="3583191"/>
            <a:ext cx="5195718" cy="3132869"/>
            <a:chOff x="765811" y="1867220"/>
            <a:chExt cx="5195718" cy="3231045"/>
          </a:xfrm>
        </p:grpSpPr>
        <p:sp>
          <p:nvSpPr>
            <p:cNvPr id="33" name="Rounded Rectangular Callout 32">
              <a:extLst>
                <a:ext uri="{FF2B5EF4-FFF2-40B4-BE49-F238E27FC236}">
                  <a16:creationId xmlns:a16="http://schemas.microsoft.com/office/drawing/2014/main" id="{D02CA5AD-E984-8047-9171-A4B4262729B5}"/>
                </a:ext>
              </a:extLst>
            </p:cNvPr>
            <p:cNvSpPr/>
            <p:nvPr/>
          </p:nvSpPr>
          <p:spPr>
            <a:xfrm>
              <a:off x="765811" y="1867220"/>
              <a:ext cx="5195718" cy="3231045"/>
            </a:xfrm>
            <a:prstGeom prst="wedgeRoundRectCallout">
              <a:avLst>
                <a:gd name="adj1" fmla="val -39791"/>
                <a:gd name="adj2" fmla="val -5777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r>
                <a:rPr lang="en-US" i="1" dirty="0">
                  <a:solidFill>
                    <a:srgbClr val="002060"/>
                  </a:solidFill>
                  <a:latin typeface="Comic Sans MS" panose="030F0902030302020204" pitchFamily="66" charset="0"/>
                </a:rPr>
                <a:t>You could </a:t>
              </a:r>
              <a:r>
                <a:rPr lang="en-US" i="1" dirty="0" err="1">
                  <a:solidFill>
                    <a:srgbClr val="002060"/>
                  </a:solidFill>
                  <a:latin typeface="Comic Sans MS" panose="030F0902030302020204" pitchFamily="66" charset="0"/>
                </a:rPr>
                <a:t>analyse</a:t>
              </a:r>
              <a:r>
                <a:rPr lang="en-US" i="1" dirty="0">
                  <a:solidFill>
                    <a:srgbClr val="002060"/>
                  </a:solidFill>
                  <a:latin typeface="Comic Sans MS" panose="030F0902030302020204" pitchFamily="66" charset="0"/>
                </a:rPr>
                <a:t> such techniques as:</a:t>
              </a:r>
            </a:p>
            <a:p>
              <a:endParaRPr lang="en-US" i="1" dirty="0">
                <a:solidFill>
                  <a:srgbClr val="002060"/>
                </a:solidFill>
                <a:latin typeface="Comic Sans MS" panose="030F0902030302020204" pitchFamily="66" charset="0"/>
              </a:endParaRPr>
            </a:p>
            <a:p>
              <a:endParaRPr lang="en-US" i="1" dirty="0">
                <a:solidFill>
                  <a:srgbClr val="002060"/>
                </a:solidFill>
                <a:latin typeface="Comic Sans MS" panose="030F0902030302020204" pitchFamily="66" charset="0"/>
              </a:endParaRPr>
            </a:p>
            <a:p>
              <a:endParaRPr lang="en-US" i="1" dirty="0">
                <a:solidFill>
                  <a:srgbClr val="002060"/>
                </a:solidFill>
                <a:latin typeface="Comic Sans MS" panose="030F0902030302020204" pitchFamily="66" charset="0"/>
              </a:endParaRPr>
            </a:p>
            <a:p>
              <a:endParaRPr lang="en-US" i="1" dirty="0">
                <a:solidFill>
                  <a:srgbClr val="002060"/>
                </a:solidFill>
                <a:latin typeface="Comic Sans MS" panose="030F0902030302020204" pitchFamily="66" charset="0"/>
              </a:endParaRPr>
            </a:p>
            <a:p>
              <a:endParaRPr lang="en-US" i="1" dirty="0">
                <a:solidFill>
                  <a:srgbClr val="002060"/>
                </a:solidFill>
                <a:latin typeface="Comic Sans MS" panose="030F0902030302020204" pitchFamily="66" charset="0"/>
              </a:endParaRPr>
            </a:p>
            <a:p>
              <a:endParaRPr lang="en-US" i="1" dirty="0">
                <a:solidFill>
                  <a:srgbClr val="002060"/>
                </a:solidFill>
                <a:latin typeface="Comic Sans MS" panose="030F0902030302020204" pitchFamily="66" charset="0"/>
              </a:endParaRPr>
            </a:p>
            <a:p>
              <a:r>
                <a:rPr lang="en-US" i="1" dirty="0">
                  <a:solidFill>
                    <a:srgbClr val="002060"/>
                  </a:solidFill>
                  <a:latin typeface="Comic Sans MS" panose="030F0902030302020204" pitchFamily="66" charset="0"/>
                </a:rPr>
                <a:t>Don’t forget to use the correct terminology in your answer.</a:t>
              </a:r>
            </a:p>
          </p:txBody>
        </p:sp>
        <p:sp>
          <p:nvSpPr>
            <p:cNvPr id="2" name="TextBox 1">
              <a:extLst>
                <a:ext uri="{FF2B5EF4-FFF2-40B4-BE49-F238E27FC236}">
                  <a16:creationId xmlns:a16="http://schemas.microsoft.com/office/drawing/2014/main" id="{52A2840A-64CC-A547-9A6B-F7CA0DF5BC53}"/>
                </a:ext>
              </a:extLst>
            </p:cNvPr>
            <p:cNvSpPr txBox="1"/>
            <p:nvPr/>
          </p:nvSpPr>
          <p:spPr>
            <a:xfrm>
              <a:off x="971435" y="2675059"/>
              <a:ext cx="4640869" cy="1498149"/>
            </a:xfrm>
            <a:prstGeom prst="rect">
              <a:avLst/>
            </a:prstGeom>
            <a:solidFill>
              <a:schemeClr val="bg1"/>
            </a:solidFill>
          </p:spPr>
          <p:txBody>
            <a:bodyPr wrap="square" numCol="2" rtlCol="0">
              <a:spAutoFit/>
            </a:bodyPr>
            <a:lstStyle/>
            <a:p>
              <a:pPr marL="285750" lvl="0" indent="-285750">
                <a:buFont typeface="Arial" panose="020B0604020202020204" pitchFamily="34" charset="0"/>
                <a:buChar char="•"/>
              </a:pPr>
              <a:r>
                <a:rPr lang="en-US" i="1" dirty="0">
                  <a:solidFill>
                    <a:srgbClr val="002060"/>
                  </a:solidFill>
                  <a:latin typeface="Comic Sans MS" panose="030F0902030302020204" pitchFamily="66" charset="0"/>
                </a:rPr>
                <a:t>Emotive language</a:t>
              </a:r>
            </a:p>
            <a:p>
              <a:pPr marL="285750" lvl="0" indent="-285750">
                <a:buFont typeface="Arial" panose="020B0604020202020204" pitchFamily="34" charset="0"/>
                <a:buChar char="•"/>
              </a:pPr>
              <a:r>
                <a:rPr lang="en-US" i="1" dirty="0">
                  <a:solidFill>
                    <a:srgbClr val="002060"/>
                  </a:solidFill>
                  <a:latin typeface="Comic Sans MS" panose="030F0902030302020204" pitchFamily="66" charset="0"/>
                </a:rPr>
                <a:t>Simile</a:t>
              </a:r>
            </a:p>
            <a:p>
              <a:pPr marL="285750" lvl="0" indent="-285750">
                <a:buFont typeface="Arial" panose="020B0604020202020204" pitchFamily="34" charset="0"/>
                <a:buChar char="•"/>
              </a:pPr>
              <a:r>
                <a:rPr lang="en-US" i="1" dirty="0">
                  <a:solidFill>
                    <a:srgbClr val="002060"/>
                  </a:solidFill>
                  <a:latin typeface="Comic Sans MS" panose="030F0902030302020204" pitchFamily="66" charset="0"/>
                </a:rPr>
                <a:t>Metaphor</a:t>
              </a:r>
            </a:p>
            <a:p>
              <a:pPr marL="285750" lvl="0" indent="-285750">
                <a:buFont typeface="Arial" panose="020B0604020202020204" pitchFamily="34" charset="0"/>
                <a:buChar char="•"/>
              </a:pPr>
              <a:r>
                <a:rPr lang="en-US" i="1" dirty="0">
                  <a:solidFill>
                    <a:srgbClr val="002060"/>
                  </a:solidFill>
                  <a:latin typeface="Comic Sans MS" panose="030F0902030302020204" pitchFamily="66" charset="0"/>
                </a:rPr>
                <a:t>Personification</a:t>
              </a:r>
            </a:p>
            <a:p>
              <a:pPr marL="285750" lvl="0" indent="-285750">
                <a:buFont typeface="Arial" panose="020B0604020202020204" pitchFamily="34" charset="0"/>
                <a:buChar char="•"/>
              </a:pPr>
              <a:r>
                <a:rPr lang="en-US" i="1" dirty="0">
                  <a:solidFill>
                    <a:srgbClr val="002060"/>
                  </a:solidFill>
                  <a:latin typeface="Comic Sans MS" panose="030F0902030302020204" pitchFamily="66" charset="0"/>
                </a:rPr>
                <a:t>Nouns</a:t>
              </a:r>
            </a:p>
            <a:p>
              <a:pPr marL="285750" lvl="0" indent="-285750">
                <a:buFont typeface="Arial" panose="020B0604020202020204" pitchFamily="34" charset="0"/>
                <a:buChar char="•"/>
              </a:pPr>
              <a:r>
                <a:rPr lang="en-US" i="1" dirty="0">
                  <a:solidFill>
                    <a:srgbClr val="002060"/>
                  </a:solidFill>
                  <a:latin typeface="Comic Sans MS" panose="030F0902030302020204" pitchFamily="66" charset="0"/>
                </a:rPr>
                <a:t>(Dynamic) Verbs</a:t>
              </a:r>
            </a:p>
            <a:p>
              <a:pPr marL="285750" lvl="0" indent="-285750">
                <a:buFont typeface="Arial" panose="020B0604020202020204" pitchFamily="34" charset="0"/>
                <a:buChar char="•"/>
              </a:pPr>
              <a:r>
                <a:rPr lang="en-US" i="1" dirty="0">
                  <a:solidFill>
                    <a:srgbClr val="002060"/>
                  </a:solidFill>
                  <a:latin typeface="Comic Sans MS" panose="030F0902030302020204" pitchFamily="66" charset="0"/>
                </a:rPr>
                <a:t>Adjectives</a:t>
              </a:r>
            </a:p>
            <a:p>
              <a:pPr marL="285750" lvl="0" indent="-285750">
                <a:buFont typeface="Arial" panose="020B0604020202020204" pitchFamily="34" charset="0"/>
                <a:buChar char="•"/>
              </a:pPr>
              <a:r>
                <a:rPr lang="en-US" i="1" dirty="0">
                  <a:solidFill>
                    <a:srgbClr val="002060"/>
                  </a:solidFill>
                  <a:latin typeface="Comic Sans MS" panose="030F0902030302020204" pitchFamily="66" charset="0"/>
                </a:rPr>
                <a:t>Adverbs</a:t>
              </a:r>
            </a:p>
            <a:p>
              <a:pPr marL="285750" lvl="0" indent="-285750">
                <a:buFont typeface="Arial" panose="020B0604020202020204" pitchFamily="34" charset="0"/>
                <a:buChar char="•"/>
              </a:pPr>
              <a:r>
                <a:rPr lang="en-US" i="1" dirty="0">
                  <a:solidFill>
                    <a:srgbClr val="002060"/>
                  </a:solidFill>
                  <a:latin typeface="Comic Sans MS" panose="030F0902030302020204" pitchFamily="66" charset="0"/>
                </a:rPr>
                <a:t>Semantic Field</a:t>
              </a:r>
            </a:p>
          </p:txBody>
        </p:sp>
      </p:grpSp>
    </p:spTree>
    <p:extLst>
      <p:ext uri="{BB962C8B-B14F-4D97-AF65-F5344CB8AC3E}">
        <p14:creationId xmlns:p14="http://schemas.microsoft.com/office/powerpoint/2010/main" val="371000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1871105-2C60-104C-90B1-21CE9A54A92D}"/>
              </a:ext>
            </a:extLst>
          </p:cNvPr>
          <p:cNvSpPr/>
          <p:nvPr/>
        </p:nvSpPr>
        <p:spPr>
          <a:xfrm>
            <a:off x="85148" y="127288"/>
            <a:ext cx="1602738" cy="1569660"/>
          </a:xfrm>
          <a:prstGeom prst="rect">
            <a:avLst/>
          </a:prstGeom>
        </p:spPr>
        <p:txBody>
          <a:bodyPr wrap="square">
            <a:spAutoFit/>
          </a:bodyPr>
          <a:lstStyle/>
          <a:p>
            <a:r>
              <a:rPr lang="en-US" sz="9600" dirty="0"/>
              <a:t>👨‍🏫</a:t>
            </a:r>
          </a:p>
        </p:txBody>
      </p:sp>
      <p:grpSp>
        <p:nvGrpSpPr>
          <p:cNvPr id="14" name="Group 3"/>
          <p:cNvGrpSpPr>
            <a:grpSpLocks/>
          </p:cNvGrpSpPr>
          <p:nvPr/>
        </p:nvGrpSpPr>
        <p:grpSpPr bwMode="auto">
          <a:xfrm>
            <a:off x="3378984" y="1669451"/>
            <a:ext cx="5597336" cy="3775774"/>
            <a:chOff x="476" y="1071"/>
            <a:chExt cx="4718" cy="2994"/>
          </a:xfrm>
        </p:grpSpPr>
        <p:sp>
          <p:nvSpPr>
            <p:cNvPr id="18" name="Line 4"/>
            <p:cNvSpPr>
              <a:spLocks noChangeShapeType="1"/>
            </p:cNvSpPr>
            <p:nvPr/>
          </p:nvSpPr>
          <p:spPr bwMode="auto">
            <a:xfrm>
              <a:off x="476" y="1071"/>
              <a:ext cx="2359" cy="1316"/>
            </a:xfrm>
            <a:prstGeom prst="line">
              <a:avLst/>
            </a:prstGeom>
            <a:noFill/>
            <a:ln w="31750">
              <a:solidFill>
                <a:schemeClr val="tx1"/>
              </a:solidFill>
              <a:round/>
              <a:headEnd/>
              <a:tailEnd/>
            </a:ln>
          </p:spPr>
          <p:txBody>
            <a:bodyPr/>
            <a:lstStyle/>
            <a:p>
              <a:endParaRPr lang="en-GB" dirty="0"/>
            </a:p>
          </p:txBody>
        </p:sp>
        <p:sp>
          <p:nvSpPr>
            <p:cNvPr id="19" name="Line 5"/>
            <p:cNvSpPr>
              <a:spLocks noChangeShapeType="1"/>
            </p:cNvSpPr>
            <p:nvPr/>
          </p:nvSpPr>
          <p:spPr bwMode="auto">
            <a:xfrm flipH="1">
              <a:off x="2835" y="1117"/>
              <a:ext cx="2359" cy="1270"/>
            </a:xfrm>
            <a:prstGeom prst="line">
              <a:avLst/>
            </a:prstGeom>
            <a:noFill/>
            <a:ln w="31750">
              <a:solidFill>
                <a:schemeClr val="tx1"/>
              </a:solidFill>
              <a:round/>
              <a:headEnd/>
              <a:tailEnd/>
            </a:ln>
          </p:spPr>
          <p:txBody>
            <a:bodyPr/>
            <a:lstStyle/>
            <a:p>
              <a:endParaRPr lang="en-GB" dirty="0"/>
            </a:p>
          </p:txBody>
        </p:sp>
        <p:sp>
          <p:nvSpPr>
            <p:cNvPr id="20" name="Line 6"/>
            <p:cNvSpPr>
              <a:spLocks noChangeShapeType="1"/>
            </p:cNvSpPr>
            <p:nvPr/>
          </p:nvSpPr>
          <p:spPr bwMode="auto">
            <a:xfrm>
              <a:off x="2835" y="2387"/>
              <a:ext cx="0" cy="1678"/>
            </a:xfrm>
            <a:prstGeom prst="line">
              <a:avLst/>
            </a:prstGeom>
            <a:noFill/>
            <a:ln w="31750">
              <a:solidFill>
                <a:schemeClr val="tx1"/>
              </a:solidFill>
              <a:round/>
              <a:headEnd/>
              <a:tailEnd/>
            </a:ln>
          </p:spPr>
          <p:txBody>
            <a:bodyPr/>
            <a:lstStyle/>
            <a:p>
              <a:endParaRPr lang="en-GB" dirty="0"/>
            </a:p>
          </p:txBody>
        </p:sp>
      </p:grpSp>
      <p:sp>
        <p:nvSpPr>
          <p:cNvPr id="21" name="Rounded Rectangular Callout 20">
            <a:extLst>
              <a:ext uri="{FF2B5EF4-FFF2-40B4-BE49-F238E27FC236}">
                <a16:creationId xmlns:a16="http://schemas.microsoft.com/office/drawing/2014/main" id="{C7AFE42C-665D-A347-974A-B5BE6D4DE7B6}"/>
              </a:ext>
            </a:extLst>
          </p:cNvPr>
          <p:cNvSpPr/>
          <p:nvPr/>
        </p:nvSpPr>
        <p:spPr>
          <a:xfrm>
            <a:off x="199643" y="1578995"/>
            <a:ext cx="2944017" cy="1750081"/>
          </a:xfrm>
          <a:prstGeom prst="wedgeRoundRectCallout">
            <a:avLst>
              <a:gd name="adj1" fmla="val -25453"/>
              <a:gd name="adj2" fmla="val -6944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rgbClr val="002060"/>
                </a:solidFill>
                <a:latin typeface="Comic Sans MS" panose="030F0902030302020204" pitchFamily="66" charset="0"/>
              </a:rPr>
              <a:t>Watch this trailer for the film </a:t>
            </a:r>
            <a:r>
              <a:rPr lang="en-US" b="1" i="1" dirty="0">
                <a:solidFill>
                  <a:srgbClr val="002060"/>
                </a:solidFill>
                <a:latin typeface="Comic Sans MS" panose="030F0902030302020204" pitchFamily="66" charset="0"/>
              </a:rPr>
              <a:t>American Sniper</a:t>
            </a:r>
            <a:r>
              <a:rPr lang="en-US" i="1" dirty="0">
                <a:solidFill>
                  <a:srgbClr val="002060"/>
                </a:solidFill>
                <a:latin typeface="Comic Sans MS" panose="030F0902030302020204" pitchFamily="66" charset="0"/>
              </a:rPr>
              <a:t>.</a:t>
            </a:r>
          </a:p>
          <a:p>
            <a:pPr algn="ctr"/>
            <a:r>
              <a:rPr lang="en-US" i="1" dirty="0">
                <a:solidFill>
                  <a:srgbClr val="002060"/>
                </a:solidFill>
                <a:latin typeface="Comic Sans MS" panose="030F0902030302020204" pitchFamily="66" charset="0"/>
                <a:hlinkClick r:id="rId2"/>
              </a:rPr>
              <a:t>https://youtu.be/99k3u9ay1gs</a:t>
            </a:r>
            <a:endParaRPr lang="en-US" i="1" dirty="0">
              <a:solidFill>
                <a:srgbClr val="002060"/>
              </a:solidFill>
              <a:latin typeface="Comic Sans MS" panose="030F0902030302020204" pitchFamily="66" charset="0"/>
            </a:endParaRPr>
          </a:p>
        </p:txBody>
      </p:sp>
      <p:sp>
        <p:nvSpPr>
          <p:cNvPr id="22" name="Rounded Rectangular Callout 21">
            <a:extLst>
              <a:ext uri="{FF2B5EF4-FFF2-40B4-BE49-F238E27FC236}">
                <a16:creationId xmlns:a16="http://schemas.microsoft.com/office/drawing/2014/main" id="{2A60036D-80CF-7249-AB84-3A9313C124FB}"/>
              </a:ext>
            </a:extLst>
          </p:cNvPr>
          <p:cNvSpPr/>
          <p:nvPr/>
        </p:nvSpPr>
        <p:spPr>
          <a:xfrm>
            <a:off x="8696586" y="212086"/>
            <a:ext cx="3295771" cy="2533462"/>
          </a:xfrm>
          <a:prstGeom prst="wedgeRoundRectCallout">
            <a:avLst>
              <a:gd name="adj1" fmla="val -59797"/>
              <a:gd name="adj2" fmla="val 3413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a:solidFill>
                  <a:srgbClr val="002060"/>
                </a:solidFill>
                <a:latin typeface="Comic Sans MS" panose="030F0902030302020204" pitchFamily="66" charset="0"/>
              </a:rPr>
              <a:t>Task (10 minutes)</a:t>
            </a:r>
          </a:p>
          <a:p>
            <a:pPr marL="285750" indent="-285750">
              <a:buFont typeface="Arial" panose="020B0604020202020204" pitchFamily="34" charset="0"/>
              <a:buChar char="•"/>
            </a:pPr>
            <a:r>
              <a:rPr lang="en-US" i="1" dirty="0">
                <a:solidFill>
                  <a:srgbClr val="002060"/>
                </a:solidFill>
                <a:latin typeface="Comic Sans MS" panose="030F0902030302020204" pitchFamily="66" charset="0"/>
              </a:rPr>
              <a:t>Complete a Y-frame to explore the character’s experience in that moment.</a:t>
            </a:r>
          </a:p>
          <a:p>
            <a:pPr marL="285750" indent="-285750">
              <a:buFont typeface="Arial" panose="020B0604020202020204" pitchFamily="34" charset="0"/>
              <a:buChar char="•"/>
            </a:pPr>
            <a:r>
              <a:rPr lang="en-US" i="1" dirty="0">
                <a:solidFill>
                  <a:srgbClr val="002060"/>
                </a:solidFill>
                <a:latin typeface="Comic Sans MS" panose="030F0902030302020204" pitchFamily="66" charset="0"/>
              </a:rPr>
              <a:t>(Sight, sound &amp; touch.)</a:t>
            </a:r>
          </a:p>
          <a:p>
            <a:pPr marL="285750" indent="-285750">
              <a:buFont typeface="Arial" panose="020B0604020202020204" pitchFamily="34" charset="0"/>
              <a:buChar char="•"/>
            </a:pPr>
            <a:r>
              <a:rPr lang="en-US" i="1" dirty="0">
                <a:solidFill>
                  <a:srgbClr val="002060"/>
                </a:solidFill>
                <a:latin typeface="Comic Sans MS" panose="030F0902030302020204" pitchFamily="66" charset="0"/>
              </a:rPr>
              <a:t>Add as much detail as you can.</a:t>
            </a:r>
          </a:p>
        </p:txBody>
      </p:sp>
      <p:sp>
        <p:nvSpPr>
          <p:cNvPr id="24" name="Rounded Rectangular Callout 23">
            <a:extLst>
              <a:ext uri="{FF2B5EF4-FFF2-40B4-BE49-F238E27FC236}">
                <a16:creationId xmlns:a16="http://schemas.microsoft.com/office/drawing/2014/main" id="{F665261C-D821-A14F-9DB2-495E55F4AD6C}"/>
              </a:ext>
            </a:extLst>
          </p:cNvPr>
          <p:cNvSpPr/>
          <p:nvPr/>
        </p:nvSpPr>
        <p:spPr>
          <a:xfrm>
            <a:off x="8696586" y="5000946"/>
            <a:ext cx="3295771" cy="1750081"/>
          </a:xfrm>
          <a:prstGeom prst="wedgeRoundRectCallout">
            <a:avLst>
              <a:gd name="adj1" fmla="val -60263"/>
              <a:gd name="adj2" fmla="val -3655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a:solidFill>
                  <a:srgbClr val="002060"/>
                </a:solidFill>
                <a:latin typeface="Comic Sans MS" panose="030F0902030302020204" pitchFamily="66" charset="0"/>
              </a:rPr>
              <a:t>Extension:</a:t>
            </a:r>
          </a:p>
          <a:p>
            <a:pPr marL="285750" indent="-285750">
              <a:buFont typeface="Arial" panose="020B0604020202020204" pitchFamily="34" charset="0"/>
              <a:buChar char="•"/>
            </a:pPr>
            <a:r>
              <a:rPr lang="en-US" i="1" dirty="0">
                <a:solidFill>
                  <a:srgbClr val="002060"/>
                </a:solidFill>
                <a:latin typeface="Comic Sans MS" panose="030F0902030302020204" pitchFamily="66" charset="0"/>
              </a:rPr>
              <a:t>Develop your descriptive notes by considering the senses of smell and taste in the scene.</a:t>
            </a:r>
          </a:p>
        </p:txBody>
      </p:sp>
      <p:sp>
        <p:nvSpPr>
          <p:cNvPr id="10" name="Rectangle 9">
            <a:extLst>
              <a:ext uri="{FF2B5EF4-FFF2-40B4-BE49-F238E27FC236}">
                <a16:creationId xmlns:a16="http://schemas.microsoft.com/office/drawing/2014/main" id="{84EB66E3-6C2B-DE4B-88FA-5EBB27EB0611}"/>
              </a:ext>
            </a:extLst>
          </p:cNvPr>
          <p:cNvSpPr/>
          <p:nvPr/>
        </p:nvSpPr>
        <p:spPr>
          <a:xfrm>
            <a:off x="5448442" y="1728293"/>
            <a:ext cx="1458417" cy="1569660"/>
          </a:xfrm>
          <a:prstGeom prst="rect">
            <a:avLst/>
          </a:prstGeom>
        </p:spPr>
        <p:txBody>
          <a:bodyPr wrap="square">
            <a:spAutoFit/>
          </a:bodyPr>
          <a:lstStyle/>
          <a:p>
            <a:pPr algn="ctr"/>
            <a:r>
              <a:rPr lang="en-US" sz="9600" dirty="0"/>
              <a:t>👀</a:t>
            </a:r>
          </a:p>
        </p:txBody>
      </p:sp>
      <p:sp>
        <p:nvSpPr>
          <p:cNvPr id="23" name="Rectangle 22">
            <a:extLst>
              <a:ext uri="{FF2B5EF4-FFF2-40B4-BE49-F238E27FC236}">
                <a16:creationId xmlns:a16="http://schemas.microsoft.com/office/drawing/2014/main" id="{279026B7-EBD3-0946-B35F-56477608729D}"/>
              </a:ext>
            </a:extLst>
          </p:cNvPr>
          <p:cNvSpPr/>
          <p:nvPr/>
        </p:nvSpPr>
        <p:spPr>
          <a:xfrm>
            <a:off x="3658719" y="3329076"/>
            <a:ext cx="1415772" cy="1569660"/>
          </a:xfrm>
          <a:prstGeom prst="rect">
            <a:avLst/>
          </a:prstGeom>
        </p:spPr>
        <p:txBody>
          <a:bodyPr wrap="none">
            <a:spAutoFit/>
          </a:bodyPr>
          <a:lstStyle/>
          <a:p>
            <a:r>
              <a:rPr lang="en-US" sz="9600" dirty="0"/>
              <a:t>👂</a:t>
            </a:r>
          </a:p>
        </p:txBody>
      </p:sp>
      <p:sp>
        <p:nvSpPr>
          <p:cNvPr id="25" name="Rectangle 24">
            <a:extLst>
              <a:ext uri="{FF2B5EF4-FFF2-40B4-BE49-F238E27FC236}">
                <a16:creationId xmlns:a16="http://schemas.microsoft.com/office/drawing/2014/main" id="{C44CD9CD-9A8A-F346-B738-B2F6D990E51A}"/>
              </a:ext>
            </a:extLst>
          </p:cNvPr>
          <p:cNvSpPr/>
          <p:nvPr/>
        </p:nvSpPr>
        <p:spPr>
          <a:xfrm>
            <a:off x="6906859" y="3329076"/>
            <a:ext cx="1415772" cy="1569660"/>
          </a:xfrm>
          <a:prstGeom prst="rect">
            <a:avLst/>
          </a:prstGeom>
        </p:spPr>
        <p:txBody>
          <a:bodyPr wrap="none">
            <a:spAutoFit/>
          </a:bodyPr>
          <a:lstStyle/>
          <a:p>
            <a:r>
              <a:rPr lang="en-US" sz="9600" dirty="0"/>
              <a:t>🖐️</a:t>
            </a:r>
          </a:p>
        </p:txBody>
      </p:sp>
    </p:spTree>
    <p:extLst>
      <p:ext uri="{BB962C8B-B14F-4D97-AF65-F5344CB8AC3E}">
        <p14:creationId xmlns:p14="http://schemas.microsoft.com/office/powerpoint/2010/main" val="28756981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663" t="54741" r="55167" b="35130"/>
          <a:stretch/>
        </p:blipFill>
        <p:spPr bwMode="auto">
          <a:xfrm>
            <a:off x="5285701" y="217814"/>
            <a:ext cx="4445875" cy="740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rot="1038748">
            <a:off x="10076961" y="408927"/>
            <a:ext cx="1775971" cy="1015663"/>
          </a:xfrm>
          <a:prstGeom prst="rect">
            <a:avLst/>
          </a:prstGeom>
          <a:solidFill>
            <a:srgbClr val="00B0F0"/>
          </a:solidFill>
          <a:ln w="57150">
            <a:solidFill>
              <a:schemeClr val="tx1"/>
            </a:solidFill>
          </a:ln>
        </p:spPr>
        <p:txBody>
          <a:bodyPr wrap="square" rtlCol="0">
            <a:spAutoFit/>
          </a:bodyPr>
          <a:lstStyle/>
          <a:p>
            <a:pPr algn="ctr"/>
            <a:r>
              <a:rPr lang="en-GB" sz="6000" b="1" dirty="0">
                <a:effectLst>
                  <a:outerShdw blurRad="38100" dist="38100" dir="2700000" algn="tl">
                    <a:srgbClr val="000000">
                      <a:alpha val="43137"/>
                    </a:srgbClr>
                  </a:outerShdw>
                </a:effectLst>
              </a:rPr>
              <a:t>AO2</a:t>
            </a:r>
          </a:p>
        </p:txBody>
      </p:sp>
      <p:sp>
        <p:nvSpPr>
          <p:cNvPr id="3" name="TextBox 2"/>
          <p:cNvSpPr txBox="1"/>
          <p:nvPr/>
        </p:nvSpPr>
        <p:spPr>
          <a:xfrm>
            <a:off x="3250855" y="1636484"/>
            <a:ext cx="8568952" cy="1077218"/>
          </a:xfrm>
          <a:prstGeom prst="rect">
            <a:avLst/>
          </a:prstGeom>
          <a:noFill/>
        </p:spPr>
        <p:txBody>
          <a:bodyPr wrap="square" rtlCol="0">
            <a:spAutoFit/>
          </a:bodyPr>
          <a:lstStyle/>
          <a:p>
            <a:r>
              <a:rPr lang="en-GB" sz="1600" dirty="0">
                <a:latin typeface="Comic Sans MS" panose="030F0902030302020204" pitchFamily="66" charset="0"/>
              </a:rPr>
              <a:t>Read the </a:t>
            </a:r>
            <a:r>
              <a:rPr lang="en-GB" sz="1600" i="1" dirty="0">
                <a:latin typeface="Comic Sans MS" panose="030F0902030302020204" pitchFamily="66" charset="0"/>
              </a:rPr>
              <a:t>American Sniper </a:t>
            </a:r>
            <a:r>
              <a:rPr lang="en-GB" sz="1600" dirty="0">
                <a:latin typeface="Comic Sans MS" panose="030F0902030302020204" pitchFamily="66" charset="0"/>
              </a:rPr>
              <a:t>source again from the 11</a:t>
            </a:r>
            <a:r>
              <a:rPr lang="en-GB" sz="1600" baseline="30000" dirty="0">
                <a:latin typeface="Comic Sans MS" panose="030F0902030302020204" pitchFamily="66" charset="0"/>
              </a:rPr>
              <a:t>th</a:t>
            </a:r>
            <a:r>
              <a:rPr lang="en-GB" sz="1600" dirty="0">
                <a:latin typeface="Comic Sans MS" panose="030F0902030302020204" pitchFamily="66" charset="0"/>
              </a:rPr>
              <a:t> paragraph beginning; “I looked through the scope,” to the end of the paragraph beginning; “It was my duty to shoot.” </a:t>
            </a:r>
          </a:p>
          <a:p>
            <a:endParaRPr lang="en-GB" sz="1600" dirty="0">
              <a:latin typeface="Comic Sans MS" panose="030F0902030302020204" pitchFamily="66" charset="0"/>
            </a:endParaRPr>
          </a:p>
          <a:p>
            <a:r>
              <a:rPr lang="en-GB" sz="1600" dirty="0">
                <a:latin typeface="Comic Sans MS" panose="030F0902030302020204" pitchFamily="66" charset="0"/>
              </a:rPr>
              <a:t>How does the writer </a:t>
            </a:r>
            <a:r>
              <a:rPr lang="en-GB" sz="1600" b="1" dirty="0">
                <a:latin typeface="Comic Sans MS" panose="030F0902030302020204" pitchFamily="66" charset="0"/>
              </a:rPr>
              <a:t>use language </a:t>
            </a:r>
            <a:r>
              <a:rPr lang="en-GB" sz="1600" dirty="0">
                <a:latin typeface="Comic Sans MS" panose="030F0902030302020204" pitchFamily="66" charset="0"/>
              </a:rPr>
              <a:t>to make you, the reader, feel part of the scene?</a:t>
            </a:r>
          </a:p>
        </p:txBody>
      </p:sp>
      <p:sp>
        <p:nvSpPr>
          <p:cNvPr id="31" name="Rectangle 30">
            <a:extLst>
              <a:ext uri="{FF2B5EF4-FFF2-40B4-BE49-F238E27FC236}">
                <a16:creationId xmlns:a16="http://schemas.microsoft.com/office/drawing/2014/main" id="{3AA545FE-685D-764B-8499-223FBC02DA33}"/>
              </a:ext>
            </a:extLst>
          </p:cNvPr>
          <p:cNvSpPr/>
          <p:nvPr/>
        </p:nvSpPr>
        <p:spPr>
          <a:xfrm>
            <a:off x="512323" y="916758"/>
            <a:ext cx="1415772" cy="1569660"/>
          </a:xfrm>
          <a:prstGeom prst="rect">
            <a:avLst/>
          </a:prstGeom>
        </p:spPr>
        <p:txBody>
          <a:bodyPr wrap="none">
            <a:spAutoFit/>
          </a:bodyPr>
          <a:lstStyle/>
          <a:p>
            <a:r>
              <a:rPr lang="en-US" sz="9600" dirty="0"/>
              <a:t>👩🏽‍🏫</a:t>
            </a:r>
          </a:p>
        </p:txBody>
      </p:sp>
      <p:sp>
        <p:nvSpPr>
          <p:cNvPr id="32" name="Rounded Rectangular Callout 31">
            <a:extLst>
              <a:ext uri="{FF2B5EF4-FFF2-40B4-BE49-F238E27FC236}">
                <a16:creationId xmlns:a16="http://schemas.microsoft.com/office/drawing/2014/main" id="{BB881AB5-F063-1A46-9EC9-1F46DBA46856}"/>
              </a:ext>
            </a:extLst>
          </p:cNvPr>
          <p:cNvSpPr/>
          <p:nvPr/>
        </p:nvSpPr>
        <p:spPr>
          <a:xfrm>
            <a:off x="126708" y="2486418"/>
            <a:ext cx="2862883" cy="3127129"/>
          </a:xfrm>
          <a:prstGeom prst="wedgeRoundRectCallout">
            <a:avLst>
              <a:gd name="adj1" fmla="val 2980"/>
              <a:gd name="adj2" fmla="val -6598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2060"/>
                </a:solidFill>
                <a:latin typeface="Comic Sans MS" panose="030F0902030302020204" pitchFamily="66" charset="0"/>
              </a:rPr>
              <a:t>Complete this grid using the quotes provided:</a:t>
            </a:r>
          </a:p>
          <a:p>
            <a:pPr marL="285750" indent="-285750">
              <a:buFont typeface="Arial" panose="020B0604020202020204" pitchFamily="34" charset="0"/>
              <a:buChar char="•"/>
            </a:pPr>
            <a:r>
              <a:rPr lang="en-US" i="1" dirty="0">
                <a:solidFill>
                  <a:srgbClr val="002060"/>
                </a:solidFill>
                <a:latin typeface="Comic Sans MS" panose="030F0902030302020204" pitchFamily="66" charset="0"/>
              </a:rPr>
              <a:t>What techniques does the writer use?</a:t>
            </a:r>
          </a:p>
          <a:p>
            <a:pPr marL="285750" indent="-285750">
              <a:buFont typeface="Arial" panose="020B0604020202020204" pitchFamily="34" charset="0"/>
              <a:buChar char="•"/>
            </a:pPr>
            <a:r>
              <a:rPr lang="en-US" i="1" dirty="0">
                <a:solidFill>
                  <a:srgbClr val="002060"/>
                </a:solidFill>
                <a:latin typeface="Comic Sans MS" panose="030F0902030302020204" pitchFamily="66" charset="0"/>
              </a:rPr>
              <a:t>What impact do those techniques have on you, the reader? </a:t>
            </a:r>
          </a:p>
        </p:txBody>
      </p:sp>
      <p:graphicFrame>
        <p:nvGraphicFramePr>
          <p:cNvPr id="30" name="Table 29">
            <a:extLst>
              <a:ext uri="{FF2B5EF4-FFF2-40B4-BE49-F238E27FC236}">
                <a16:creationId xmlns:a16="http://schemas.microsoft.com/office/drawing/2014/main" id="{B3D43CE7-FEAD-E642-97F0-7463220EE269}"/>
              </a:ext>
            </a:extLst>
          </p:cNvPr>
          <p:cNvGraphicFramePr>
            <a:graphicFrameLocks noGrp="1"/>
          </p:cNvGraphicFramePr>
          <p:nvPr>
            <p:extLst>
              <p:ext uri="{D42A27DB-BD31-4B8C-83A1-F6EECF244321}">
                <p14:modId xmlns:p14="http://schemas.microsoft.com/office/powerpoint/2010/main" val="1511548888"/>
              </p:ext>
            </p:extLst>
          </p:nvPr>
        </p:nvGraphicFramePr>
        <p:xfrm>
          <a:off x="3133609" y="2811191"/>
          <a:ext cx="8504651" cy="3879125"/>
        </p:xfrm>
        <a:graphic>
          <a:graphicData uri="http://schemas.openxmlformats.org/drawingml/2006/table">
            <a:tbl>
              <a:tblPr firstRow="1" bandRow="1">
                <a:tableStyleId>{5940675A-B579-460E-94D1-54222C63F5DA}</a:tableStyleId>
              </a:tblPr>
              <a:tblGrid>
                <a:gridCol w="1829329">
                  <a:extLst>
                    <a:ext uri="{9D8B030D-6E8A-4147-A177-3AD203B41FA5}">
                      <a16:colId xmlns:a16="http://schemas.microsoft.com/office/drawing/2014/main" val="20000"/>
                    </a:ext>
                  </a:extLst>
                </a:gridCol>
                <a:gridCol w="2578076">
                  <a:extLst>
                    <a:ext uri="{9D8B030D-6E8A-4147-A177-3AD203B41FA5}">
                      <a16:colId xmlns:a16="http://schemas.microsoft.com/office/drawing/2014/main" val="20001"/>
                    </a:ext>
                  </a:extLst>
                </a:gridCol>
                <a:gridCol w="4097246">
                  <a:extLst>
                    <a:ext uri="{9D8B030D-6E8A-4147-A177-3AD203B41FA5}">
                      <a16:colId xmlns:a16="http://schemas.microsoft.com/office/drawing/2014/main" val="20002"/>
                    </a:ext>
                  </a:extLst>
                </a:gridCol>
              </a:tblGrid>
              <a:tr h="426464">
                <a:tc>
                  <a:txBody>
                    <a:bodyPr/>
                    <a:lstStyle/>
                    <a:p>
                      <a:pPr algn="ctr"/>
                      <a:r>
                        <a:rPr lang="en-GB" sz="1600" b="1" dirty="0">
                          <a:latin typeface="Comic Sans MS" panose="030F0902030302020204" pitchFamily="66" charset="0"/>
                        </a:rPr>
                        <a:t>Point (technique)</a:t>
                      </a:r>
                    </a:p>
                  </a:txBody>
                  <a:tcPr anchor="ctr">
                    <a:solidFill>
                      <a:schemeClr val="accent4">
                        <a:lumMod val="40000"/>
                        <a:lumOff val="60000"/>
                      </a:schemeClr>
                    </a:solidFill>
                  </a:tcPr>
                </a:tc>
                <a:tc>
                  <a:txBody>
                    <a:bodyPr/>
                    <a:lstStyle/>
                    <a:p>
                      <a:pPr algn="ctr"/>
                      <a:r>
                        <a:rPr lang="en-GB" sz="1600" b="1" dirty="0">
                          <a:latin typeface="Comic Sans MS" panose="030F0902030302020204" pitchFamily="66" charset="0"/>
                        </a:rPr>
                        <a:t>Evidence (Quote) </a:t>
                      </a:r>
                    </a:p>
                  </a:txBody>
                  <a:tcPr anchor="ctr">
                    <a:solidFill>
                      <a:schemeClr val="accent6">
                        <a:lumMod val="40000"/>
                        <a:lumOff val="60000"/>
                      </a:schemeClr>
                    </a:solidFill>
                  </a:tcPr>
                </a:tc>
                <a:tc>
                  <a:txBody>
                    <a:bodyPr/>
                    <a:lstStyle/>
                    <a:p>
                      <a:pPr algn="ctr"/>
                      <a:r>
                        <a:rPr lang="en-GB" sz="1600" b="1" dirty="0">
                          <a:latin typeface="Comic Sans MS" panose="030F0902030302020204" pitchFamily="66" charset="0"/>
                        </a:rPr>
                        <a:t>Explain (Impact)</a:t>
                      </a:r>
                    </a:p>
                  </a:txBody>
                  <a:tcPr anchor="ctr">
                    <a:solidFill>
                      <a:schemeClr val="accent3">
                        <a:lumMod val="40000"/>
                        <a:lumOff val="60000"/>
                      </a:schemeClr>
                    </a:solidFill>
                  </a:tcPr>
                </a:tc>
                <a:extLst>
                  <a:ext uri="{0D108BD9-81ED-4DB2-BD59-A6C34878D82A}">
                    <a16:rowId xmlns:a16="http://schemas.microsoft.com/office/drawing/2014/main" val="10000"/>
                  </a:ext>
                </a:extLst>
              </a:tr>
              <a:tr h="936525">
                <a:tc>
                  <a:txBody>
                    <a:bodyPr/>
                    <a:lstStyle/>
                    <a:p>
                      <a:endParaRPr lang="en-GB"/>
                    </a:p>
                  </a:txBody>
                  <a:tcPr/>
                </a:tc>
                <a:tc>
                  <a:txBody>
                    <a:bodyPr/>
                    <a:lstStyle/>
                    <a:p>
                      <a:pPr algn="ctr"/>
                      <a:r>
                        <a:rPr lang="en-GB" sz="1200" kern="1200">
                          <a:solidFill>
                            <a:schemeClr val="tx1"/>
                          </a:solidFill>
                          <a:effectLst/>
                          <a:latin typeface="Comic Sans MS" panose="030F0902030302020204" pitchFamily="66" charset="0"/>
                          <a:ea typeface="+mn-ea"/>
                          <a:cs typeface="+mn-cs"/>
                        </a:rPr>
                        <a:t>“Ten young, proud Marines in uniform got out of their vehicles and gathered for a foot patrol.”</a:t>
                      </a:r>
                      <a:endParaRPr lang="en-GB" sz="1200">
                        <a:latin typeface="Comic Sans MS" panose="030F0902030302020204" pitchFamily="66" charset="0"/>
                      </a:endParaRPr>
                    </a:p>
                  </a:txBody>
                  <a:tcPr anchor="ctr"/>
                </a:tc>
                <a:tc>
                  <a:txBody>
                    <a:bodyPr/>
                    <a:lstStyle/>
                    <a:p>
                      <a:endParaRPr lang="en-GB"/>
                    </a:p>
                  </a:txBody>
                  <a:tcPr/>
                </a:tc>
                <a:extLst>
                  <a:ext uri="{0D108BD9-81ED-4DB2-BD59-A6C34878D82A}">
                    <a16:rowId xmlns:a16="http://schemas.microsoft.com/office/drawing/2014/main" val="10001"/>
                  </a:ext>
                </a:extLst>
              </a:tr>
              <a:tr h="838712">
                <a:tc>
                  <a:txBody>
                    <a:bodyPr/>
                    <a:lstStyle/>
                    <a:p>
                      <a:endParaRPr lang="en-GB"/>
                    </a:p>
                  </a:txBody>
                  <a:tcPr/>
                </a:tc>
                <a:tc>
                  <a:txBody>
                    <a:bodyPr/>
                    <a:lstStyle/>
                    <a:p>
                      <a:pPr algn="ctr"/>
                      <a:r>
                        <a:rPr lang="en-GB" sz="1200" kern="1200">
                          <a:solidFill>
                            <a:schemeClr val="tx1"/>
                          </a:solidFill>
                          <a:effectLst/>
                          <a:latin typeface="Comic Sans MS" panose="030F0902030302020204" pitchFamily="66" charset="0"/>
                          <a:ea typeface="+mn-ea"/>
                          <a:cs typeface="+mn-cs"/>
                        </a:rPr>
                        <a:t>““But—“</a:t>
                      </a:r>
                    </a:p>
                    <a:p>
                      <a:pPr algn="ctr"/>
                      <a:r>
                        <a:rPr lang="en-GB" sz="1200" kern="1200">
                          <a:solidFill>
                            <a:schemeClr val="tx1"/>
                          </a:solidFill>
                          <a:effectLst/>
                          <a:latin typeface="Comic Sans MS" panose="030F0902030302020204" pitchFamily="66" charset="0"/>
                          <a:ea typeface="+mn-ea"/>
                          <a:cs typeface="+mn-cs"/>
                        </a:rPr>
                        <a:t>“Shoot. Get the grenade. The Marines—“”</a:t>
                      </a:r>
                    </a:p>
                  </a:txBody>
                  <a:tcPr anchor="ctr"/>
                </a:tc>
                <a:tc>
                  <a:txBody>
                    <a:bodyPr/>
                    <a:lstStyle/>
                    <a:p>
                      <a:endParaRPr lang="en-GB" dirty="0"/>
                    </a:p>
                  </a:txBody>
                  <a:tcPr/>
                </a:tc>
                <a:extLst>
                  <a:ext uri="{0D108BD9-81ED-4DB2-BD59-A6C34878D82A}">
                    <a16:rowId xmlns:a16="http://schemas.microsoft.com/office/drawing/2014/main" val="10002"/>
                  </a:ext>
                </a:extLst>
              </a:tr>
              <a:tr h="838712">
                <a:tc>
                  <a:txBody>
                    <a:bodyPr/>
                    <a:lstStyle/>
                    <a:p>
                      <a:endParaRPr lang="en-GB"/>
                    </a:p>
                  </a:txBody>
                  <a:tcPr/>
                </a:tc>
                <a:tc>
                  <a:txBody>
                    <a:bodyPr/>
                    <a:lstStyle/>
                    <a:p>
                      <a:pPr algn="ctr"/>
                      <a:r>
                        <a:rPr lang="en-GB" sz="1200" kern="1200">
                          <a:solidFill>
                            <a:schemeClr val="tx1"/>
                          </a:solidFill>
                          <a:effectLst/>
                          <a:latin typeface="Comic Sans MS" panose="030F0902030302020204" pitchFamily="66" charset="0"/>
                          <a:ea typeface="+mn-ea"/>
                          <a:cs typeface="+mn-cs"/>
                        </a:rPr>
                        <a:t>“but we couldn’t reach them. They were coming down the street, “</a:t>
                      </a:r>
                      <a:endParaRPr lang="en-GB" sz="1200">
                        <a:latin typeface="Comic Sans MS" panose="030F0902030302020204" pitchFamily="66" charset="0"/>
                      </a:endParaRPr>
                    </a:p>
                  </a:txBody>
                  <a:tcPr anchor="ctr"/>
                </a:tc>
                <a:tc>
                  <a:txBody>
                    <a:bodyPr/>
                    <a:lstStyle/>
                    <a:p>
                      <a:endParaRPr lang="en-GB"/>
                    </a:p>
                  </a:txBody>
                  <a:tcPr/>
                </a:tc>
                <a:extLst>
                  <a:ext uri="{0D108BD9-81ED-4DB2-BD59-A6C34878D82A}">
                    <a16:rowId xmlns:a16="http://schemas.microsoft.com/office/drawing/2014/main" val="10003"/>
                  </a:ext>
                </a:extLst>
              </a:tr>
              <a:tr h="838712">
                <a:tc>
                  <a:txBody>
                    <a:bodyPr/>
                    <a:lstStyle/>
                    <a:p>
                      <a:endParaRPr lang="en-GB"/>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Comic Sans MS" panose="030F0902030302020204" pitchFamily="66" charset="0"/>
                          <a:ea typeface="+mn-ea"/>
                          <a:cs typeface="+mn-cs"/>
                        </a:rPr>
                        <a:t>“The bullet leapt out. I shot. The grenade dropped.”</a:t>
                      </a:r>
                      <a:endParaRPr lang="en-GB" sz="1200" dirty="0">
                        <a:latin typeface="Comic Sans MS" panose="030F0902030302020204" pitchFamily="66" charset="0"/>
                      </a:endParaRPr>
                    </a:p>
                  </a:txBody>
                  <a:tcPr anchor="ctr"/>
                </a:tc>
                <a:tc>
                  <a:txBody>
                    <a:bodyPr/>
                    <a:lstStyle/>
                    <a:p>
                      <a:endParaRPr lang="en-GB"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7928841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663" t="54741" r="55167" b="35130"/>
          <a:stretch/>
        </p:blipFill>
        <p:spPr bwMode="auto">
          <a:xfrm>
            <a:off x="5083355" y="228060"/>
            <a:ext cx="4445875" cy="740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509" y="1166481"/>
            <a:ext cx="8568952" cy="1077218"/>
          </a:xfrm>
          <a:prstGeom prst="rect">
            <a:avLst/>
          </a:prstGeom>
          <a:noFill/>
        </p:spPr>
        <p:txBody>
          <a:bodyPr wrap="square" rtlCol="0">
            <a:spAutoFit/>
          </a:bodyPr>
          <a:lstStyle/>
          <a:p>
            <a:pPr lvl="0"/>
            <a:r>
              <a:rPr lang="en-GB" sz="1600" dirty="0">
                <a:solidFill>
                  <a:prstClr val="black"/>
                </a:solidFill>
                <a:latin typeface="Comic Sans MS" panose="030F0902030302020204" pitchFamily="66" charset="0"/>
              </a:rPr>
              <a:t>Read the </a:t>
            </a:r>
            <a:r>
              <a:rPr lang="en-GB" sz="1600" i="1" dirty="0">
                <a:solidFill>
                  <a:prstClr val="black"/>
                </a:solidFill>
                <a:latin typeface="Comic Sans MS" panose="030F0902030302020204" pitchFamily="66" charset="0"/>
              </a:rPr>
              <a:t>American Sniper </a:t>
            </a:r>
            <a:r>
              <a:rPr lang="en-GB" sz="1600" dirty="0">
                <a:solidFill>
                  <a:prstClr val="black"/>
                </a:solidFill>
                <a:latin typeface="Comic Sans MS" panose="030F0902030302020204" pitchFamily="66" charset="0"/>
              </a:rPr>
              <a:t>source again from the 11</a:t>
            </a:r>
            <a:r>
              <a:rPr lang="en-GB" sz="1600" baseline="30000" dirty="0">
                <a:solidFill>
                  <a:prstClr val="black"/>
                </a:solidFill>
                <a:latin typeface="Comic Sans MS" panose="030F0902030302020204" pitchFamily="66" charset="0"/>
              </a:rPr>
              <a:t>th</a:t>
            </a:r>
            <a:r>
              <a:rPr lang="en-GB" sz="1600" dirty="0">
                <a:solidFill>
                  <a:prstClr val="black"/>
                </a:solidFill>
                <a:latin typeface="Comic Sans MS" panose="030F0902030302020204" pitchFamily="66" charset="0"/>
              </a:rPr>
              <a:t> paragraph beginning; “I looked through the scope,” to the end of the paragraph beginning; “It was my duty to shoot.” </a:t>
            </a:r>
          </a:p>
          <a:p>
            <a:pPr lvl="0"/>
            <a:endParaRPr lang="en-GB" sz="1600" dirty="0">
              <a:solidFill>
                <a:prstClr val="black"/>
              </a:solidFill>
              <a:latin typeface="Comic Sans MS" panose="030F0902030302020204" pitchFamily="66" charset="0"/>
            </a:endParaRPr>
          </a:p>
          <a:p>
            <a:pPr lvl="0"/>
            <a:r>
              <a:rPr lang="en-GB" sz="1600" dirty="0">
                <a:solidFill>
                  <a:prstClr val="black"/>
                </a:solidFill>
                <a:latin typeface="Comic Sans MS" panose="030F0902030302020204" pitchFamily="66" charset="0"/>
              </a:rPr>
              <a:t>How does the writer </a:t>
            </a:r>
            <a:r>
              <a:rPr lang="en-GB" sz="1600" b="1" dirty="0">
                <a:solidFill>
                  <a:prstClr val="black"/>
                </a:solidFill>
                <a:latin typeface="Comic Sans MS" panose="030F0902030302020204" pitchFamily="66" charset="0"/>
              </a:rPr>
              <a:t>use language </a:t>
            </a:r>
            <a:r>
              <a:rPr lang="en-GB" sz="1600" dirty="0">
                <a:solidFill>
                  <a:prstClr val="black"/>
                </a:solidFill>
                <a:latin typeface="Comic Sans MS" panose="030F0902030302020204" pitchFamily="66" charset="0"/>
              </a:rPr>
              <a:t>to make you, the reader, feel part of the scene?</a:t>
            </a:r>
          </a:p>
        </p:txBody>
      </p:sp>
      <p:sp>
        <p:nvSpPr>
          <p:cNvPr id="5" name="TextBox 4"/>
          <p:cNvSpPr txBox="1"/>
          <p:nvPr/>
        </p:nvSpPr>
        <p:spPr>
          <a:xfrm rot="707773">
            <a:off x="10374926" y="359950"/>
            <a:ext cx="1363434" cy="707886"/>
          </a:xfrm>
          <a:prstGeom prst="rect">
            <a:avLst/>
          </a:prstGeom>
          <a:solidFill>
            <a:srgbClr val="00B0F0"/>
          </a:solidFill>
          <a:ln w="57150">
            <a:solidFill>
              <a:schemeClr val="tx1"/>
            </a:solidFill>
          </a:ln>
        </p:spPr>
        <p:txBody>
          <a:bodyPr wrap="square" rtlCol="0">
            <a:spAutoFit/>
          </a:bodyPr>
          <a:lstStyle/>
          <a:p>
            <a:pPr algn="ctr"/>
            <a:r>
              <a:rPr lang="en-GB" sz="4000" b="1" dirty="0">
                <a:effectLst>
                  <a:outerShdw blurRad="38100" dist="38100" dir="2700000" algn="tl">
                    <a:srgbClr val="000000">
                      <a:alpha val="43137"/>
                    </a:srgbClr>
                  </a:outerShdw>
                </a:effectLst>
              </a:rPr>
              <a:t>AO2</a:t>
            </a:r>
          </a:p>
        </p:txBody>
      </p:sp>
      <p:sp>
        <p:nvSpPr>
          <p:cNvPr id="6" name="TextBox 5"/>
          <p:cNvSpPr txBox="1"/>
          <p:nvPr/>
        </p:nvSpPr>
        <p:spPr>
          <a:xfrm>
            <a:off x="3425317" y="2564614"/>
            <a:ext cx="7995718" cy="3925833"/>
          </a:xfrm>
          <a:prstGeom prst="rect">
            <a:avLst/>
          </a:prstGeom>
          <a:solidFill>
            <a:schemeClr val="bg1"/>
          </a:solidFill>
        </p:spPr>
        <p:txBody>
          <a:bodyPr wrap="square" rtlCol="0">
            <a:spAutoFit/>
          </a:bodyPr>
          <a:lstStyle/>
          <a:p>
            <a:r>
              <a:rPr lang="en-GB" sz="2000" dirty="0">
                <a:solidFill>
                  <a:srgbClr val="FF0000"/>
                </a:solidFill>
                <a:latin typeface="Comic Sans MS" panose="030F0902030302020204" pitchFamily="66" charset="0"/>
              </a:rPr>
              <a:t>Initially, the writer uses well-chosen, </a:t>
            </a:r>
            <a:r>
              <a:rPr lang="en-GB" sz="2000" b="1" dirty="0">
                <a:solidFill>
                  <a:srgbClr val="FF0000"/>
                </a:solidFill>
                <a:latin typeface="Comic Sans MS" panose="030F0902030302020204" pitchFamily="66" charset="0"/>
              </a:rPr>
              <a:t>emotive adjectives </a:t>
            </a:r>
            <a:r>
              <a:rPr lang="en-GB" sz="2000" dirty="0">
                <a:solidFill>
                  <a:srgbClr val="FF0000"/>
                </a:solidFill>
                <a:latin typeface="Comic Sans MS" panose="030F0902030302020204" pitchFamily="66" charset="0"/>
              </a:rPr>
              <a:t>to create a bond between the reader and the Marines depicted in the extract: </a:t>
            </a:r>
            <a:r>
              <a:rPr lang="en-GB" sz="2000" dirty="0">
                <a:solidFill>
                  <a:srgbClr val="00B0F0"/>
                </a:solidFill>
                <a:latin typeface="Comic Sans MS" panose="030F0902030302020204" pitchFamily="66" charset="0"/>
              </a:rPr>
              <a:t>“Ten young, proud Marines in uniform got out of their vehicles and gathered for a foot patrol.” </a:t>
            </a:r>
            <a:r>
              <a:rPr lang="en-GB" sz="2000" dirty="0">
                <a:solidFill>
                  <a:srgbClr val="FFC000"/>
                </a:solidFill>
                <a:latin typeface="Comic Sans MS" panose="030F0902030302020204" pitchFamily="66" charset="0"/>
              </a:rPr>
              <a:t>Interestingly, the writer chooses to place the adjective “young” at the start of the description which instantly </a:t>
            </a:r>
            <a:r>
              <a:rPr lang="en-GB" sz="2000" b="1" dirty="0">
                <a:solidFill>
                  <a:srgbClr val="FFC000"/>
                </a:solidFill>
                <a:latin typeface="Comic Sans MS" panose="030F0902030302020204" pitchFamily="66" charset="0"/>
              </a:rPr>
              <a:t>makes the reader feel sympathy </a:t>
            </a:r>
            <a:r>
              <a:rPr lang="en-GB" sz="2000" dirty="0">
                <a:solidFill>
                  <a:srgbClr val="FFC000"/>
                </a:solidFill>
                <a:latin typeface="Comic Sans MS" panose="030F0902030302020204" pitchFamily="66" charset="0"/>
              </a:rPr>
              <a:t>for these soldiers as it emphasises their vulnerability in this situation. Furthermore, the adjective “proud” </a:t>
            </a:r>
            <a:r>
              <a:rPr lang="en-GB" sz="2000" b="1" dirty="0">
                <a:solidFill>
                  <a:srgbClr val="FFC000"/>
                </a:solidFill>
                <a:latin typeface="Comic Sans MS" panose="030F0902030302020204" pitchFamily="66" charset="0"/>
              </a:rPr>
              <a:t>emphasises the positive character traits </a:t>
            </a:r>
            <a:r>
              <a:rPr lang="en-GB" sz="2000" dirty="0">
                <a:solidFill>
                  <a:srgbClr val="FFC000"/>
                </a:solidFill>
                <a:latin typeface="Comic Sans MS" panose="030F0902030302020204" pitchFamily="66" charset="0"/>
              </a:rPr>
              <a:t>of the soldiers as opposed to the enemy. </a:t>
            </a:r>
            <a:r>
              <a:rPr lang="en-GB" sz="2000" dirty="0">
                <a:solidFill>
                  <a:srgbClr val="00B050"/>
                </a:solidFill>
                <a:latin typeface="Comic Sans MS" panose="030F0902030302020204" pitchFamily="66" charset="0"/>
              </a:rPr>
              <a:t>This positive description creates a connection between the reader and the soldiers as we want them to overcome the enemy.</a:t>
            </a:r>
          </a:p>
          <a:p>
            <a:endParaRPr lang="en-GB" sz="2400" b="1" dirty="0"/>
          </a:p>
        </p:txBody>
      </p:sp>
      <p:sp>
        <p:nvSpPr>
          <p:cNvPr id="9" name="Rectangle 8">
            <a:extLst>
              <a:ext uri="{FF2B5EF4-FFF2-40B4-BE49-F238E27FC236}">
                <a16:creationId xmlns:a16="http://schemas.microsoft.com/office/drawing/2014/main" id="{3379A9DC-23A7-4748-BE6A-D747439D7CCE}"/>
              </a:ext>
            </a:extLst>
          </p:cNvPr>
          <p:cNvSpPr/>
          <p:nvPr/>
        </p:nvSpPr>
        <p:spPr>
          <a:xfrm>
            <a:off x="741241" y="873032"/>
            <a:ext cx="1415772" cy="1569660"/>
          </a:xfrm>
          <a:prstGeom prst="rect">
            <a:avLst/>
          </a:prstGeom>
        </p:spPr>
        <p:txBody>
          <a:bodyPr wrap="none">
            <a:spAutoFit/>
          </a:bodyPr>
          <a:lstStyle/>
          <a:p>
            <a:r>
              <a:rPr lang="en-US" sz="9600" dirty="0"/>
              <a:t>👩🏽‍🏫</a:t>
            </a:r>
          </a:p>
        </p:txBody>
      </p:sp>
      <p:sp>
        <p:nvSpPr>
          <p:cNvPr id="10" name="Rounded Rectangular Callout 9">
            <a:extLst>
              <a:ext uri="{FF2B5EF4-FFF2-40B4-BE49-F238E27FC236}">
                <a16:creationId xmlns:a16="http://schemas.microsoft.com/office/drawing/2014/main" id="{A25A24C6-3AD2-D34C-931A-1B3A1D0F06B8}"/>
              </a:ext>
            </a:extLst>
          </p:cNvPr>
          <p:cNvSpPr/>
          <p:nvPr/>
        </p:nvSpPr>
        <p:spPr>
          <a:xfrm>
            <a:off x="185626" y="2442692"/>
            <a:ext cx="2862883" cy="3925833"/>
          </a:xfrm>
          <a:prstGeom prst="wedgeRoundRectCallout">
            <a:avLst>
              <a:gd name="adj1" fmla="val 2980"/>
              <a:gd name="adj2" fmla="val -6598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2060"/>
                </a:solidFill>
                <a:latin typeface="Comic Sans MS" panose="030F0902030302020204" pitchFamily="66" charset="0"/>
              </a:rPr>
              <a:t>Here’s what a good one looks like:</a:t>
            </a:r>
          </a:p>
          <a:p>
            <a:pPr marL="285750" indent="-285750">
              <a:buFont typeface="Arial" panose="020B0604020202020204" pitchFamily="34" charset="0"/>
              <a:buChar char="•"/>
            </a:pPr>
            <a:r>
              <a:rPr lang="en-US" i="1" dirty="0">
                <a:solidFill>
                  <a:srgbClr val="002060"/>
                </a:solidFill>
                <a:latin typeface="Comic Sans MS" panose="030F0902030302020204" pitchFamily="66" charset="0"/>
              </a:rPr>
              <a:t>This is one PEEL paragraph, examining the impact of emotive adjectives.</a:t>
            </a:r>
          </a:p>
          <a:p>
            <a:pPr marL="285750" indent="-285750">
              <a:buFont typeface="Arial" panose="020B0604020202020204" pitchFamily="34" charset="0"/>
              <a:buChar char="•"/>
            </a:pPr>
            <a:r>
              <a:rPr lang="en-US" i="1" dirty="0">
                <a:solidFill>
                  <a:srgbClr val="002060"/>
                </a:solidFill>
                <a:latin typeface="Comic Sans MS" panose="030F0902030302020204" pitchFamily="66" charset="0"/>
              </a:rPr>
              <a:t>A complete answer would go on to </a:t>
            </a:r>
            <a:r>
              <a:rPr lang="en-US" i="1" dirty="0" err="1">
                <a:solidFill>
                  <a:srgbClr val="002060"/>
                </a:solidFill>
                <a:latin typeface="Comic Sans MS" panose="030F0902030302020204" pitchFamily="66" charset="0"/>
              </a:rPr>
              <a:t>analyse</a:t>
            </a:r>
            <a:r>
              <a:rPr lang="en-US" i="1" dirty="0">
                <a:solidFill>
                  <a:srgbClr val="002060"/>
                </a:solidFill>
                <a:latin typeface="Comic Sans MS" panose="030F0902030302020204" pitchFamily="66" charset="0"/>
              </a:rPr>
              <a:t> two or three other techniques, too.</a:t>
            </a:r>
          </a:p>
        </p:txBody>
      </p:sp>
    </p:spTree>
    <p:extLst>
      <p:ext uri="{BB962C8B-B14F-4D97-AF65-F5344CB8AC3E}">
        <p14:creationId xmlns:p14="http://schemas.microsoft.com/office/powerpoint/2010/main" val="36773966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663" t="54741" r="55167" b="35130"/>
          <a:stretch/>
        </p:blipFill>
        <p:spPr bwMode="auto">
          <a:xfrm>
            <a:off x="5083355" y="228060"/>
            <a:ext cx="4445875" cy="740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509" y="1166481"/>
            <a:ext cx="8568952" cy="1077218"/>
          </a:xfrm>
          <a:prstGeom prst="rect">
            <a:avLst/>
          </a:prstGeom>
          <a:noFill/>
        </p:spPr>
        <p:txBody>
          <a:bodyPr wrap="square" rtlCol="0">
            <a:spAutoFit/>
          </a:bodyPr>
          <a:lstStyle/>
          <a:p>
            <a:pPr lvl="0"/>
            <a:r>
              <a:rPr lang="en-GB" sz="1600" dirty="0">
                <a:solidFill>
                  <a:prstClr val="black"/>
                </a:solidFill>
                <a:latin typeface="Comic Sans MS" panose="030F0902030302020204" pitchFamily="66" charset="0"/>
              </a:rPr>
              <a:t>Read the </a:t>
            </a:r>
            <a:r>
              <a:rPr lang="en-GB" sz="1600" i="1" dirty="0">
                <a:solidFill>
                  <a:prstClr val="black"/>
                </a:solidFill>
                <a:latin typeface="Comic Sans MS" panose="030F0902030302020204" pitchFamily="66" charset="0"/>
              </a:rPr>
              <a:t>American Sniper </a:t>
            </a:r>
            <a:r>
              <a:rPr lang="en-GB" sz="1600" dirty="0">
                <a:solidFill>
                  <a:prstClr val="black"/>
                </a:solidFill>
                <a:latin typeface="Comic Sans MS" panose="030F0902030302020204" pitchFamily="66" charset="0"/>
              </a:rPr>
              <a:t>source again from the 11</a:t>
            </a:r>
            <a:r>
              <a:rPr lang="en-GB" sz="1600" baseline="30000" dirty="0">
                <a:solidFill>
                  <a:prstClr val="black"/>
                </a:solidFill>
                <a:latin typeface="Comic Sans MS" panose="030F0902030302020204" pitchFamily="66" charset="0"/>
              </a:rPr>
              <a:t>th</a:t>
            </a:r>
            <a:r>
              <a:rPr lang="en-GB" sz="1600" dirty="0">
                <a:solidFill>
                  <a:prstClr val="black"/>
                </a:solidFill>
                <a:latin typeface="Comic Sans MS" panose="030F0902030302020204" pitchFamily="66" charset="0"/>
              </a:rPr>
              <a:t> paragraph beginning; “I looked through the scope,” to the end of the paragraph beginning; “It was my duty to shoot.” </a:t>
            </a:r>
          </a:p>
          <a:p>
            <a:pPr lvl="0"/>
            <a:endParaRPr lang="en-GB" sz="1600" dirty="0">
              <a:solidFill>
                <a:prstClr val="black"/>
              </a:solidFill>
              <a:latin typeface="Comic Sans MS" panose="030F0902030302020204" pitchFamily="66" charset="0"/>
            </a:endParaRPr>
          </a:p>
          <a:p>
            <a:pPr lvl="0"/>
            <a:r>
              <a:rPr lang="en-GB" sz="1600" dirty="0">
                <a:solidFill>
                  <a:prstClr val="black"/>
                </a:solidFill>
                <a:latin typeface="Comic Sans MS" panose="030F0902030302020204" pitchFamily="66" charset="0"/>
              </a:rPr>
              <a:t>How does the writer </a:t>
            </a:r>
            <a:r>
              <a:rPr lang="en-GB" sz="1600" b="1" dirty="0">
                <a:solidFill>
                  <a:prstClr val="black"/>
                </a:solidFill>
                <a:latin typeface="Comic Sans MS" panose="030F0902030302020204" pitchFamily="66" charset="0"/>
              </a:rPr>
              <a:t>use language </a:t>
            </a:r>
            <a:r>
              <a:rPr lang="en-GB" sz="1600" dirty="0">
                <a:solidFill>
                  <a:prstClr val="black"/>
                </a:solidFill>
                <a:latin typeface="Comic Sans MS" panose="030F0902030302020204" pitchFamily="66" charset="0"/>
              </a:rPr>
              <a:t>to make you, the reader, feel part of the scene?</a:t>
            </a:r>
          </a:p>
        </p:txBody>
      </p:sp>
      <p:sp>
        <p:nvSpPr>
          <p:cNvPr id="5" name="TextBox 4"/>
          <p:cNvSpPr txBox="1"/>
          <p:nvPr/>
        </p:nvSpPr>
        <p:spPr>
          <a:xfrm rot="707773">
            <a:off x="10374926" y="359950"/>
            <a:ext cx="1363434" cy="707886"/>
          </a:xfrm>
          <a:prstGeom prst="rect">
            <a:avLst/>
          </a:prstGeom>
          <a:solidFill>
            <a:srgbClr val="00B0F0"/>
          </a:solidFill>
          <a:ln w="57150">
            <a:solidFill>
              <a:schemeClr val="tx1"/>
            </a:solidFill>
          </a:ln>
        </p:spPr>
        <p:txBody>
          <a:bodyPr wrap="square" rtlCol="0">
            <a:spAutoFit/>
          </a:bodyPr>
          <a:lstStyle/>
          <a:p>
            <a:pPr algn="ctr"/>
            <a:r>
              <a:rPr lang="en-GB" sz="4000" b="1" dirty="0">
                <a:effectLst>
                  <a:outerShdw blurRad="38100" dist="38100" dir="2700000" algn="tl">
                    <a:srgbClr val="000000">
                      <a:alpha val="43137"/>
                    </a:srgbClr>
                  </a:outerShdw>
                </a:effectLst>
              </a:rPr>
              <a:t>AO2</a:t>
            </a:r>
          </a:p>
        </p:txBody>
      </p:sp>
      <p:sp>
        <p:nvSpPr>
          <p:cNvPr id="6" name="TextBox 5"/>
          <p:cNvSpPr txBox="1"/>
          <p:nvPr/>
        </p:nvSpPr>
        <p:spPr>
          <a:xfrm>
            <a:off x="3425317" y="2564614"/>
            <a:ext cx="7995718" cy="3925833"/>
          </a:xfrm>
          <a:prstGeom prst="rect">
            <a:avLst/>
          </a:prstGeom>
          <a:solidFill>
            <a:schemeClr val="bg1"/>
          </a:solidFill>
        </p:spPr>
        <p:txBody>
          <a:bodyPr wrap="square" rtlCol="0">
            <a:spAutoFit/>
          </a:bodyPr>
          <a:lstStyle/>
          <a:p>
            <a:r>
              <a:rPr lang="en-GB" sz="2000" dirty="0">
                <a:solidFill>
                  <a:srgbClr val="FF0000"/>
                </a:solidFill>
                <a:latin typeface="Comic Sans MS" panose="030F0902030302020204" pitchFamily="66" charset="0"/>
              </a:rPr>
              <a:t>Initially, the writer uses well-chosen, </a:t>
            </a:r>
            <a:r>
              <a:rPr lang="en-GB" sz="2000" b="1" dirty="0">
                <a:solidFill>
                  <a:srgbClr val="FF0000"/>
                </a:solidFill>
                <a:latin typeface="Comic Sans MS" panose="030F0902030302020204" pitchFamily="66" charset="0"/>
              </a:rPr>
              <a:t>emotive adjectives </a:t>
            </a:r>
            <a:r>
              <a:rPr lang="en-GB" sz="2000" dirty="0">
                <a:solidFill>
                  <a:srgbClr val="FF0000"/>
                </a:solidFill>
                <a:latin typeface="Comic Sans MS" panose="030F0902030302020204" pitchFamily="66" charset="0"/>
              </a:rPr>
              <a:t>to create a bond between the reader and the Marines depicted in the extract: </a:t>
            </a:r>
            <a:r>
              <a:rPr lang="en-GB" sz="2000" dirty="0">
                <a:solidFill>
                  <a:srgbClr val="00B0F0"/>
                </a:solidFill>
                <a:latin typeface="Comic Sans MS" panose="030F0902030302020204" pitchFamily="66" charset="0"/>
              </a:rPr>
              <a:t>“Ten young, proud Marines in uniform got out of their vehicles and gathered for a foot patrol.” </a:t>
            </a:r>
            <a:r>
              <a:rPr lang="en-GB" sz="2000" dirty="0">
                <a:solidFill>
                  <a:srgbClr val="FFC000"/>
                </a:solidFill>
                <a:latin typeface="Comic Sans MS" panose="030F0902030302020204" pitchFamily="66" charset="0"/>
              </a:rPr>
              <a:t>Interestingly, the writer chooses to place the adjective “young” at the start of the description which instantly </a:t>
            </a:r>
            <a:r>
              <a:rPr lang="en-GB" sz="2000" b="1" dirty="0">
                <a:solidFill>
                  <a:srgbClr val="FFC000"/>
                </a:solidFill>
                <a:latin typeface="Comic Sans MS" panose="030F0902030302020204" pitchFamily="66" charset="0"/>
              </a:rPr>
              <a:t>makes the reader feel sympathy </a:t>
            </a:r>
            <a:r>
              <a:rPr lang="en-GB" sz="2000" dirty="0">
                <a:solidFill>
                  <a:srgbClr val="FFC000"/>
                </a:solidFill>
                <a:latin typeface="Comic Sans MS" panose="030F0902030302020204" pitchFamily="66" charset="0"/>
              </a:rPr>
              <a:t>for these soldiers as it emphasises their vulnerability in this situation. Furthermore, the adjective “proud” </a:t>
            </a:r>
            <a:r>
              <a:rPr lang="en-GB" sz="2000" b="1" dirty="0">
                <a:solidFill>
                  <a:srgbClr val="FFC000"/>
                </a:solidFill>
                <a:latin typeface="Comic Sans MS" panose="030F0902030302020204" pitchFamily="66" charset="0"/>
              </a:rPr>
              <a:t>emphasises the positive character traits </a:t>
            </a:r>
            <a:r>
              <a:rPr lang="en-GB" sz="2000" dirty="0">
                <a:solidFill>
                  <a:srgbClr val="FFC000"/>
                </a:solidFill>
                <a:latin typeface="Comic Sans MS" panose="030F0902030302020204" pitchFamily="66" charset="0"/>
              </a:rPr>
              <a:t>of the soldiers as opposed to the enemy. </a:t>
            </a:r>
            <a:r>
              <a:rPr lang="en-GB" sz="2000" dirty="0">
                <a:solidFill>
                  <a:srgbClr val="00B050"/>
                </a:solidFill>
                <a:latin typeface="Comic Sans MS" panose="030F0902030302020204" pitchFamily="66" charset="0"/>
              </a:rPr>
              <a:t>This positive description creates a connection between the reader and the soldiers as we want them to overcome the enemy.</a:t>
            </a:r>
          </a:p>
          <a:p>
            <a:endParaRPr lang="en-GB" sz="2400" b="1" dirty="0"/>
          </a:p>
        </p:txBody>
      </p:sp>
      <p:sp>
        <p:nvSpPr>
          <p:cNvPr id="9" name="Rectangle 8">
            <a:extLst>
              <a:ext uri="{FF2B5EF4-FFF2-40B4-BE49-F238E27FC236}">
                <a16:creationId xmlns:a16="http://schemas.microsoft.com/office/drawing/2014/main" id="{3379A9DC-23A7-4748-BE6A-D747439D7CCE}"/>
              </a:ext>
            </a:extLst>
          </p:cNvPr>
          <p:cNvSpPr/>
          <p:nvPr/>
        </p:nvSpPr>
        <p:spPr>
          <a:xfrm>
            <a:off x="741241" y="873032"/>
            <a:ext cx="1415772" cy="1569660"/>
          </a:xfrm>
          <a:prstGeom prst="rect">
            <a:avLst/>
          </a:prstGeom>
        </p:spPr>
        <p:txBody>
          <a:bodyPr wrap="none">
            <a:spAutoFit/>
          </a:bodyPr>
          <a:lstStyle/>
          <a:p>
            <a:r>
              <a:rPr lang="en-US" sz="9600" dirty="0"/>
              <a:t>👩🏽‍🏫</a:t>
            </a:r>
          </a:p>
        </p:txBody>
      </p:sp>
      <p:sp>
        <p:nvSpPr>
          <p:cNvPr id="10" name="Rounded Rectangular Callout 9">
            <a:extLst>
              <a:ext uri="{FF2B5EF4-FFF2-40B4-BE49-F238E27FC236}">
                <a16:creationId xmlns:a16="http://schemas.microsoft.com/office/drawing/2014/main" id="{A25A24C6-3AD2-D34C-931A-1B3A1D0F06B8}"/>
              </a:ext>
            </a:extLst>
          </p:cNvPr>
          <p:cNvSpPr/>
          <p:nvPr/>
        </p:nvSpPr>
        <p:spPr>
          <a:xfrm>
            <a:off x="185626" y="2442692"/>
            <a:ext cx="2862883" cy="3925833"/>
          </a:xfrm>
          <a:prstGeom prst="wedgeRoundRectCallout">
            <a:avLst>
              <a:gd name="adj1" fmla="val 2980"/>
              <a:gd name="adj2" fmla="val -6598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a:solidFill>
                  <a:srgbClr val="002060"/>
                </a:solidFill>
                <a:latin typeface="Comic Sans MS" panose="030F0902030302020204" pitchFamily="66" charset="0"/>
              </a:rPr>
              <a:t>Your task:</a:t>
            </a:r>
          </a:p>
          <a:p>
            <a:pPr marL="285750" indent="-285750">
              <a:buFont typeface="Arial" panose="020B0604020202020204" pitchFamily="34" charset="0"/>
              <a:buChar char="•"/>
            </a:pPr>
            <a:r>
              <a:rPr lang="en-US" i="1" dirty="0">
                <a:solidFill>
                  <a:srgbClr val="002060"/>
                </a:solidFill>
                <a:latin typeface="Comic Sans MS" panose="030F0902030302020204" pitchFamily="66" charset="0"/>
              </a:rPr>
              <a:t>Refer back to your grid, where you identified the techniques used, and </a:t>
            </a:r>
            <a:r>
              <a:rPr lang="en-US" i="1" dirty="0" err="1">
                <a:solidFill>
                  <a:srgbClr val="002060"/>
                </a:solidFill>
                <a:latin typeface="Comic Sans MS" panose="030F0902030302020204" pitchFamily="66" charset="0"/>
              </a:rPr>
              <a:t>analysed</a:t>
            </a:r>
            <a:r>
              <a:rPr lang="en-US" i="1" dirty="0">
                <a:solidFill>
                  <a:srgbClr val="002060"/>
                </a:solidFill>
                <a:latin typeface="Comic Sans MS" panose="030F0902030302020204" pitchFamily="66" charset="0"/>
              </a:rPr>
              <a:t> their impact.</a:t>
            </a:r>
          </a:p>
          <a:p>
            <a:pPr marL="285750" indent="-285750">
              <a:buFont typeface="Arial" panose="020B0604020202020204" pitchFamily="34" charset="0"/>
              <a:buChar char="•"/>
            </a:pPr>
            <a:r>
              <a:rPr lang="en-US" i="1" dirty="0">
                <a:solidFill>
                  <a:srgbClr val="002060"/>
                </a:solidFill>
                <a:latin typeface="Comic Sans MS" panose="030F0902030302020204" pitchFamily="66" charset="0"/>
              </a:rPr>
              <a:t>Write at least one more PEEL paragraph to extend the WAGOLL answer.</a:t>
            </a:r>
          </a:p>
        </p:txBody>
      </p:sp>
    </p:spTree>
    <p:extLst>
      <p:ext uri="{BB962C8B-B14F-4D97-AF65-F5344CB8AC3E}">
        <p14:creationId xmlns:p14="http://schemas.microsoft.com/office/powerpoint/2010/main" val="34871348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7" name="Rounded Rectangle 6"/>
          <p:cNvSpPr/>
          <p:nvPr/>
        </p:nvSpPr>
        <p:spPr>
          <a:xfrm rot="342195">
            <a:off x="6021586" y="4088361"/>
            <a:ext cx="1872208" cy="1492939"/>
          </a:xfrm>
          <a:prstGeom prst="round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dirty="0">
                <a:effectLst>
                  <a:outerShdw blurRad="38100" dist="38100" dir="2700000" algn="tl">
                    <a:srgbClr val="000000">
                      <a:alpha val="43137"/>
                    </a:srgbClr>
                  </a:outerShdw>
                </a:effectLst>
              </a:rPr>
              <a:t>Remember to write </a:t>
            </a:r>
            <a:r>
              <a:rPr lang="en-GB" sz="3200" dirty="0">
                <a:effectLst>
                  <a:outerShdw blurRad="38100" dist="38100" dir="2700000" algn="tl">
                    <a:srgbClr val="000000">
                      <a:alpha val="43137"/>
                    </a:srgbClr>
                  </a:outerShdw>
                </a:effectLst>
              </a:rPr>
              <a:t>a lot </a:t>
            </a:r>
            <a:r>
              <a:rPr lang="en-GB" sz="2000" dirty="0">
                <a:effectLst>
                  <a:outerShdw blurRad="38100" dist="38100" dir="2700000" algn="tl">
                    <a:srgbClr val="000000">
                      <a:alpha val="43137"/>
                    </a:srgbClr>
                  </a:outerShdw>
                </a:effectLst>
              </a:rPr>
              <a:t>about </a:t>
            </a:r>
            <a:r>
              <a:rPr lang="en-GB" sz="1100" dirty="0">
                <a:effectLst>
                  <a:outerShdw blurRad="38100" dist="38100" dir="2700000" algn="tl">
                    <a:srgbClr val="000000">
                      <a:alpha val="43137"/>
                    </a:srgbClr>
                  </a:outerShdw>
                </a:effectLst>
              </a:rPr>
              <a:t>a little!</a:t>
            </a:r>
            <a:endParaRPr lang="en-GB" sz="2000" dirty="0">
              <a:effectLst>
                <a:outerShdw blurRad="38100" dist="38100" dir="2700000" algn="tl">
                  <a:srgbClr val="000000">
                    <a:alpha val="43137"/>
                  </a:srgbClr>
                </a:outerShdw>
              </a:effectLst>
            </a:endParaRPr>
          </a:p>
        </p:txBody>
      </p:sp>
      <p:graphicFrame>
        <p:nvGraphicFramePr>
          <p:cNvPr id="8" name="Table 7"/>
          <p:cNvGraphicFramePr>
            <a:graphicFrameLocks noGrp="1"/>
          </p:cNvGraphicFramePr>
          <p:nvPr>
            <p:extLst>
              <p:ext uri="{D42A27DB-BD31-4B8C-83A1-F6EECF244321}">
                <p14:modId xmlns:p14="http://schemas.microsoft.com/office/powerpoint/2010/main" val="3955255321"/>
              </p:ext>
            </p:extLst>
          </p:nvPr>
        </p:nvGraphicFramePr>
        <p:xfrm>
          <a:off x="8066667" y="4100421"/>
          <a:ext cx="2052228" cy="1596170"/>
        </p:xfrm>
        <a:graphic>
          <a:graphicData uri="http://schemas.openxmlformats.org/drawingml/2006/table">
            <a:tbl>
              <a:tblPr firstRow="1" bandRow="1">
                <a:tableStyleId>{5940675A-B579-460E-94D1-54222C63F5DA}</a:tableStyleId>
              </a:tblPr>
              <a:tblGrid>
                <a:gridCol w="2052228">
                  <a:extLst>
                    <a:ext uri="{9D8B030D-6E8A-4147-A177-3AD203B41FA5}">
                      <a16:colId xmlns:a16="http://schemas.microsoft.com/office/drawing/2014/main" val="20000"/>
                    </a:ext>
                  </a:extLst>
                </a:gridCol>
              </a:tblGrid>
              <a:tr h="319234">
                <a:tc>
                  <a:txBody>
                    <a:bodyPr/>
                    <a:lstStyle/>
                    <a:p>
                      <a:pPr algn="ctr"/>
                      <a:r>
                        <a:rPr lang="en-GB" sz="1200" b="1"/>
                        <a:t>As well as</a:t>
                      </a:r>
                    </a:p>
                  </a:txBody>
                  <a:tcPr anchor="ctr">
                    <a:solidFill>
                      <a:schemeClr val="accent6">
                        <a:lumMod val="40000"/>
                        <a:lumOff val="60000"/>
                      </a:schemeClr>
                    </a:solidFill>
                  </a:tcPr>
                </a:tc>
                <a:extLst>
                  <a:ext uri="{0D108BD9-81ED-4DB2-BD59-A6C34878D82A}">
                    <a16:rowId xmlns:a16="http://schemas.microsoft.com/office/drawing/2014/main" val="10000"/>
                  </a:ext>
                </a:extLst>
              </a:tr>
              <a:tr h="319234">
                <a:tc>
                  <a:txBody>
                    <a:bodyPr/>
                    <a:lstStyle/>
                    <a:p>
                      <a:pPr algn="ctr"/>
                      <a:r>
                        <a:rPr lang="en-GB" sz="1200" b="1"/>
                        <a:t>Furthermore</a:t>
                      </a:r>
                    </a:p>
                  </a:txBody>
                  <a:tcPr anchor="ctr">
                    <a:solidFill>
                      <a:schemeClr val="accent1">
                        <a:lumMod val="20000"/>
                        <a:lumOff val="80000"/>
                      </a:schemeClr>
                    </a:solidFill>
                  </a:tcPr>
                </a:tc>
                <a:extLst>
                  <a:ext uri="{0D108BD9-81ED-4DB2-BD59-A6C34878D82A}">
                    <a16:rowId xmlns:a16="http://schemas.microsoft.com/office/drawing/2014/main" val="10001"/>
                  </a:ext>
                </a:extLst>
              </a:tr>
              <a:tr h="319234">
                <a:tc>
                  <a:txBody>
                    <a:bodyPr/>
                    <a:lstStyle/>
                    <a:p>
                      <a:pPr algn="ctr"/>
                      <a:r>
                        <a:rPr lang="en-GB" sz="1200" b="1"/>
                        <a:t>In addition to</a:t>
                      </a:r>
                    </a:p>
                  </a:txBody>
                  <a:tcPr anchor="ctr">
                    <a:solidFill>
                      <a:schemeClr val="accent6">
                        <a:lumMod val="40000"/>
                        <a:lumOff val="60000"/>
                      </a:schemeClr>
                    </a:solidFill>
                  </a:tcPr>
                </a:tc>
                <a:extLst>
                  <a:ext uri="{0D108BD9-81ED-4DB2-BD59-A6C34878D82A}">
                    <a16:rowId xmlns:a16="http://schemas.microsoft.com/office/drawing/2014/main" val="10002"/>
                  </a:ext>
                </a:extLst>
              </a:tr>
              <a:tr h="319234">
                <a:tc>
                  <a:txBody>
                    <a:bodyPr/>
                    <a:lstStyle/>
                    <a:p>
                      <a:pPr algn="ctr"/>
                      <a:r>
                        <a:rPr lang="en-GB" sz="1200" b="1"/>
                        <a:t>Also</a:t>
                      </a:r>
                    </a:p>
                  </a:txBody>
                  <a:tcPr anchor="ctr">
                    <a:solidFill>
                      <a:schemeClr val="accent1">
                        <a:lumMod val="20000"/>
                        <a:lumOff val="80000"/>
                      </a:schemeClr>
                    </a:solidFill>
                  </a:tcPr>
                </a:tc>
                <a:extLst>
                  <a:ext uri="{0D108BD9-81ED-4DB2-BD59-A6C34878D82A}">
                    <a16:rowId xmlns:a16="http://schemas.microsoft.com/office/drawing/2014/main" val="10003"/>
                  </a:ext>
                </a:extLst>
              </a:tr>
              <a:tr h="319234">
                <a:tc>
                  <a:txBody>
                    <a:bodyPr/>
                    <a:lstStyle/>
                    <a:p>
                      <a:pPr algn="ctr"/>
                      <a:r>
                        <a:rPr lang="en-GB" sz="1200" b="1" dirty="0"/>
                        <a:t>Moreover</a:t>
                      </a:r>
                    </a:p>
                  </a:txBody>
                  <a:tcPr anchor="ctr">
                    <a:solidFill>
                      <a:schemeClr val="accent6">
                        <a:lumMod val="40000"/>
                        <a:lumOff val="60000"/>
                      </a:schemeClr>
                    </a:solidFill>
                  </a:tcPr>
                </a:tc>
                <a:extLst>
                  <a:ext uri="{0D108BD9-81ED-4DB2-BD59-A6C34878D82A}">
                    <a16:rowId xmlns:a16="http://schemas.microsoft.com/office/drawing/2014/main" val="10004"/>
                  </a:ext>
                </a:extLst>
              </a:tr>
            </a:tbl>
          </a:graphicData>
        </a:graphic>
      </p:graphicFrame>
      <p:sp>
        <p:nvSpPr>
          <p:cNvPr id="47" name="TextBox 46"/>
          <p:cNvSpPr txBox="1"/>
          <p:nvPr/>
        </p:nvSpPr>
        <p:spPr>
          <a:xfrm>
            <a:off x="6146238" y="1373714"/>
            <a:ext cx="4104456" cy="255454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600" b="1" u="sng" dirty="0">
                <a:latin typeface="Comic Sans MS" panose="030F0902030302020204" pitchFamily="66" charset="0"/>
              </a:rPr>
              <a:t>Useful sentence starters:</a:t>
            </a:r>
          </a:p>
          <a:p>
            <a:pPr marL="285750" indent="-285750">
              <a:buFont typeface="Arial" panose="020B0604020202020204" pitchFamily="34" charset="0"/>
              <a:buChar char="•"/>
            </a:pPr>
            <a:r>
              <a:rPr lang="en-GB" sz="1600" dirty="0">
                <a:latin typeface="Comic Sans MS" panose="030F0902030302020204" pitchFamily="66" charset="0"/>
              </a:rPr>
              <a:t>This metaphor/simile/personification is used to show...</a:t>
            </a:r>
          </a:p>
          <a:p>
            <a:pPr marL="285750" indent="-285750">
              <a:buFont typeface="Arial" panose="020B0604020202020204" pitchFamily="34" charset="0"/>
              <a:buChar char="•"/>
            </a:pPr>
            <a:r>
              <a:rPr lang="en-GB" sz="1600" dirty="0">
                <a:latin typeface="Comic Sans MS" panose="030F0902030302020204" pitchFamily="66" charset="0"/>
              </a:rPr>
              <a:t>The clever use of this adverb/verb/adjective/image represents...</a:t>
            </a:r>
          </a:p>
          <a:p>
            <a:pPr marL="285750" indent="-285750">
              <a:buFont typeface="Arial" panose="020B0604020202020204" pitchFamily="34" charset="0"/>
              <a:buChar char="•"/>
            </a:pPr>
            <a:r>
              <a:rPr lang="en-GB" sz="1600" dirty="0">
                <a:latin typeface="Comic Sans MS" panose="030F0902030302020204" pitchFamily="66" charset="0"/>
              </a:rPr>
              <a:t>The writer is trying to symbolise...</a:t>
            </a:r>
          </a:p>
          <a:p>
            <a:pPr marL="285750" indent="-285750">
              <a:buFont typeface="Arial" panose="020B0604020202020204" pitchFamily="34" charset="0"/>
              <a:buChar char="•"/>
            </a:pPr>
            <a:r>
              <a:rPr lang="en-GB" sz="1600" dirty="0">
                <a:latin typeface="Comic Sans MS" panose="030F0902030302020204" pitchFamily="66" charset="0"/>
              </a:rPr>
              <a:t>This image is effective because...</a:t>
            </a:r>
          </a:p>
          <a:p>
            <a:pPr marL="285750" indent="-285750">
              <a:buFont typeface="Arial" panose="020B0604020202020204" pitchFamily="34" charset="0"/>
              <a:buChar char="•"/>
            </a:pPr>
            <a:r>
              <a:rPr lang="en-GB" sz="1600" dirty="0">
                <a:latin typeface="Comic Sans MS" panose="030F0902030302020204" pitchFamily="66" charset="0"/>
              </a:rPr>
              <a:t>The use of the adjective/noun/verb evokes a sense of…</a:t>
            </a:r>
          </a:p>
        </p:txBody>
      </p:sp>
      <p:graphicFrame>
        <p:nvGraphicFramePr>
          <p:cNvPr id="48" name="Table 47"/>
          <p:cNvGraphicFramePr>
            <a:graphicFrameLocks noGrp="1"/>
          </p:cNvGraphicFramePr>
          <p:nvPr/>
        </p:nvGraphicFramePr>
        <p:xfrm>
          <a:off x="1781999" y="5881499"/>
          <a:ext cx="8410836" cy="670560"/>
        </p:xfrm>
        <a:graphic>
          <a:graphicData uri="http://schemas.openxmlformats.org/drawingml/2006/table">
            <a:tbl>
              <a:tblPr firstRow="1" bandRow="1">
                <a:tableStyleId>{5940675A-B579-460E-94D1-54222C63F5DA}</a:tableStyleId>
              </a:tblPr>
              <a:tblGrid>
                <a:gridCol w="2102709">
                  <a:extLst>
                    <a:ext uri="{9D8B030D-6E8A-4147-A177-3AD203B41FA5}">
                      <a16:colId xmlns:a16="http://schemas.microsoft.com/office/drawing/2014/main" val="20000"/>
                    </a:ext>
                  </a:extLst>
                </a:gridCol>
                <a:gridCol w="2102709">
                  <a:extLst>
                    <a:ext uri="{9D8B030D-6E8A-4147-A177-3AD203B41FA5}">
                      <a16:colId xmlns:a16="http://schemas.microsoft.com/office/drawing/2014/main" val="20001"/>
                    </a:ext>
                  </a:extLst>
                </a:gridCol>
                <a:gridCol w="2102709">
                  <a:extLst>
                    <a:ext uri="{9D8B030D-6E8A-4147-A177-3AD203B41FA5}">
                      <a16:colId xmlns:a16="http://schemas.microsoft.com/office/drawing/2014/main" val="20002"/>
                    </a:ext>
                  </a:extLst>
                </a:gridCol>
                <a:gridCol w="2102709">
                  <a:extLst>
                    <a:ext uri="{9D8B030D-6E8A-4147-A177-3AD203B41FA5}">
                      <a16:colId xmlns:a16="http://schemas.microsoft.com/office/drawing/2014/main" val="20003"/>
                    </a:ext>
                  </a:extLst>
                </a:gridCol>
              </a:tblGrid>
              <a:tr h="335280">
                <a:tc>
                  <a:txBody>
                    <a:bodyPr/>
                    <a:lstStyle/>
                    <a:p>
                      <a:pPr algn="ctr"/>
                      <a:r>
                        <a:rPr lang="en-GB" sz="1600" b="0"/>
                        <a:t>This suggests…</a:t>
                      </a:r>
                    </a:p>
                  </a:txBody>
                  <a:tcPr anchor="ctr">
                    <a:lnL w="28575" cap="flat" cmpd="sng" algn="ctr">
                      <a:solidFill>
                        <a:srgbClr val="92D050"/>
                      </a:solidFill>
                      <a:prstDash val="solid"/>
                      <a:round/>
                      <a:headEnd type="none" w="med" len="med"/>
                      <a:tailEnd type="none" w="med" len="med"/>
                    </a:lnL>
                    <a:lnR w="28575" cap="flat" cmpd="sng" algn="ctr">
                      <a:solidFill>
                        <a:srgbClr val="92D050"/>
                      </a:solid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solidFill>
                        <a:srgbClr val="92D050"/>
                      </a:solidFill>
                      <a:prstDash val="solid"/>
                      <a:round/>
                      <a:headEnd type="none" w="med" len="med"/>
                      <a:tailEnd type="none" w="med" len="med"/>
                    </a:lnB>
                  </a:tcPr>
                </a:tc>
                <a:tc>
                  <a:txBody>
                    <a:bodyPr/>
                    <a:lstStyle/>
                    <a:p>
                      <a:pPr algn="ctr"/>
                      <a:r>
                        <a:rPr lang="en-GB" sz="1600" b="0"/>
                        <a:t>This links</a:t>
                      </a:r>
                      <a:r>
                        <a:rPr lang="en-GB" sz="1600" b="0" baseline="0"/>
                        <a:t> to…</a:t>
                      </a:r>
                      <a:endParaRPr lang="en-GB" sz="1600" b="0"/>
                    </a:p>
                  </a:txBody>
                  <a:tcPr anchor="ctr">
                    <a:lnL w="28575" cap="flat" cmpd="sng" algn="ctr">
                      <a:solidFill>
                        <a:srgbClr val="92D050"/>
                      </a:solidFill>
                      <a:prstDash val="solid"/>
                      <a:round/>
                      <a:headEnd type="none" w="med" len="med"/>
                      <a:tailEnd type="none" w="med" len="med"/>
                    </a:lnL>
                    <a:lnR w="28575" cap="flat" cmpd="sng" algn="ctr">
                      <a:solidFill>
                        <a:srgbClr val="92D050"/>
                      </a:solid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solidFill>
                        <a:srgbClr val="92D050"/>
                      </a:solidFill>
                      <a:prstDash val="solid"/>
                      <a:round/>
                      <a:headEnd type="none" w="med" len="med"/>
                      <a:tailEnd type="none" w="med" len="med"/>
                    </a:lnB>
                  </a:tcPr>
                </a:tc>
                <a:tc>
                  <a:txBody>
                    <a:bodyPr/>
                    <a:lstStyle/>
                    <a:p>
                      <a:pPr algn="ctr"/>
                      <a:r>
                        <a:rPr lang="en-GB" sz="1600" b="0"/>
                        <a:t>Alternatively, it might…</a:t>
                      </a:r>
                    </a:p>
                  </a:txBody>
                  <a:tcPr anchor="ctr">
                    <a:lnL w="28575" cap="flat" cmpd="sng" algn="ctr">
                      <a:solidFill>
                        <a:srgbClr val="92D050"/>
                      </a:solidFill>
                      <a:prstDash val="solid"/>
                      <a:round/>
                      <a:headEnd type="none" w="med" len="med"/>
                      <a:tailEnd type="none" w="med" len="med"/>
                    </a:lnL>
                    <a:lnR w="28575" cap="flat" cmpd="sng" algn="ctr">
                      <a:solidFill>
                        <a:srgbClr val="92D050"/>
                      </a:solid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solidFill>
                        <a:srgbClr val="92D050"/>
                      </a:solidFill>
                      <a:prstDash val="solid"/>
                      <a:round/>
                      <a:headEnd type="none" w="med" len="med"/>
                      <a:tailEnd type="none" w="med" len="med"/>
                    </a:lnB>
                  </a:tcPr>
                </a:tc>
                <a:tc>
                  <a:txBody>
                    <a:bodyPr/>
                    <a:lstStyle/>
                    <a:p>
                      <a:pPr algn="ctr"/>
                      <a:r>
                        <a:rPr lang="en-GB" sz="1600" b="0"/>
                        <a:t>This indicates</a:t>
                      </a:r>
                      <a:r>
                        <a:rPr lang="en-GB" sz="1600" b="0" baseline="0"/>
                        <a:t>…</a:t>
                      </a:r>
                      <a:endParaRPr lang="en-GB" sz="1600" b="0"/>
                    </a:p>
                  </a:txBody>
                  <a:tcPr anchor="ctr">
                    <a:lnL w="28575" cap="flat" cmpd="sng" algn="ctr">
                      <a:solidFill>
                        <a:srgbClr val="92D050"/>
                      </a:solidFill>
                      <a:prstDash val="solid"/>
                      <a:round/>
                      <a:headEnd type="none" w="med" len="med"/>
                      <a:tailEnd type="none" w="med" len="med"/>
                    </a:lnL>
                    <a:lnR w="28575" cap="flat" cmpd="sng" algn="ctr">
                      <a:solidFill>
                        <a:srgbClr val="92D050"/>
                      </a:solid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solidFill>
                        <a:srgbClr val="92D050"/>
                      </a:solidFill>
                      <a:prstDash val="solid"/>
                      <a:round/>
                      <a:headEnd type="none" w="med" len="med"/>
                      <a:tailEnd type="none" w="med" len="med"/>
                    </a:lnB>
                  </a:tcPr>
                </a:tc>
                <a:extLst>
                  <a:ext uri="{0D108BD9-81ED-4DB2-BD59-A6C34878D82A}">
                    <a16:rowId xmlns:a16="http://schemas.microsoft.com/office/drawing/2014/main" val="10000"/>
                  </a:ext>
                </a:extLst>
              </a:tr>
              <a:tr h="335280">
                <a:tc>
                  <a:txBody>
                    <a:bodyPr/>
                    <a:lstStyle/>
                    <a:p>
                      <a:pPr algn="ctr"/>
                      <a:r>
                        <a:rPr lang="en-GB" sz="1600" b="0"/>
                        <a:t>We</a:t>
                      </a:r>
                      <a:r>
                        <a:rPr lang="en-GB" sz="1600" b="0" baseline="0"/>
                        <a:t> can argue that…</a:t>
                      </a:r>
                      <a:endParaRPr lang="en-GB" sz="1600" b="0"/>
                    </a:p>
                  </a:txBody>
                  <a:tcPr anchor="ctr">
                    <a:lnL w="28575" cap="flat" cmpd="sng" algn="ctr">
                      <a:solidFill>
                        <a:srgbClr val="92D050"/>
                      </a:solidFill>
                      <a:prstDash val="solid"/>
                      <a:round/>
                      <a:headEnd type="none" w="med" len="med"/>
                      <a:tailEnd type="none" w="med" len="med"/>
                    </a:lnL>
                    <a:lnR w="28575" cap="flat" cmpd="sng" algn="ctr">
                      <a:solidFill>
                        <a:srgbClr val="92D050"/>
                      </a:solid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solidFill>
                        <a:srgbClr val="92D05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0"/>
                        <a:t>The</a:t>
                      </a:r>
                      <a:r>
                        <a:rPr lang="en-GB" sz="1600" b="0" baseline="0"/>
                        <a:t> reader will…</a:t>
                      </a:r>
                      <a:endParaRPr lang="en-GB" sz="1600" b="0"/>
                    </a:p>
                  </a:txBody>
                  <a:tcPr anchor="ctr">
                    <a:lnL w="28575" cap="flat" cmpd="sng" algn="ctr">
                      <a:solidFill>
                        <a:srgbClr val="92D050"/>
                      </a:solidFill>
                      <a:prstDash val="solid"/>
                      <a:round/>
                      <a:headEnd type="none" w="med" len="med"/>
                      <a:tailEnd type="none" w="med" len="med"/>
                    </a:lnL>
                    <a:lnR w="28575" cap="flat" cmpd="sng" algn="ctr">
                      <a:solidFill>
                        <a:srgbClr val="92D050"/>
                      </a:solid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solidFill>
                        <a:srgbClr val="92D050"/>
                      </a:solidFill>
                      <a:prstDash val="solid"/>
                      <a:round/>
                      <a:headEnd type="none" w="med" len="med"/>
                      <a:tailEnd type="none" w="med" len="med"/>
                    </a:lnB>
                  </a:tcPr>
                </a:tc>
                <a:tc>
                  <a:txBody>
                    <a:bodyPr/>
                    <a:lstStyle/>
                    <a:p>
                      <a:pPr algn="ctr"/>
                      <a:r>
                        <a:rPr lang="en-GB" sz="1600" b="0"/>
                        <a:t>This demonstrates…</a:t>
                      </a:r>
                    </a:p>
                  </a:txBody>
                  <a:tcPr anchor="ctr">
                    <a:lnL w="28575" cap="flat" cmpd="sng" algn="ctr">
                      <a:solidFill>
                        <a:srgbClr val="92D050"/>
                      </a:solidFill>
                      <a:prstDash val="solid"/>
                      <a:round/>
                      <a:headEnd type="none" w="med" len="med"/>
                      <a:tailEnd type="none" w="med" len="med"/>
                    </a:lnL>
                    <a:lnR w="28575" cap="flat" cmpd="sng" algn="ctr">
                      <a:solidFill>
                        <a:srgbClr val="92D050"/>
                      </a:solid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solidFill>
                        <a:srgbClr val="92D050"/>
                      </a:solidFill>
                      <a:prstDash val="solid"/>
                      <a:round/>
                      <a:headEnd type="none" w="med" len="med"/>
                      <a:tailEnd type="none" w="med" len="med"/>
                    </a:lnB>
                  </a:tcPr>
                </a:tc>
                <a:tc>
                  <a:txBody>
                    <a:bodyPr/>
                    <a:lstStyle/>
                    <a:p>
                      <a:pPr algn="ctr"/>
                      <a:r>
                        <a:rPr lang="en-GB" sz="1600" b="0"/>
                        <a:t>This reveals…</a:t>
                      </a:r>
                    </a:p>
                  </a:txBody>
                  <a:tcPr anchor="ctr">
                    <a:lnL w="28575" cap="flat" cmpd="sng" algn="ctr">
                      <a:solidFill>
                        <a:srgbClr val="92D050"/>
                      </a:solidFill>
                      <a:prstDash val="solid"/>
                      <a:round/>
                      <a:headEnd type="none" w="med" len="med"/>
                      <a:tailEnd type="none" w="med" len="med"/>
                    </a:lnL>
                    <a:lnR w="28575" cap="flat" cmpd="sng" algn="ctr">
                      <a:solidFill>
                        <a:srgbClr val="92D050"/>
                      </a:solid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solidFill>
                        <a:srgbClr val="92D05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pSp>
        <p:nvGrpSpPr>
          <p:cNvPr id="28" name="Group 27">
            <a:extLst>
              <a:ext uri="{FF2B5EF4-FFF2-40B4-BE49-F238E27FC236}">
                <a16:creationId xmlns:a16="http://schemas.microsoft.com/office/drawing/2014/main" id="{1D98080C-6A7A-614D-AA14-C861E87E19AC}"/>
              </a:ext>
            </a:extLst>
          </p:cNvPr>
          <p:cNvGrpSpPr/>
          <p:nvPr/>
        </p:nvGrpSpPr>
        <p:grpSpPr>
          <a:xfrm>
            <a:off x="1847703" y="1707766"/>
            <a:ext cx="3856210" cy="3962866"/>
            <a:chOff x="4373263" y="1900325"/>
            <a:chExt cx="4378221" cy="3888432"/>
          </a:xfrm>
        </p:grpSpPr>
        <p:grpSp>
          <p:nvGrpSpPr>
            <p:cNvPr id="29" name="Group 28">
              <a:extLst>
                <a:ext uri="{FF2B5EF4-FFF2-40B4-BE49-F238E27FC236}">
                  <a16:creationId xmlns:a16="http://schemas.microsoft.com/office/drawing/2014/main" id="{2CD6B5DB-1452-734E-BE8D-8182D4856A34}"/>
                </a:ext>
              </a:extLst>
            </p:cNvPr>
            <p:cNvGrpSpPr/>
            <p:nvPr/>
          </p:nvGrpSpPr>
          <p:grpSpPr>
            <a:xfrm>
              <a:off x="4565070" y="2284498"/>
              <a:ext cx="1072324" cy="3335616"/>
              <a:chOff x="5211213" y="2661827"/>
              <a:chExt cx="1125170" cy="3719502"/>
            </a:xfrm>
          </p:grpSpPr>
          <p:grpSp>
            <p:nvGrpSpPr>
              <p:cNvPr id="36" name="Group 35">
                <a:extLst>
                  <a:ext uri="{FF2B5EF4-FFF2-40B4-BE49-F238E27FC236}">
                    <a16:creationId xmlns:a16="http://schemas.microsoft.com/office/drawing/2014/main" id="{3DCAF9A2-21E7-A342-94C6-B2C36F0B6EDA}"/>
                  </a:ext>
                </a:extLst>
              </p:cNvPr>
              <p:cNvGrpSpPr/>
              <p:nvPr/>
            </p:nvGrpSpPr>
            <p:grpSpPr>
              <a:xfrm>
                <a:off x="5219156" y="2661827"/>
                <a:ext cx="1112248" cy="691900"/>
                <a:chOff x="996925" y="834687"/>
                <a:chExt cx="2148052" cy="1008112"/>
              </a:xfrm>
            </p:grpSpPr>
            <p:sp>
              <p:nvSpPr>
                <p:cNvPr id="46" name="Rectangle 45">
                  <a:extLst>
                    <a:ext uri="{FF2B5EF4-FFF2-40B4-BE49-F238E27FC236}">
                      <a16:creationId xmlns:a16="http://schemas.microsoft.com/office/drawing/2014/main" id="{72A371D9-F1C9-6A44-9085-CE87B8A3C86F}"/>
                    </a:ext>
                  </a:extLst>
                </p:cNvPr>
                <p:cNvSpPr/>
                <p:nvPr/>
              </p:nvSpPr>
              <p:spPr>
                <a:xfrm>
                  <a:off x="996925" y="834687"/>
                  <a:ext cx="2148052" cy="1008112"/>
                </a:xfrm>
                <a:prstGeom prst="rect">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solidFill>
                      <a:prstClr val="white"/>
                    </a:solidFill>
                  </a:endParaRPr>
                </a:p>
              </p:txBody>
            </p:sp>
            <p:sp>
              <p:nvSpPr>
                <p:cNvPr id="49" name="TextBox 48">
                  <a:extLst>
                    <a:ext uri="{FF2B5EF4-FFF2-40B4-BE49-F238E27FC236}">
                      <a16:creationId xmlns:a16="http://schemas.microsoft.com/office/drawing/2014/main" id="{C190C532-3262-EC40-A170-C3DAA56D3AEC}"/>
                    </a:ext>
                  </a:extLst>
                </p:cNvPr>
                <p:cNvSpPr txBox="1"/>
                <p:nvPr/>
              </p:nvSpPr>
              <p:spPr>
                <a:xfrm>
                  <a:off x="1225138" y="1154087"/>
                  <a:ext cx="1710859" cy="57437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1100" b="1">
                      <a:solidFill>
                        <a:prstClr val="black"/>
                      </a:solidFill>
                      <a:effectLst>
                        <a:outerShdw blurRad="38100" dist="38100" dir="2700000" algn="tl">
                          <a:srgbClr val="000000">
                            <a:alpha val="43137"/>
                          </a:srgbClr>
                        </a:outerShdw>
                      </a:effectLst>
                    </a:rPr>
                    <a:t>Point</a:t>
                  </a:r>
                </a:p>
              </p:txBody>
            </p:sp>
          </p:grpSp>
          <p:grpSp>
            <p:nvGrpSpPr>
              <p:cNvPr id="37" name="Group 36">
                <a:extLst>
                  <a:ext uri="{FF2B5EF4-FFF2-40B4-BE49-F238E27FC236}">
                    <a16:creationId xmlns:a16="http://schemas.microsoft.com/office/drawing/2014/main" id="{89986FC4-E477-8A49-BDFC-57696CD890F2}"/>
                  </a:ext>
                </a:extLst>
              </p:cNvPr>
              <p:cNvGrpSpPr/>
              <p:nvPr/>
            </p:nvGrpSpPr>
            <p:grpSpPr>
              <a:xfrm>
                <a:off x="5211213" y="3684539"/>
                <a:ext cx="1112248" cy="691900"/>
                <a:chOff x="996925" y="834687"/>
                <a:chExt cx="2148052" cy="1008112"/>
              </a:xfrm>
              <a:solidFill>
                <a:srgbClr val="FFC000"/>
              </a:solidFill>
            </p:grpSpPr>
            <p:sp>
              <p:nvSpPr>
                <p:cNvPr id="44" name="Rectangle 43">
                  <a:extLst>
                    <a:ext uri="{FF2B5EF4-FFF2-40B4-BE49-F238E27FC236}">
                      <a16:creationId xmlns:a16="http://schemas.microsoft.com/office/drawing/2014/main" id="{F045AB9C-81E6-ED46-B04E-2A6A6F4CE7CB}"/>
                    </a:ext>
                  </a:extLst>
                </p:cNvPr>
                <p:cNvSpPr/>
                <p:nvPr/>
              </p:nvSpPr>
              <p:spPr>
                <a:xfrm>
                  <a:off x="996925" y="834687"/>
                  <a:ext cx="2148052" cy="1008112"/>
                </a:xfrm>
                <a:prstGeom prst="rect">
                  <a:avLst/>
                </a:pr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solidFill>
                      <a:prstClr val="white"/>
                    </a:solidFill>
                  </a:endParaRPr>
                </a:p>
              </p:txBody>
            </p:sp>
            <p:sp>
              <p:nvSpPr>
                <p:cNvPr id="45" name="TextBox 44">
                  <a:extLst>
                    <a:ext uri="{FF2B5EF4-FFF2-40B4-BE49-F238E27FC236}">
                      <a16:creationId xmlns:a16="http://schemas.microsoft.com/office/drawing/2014/main" id="{C3118CBD-C6DB-7A4C-9C92-A57DA5E6442E}"/>
                    </a:ext>
                  </a:extLst>
                </p:cNvPr>
                <p:cNvSpPr txBox="1"/>
                <p:nvPr/>
              </p:nvSpPr>
              <p:spPr>
                <a:xfrm>
                  <a:off x="1225138" y="1154087"/>
                  <a:ext cx="1710859" cy="57437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1100" b="1">
                      <a:solidFill>
                        <a:prstClr val="black"/>
                      </a:solidFill>
                      <a:effectLst>
                        <a:outerShdw blurRad="38100" dist="38100" dir="2700000" algn="tl">
                          <a:srgbClr val="000000">
                            <a:alpha val="43137"/>
                          </a:srgbClr>
                        </a:outerShdw>
                      </a:effectLst>
                    </a:rPr>
                    <a:t>Evidence</a:t>
                  </a:r>
                </a:p>
              </p:txBody>
            </p:sp>
          </p:grpSp>
          <p:grpSp>
            <p:nvGrpSpPr>
              <p:cNvPr id="38" name="Group 37">
                <a:extLst>
                  <a:ext uri="{FF2B5EF4-FFF2-40B4-BE49-F238E27FC236}">
                    <a16:creationId xmlns:a16="http://schemas.microsoft.com/office/drawing/2014/main" id="{EBD2FAD0-05E0-514E-9882-E62001D291E0}"/>
                  </a:ext>
                </a:extLst>
              </p:cNvPr>
              <p:cNvGrpSpPr/>
              <p:nvPr/>
            </p:nvGrpSpPr>
            <p:grpSpPr>
              <a:xfrm>
                <a:off x="5224135" y="4725617"/>
                <a:ext cx="1112248" cy="691900"/>
                <a:chOff x="996925" y="834687"/>
                <a:chExt cx="2148052" cy="1008112"/>
              </a:xfrm>
              <a:solidFill>
                <a:srgbClr val="92D050"/>
              </a:solidFill>
            </p:grpSpPr>
            <p:sp>
              <p:nvSpPr>
                <p:cNvPr id="42" name="Rectangle 41">
                  <a:extLst>
                    <a:ext uri="{FF2B5EF4-FFF2-40B4-BE49-F238E27FC236}">
                      <a16:creationId xmlns:a16="http://schemas.microsoft.com/office/drawing/2014/main" id="{BE5F0FE0-90DE-B24F-9108-DC6339AAD7A3}"/>
                    </a:ext>
                  </a:extLst>
                </p:cNvPr>
                <p:cNvSpPr/>
                <p:nvPr/>
              </p:nvSpPr>
              <p:spPr>
                <a:xfrm>
                  <a:off x="996925" y="834687"/>
                  <a:ext cx="2148052" cy="1008112"/>
                </a:xfrm>
                <a:prstGeom prst="rect">
                  <a:avLst/>
                </a:prstGeom>
                <a:solidFill>
                  <a:srgbClr val="FFC0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solidFill>
                      <a:prstClr val="white"/>
                    </a:solidFill>
                  </a:endParaRPr>
                </a:p>
              </p:txBody>
            </p:sp>
            <p:sp>
              <p:nvSpPr>
                <p:cNvPr id="43" name="TextBox 42">
                  <a:extLst>
                    <a:ext uri="{FF2B5EF4-FFF2-40B4-BE49-F238E27FC236}">
                      <a16:creationId xmlns:a16="http://schemas.microsoft.com/office/drawing/2014/main" id="{E2B55FED-43AE-9E44-9D90-6FC1C243F58C}"/>
                    </a:ext>
                  </a:extLst>
                </p:cNvPr>
                <p:cNvSpPr txBox="1"/>
                <p:nvPr/>
              </p:nvSpPr>
              <p:spPr>
                <a:xfrm>
                  <a:off x="1225138" y="1154087"/>
                  <a:ext cx="1710859" cy="57437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1100" b="1">
                      <a:solidFill>
                        <a:prstClr val="black"/>
                      </a:solidFill>
                      <a:effectLst>
                        <a:outerShdw blurRad="38100" dist="38100" dir="2700000" algn="tl">
                          <a:srgbClr val="000000">
                            <a:alpha val="43137"/>
                          </a:srgbClr>
                        </a:outerShdw>
                      </a:effectLst>
                    </a:rPr>
                    <a:t>Explain</a:t>
                  </a:r>
                </a:p>
              </p:txBody>
            </p:sp>
          </p:grpSp>
          <p:grpSp>
            <p:nvGrpSpPr>
              <p:cNvPr id="39" name="Group 38">
                <a:extLst>
                  <a:ext uri="{FF2B5EF4-FFF2-40B4-BE49-F238E27FC236}">
                    <a16:creationId xmlns:a16="http://schemas.microsoft.com/office/drawing/2014/main" id="{CEFCF192-2629-9F4F-BCDC-0E43ACDDC179}"/>
                  </a:ext>
                </a:extLst>
              </p:cNvPr>
              <p:cNvGrpSpPr/>
              <p:nvPr/>
            </p:nvGrpSpPr>
            <p:grpSpPr>
              <a:xfrm>
                <a:off x="5211213" y="5689429"/>
                <a:ext cx="1112248" cy="691900"/>
                <a:chOff x="996925" y="834687"/>
                <a:chExt cx="2148052" cy="1008112"/>
              </a:xfrm>
              <a:solidFill>
                <a:srgbClr val="C00000"/>
              </a:solidFill>
            </p:grpSpPr>
            <p:sp>
              <p:nvSpPr>
                <p:cNvPr id="40" name="Rectangle 39">
                  <a:extLst>
                    <a:ext uri="{FF2B5EF4-FFF2-40B4-BE49-F238E27FC236}">
                      <a16:creationId xmlns:a16="http://schemas.microsoft.com/office/drawing/2014/main" id="{D23C321D-4821-5C46-A2E4-C5AC7E22157B}"/>
                    </a:ext>
                  </a:extLst>
                </p:cNvPr>
                <p:cNvSpPr/>
                <p:nvPr/>
              </p:nvSpPr>
              <p:spPr>
                <a:xfrm>
                  <a:off x="996925" y="834687"/>
                  <a:ext cx="2148052" cy="1008112"/>
                </a:xfrm>
                <a:prstGeom prst="rect">
                  <a:avLst/>
                </a:prstGeom>
                <a:solidFill>
                  <a:srgbClr val="66FF3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solidFill>
                      <a:prstClr val="white"/>
                    </a:solidFill>
                  </a:endParaRPr>
                </a:p>
              </p:txBody>
            </p:sp>
            <p:sp>
              <p:nvSpPr>
                <p:cNvPr id="41" name="TextBox 40">
                  <a:extLst>
                    <a:ext uri="{FF2B5EF4-FFF2-40B4-BE49-F238E27FC236}">
                      <a16:creationId xmlns:a16="http://schemas.microsoft.com/office/drawing/2014/main" id="{AA3EDC08-A82B-BB4F-BE13-6409146D3C7E}"/>
                    </a:ext>
                  </a:extLst>
                </p:cNvPr>
                <p:cNvSpPr txBox="1"/>
                <p:nvPr/>
              </p:nvSpPr>
              <p:spPr>
                <a:xfrm>
                  <a:off x="1225138" y="1154087"/>
                  <a:ext cx="1710859" cy="57437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1100" b="1">
                      <a:solidFill>
                        <a:prstClr val="black"/>
                      </a:solidFill>
                      <a:effectLst>
                        <a:outerShdw blurRad="38100" dist="38100" dir="2700000" algn="tl">
                          <a:srgbClr val="000000">
                            <a:alpha val="43137"/>
                          </a:srgbClr>
                        </a:outerShdw>
                      </a:effectLst>
                    </a:rPr>
                    <a:t>Link</a:t>
                  </a:r>
                </a:p>
              </p:txBody>
            </p:sp>
          </p:grpSp>
        </p:grpSp>
        <p:grpSp>
          <p:nvGrpSpPr>
            <p:cNvPr id="30" name="Group 29">
              <a:extLst>
                <a:ext uri="{FF2B5EF4-FFF2-40B4-BE49-F238E27FC236}">
                  <a16:creationId xmlns:a16="http://schemas.microsoft.com/office/drawing/2014/main" id="{DE7722B4-4C95-8542-833E-EAB9E0A81AF9}"/>
                </a:ext>
              </a:extLst>
            </p:cNvPr>
            <p:cNvGrpSpPr/>
            <p:nvPr/>
          </p:nvGrpSpPr>
          <p:grpSpPr>
            <a:xfrm>
              <a:off x="4373263" y="1900325"/>
              <a:ext cx="4378221" cy="3888432"/>
              <a:chOff x="4373263" y="1900325"/>
              <a:chExt cx="4378221" cy="3888432"/>
            </a:xfrm>
          </p:grpSpPr>
          <p:sp>
            <p:nvSpPr>
              <p:cNvPr id="31" name="Rectangle 30">
                <a:extLst>
                  <a:ext uri="{FF2B5EF4-FFF2-40B4-BE49-F238E27FC236}">
                    <a16:creationId xmlns:a16="http://schemas.microsoft.com/office/drawing/2014/main" id="{D41A7D38-DAA1-C84E-8305-FC0FDE6CA6E8}"/>
                  </a:ext>
                </a:extLst>
              </p:cNvPr>
              <p:cNvSpPr/>
              <p:nvPr/>
            </p:nvSpPr>
            <p:spPr>
              <a:xfrm>
                <a:off x="4373263" y="1900325"/>
                <a:ext cx="4378221" cy="3888432"/>
              </a:xfrm>
              <a:prstGeom prst="rect">
                <a:avLst/>
              </a:prstGeom>
              <a:no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prstClr val="white"/>
                  </a:solidFill>
                </a:endParaRPr>
              </a:p>
            </p:txBody>
          </p:sp>
          <p:sp>
            <p:nvSpPr>
              <p:cNvPr id="32" name="TextBox 31">
                <a:extLst>
                  <a:ext uri="{FF2B5EF4-FFF2-40B4-BE49-F238E27FC236}">
                    <a16:creationId xmlns:a16="http://schemas.microsoft.com/office/drawing/2014/main" id="{D9BBA7F8-09BB-404B-8D97-4093F1838B7D}"/>
                  </a:ext>
                </a:extLst>
              </p:cNvPr>
              <p:cNvSpPr txBox="1"/>
              <p:nvPr/>
            </p:nvSpPr>
            <p:spPr>
              <a:xfrm>
                <a:off x="5696542" y="2181967"/>
                <a:ext cx="2903847" cy="623866"/>
              </a:xfrm>
              <a:prstGeom prst="rect">
                <a:avLst/>
              </a:prstGeom>
              <a:noFill/>
            </p:spPr>
            <p:txBody>
              <a:bodyPr wrap="square" rtlCol="0">
                <a:spAutoFit/>
              </a:bodyPr>
              <a:lstStyle/>
              <a:p>
                <a:r>
                  <a:rPr lang="en-GB" sz="1200" dirty="0">
                    <a:solidFill>
                      <a:prstClr val="black"/>
                    </a:solidFill>
                    <a:latin typeface="Comic Sans MS" panose="030F0902030302020204" pitchFamily="66" charset="0"/>
                  </a:rPr>
                  <a:t>1) Use your topic sentence to make a </a:t>
                </a:r>
                <a:r>
                  <a:rPr lang="en-GB" sz="1200" b="1" dirty="0">
                    <a:solidFill>
                      <a:prstClr val="black"/>
                    </a:solidFill>
                    <a:latin typeface="Comic Sans MS" panose="030F0902030302020204" pitchFamily="66" charset="0"/>
                  </a:rPr>
                  <a:t>point</a:t>
                </a:r>
                <a:r>
                  <a:rPr lang="en-GB" sz="1200" dirty="0">
                    <a:solidFill>
                      <a:prstClr val="black"/>
                    </a:solidFill>
                    <a:latin typeface="Comic Sans MS" panose="030F0902030302020204" pitchFamily="66" charset="0"/>
                  </a:rPr>
                  <a:t> relevant to the question.</a:t>
                </a:r>
              </a:p>
            </p:txBody>
          </p:sp>
          <p:sp>
            <p:nvSpPr>
              <p:cNvPr id="33" name="TextBox 32">
                <a:extLst>
                  <a:ext uri="{FF2B5EF4-FFF2-40B4-BE49-F238E27FC236}">
                    <a16:creationId xmlns:a16="http://schemas.microsoft.com/office/drawing/2014/main" id="{95E35ADE-D77B-4B49-AAA7-A576948FB444}"/>
                  </a:ext>
                </a:extLst>
              </p:cNvPr>
              <p:cNvSpPr txBox="1"/>
              <p:nvPr/>
            </p:nvSpPr>
            <p:spPr>
              <a:xfrm>
                <a:off x="5713993" y="3041215"/>
                <a:ext cx="2903847" cy="623866"/>
              </a:xfrm>
              <a:prstGeom prst="rect">
                <a:avLst/>
              </a:prstGeom>
              <a:noFill/>
            </p:spPr>
            <p:txBody>
              <a:bodyPr wrap="square" rtlCol="0">
                <a:spAutoFit/>
              </a:bodyPr>
              <a:lstStyle/>
              <a:p>
                <a:r>
                  <a:rPr lang="en-GB" sz="1200" dirty="0">
                    <a:solidFill>
                      <a:prstClr val="black"/>
                    </a:solidFill>
                    <a:latin typeface="Comic Sans MS" panose="030F0902030302020204" pitchFamily="66" charset="0"/>
                  </a:rPr>
                  <a:t>2) Select </a:t>
                </a:r>
                <a:r>
                  <a:rPr lang="en-GB" sz="1200" b="1" dirty="0">
                    <a:solidFill>
                      <a:prstClr val="black"/>
                    </a:solidFill>
                    <a:latin typeface="Comic Sans MS" panose="030F0902030302020204" pitchFamily="66" charset="0"/>
                  </a:rPr>
                  <a:t>evidence</a:t>
                </a:r>
                <a:r>
                  <a:rPr lang="en-GB" sz="1200" dirty="0">
                    <a:solidFill>
                      <a:prstClr val="black"/>
                    </a:solidFill>
                    <a:latin typeface="Comic Sans MS" panose="030F0902030302020204" pitchFamily="66" charset="0"/>
                  </a:rPr>
                  <a:t> from the text – pick out a key quotation.</a:t>
                </a:r>
              </a:p>
            </p:txBody>
          </p:sp>
          <p:sp>
            <p:nvSpPr>
              <p:cNvPr id="34" name="TextBox 33">
                <a:extLst>
                  <a:ext uri="{FF2B5EF4-FFF2-40B4-BE49-F238E27FC236}">
                    <a16:creationId xmlns:a16="http://schemas.microsoft.com/office/drawing/2014/main" id="{C3038EC0-F03C-5949-8DC5-28359F0D1FFC}"/>
                  </a:ext>
                </a:extLst>
              </p:cNvPr>
              <p:cNvSpPr txBox="1"/>
              <p:nvPr/>
            </p:nvSpPr>
            <p:spPr>
              <a:xfrm>
                <a:off x="5741415" y="3973953"/>
                <a:ext cx="2903847" cy="623866"/>
              </a:xfrm>
              <a:prstGeom prst="rect">
                <a:avLst/>
              </a:prstGeom>
              <a:noFill/>
            </p:spPr>
            <p:txBody>
              <a:bodyPr wrap="square" rtlCol="0">
                <a:spAutoFit/>
              </a:bodyPr>
              <a:lstStyle/>
              <a:p>
                <a:r>
                  <a:rPr lang="en-GB" sz="1200" dirty="0">
                    <a:solidFill>
                      <a:prstClr val="black"/>
                    </a:solidFill>
                    <a:latin typeface="Comic Sans MS" panose="030F0902030302020204" pitchFamily="66" charset="0"/>
                  </a:rPr>
                  <a:t>3)</a:t>
                </a:r>
                <a:r>
                  <a:rPr lang="en-GB" sz="1200" b="1" dirty="0">
                    <a:solidFill>
                      <a:prstClr val="black"/>
                    </a:solidFill>
                    <a:latin typeface="Comic Sans MS" panose="030F0902030302020204" pitchFamily="66" charset="0"/>
                  </a:rPr>
                  <a:t> Explain</a:t>
                </a:r>
                <a:r>
                  <a:rPr lang="en-GB" sz="1200" dirty="0">
                    <a:solidFill>
                      <a:prstClr val="black"/>
                    </a:solidFill>
                    <a:latin typeface="Comic Sans MS" panose="030F0902030302020204" pitchFamily="66" charset="0"/>
                  </a:rPr>
                  <a:t> the evidence – this should be the longest part of the paragraph.</a:t>
                </a:r>
                <a:endParaRPr lang="en-GB" sz="1200" b="1" dirty="0">
                  <a:solidFill>
                    <a:prstClr val="black"/>
                  </a:solidFill>
                  <a:latin typeface="Comic Sans MS" panose="030F0902030302020204" pitchFamily="66" charset="0"/>
                </a:endParaRPr>
              </a:p>
            </p:txBody>
          </p:sp>
          <p:sp>
            <p:nvSpPr>
              <p:cNvPr id="35" name="TextBox 34">
                <a:extLst>
                  <a:ext uri="{FF2B5EF4-FFF2-40B4-BE49-F238E27FC236}">
                    <a16:creationId xmlns:a16="http://schemas.microsoft.com/office/drawing/2014/main" id="{DCCDF23A-6E68-7841-AC17-C6E766A104AC}"/>
                  </a:ext>
                </a:extLst>
              </p:cNvPr>
              <p:cNvSpPr txBox="1"/>
              <p:nvPr/>
            </p:nvSpPr>
            <p:spPr>
              <a:xfrm>
                <a:off x="5741415" y="4825863"/>
                <a:ext cx="2903847" cy="623866"/>
              </a:xfrm>
              <a:prstGeom prst="rect">
                <a:avLst/>
              </a:prstGeom>
              <a:noFill/>
            </p:spPr>
            <p:txBody>
              <a:bodyPr wrap="square" rtlCol="0">
                <a:spAutoFit/>
              </a:bodyPr>
              <a:lstStyle/>
              <a:p>
                <a:r>
                  <a:rPr lang="en-GB" sz="1200" dirty="0">
                    <a:solidFill>
                      <a:prstClr val="black"/>
                    </a:solidFill>
                    <a:latin typeface="Comic Sans MS" panose="030F0902030302020204" pitchFamily="66" charset="0"/>
                  </a:rPr>
                  <a:t>4) Finish the paragraph by establishing a </a:t>
                </a:r>
                <a:r>
                  <a:rPr lang="en-GB" sz="1200" b="1" dirty="0">
                    <a:solidFill>
                      <a:prstClr val="black"/>
                    </a:solidFill>
                    <a:latin typeface="Comic Sans MS" panose="030F0902030302020204" pitchFamily="66" charset="0"/>
                  </a:rPr>
                  <a:t>link</a:t>
                </a:r>
                <a:r>
                  <a:rPr lang="en-GB" sz="1200" dirty="0">
                    <a:solidFill>
                      <a:prstClr val="black"/>
                    </a:solidFill>
                    <a:latin typeface="Comic Sans MS" panose="030F0902030302020204" pitchFamily="66" charset="0"/>
                  </a:rPr>
                  <a:t> back to the question.</a:t>
                </a:r>
              </a:p>
            </p:txBody>
          </p:sp>
        </p:grpSp>
      </p:grpSp>
      <p:sp>
        <p:nvSpPr>
          <p:cNvPr id="50" name="Rectangle 49">
            <a:extLst>
              <a:ext uri="{FF2B5EF4-FFF2-40B4-BE49-F238E27FC236}">
                <a16:creationId xmlns:a16="http://schemas.microsoft.com/office/drawing/2014/main" id="{4A5DAD49-1CB8-E549-B0AB-AA74292E4EFD}"/>
              </a:ext>
            </a:extLst>
          </p:cNvPr>
          <p:cNvSpPr/>
          <p:nvPr/>
        </p:nvSpPr>
        <p:spPr>
          <a:xfrm>
            <a:off x="144409" y="215788"/>
            <a:ext cx="1415772" cy="1569660"/>
          </a:xfrm>
          <a:prstGeom prst="rect">
            <a:avLst/>
          </a:prstGeom>
        </p:spPr>
        <p:txBody>
          <a:bodyPr wrap="none">
            <a:spAutoFit/>
          </a:bodyPr>
          <a:lstStyle/>
          <a:p>
            <a:r>
              <a:rPr lang="en-US" sz="9600" dirty="0"/>
              <a:t>👩🏽‍🏫</a:t>
            </a:r>
          </a:p>
        </p:txBody>
      </p:sp>
      <p:sp>
        <p:nvSpPr>
          <p:cNvPr id="51" name="Rounded Rectangular Callout 50">
            <a:extLst>
              <a:ext uri="{FF2B5EF4-FFF2-40B4-BE49-F238E27FC236}">
                <a16:creationId xmlns:a16="http://schemas.microsoft.com/office/drawing/2014/main" id="{C279B1C3-B9C5-9344-8E96-B023C2EE190F}"/>
              </a:ext>
            </a:extLst>
          </p:cNvPr>
          <p:cNvSpPr/>
          <p:nvPr/>
        </p:nvSpPr>
        <p:spPr>
          <a:xfrm>
            <a:off x="1701975" y="360536"/>
            <a:ext cx="2862883" cy="864937"/>
          </a:xfrm>
          <a:prstGeom prst="wedgeRoundRectCallout">
            <a:avLst>
              <a:gd name="adj1" fmla="val -66223"/>
              <a:gd name="adj2" fmla="val 2729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2060"/>
                </a:solidFill>
                <a:latin typeface="Comic Sans MS" panose="030F0902030302020204" pitchFamily="66" charset="0"/>
              </a:rPr>
              <a:t>Here’s some useful hints &amp; tips.</a:t>
            </a:r>
          </a:p>
        </p:txBody>
      </p:sp>
    </p:spTree>
    <p:extLst>
      <p:ext uri="{BB962C8B-B14F-4D97-AF65-F5344CB8AC3E}">
        <p14:creationId xmlns:p14="http://schemas.microsoft.com/office/powerpoint/2010/main" val="34470422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4" name="Rectangle 3"/>
          <p:cNvSpPr/>
          <p:nvPr/>
        </p:nvSpPr>
        <p:spPr>
          <a:xfrm>
            <a:off x="1631504" y="116632"/>
            <a:ext cx="8964488" cy="6552728"/>
          </a:xfrm>
          <a:prstGeom prst="rect">
            <a:avLst/>
          </a:prstGeom>
          <a:noFill/>
          <a:ln w="571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663" t="54741" r="51653" b="35345"/>
          <a:stretch/>
        </p:blipFill>
        <p:spPr bwMode="auto">
          <a:xfrm>
            <a:off x="3503713" y="258081"/>
            <a:ext cx="4903075" cy="725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580568" y="1268760"/>
            <a:ext cx="2595553" cy="237626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2400" b="1" dirty="0"/>
              <a:t>Have you made a range of clear points about the language techniques used? </a:t>
            </a:r>
          </a:p>
        </p:txBody>
      </p:sp>
      <p:sp>
        <p:nvSpPr>
          <p:cNvPr id="7" name="Rectangle 6"/>
          <p:cNvSpPr/>
          <p:nvPr/>
        </p:nvSpPr>
        <p:spPr>
          <a:xfrm>
            <a:off x="7532896" y="1268760"/>
            <a:ext cx="2595553" cy="237626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b="1" dirty="0"/>
              <a:t>Have you included a range of quotations?</a:t>
            </a:r>
          </a:p>
        </p:txBody>
      </p:sp>
      <p:sp>
        <p:nvSpPr>
          <p:cNvPr id="8" name="Rectangle 7"/>
          <p:cNvSpPr/>
          <p:nvPr/>
        </p:nvSpPr>
        <p:spPr>
          <a:xfrm>
            <a:off x="7536161" y="3933056"/>
            <a:ext cx="2595553" cy="237626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2400" b="1" dirty="0"/>
              <a:t>Have you tried to develop a range of interpretations of the language?</a:t>
            </a:r>
          </a:p>
        </p:txBody>
      </p:sp>
      <p:sp>
        <p:nvSpPr>
          <p:cNvPr id="9" name="Rectangle 8"/>
          <p:cNvSpPr/>
          <p:nvPr/>
        </p:nvSpPr>
        <p:spPr>
          <a:xfrm>
            <a:off x="4577303" y="3933056"/>
            <a:ext cx="2595553" cy="237626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2400" b="1" dirty="0"/>
              <a:t>Have you explained the effect of the language techniques on the reader?</a:t>
            </a:r>
          </a:p>
        </p:txBody>
      </p:sp>
      <p:pic>
        <p:nvPicPr>
          <p:cNvPr id="10" name="table"/>
          <p:cNvPicPr>
            <a:picLocks noChangeAspect="1"/>
          </p:cNvPicPr>
          <p:nvPr/>
        </p:nvPicPr>
        <p:blipFill>
          <a:blip r:embed="rId3"/>
          <a:stretch>
            <a:fillRect/>
          </a:stretch>
        </p:blipFill>
        <p:spPr>
          <a:xfrm>
            <a:off x="1847528" y="1196752"/>
            <a:ext cx="2520280" cy="5184576"/>
          </a:xfrm>
          <a:prstGeom prst="rect">
            <a:avLst/>
          </a:prstGeom>
        </p:spPr>
      </p:pic>
      <p:pic>
        <p:nvPicPr>
          <p:cNvPr id="1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275" t="22198" r="27783" b="25000"/>
          <a:stretch/>
        </p:blipFill>
        <p:spPr bwMode="auto">
          <a:xfrm>
            <a:off x="9659888" y="26584"/>
            <a:ext cx="1008112" cy="8101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947199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A6C405-2A0B-8446-B53C-E5804F20E559}"/>
              </a:ext>
            </a:extLst>
          </p:cNvPr>
          <p:cNvSpPr/>
          <p:nvPr/>
        </p:nvSpPr>
        <p:spPr>
          <a:xfrm>
            <a:off x="2820088" y="410458"/>
            <a:ext cx="1415772" cy="1569660"/>
          </a:xfrm>
          <a:prstGeom prst="rect">
            <a:avLst/>
          </a:prstGeom>
        </p:spPr>
        <p:txBody>
          <a:bodyPr wrap="none">
            <a:spAutoFit/>
          </a:bodyPr>
          <a:lstStyle/>
          <a:p>
            <a:r>
              <a:rPr lang="en-US" sz="9600" dirty="0"/>
              <a:t>👩🏽‍🏫</a:t>
            </a:r>
          </a:p>
        </p:txBody>
      </p:sp>
      <p:sp>
        <p:nvSpPr>
          <p:cNvPr id="15" name="Rounded Rectangular Callout 14">
            <a:extLst>
              <a:ext uri="{FF2B5EF4-FFF2-40B4-BE49-F238E27FC236}">
                <a16:creationId xmlns:a16="http://schemas.microsoft.com/office/drawing/2014/main" id="{1D2C5300-EA80-0541-98DA-EC895064F558}"/>
              </a:ext>
            </a:extLst>
          </p:cNvPr>
          <p:cNvSpPr/>
          <p:nvPr/>
        </p:nvSpPr>
        <p:spPr>
          <a:xfrm>
            <a:off x="2523602" y="2196352"/>
            <a:ext cx="5338445" cy="2779059"/>
          </a:xfrm>
          <a:prstGeom prst="wedgeRoundRectCallout">
            <a:avLst>
              <a:gd name="adj1" fmla="val -28542"/>
              <a:gd name="adj2" fmla="val -7420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a:solidFill>
                  <a:srgbClr val="00B050"/>
                </a:solidFill>
                <a:latin typeface="Comic Sans MS" panose="030F0902030302020204" pitchFamily="66" charset="0"/>
              </a:rPr>
              <a:t>Self-assessment:</a:t>
            </a:r>
          </a:p>
          <a:p>
            <a:pPr marL="285750" indent="-285750">
              <a:buFont typeface="Wingdings" pitchFamily="2" charset="2"/>
              <a:buChar char="ü"/>
            </a:pPr>
            <a:r>
              <a:rPr lang="en-US" i="1" dirty="0">
                <a:solidFill>
                  <a:srgbClr val="00B050"/>
                </a:solidFill>
                <a:latin typeface="Comic Sans MS" panose="030F0902030302020204" pitchFamily="66" charset="0"/>
              </a:rPr>
              <a:t>Have you made a range of clear points about the language techniques used? </a:t>
            </a:r>
          </a:p>
          <a:p>
            <a:pPr marL="285750" indent="-285750">
              <a:buFont typeface="Wingdings" pitchFamily="2" charset="2"/>
              <a:buChar char="ü"/>
            </a:pPr>
            <a:r>
              <a:rPr lang="en-US" i="1" dirty="0">
                <a:solidFill>
                  <a:srgbClr val="00B050"/>
                </a:solidFill>
                <a:latin typeface="Comic Sans MS" panose="030F0902030302020204" pitchFamily="66" charset="0"/>
              </a:rPr>
              <a:t>Have you included appropriate quotations?</a:t>
            </a:r>
          </a:p>
          <a:p>
            <a:pPr marL="285750" indent="-285750">
              <a:buFont typeface="Wingdings" pitchFamily="2" charset="2"/>
              <a:buChar char="ü"/>
            </a:pPr>
            <a:r>
              <a:rPr lang="en-US" i="1" dirty="0">
                <a:solidFill>
                  <a:srgbClr val="00B050"/>
                </a:solidFill>
                <a:latin typeface="Comic Sans MS" panose="030F0902030302020204" pitchFamily="66" charset="0"/>
              </a:rPr>
              <a:t>Have you explained the effect of the language techniques on the reader?</a:t>
            </a:r>
          </a:p>
          <a:p>
            <a:pPr marL="285750" indent="-285750">
              <a:buFont typeface="Wingdings" pitchFamily="2" charset="2"/>
              <a:buChar char="ü"/>
            </a:pPr>
            <a:r>
              <a:rPr lang="en-US" i="1" dirty="0">
                <a:solidFill>
                  <a:srgbClr val="00B050"/>
                </a:solidFill>
                <a:latin typeface="Comic Sans MS" panose="030F0902030302020204" pitchFamily="66" charset="0"/>
              </a:rPr>
              <a:t>Have you tried to develop a range of interpretations of the language?</a:t>
            </a:r>
          </a:p>
        </p:txBody>
      </p:sp>
      <p:pic>
        <p:nvPicPr>
          <p:cNvPr id="19" name="Picture 18">
            <a:extLst>
              <a:ext uri="{FF2B5EF4-FFF2-40B4-BE49-F238E27FC236}">
                <a16:creationId xmlns:a16="http://schemas.microsoft.com/office/drawing/2014/main" id="{89C2B2B0-E0A1-E14B-854D-29C98C0C8BB0}"/>
              </a:ext>
            </a:extLst>
          </p:cNvPr>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4232" t="7625" r="14973" b="15122"/>
          <a:stretch/>
        </p:blipFill>
        <p:spPr bwMode="auto">
          <a:xfrm>
            <a:off x="0" y="0"/>
            <a:ext cx="1297443" cy="1219200"/>
          </a:xfrm>
          <a:prstGeom prst="rect">
            <a:avLst/>
          </a:prstGeom>
          <a:ln>
            <a:noFill/>
          </a:ln>
          <a:extLst>
            <a:ext uri="{53640926-AAD7-44D8-BBD7-CCE9431645EC}">
              <a14:shadowObscured xmlns:a14="http://schemas.microsoft.com/office/drawing/2010/main"/>
            </a:ext>
          </a:extLst>
        </p:spPr>
      </p:pic>
      <p:pic>
        <p:nvPicPr>
          <p:cNvPr id="8" name="table">
            <a:extLst>
              <a:ext uri="{FF2B5EF4-FFF2-40B4-BE49-F238E27FC236}">
                <a16:creationId xmlns:a16="http://schemas.microsoft.com/office/drawing/2014/main" id="{6A4F04B1-E0B0-B94E-AEC3-A5F9FDF26312}"/>
              </a:ext>
            </a:extLst>
          </p:cNvPr>
          <p:cNvPicPr>
            <a:picLocks noChangeAspect="1"/>
          </p:cNvPicPr>
          <p:nvPr/>
        </p:nvPicPr>
        <p:blipFill>
          <a:blip r:embed="rId3"/>
          <a:stretch>
            <a:fillRect/>
          </a:stretch>
        </p:blipFill>
        <p:spPr>
          <a:xfrm>
            <a:off x="8686800" y="217845"/>
            <a:ext cx="3110753" cy="6399264"/>
          </a:xfrm>
          <a:prstGeom prst="rect">
            <a:avLst/>
          </a:prstGeom>
        </p:spPr>
      </p:pic>
    </p:spTree>
    <p:extLst>
      <p:ext uri="{BB962C8B-B14F-4D97-AF65-F5344CB8AC3E}">
        <p14:creationId xmlns:p14="http://schemas.microsoft.com/office/powerpoint/2010/main" val="10046356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6B5CC8A7-966F-5B45-A4F5-CD6BA8F62852}"/>
              </a:ext>
            </a:extLst>
          </p:cNvPr>
          <p:cNvSpPr/>
          <p:nvPr/>
        </p:nvSpPr>
        <p:spPr>
          <a:xfrm>
            <a:off x="2506803" y="167301"/>
            <a:ext cx="1485311" cy="1862048"/>
          </a:xfrm>
          <a:prstGeom prst="rect">
            <a:avLst/>
          </a:prstGeom>
        </p:spPr>
        <p:txBody>
          <a:bodyPr wrap="square">
            <a:spAutoFit/>
          </a:bodyPr>
          <a:lstStyle/>
          <a:p>
            <a:r>
              <a:rPr lang="en-US" sz="11500" dirty="0"/>
              <a:t>👩🏽‍🏫</a:t>
            </a:r>
            <a:endParaRPr lang="en-US" sz="9600" dirty="0"/>
          </a:p>
        </p:txBody>
      </p:sp>
      <p:grpSp>
        <p:nvGrpSpPr>
          <p:cNvPr id="13" name="Group 12"/>
          <p:cNvGrpSpPr/>
          <p:nvPr/>
        </p:nvGrpSpPr>
        <p:grpSpPr>
          <a:xfrm>
            <a:off x="5090140" y="5386186"/>
            <a:ext cx="3732263" cy="936956"/>
            <a:chOff x="450761" y="2331076"/>
            <a:chExt cx="2762210" cy="1200329"/>
          </a:xfrm>
        </p:grpSpPr>
        <p:sp>
          <p:nvSpPr>
            <p:cNvPr id="7" name="Rounded Rectangle 6"/>
            <p:cNvSpPr/>
            <p:nvPr/>
          </p:nvSpPr>
          <p:spPr>
            <a:xfrm>
              <a:off x="450761" y="2331076"/>
              <a:ext cx="2668957" cy="1200329"/>
            </a:xfrm>
            <a:prstGeom prst="roundRect">
              <a:avLst/>
            </a:prstGeom>
            <a:ln w="28575">
              <a:solidFill>
                <a:srgbClr val="00CC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8" name="TextBox 7"/>
            <p:cNvSpPr txBox="1"/>
            <p:nvPr/>
          </p:nvSpPr>
          <p:spPr>
            <a:xfrm>
              <a:off x="450761" y="2331076"/>
              <a:ext cx="2762210" cy="1200329"/>
            </a:xfrm>
            <a:prstGeom prst="rect">
              <a:avLst/>
            </a:prstGeom>
            <a:noFill/>
          </p:spPr>
          <p:txBody>
            <a:bodyPr wrap="square" rtlCol="0">
              <a:spAutoFit/>
            </a:bodyPr>
            <a:lstStyle/>
            <a:p>
              <a:pPr algn="ctr"/>
              <a:r>
                <a:rPr lang="en-GB" b="1" dirty="0">
                  <a:solidFill>
                    <a:srgbClr val="00CC00"/>
                  </a:solidFill>
                  <a:effectLst>
                    <a:outerShdw blurRad="38100" dist="38100" dir="2700000" algn="tl">
                      <a:srgbClr val="000000">
                        <a:alpha val="43137"/>
                      </a:srgbClr>
                    </a:outerShdw>
                  </a:effectLst>
                </a:rPr>
                <a:t>Presentation</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Underline date/title</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Use a ruler for tables/ diagrams</a:t>
              </a:r>
            </a:p>
          </p:txBody>
        </p:sp>
      </p:grpSp>
      <p:grpSp>
        <p:nvGrpSpPr>
          <p:cNvPr id="14" name="Group 13"/>
          <p:cNvGrpSpPr/>
          <p:nvPr/>
        </p:nvGrpSpPr>
        <p:grpSpPr>
          <a:xfrm>
            <a:off x="7106078" y="3412033"/>
            <a:ext cx="4843889" cy="1559606"/>
            <a:chOff x="4016188" y="2331076"/>
            <a:chExt cx="4499162" cy="1559606"/>
          </a:xfrm>
        </p:grpSpPr>
        <p:sp>
          <p:nvSpPr>
            <p:cNvPr id="9" name="Rounded Rectangle 8"/>
            <p:cNvSpPr/>
            <p:nvPr/>
          </p:nvSpPr>
          <p:spPr>
            <a:xfrm>
              <a:off x="4016188" y="2331076"/>
              <a:ext cx="4499162" cy="1559606"/>
            </a:xfrm>
            <a:prstGeom prst="roundRect">
              <a:avLst/>
            </a:prstGeom>
            <a:ln w="28575">
              <a:solidFill>
                <a:srgbClr val="00CC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0" name="TextBox 9"/>
            <p:cNvSpPr txBox="1"/>
            <p:nvPr/>
          </p:nvSpPr>
          <p:spPr>
            <a:xfrm>
              <a:off x="4016188" y="2331076"/>
              <a:ext cx="4499162" cy="1477328"/>
            </a:xfrm>
            <a:prstGeom prst="rect">
              <a:avLst/>
            </a:prstGeom>
            <a:noFill/>
          </p:spPr>
          <p:txBody>
            <a:bodyPr wrap="square" rtlCol="0">
              <a:spAutoFit/>
            </a:bodyPr>
            <a:lstStyle/>
            <a:p>
              <a:pPr algn="ctr"/>
              <a:r>
                <a:rPr lang="en-GB" b="1" dirty="0">
                  <a:solidFill>
                    <a:srgbClr val="00CC00"/>
                  </a:solidFill>
                  <a:effectLst>
                    <a:outerShdw blurRad="38100" dist="38100" dir="2700000" algn="tl">
                      <a:srgbClr val="000000">
                        <a:alpha val="43137"/>
                      </a:srgbClr>
                    </a:outerShdw>
                  </a:effectLst>
                </a:rPr>
                <a:t>Improve your connectives:</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And &gt; in addition/furthermore/moreover</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But &gt; however/nevertheless/although</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So &gt; therefore/consequently/subsequently</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Because &gt; as a result/ due to/ as </a:t>
              </a:r>
            </a:p>
          </p:txBody>
        </p:sp>
      </p:grpSp>
      <p:grpSp>
        <p:nvGrpSpPr>
          <p:cNvPr id="15" name="Group 14"/>
          <p:cNvGrpSpPr/>
          <p:nvPr/>
        </p:nvGrpSpPr>
        <p:grpSpPr>
          <a:xfrm>
            <a:off x="398424" y="4385344"/>
            <a:ext cx="2617695" cy="2308323"/>
            <a:chOff x="450761" y="2331076"/>
            <a:chExt cx="2838574" cy="1203171"/>
          </a:xfrm>
        </p:grpSpPr>
        <p:sp>
          <p:nvSpPr>
            <p:cNvPr id="16" name="Rounded Rectangle 15"/>
            <p:cNvSpPr/>
            <p:nvPr/>
          </p:nvSpPr>
          <p:spPr>
            <a:xfrm>
              <a:off x="450761" y="2331076"/>
              <a:ext cx="2838574" cy="1200329"/>
            </a:xfrm>
            <a:prstGeom prst="roundRect">
              <a:avLst/>
            </a:prstGeom>
            <a:ln w="28575">
              <a:solidFill>
                <a:srgbClr val="00CC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7" name="TextBox 16"/>
            <p:cNvSpPr txBox="1"/>
            <p:nvPr/>
          </p:nvSpPr>
          <p:spPr>
            <a:xfrm>
              <a:off x="450761" y="2331076"/>
              <a:ext cx="2762210" cy="1203171"/>
            </a:xfrm>
            <a:prstGeom prst="rect">
              <a:avLst/>
            </a:prstGeom>
            <a:noFill/>
          </p:spPr>
          <p:txBody>
            <a:bodyPr wrap="square" rtlCol="0">
              <a:spAutoFit/>
            </a:bodyPr>
            <a:lstStyle/>
            <a:p>
              <a:pPr algn="ctr"/>
              <a:r>
                <a:rPr lang="en-GB" b="1" dirty="0">
                  <a:solidFill>
                    <a:srgbClr val="00CC00"/>
                  </a:solidFill>
                  <a:effectLst>
                    <a:outerShdw blurRad="38100" dist="38100" dir="2700000" algn="tl">
                      <a:srgbClr val="000000">
                        <a:alpha val="43137"/>
                      </a:srgbClr>
                    </a:outerShdw>
                  </a:effectLst>
                </a:rPr>
                <a:t>Vocabulary</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Underline key words</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Check and correct key word spelling</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Extend your vocabulary (find more interesting or creative words)</a:t>
              </a:r>
            </a:p>
          </p:txBody>
        </p:sp>
      </p:grpSp>
      <p:grpSp>
        <p:nvGrpSpPr>
          <p:cNvPr id="18" name="Group 17"/>
          <p:cNvGrpSpPr/>
          <p:nvPr/>
        </p:nvGrpSpPr>
        <p:grpSpPr>
          <a:xfrm>
            <a:off x="1240845" y="1682812"/>
            <a:ext cx="2109967" cy="2881360"/>
            <a:chOff x="450761" y="2331075"/>
            <a:chExt cx="2691827" cy="1735247"/>
          </a:xfrm>
        </p:grpSpPr>
        <p:sp>
          <p:nvSpPr>
            <p:cNvPr id="19" name="Rounded Rectangle 18"/>
            <p:cNvSpPr/>
            <p:nvPr/>
          </p:nvSpPr>
          <p:spPr>
            <a:xfrm>
              <a:off x="450761" y="2331075"/>
              <a:ext cx="2668957" cy="1484099"/>
            </a:xfrm>
            <a:prstGeom prst="roundRect">
              <a:avLst/>
            </a:prstGeom>
            <a:ln w="28575">
              <a:solidFill>
                <a:srgbClr val="00CC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0" name="TextBox 19"/>
            <p:cNvSpPr txBox="1"/>
            <p:nvPr/>
          </p:nvSpPr>
          <p:spPr>
            <a:xfrm>
              <a:off x="473632" y="2342541"/>
              <a:ext cx="2668956" cy="1723781"/>
            </a:xfrm>
            <a:prstGeom prst="rect">
              <a:avLst/>
            </a:prstGeom>
            <a:noFill/>
          </p:spPr>
          <p:txBody>
            <a:bodyPr wrap="square" rtlCol="0">
              <a:spAutoFit/>
            </a:bodyPr>
            <a:lstStyle/>
            <a:p>
              <a:pPr algn="ctr"/>
              <a:r>
                <a:rPr lang="en-GB" b="1" dirty="0">
                  <a:solidFill>
                    <a:srgbClr val="00CC00"/>
                  </a:solidFill>
                  <a:effectLst>
                    <a:outerShdw blurRad="38100" dist="38100" dir="2700000" algn="tl">
                      <a:srgbClr val="000000">
                        <a:alpha val="43137"/>
                      </a:srgbClr>
                    </a:outerShdw>
                  </a:effectLst>
                </a:rPr>
                <a:t>Punctuation</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Capital letters</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Full stops</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Commas</a:t>
              </a:r>
            </a:p>
            <a:p>
              <a:pPr algn="ctr"/>
              <a:r>
                <a:rPr lang="en-GB" i="1" dirty="0">
                  <a:solidFill>
                    <a:srgbClr val="00CC00"/>
                  </a:solidFill>
                  <a:effectLst>
                    <a:outerShdw blurRad="38100" dist="38100" dir="2700000" algn="tl">
                      <a:srgbClr val="000000">
                        <a:alpha val="43137"/>
                      </a:srgbClr>
                    </a:outerShdw>
                  </a:effectLst>
                </a:rPr>
                <a:t>Or maybe:</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Colon</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Semi colon</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Inverted commas</a:t>
              </a:r>
            </a:p>
            <a:p>
              <a:pPr marL="285750" indent="-285750">
                <a:buFont typeface="Wingdings" panose="05000000000000000000" pitchFamily="2" charset="2"/>
                <a:buChar char="q"/>
              </a:pPr>
              <a:endParaRPr lang="en-GB" dirty="0">
                <a:solidFill>
                  <a:srgbClr val="00CC00"/>
                </a:solidFill>
                <a:effectLst>
                  <a:outerShdw blurRad="38100" dist="38100" dir="2700000" algn="tl">
                    <a:srgbClr val="000000">
                      <a:alpha val="43137"/>
                    </a:srgbClr>
                  </a:outerShdw>
                </a:effectLst>
              </a:endParaRPr>
            </a:p>
            <a:p>
              <a:endParaRPr lang="en-GB" dirty="0">
                <a:solidFill>
                  <a:srgbClr val="00CC00"/>
                </a:solidFill>
                <a:effectLst>
                  <a:outerShdw blurRad="38100" dist="38100" dir="2700000" algn="tl">
                    <a:srgbClr val="000000">
                      <a:alpha val="43137"/>
                    </a:srgbClr>
                  </a:outerShdw>
                </a:effectLst>
              </a:endParaRPr>
            </a:p>
          </p:txBody>
        </p:sp>
      </p:grpSp>
      <p:grpSp>
        <p:nvGrpSpPr>
          <p:cNvPr id="25" name="Group 24"/>
          <p:cNvGrpSpPr/>
          <p:nvPr/>
        </p:nvGrpSpPr>
        <p:grpSpPr>
          <a:xfrm>
            <a:off x="6406543" y="257824"/>
            <a:ext cx="3688952" cy="2954486"/>
            <a:chOff x="339449" y="3714334"/>
            <a:chExt cx="3688952" cy="2954486"/>
          </a:xfrm>
        </p:grpSpPr>
        <p:sp>
          <p:nvSpPr>
            <p:cNvPr id="23" name="Rounded Rectangle 22"/>
            <p:cNvSpPr/>
            <p:nvPr/>
          </p:nvSpPr>
          <p:spPr>
            <a:xfrm>
              <a:off x="339449" y="3714334"/>
              <a:ext cx="3606260" cy="2874796"/>
            </a:xfrm>
            <a:prstGeom prst="roundRect">
              <a:avLst>
                <a:gd name="adj" fmla="val 9378"/>
              </a:avLst>
            </a:prstGeom>
            <a:ln w="28575">
              <a:solidFill>
                <a:srgbClr val="00CC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4" name="TextBox 23"/>
            <p:cNvSpPr txBox="1"/>
            <p:nvPr/>
          </p:nvSpPr>
          <p:spPr>
            <a:xfrm>
              <a:off x="499716" y="3767996"/>
              <a:ext cx="3528685" cy="2900824"/>
            </a:xfrm>
            <a:prstGeom prst="rect">
              <a:avLst/>
            </a:prstGeom>
            <a:noFill/>
          </p:spPr>
          <p:txBody>
            <a:bodyPr wrap="square" rtlCol="0">
              <a:spAutoFit/>
            </a:bodyPr>
            <a:lstStyle/>
            <a:p>
              <a:pPr algn="ctr"/>
              <a:r>
                <a:rPr lang="en-GB" b="1" dirty="0">
                  <a:solidFill>
                    <a:srgbClr val="00CC00"/>
                  </a:solidFill>
                  <a:effectLst>
                    <a:outerShdw blurRad="38100" dist="38100" dir="2700000" algn="tl">
                      <a:srgbClr val="000000">
                        <a:alpha val="43137"/>
                      </a:srgbClr>
                    </a:outerShdw>
                  </a:effectLst>
                </a:rPr>
                <a:t>Grammar</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You’re = you are</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Your = it belongs to you</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They’re = they are</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Their = it belongs to them</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There = a place</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To = moving ‘to’ somewhere</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Two = the number 2</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Too = also, in addition, as well</a:t>
              </a:r>
            </a:p>
            <a:p>
              <a:endParaRPr lang="en-GB" b="1" dirty="0">
                <a:solidFill>
                  <a:srgbClr val="00CC00"/>
                </a:solidFill>
                <a:effectLst>
                  <a:outerShdw blurRad="38100" dist="38100" dir="2700000" algn="tl">
                    <a:srgbClr val="000000">
                      <a:alpha val="43137"/>
                    </a:srgbClr>
                  </a:outerShdw>
                </a:effectLst>
              </a:endParaRPr>
            </a:p>
          </p:txBody>
        </p:sp>
      </p:grpSp>
      <p:pic>
        <p:nvPicPr>
          <p:cNvPr id="21" name="Picture 20">
            <a:extLst>
              <a:ext uri="{FF2B5EF4-FFF2-40B4-BE49-F238E27FC236}">
                <a16:creationId xmlns:a16="http://schemas.microsoft.com/office/drawing/2014/main" id="{D26B4168-CCB8-F348-8AFB-F483A718EF7E}"/>
              </a:ext>
            </a:extLst>
          </p:cNvPr>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4232" t="7625" r="14973" b="15122"/>
          <a:stretch/>
        </p:blipFill>
        <p:spPr bwMode="auto">
          <a:xfrm>
            <a:off x="0" y="0"/>
            <a:ext cx="1297443" cy="1219200"/>
          </a:xfrm>
          <a:prstGeom prst="rect">
            <a:avLst/>
          </a:prstGeom>
          <a:ln>
            <a:noFill/>
          </a:ln>
          <a:extLst>
            <a:ext uri="{53640926-AAD7-44D8-BBD7-CCE9431645EC}">
              <a14:shadowObscured xmlns:a14="http://schemas.microsoft.com/office/drawing/2010/main"/>
            </a:ext>
          </a:extLst>
        </p:spPr>
      </p:pic>
      <p:sp>
        <p:nvSpPr>
          <p:cNvPr id="26" name="Rounded Rectangular Callout 25">
            <a:extLst>
              <a:ext uri="{FF2B5EF4-FFF2-40B4-BE49-F238E27FC236}">
                <a16:creationId xmlns:a16="http://schemas.microsoft.com/office/drawing/2014/main" id="{EFE75E34-F9BB-6442-9921-E15F0800EAA3}"/>
              </a:ext>
            </a:extLst>
          </p:cNvPr>
          <p:cNvSpPr/>
          <p:nvPr/>
        </p:nvSpPr>
        <p:spPr>
          <a:xfrm>
            <a:off x="3741768" y="1290403"/>
            <a:ext cx="2419927" cy="3888509"/>
          </a:xfrm>
          <a:prstGeom prst="wedgeRoundRectCallout">
            <a:avLst>
              <a:gd name="adj1" fmla="val -45525"/>
              <a:gd name="adj2" fmla="val -55330"/>
              <a:gd name="adj3" fmla="val 16667"/>
            </a:avLst>
          </a:prstGeom>
          <a:solidFill>
            <a:schemeClr val="bg1"/>
          </a:solid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4000" b="1" dirty="0">
                <a:solidFill>
                  <a:srgbClr val="33CC33"/>
                </a:solidFill>
                <a:effectLst>
                  <a:outerShdw blurRad="38100" dist="38100" dir="2700000" algn="tl">
                    <a:srgbClr val="000000">
                      <a:alpha val="43137"/>
                    </a:srgbClr>
                  </a:outerShdw>
                </a:effectLst>
                <a:latin typeface="Comic Sans MS" panose="030F0702030302020204" pitchFamily="66" charset="0"/>
              </a:rPr>
              <a:t>Fix</a:t>
            </a:r>
          </a:p>
          <a:p>
            <a:pPr lvl="0" algn="ctr"/>
            <a:endParaRPr lang="en-GB" sz="4000" b="1" dirty="0">
              <a:solidFill>
                <a:srgbClr val="33CC33"/>
              </a:solidFill>
              <a:latin typeface="Comic Sans MS" panose="030F0702030302020204" pitchFamily="66" charset="0"/>
            </a:endParaRPr>
          </a:p>
          <a:p>
            <a:pPr lvl="0" algn="ctr"/>
            <a:endParaRPr lang="en-GB" sz="4000" b="1" dirty="0">
              <a:solidFill>
                <a:srgbClr val="33CC33"/>
              </a:solidFill>
              <a:latin typeface="Comic Sans MS" panose="030F0702030302020204" pitchFamily="66" charset="0"/>
            </a:endParaRPr>
          </a:p>
          <a:p>
            <a:pPr lvl="0" algn="ctr"/>
            <a:endParaRPr lang="en-GB" sz="4000" b="1" dirty="0">
              <a:solidFill>
                <a:srgbClr val="33CC33"/>
              </a:solidFill>
              <a:latin typeface="Comic Sans MS" panose="030F0702030302020204" pitchFamily="66" charset="0"/>
            </a:endParaRPr>
          </a:p>
          <a:p>
            <a:pPr lvl="0" algn="ctr"/>
            <a:r>
              <a:rPr lang="en-GB" b="1" dirty="0">
                <a:solidFill>
                  <a:srgbClr val="33CC33"/>
                </a:solidFill>
                <a:effectLst>
                  <a:outerShdw blurRad="38100" dist="38100" dir="2700000" algn="tl">
                    <a:srgbClr val="000000">
                      <a:alpha val="43137"/>
                    </a:srgbClr>
                  </a:outerShdw>
                </a:effectLst>
                <a:latin typeface="Comic Sans MS" panose="030F0702030302020204" pitchFamily="66" charset="0"/>
              </a:rPr>
              <a:t>Look through your work from today &amp; improve five things.</a:t>
            </a:r>
            <a:endParaRPr lang="en-GB" sz="3600" b="1" dirty="0">
              <a:solidFill>
                <a:srgbClr val="33CC33"/>
              </a:solidFill>
              <a:effectLst>
                <a:outerShdw blurRad="38100" dist="38100" dir="2700000" algn="tl">
                  <a:srgbClr val="000000">
                    <a:alpha val="43137"/>
                  </a:srgbClr>
                </a:outerShdw>
              </a:effectLst>
              <a:latin typeface="Comic Sans MS" panose="030F0702030302020204" pitchFamily="66" charset="0"/>
            </a:endParaRPr>
          </a:p>
        </p:txBody>
      </p:sp>
      <p:pic>
        <p:nvPicPr>
          <p:cNvPr id="27" name="Picture 26">
            <a:extLst>
              <a:ext uri="{FF2B5EF4-FFF2-40B4-BE49-F238E27FC236}">
                <a16:creationId xmlns:a16="http://schemas.microsoft.com/office/drawing/2014/main" id="{354ABB7F-D52C-A74E-B305-5FE0344A4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3231" y="2060885"/>
            <a:ext cx="1727399" cy="1727399"/>
          </a:xfrm>
          <a:prstGeom prst="rect">
            <a:avLst/>
          </a:prstGeom>
        </p:spPr>
      </p:pic>
    </p:spTree>
    <p:extLst>
      <p:ext uri="{BB962C8B-B14F-4D97-AF65-F5344CB8AC3E}">
        <p14:creationId xmlns:p14="http://schemas.microsoft.com/office/powerpoint/2010/main" val="37257065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6" name="Title 5"/>
          <p:cNvSpPr txBox="1">
            <a:spLocks/>
          </p:cNvSpPr>
          <p:nvPr/>
        </p:nvSpPr>
        <p:spPr>
          <a:xfrm>
            <a:off x="2297113" y="554496"/>
            <a:ext cx="7289800" cy="1758397"/>
          </a:xfrm>
          <a:prstGeom prst="rect">
            <a:avLst/>
          </a:prstGeom>
        </p:spPr>
        <p:txBody>
          <a:bodyPr/>
          <a:lst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2pPr>
            <a:lvl3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3pPr>
            <a:lvl4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4pPr>
            <a:lvl5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5pPr>
            <a:lvl6pPr marL="457200" algn="ctr" rtl="0" fontAlgn="base">
              <a:spcBef>
                <a:spcPct val="0"/>
              </a:spcBef>
              <a:spcAft>
                <a:spcPct val="0"/>
              </a:spcAft>
              <a:defRPr sz="4000">
                <a:solidFill>
                  <a:schemeClr val="tx2"/>
                </a:solidFill>
                <a:latin typeface="Bree ExtraBold" pitchFamily="-16" charset="0"/>
                <a:ea typeface="ＭＳ Ｐゴシック" pitchFamily="-16" charset="-128"/>
              </a:defRPr>
            </a:lvl6pPr>
            <a:lvl7pPr marL="914400" algn="ctr" rtl="0" fontAlgn="base">
              <a:spcBef>
                <a:spcPct val="0"/>
              </a:spcBef>
              <a:spcAft>
                <a:spcPct val="0"/>
              </a:spcAft>
              <a:defRPr sz="4000">
                <a:solidFill>
                  <a:schemeClr val="tx2"/>
                </a:solidFill>
                <a:latin typeface="Bree ExtraBold" pitchFamily="-16" charset="0"/>
                <a:ea typeface="ＭＳ Ｐゴシック" pitchFamily="-16" charset="-128"/>
              </a:defRPr>
            </a:lvl7pPr>
            <a:lvl8pPr marL="1371600" algn="ctr" rtl="0" fontAlgn="base">
              <a:spcBef>
                <a:spcPct val="0"/>
              </a:spcBef>
              <a:spcAft>
                <a:spcPct val="0"/>
              </a:spcAft>
              <a:defRPr sz="4000">
                <a:solidFill>
                  <a:schemeClr val="tx2"/>
                </a:solidFill>
                <a:latin typeface="Bree ExtraBold" pitchFamily="-16" charset="0"/>
                <a:ea typeface="ＭＳ Ｐゴシック" pitchFamily="-16" charset="-128"/>
              </a:defRPr>
            </a:lvl8pPr>
            <a:lvl9pPr marL="1828800" algn="ctr" rtl="0" fontAlgn="base">
              <a:spcBef>
                <a:spcPct val="0"/>
              </a:spcBef>
              <a:spcAft>
                <a:spcPct val="0"/>
              </a:spcAft>
              <a:defRPr sz="4000">
                <a:solidFill>
                  <a:schemeClr val="tx2"/>
                </a:solidFill>
                <a:latin typeface="Bree ExtraBold" pitchFamily="-16" charset="0"/>
                <a:ea typeface="ＭＳ Ｐゴシック" pitchFamily="-16" charset="-128"/>
              </a:defRPr>
            </a:lvl9pPr>
          </a:lstStyle>
          <a:p>
            <a:pPr>
              <a:defRPr/>
            </a:pPr>
            <a:r>
              <a:rPr lang="en-GB" sz="3200" kern="0" dirty="0">
                <a:solidFill>
                  <a:srgbClr val="000000"/>
                </a:solidFill>
                <a:latin typeface="Comic Sans MS" panose="030F0902030302020204" pitchFamily="66" charset="0"/>
              </a:rPr>
              <a:t>Year 10 – Term 5</a:t>
            </a:r>
          </a:p>
          <a:p>
            <a:pPr>
              <a:defRPr/>
            </a:pPr>
            <a:r>
              <a:rPr lang="en-GB" sz="3600" kern="0" dirty="0">
                <a:solidFill>
                  <a:srgbClr val="000000"/>
                </a:solidFill>
                <a:latin typeface="Comic Sans MS" panose="030F0902030302020204" pitchFamily="66" charset="0"/>
              </a:rPr>
              <a:t>Language Paper 2 – Non-fiction</a:t>
            </a:r>
          </a:p>
          <a:p>
            <a:pPr>
              <a:defRPr/>
            </a:pPr>
            <a:r>
              <a:rPr lang="en-GB" kern="0" dirty="0">
                <a:solidFill>
                  <a:srgbClr val="000000"/>
                </a:solidFill>
                <a:latin typeface="Comic Sans MS" panose="030F0902030302020204" pitchFamily="66" charset="0"/>
              </a:rPr>
              <a:t>Lesson 5 – </a:t>
            </a:r>
            <a:r>
              <a:rPr lang="en-GB" sz="3200" kern="0" dirty="0">
                <a:solidFill>
                  <a:srgbClr val="000000"/>
                </a:solidFill>
                <a:latin typeface="Comic Sans MS" panose="030F0902030302020204" pitchFamily="66" charset="0"/>
              </a:rPr>
              <a:t>Comparing Two Texts</a:t>
            </a:r>
            <a:endParaRPr lang="en-GB" kern="0" dirty="0">
              <a:solidFill>
                <a:srgbClr val="000000"/>
              </a:solidFill>
              <a:latin typeface="Comic Sans MS" panose="030F0902030302020204" pitchFamily="66" charset="0"/>
            </a:endParaRPr>
          </a:p>
        </p:txBody>
      </p:sp>
      <p:sp>
        <p:nvSpPr>
          <p:cNvPr id="6150" name="TextBox 13"/>
          <p:cNvSpPr txBox="1">
            <a:spLocks noChangeArrowheads="1"/>
          </p:cNvSpPr>
          <p:nvPr/>
        </p:nvSpPr>
        <p:spPr bwMode="auto">
          <a:xfrm>
            <a:off x="4744171" y="3033713"/>
            <a:ext cx="5965224" cy="2862322"/>
          </a:xfrm>
          <a:prstGeom prst="rect">
            <a:avLst/>
          </a:prstGeom>
          <a:solidFill>
            <a:schemeClr val="bg1"/>
          </a:solidFill>
          <a:ln w="9525">
            <a:solidFill>
              <a:srgbClr val="92D050"/>
            </a:solidFill>
            <a:miter lim="800000"/>
            <a:headEnd/>
            <a:tailEnd/>
          </a:ln>
        </p:spPr>
        <p:txBody>
          <a:bodyPr wrap="square">
            <a:spAutoFit/>
          </a:bodyPr>
          <a:lstStyle>
            <a:lvl1pPr>
              <a:spcBef>
                <a:spcPct val="20000"/>
              </a:spcBef>
              <a:buChar char="•"/>
              <a:defRPr sz="3200">
                <a:solidFill>
                  <a:schemeClr val="tx1"/>
                </a:solidFill>
                <a:latin typeface="Bree Regular" pitchFamily="-16" charset="0"/>
                <a:ea typeface="MS PGothic" panose="020B0600070205080204" pitchFamily="34" charset="-128"/>
              </a:defRPr>
            </a:lvl1pPr>
            <a:lvl2pPr marL="742950" indent="-285750">
              <a:spcBef>
                <a:spcPct val="20000"/>
              </a:spcBef>
              <a:buChar char="–"/>
              <a:defRPr sz="2800">
                <a:solidFill>
                  <a:schemeClr val="tx1"/>
                </a:solidFill>
                <a:latin typeface="Bree Regular" pitchFamily="-16" charset="0"/>
                <a:ea typeface="MS PGothic" panose="020B0600070205080204" pitchFamily="34" charset="-128"/>
              </a:defRPr>
            </a:lvl2pPr>
            <a:lvl3pPr marL="1143000" indent="-228600">
              <a:spcBef>
                <a:spcPct val="20000"/>
              </a:spcBef>
              <a:buChar char="•"/>
              <a:defRPr sz="2400">
                <a:solidFill>
                  <a:schemeClr val="tx1"/>
                </a:solidFill>
                <a:latin typeface="Bree Regular" pitchFamily="-16" charset="0"/>
                <a:ea typeface="MS PGothic" panose="020B0600070205080204" pitchFamily="34" charset="-128"/>
              </a:defRPr>
            </a:lvl3pPr>
            <a:lvl4pPr marL="1600200" indent="-228600">
              <a:spcBef>
                <a:spcPct val="20000"/>
              </a:spcBef>
              <a:buChar char="–"/>
              <a:defRPr sz="2000">
                <a:solidFill>
                  <a:schemeClr val="tx1"/>
                </a:solidFill>
                <a:latin typeface="Bree Regular" pitchFamily="-16" charset="0"/>
                <a:ea typeface="MS PGothic" panose="020B0600070205080204" pitchFamily="34" charset="-128"/>
              </a:defRPr>
            </a:lvl4pPr>
            <a:lvl5pPr marL="2057400" indent="-228600">
              <a:spcBef>
                <a:spcPct val="20000"/>
              </a:spcBef>
              <a:buChar char="»"/>
              <a:defRPr sz="2000">
                <a:solidFill>
                  <a:schemeClr val="tx1"/>
                </a:solidFill>
                <a:latin typeface="Bree Regular" pitchFamily="-16"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ree Regular" pitchFamily="-16"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ree Regular" pitchFamily="-16"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ree Regular" pitchFamily="-16"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ree Regular" pitchFamily="-16" charset="0"/>
                <a:ea typeface="MS PGothic" panose="020B0600070205080204" pitchFamily="34" charset="-128"/>
              </a:defRPr>
            </a:lvl9pPr>
          </a:lstStyle>
          <a:p>
            <a:pPr>
              <a:spcBef>
                <a:spcPct val="0"/>
              </a:spcBef>
              <a:buFontTx/>
              <a:buNone/>
            </a:pPr>
            <a:r>
              <a:rPr lang="en-GB" altLang="en-US" sz="1800" dirty="0">
                <a:solidFill>
                  <a:srgbClr val="000000"/>
                </a:solidFill>
                <a:latin typeface="Comic Sans MS" panose="030F0902030302020204" pitchFamily="66" charset="0"/>
              </a:rPr>
              <a:t>Learning outcome:</a:t>
            </a:r>
          </a:p>
          <a:p>
            <a:pPr>
              <a:spcBef>
                <a:spcPct val="0"/>
              </a:spcBef>
              <a:buFontTx/>
              <a:buNone/>
            </a:pPr>
            <a:endParaRPr lang="en-GB" altLang="en-US" sz="1800" dirty="0">
              <a:solidFill>
                <a:srgbClr val="000000"/>
              </a:solidFill>
              <a:latin typeface="Comic Sans MS" panose="030F0902030302020204" pitchFamily="66" charset="0"/>
            </a:endParaRPr>
          </a:p>
          <a:p>
            <a:pPr>
              <a:spcBef>
                <a:spcPct val="0"/>
              </a:spcBef>
              <a:buFontTx/>
              <a:buNone/>
            </a:pPr>
            <a:r>
              <a:rPr lang="en-GB" altLang="en-US" sz="1800" dirty="0">
                <a:solidFill>
                  <a:srgbClr val="C00000"/>
                </a:solidFill>
                <a:latin typeface="Comic Sans MS" panose="030F0902030302020204" pitchFamily="66" charset="0"/>
              </a:rPr>
              <a:t>Must: Identify the ideas, feelings and attitudes between two different non-fiction texts.</a:t>
            </a:r>
          </a:p>
          <a:p>
            <a:pPr>
              <a:spcBef>
                <a:spcPct val="0"/>
              </a:spcBef>
              <a:buFontTx/>
              <a:buNone/>
            </a:pPr>
            <a:endParaRPr lang="en-GB" altLang="en-US" sz="1800" dirty="0">
              <a:solidFill>
                <a:srgbClr val="000000"/>
              </a:solidFill>
              <a:latin typeface="Comic Sans MS" panose="030F0902030302020204" pitchFamily="66" charset="0"/>
            </a:endParaRPr>
          </a:p>
          <a:p>
            <a:pPr>
              <a:spcBef>
                <a:spcPct val="0"/>
              </a:spcBef>
              <a:buFontTx/>
              <a:buNone/>
            </a:pPr>
            <a:r>
              <a:rPr lang="en-GB" altLang="en-US" sz="1800" dirty="0">
                <a:solidFill>
                  <a:srgbClr val="FFC000"/>
                </a:solidFill>
                <a:latin typeface="Comic Sans MS" panose="030F0902030302020204" pitchFamily="66" charset="0"/>
              </a:rPr>
              <a:t>Stretch: summarise the differences and similarities between the two texts.</a:t>
            </a:r>
          </a:p>
          <a:p>
            <a:pPr>
              <a:spcBef>
                <a:spcPct val="0"/>
              </a:spcBef>
              <a:buFontTx/>
              <a:buNone/>
            </a:pPr>
            <a:endParaRPr lang="en-GB" altLang="en-US" sz="1800" dirty="0">
              <a:solidFill>
                <a:srgbClr val="000000"/>
              </a:solidFill>
              <a:latin typeface="Comic Sans MS" panose="030F0902030302020204" pitchFamily="66" charset="0"/>
            </a:endParaRPr>
          </a:p>
          <a:p>
            <a:pPr>
              <a:spcBef>
                <a:spcPct val="0"/>
              </a:spcBef>
              <a:buFontTx/>
              <a:buNone/>
            </a:pPr>
            <a:r>
              <a:rPr lang="en-GB" altLang="en-US" sz="1800" dirty="0">
                <a:solidFill>
                  <a:srgbClr val="00B050"/>
                </a:solidFill>
                <a:latin typeface="Comic Sans MS" panose="030F0902030302020204" pitchFamily="66" charset="0"/>
              </a:rPr>
              <a:t>Challenge: Find quotes from both texts as evidence of those similarities and differences.</a:t>
            </a:r>
          </a:p>
        </p:txBody>
      </p:sp>
      <p:pic>
        <p:nvPicPr>
          <p:cNvPr id="14" name="Picture 13">
            <a:extLst>
              <a:ext uri="{FF2B5EF4-FFF2-40B4-BE49-F238E27FC236}">
                <a16:creationId xmlns:a16="http://schemas.microsoft.com/office/drawing/2014/main" id="{A5356A64-551F-8E47-B825-C5AB45C958AA}"/>
              </a:ext>
            </a:extLst>
          </p:cNvPr>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4232" t="7625" r="14973" b="15122"/>
          <a:stretch/>
        </p:blipFill>
        <p:spPr bwMode="auto">
          <a:xfrm>
            <a:off x="0" y="0"/>
            <a:ext cx="1297443" cy="1219200"/>
          </a:xfrm>
          <a:prstGeom prst="rect">
            <a:avLst/>
          </a:prstGeom>
          <a:ln>
            <a:noFill/>
          </a:ln>
          <a:extLst>
            <a:ext uri="{53640926-AAD7-44D8-BBD7-CCE9431645EC}">
              <a14:shadowObscured xmlns:a14="http://schemas.microsoft.com/office/drawing/2010/main"/>
            </a:ext>
          </a:extLst>
        </p:spPr>
      </p:pic>
      <p:sp>
        <p:nvSpPr>
          <p:cNvPr id="7" name="Rectangle 6">
            <a:extLst>
              <a:ext uri="{FF2B5EF4-FFF2-40B4-BE49-F238E27FC236}">
                <a16:creationId xmlns:a16="http://schemas.microsoft.com/office/drawing/2014/main" id="{DAC6FD55-CF13-2E4C-9A55-32815B21B63C}"/>
              </a:ext>
            </a:extLst>
          </p:cNvPr>
          <p:cNvSpPr/>
          <p:nvPr/>
        </p:nvSpPr>
        <p:spPr>
          <a:xfrm>
            <a:off x="1189315" y="1755387"/>
            <a:ext cx="1415772" cy="1569660"/>
          </a:xfrm>
          <a:prstGeom prst="rect">
            <a:avLst/>
          </a:prstGeom>
        </p:spPr>
        <p:txBody>
          <a:bodyPr wrap="none">
            <a:spAutoFit/>
          </a:bodyPr>
          <a:lstStyle/>
          <a:p>
            <a:r>
              <a:rPr lang="en-US" sz="9600" dirty="0"/>
              <a:t>👩🏽‍🏫</a:t>
            </a:r>
          </a:p>
        </p:txBody>
      </p:sp>
      <p:sp>
        <p:nvSpPr>
          <p:cNvPr id="8" name="Rounded Rectangular Callout 7">
            <a:extLst>
              <a:ext uri="{FF2B5EF4-FFF2-40B4-BE49-F238E27FC236}">
                <a16:creationId xmlns:a16="http://schemas.microsoft.com/office/drawing/2014/main" id="{395B966F-45A5-0D40-99EA-7A0477A734BA}"/>
              </a:ext>
            </a:extLst>
          </p:cNvPr>
          <p:cNvSpPr/>
          <p:nvPr/>
        </p:nvSpPr>
        <p:spPr>
          <a:xfrm>
            <a:off x="358587" y="3033713"/>
            <a:ext cx="4096845" cy="2862322"/>
          </a:xfrm>
          <a:prstGeom prst="wedgeRoundRectCallout">
            <a:avLst>
              <a:gd name="adj1" fmla="val 2840"/>
              <a:gd name="adj2" fmla="val -6191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2060"/>
                </a:solidFill>
                <a:latin typeface="Comic Sans MS" panose="030F0902030302020204" pitchFamily="66" charset="0"/>
              </a:rPr>
              <a:t>On Paper 2, question 2 compares </a:t>
            </a:r>
            <a:r>
              <a:rPr lang="en-US" b="1" i="1" dirty="0">
                <a:solidFill>
                  <a:srgbClr val="002060"/>
                </a:solidFill>
                <a:latin typeface="Comic Sans MS" panose="030F0902030302020204" pitchFamily="66" charset="0"/>
              </a:rPr>
              <a:t>two</a:t>
            </a:r>
            <a:r>
              <a:rPr lang="en-US" i="1" dirty="0">
                <a:solidFill>
                  <a:srgbClr val="002060"/>
                </a:solidFill>
                <a:latin typeface="Comic Sans MS" panose="030F0902030302020204" pitchFamily="66" charset="0"/>
              </a:rPr>
              <a:t> non-fiction texts. So, we’re going to look at two texts together now.</a:t>
            </a:r>
          </a:p>
          <a:p>
            <a:r>
              <a:rPr lang="en-US" i="1" dirty="0">
                <a:solidFill>
                  <a:srgbClr val="002060"/>
                </a:solidFill>
                <a:latin typeface="Comic Sans MS" panose="030F0902030302020204" pitchFamily="66" charset="0"/>
              </a:rPr>
              <a:t>Learning objective: Compare the differences and similarities between two different pieces of non-fiction writing.</a:t>
            </a:r>
          </a:p>
        </p:txBody>
      </p:sp>
    </p:spTree>
    <p:extLst>
      <p:ext uri="{BB962C8B-B14F-4D97-AF65-F5344CB8AC3E}">
        <p14:creationId xmlns:p14="http://schemas.microsoft.com/office/powerpoint/2010/main" val="28896423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3" name="AutoShape 4" descr="https://lh4.googleusercontent.com/-DWXvLbPSmKU/TX9NLhE6wNI/AAAAAAAALnY/wXWFIB33Rgo/s1600/Texaco_logo15.gif"/>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5" name="AutoShape 6" descr="data:image/jpeg;base64,/9j/4AAQSkZJRgABAQAAAQABAAD/2wCEAAkGBxMTEhUSExMWFhUXGB0aGRgYFxobHRogGh0dHhgbHh4ZHSggGB0lHx4gITEhJSkrLi4uICIzODUtNygtLisBCgoKDg0OGxAQGzAmICYtLzIyKy8vLTUwLy0vLy0tLS0tLS0tLS8vLS0tLS0vLy8tLS0tLS0rLS0tLS0vLS0tLf/AABEIANAA8wMBIgACEQEDEQH/xAAcAAACAgMBAQAAAAAAAAAAAAAFBgMEAAIHAQj/xABMEAACAQIEAwUEBAsFBwMFAQABAhEDIQAEEjEFQVEGEyJhcQcygZEUQqHSFyNSVGJyk7HB0fAzkrKz4RU0U3N0gvElNaIkRGNkgxb/xAAZAQADAQEBAAAAAAAAAAAAAAACAwQBBQD/xAAwEQACAgEDAgMIAgIDAQAAAAABAgARAxIhMQRBEyJRYXGBkaGxwfDR4RQyI0LxBf/aAAwDAQACEQMRAD8Aj9mXYThua4fRr5qi5qOzjX3jqphyoHhaFOwvE8pw5j2P8I/N2/bVfvY99h4ng1AfpVf8xsNrZRl/sW0/oNdPhzT4W8jhDE3CEU/wO8I/N2/bVfvYz8DvCPzdv21X72GqlxdQwSspoubDUfA36j7H0MN5YJzjNZnqiH+B3hH5u37ar97Gfgc4R+bt+2q/ew+Tj3BB5kQvwOcI/N2/bVfvYz8DnCPzdv21X72H3GY3VPRC/A5wj83b9tV+9jPwOcI/N2/bVfvYfcYMe1T0QvwOcI/N2/bVfvYz8DnCPzdv21X72H7CV249oCZFu6Wn3tWJPihUnadySd46c8bqngLlb8DnCPzdv21X72M/A5wj83b9tV+9hf4b7YnLAVcshU86bFSPg0g/MY6pwziFOvSWtSbUjiQfsI9QbY9c0giJf4HOEfm7ftqv3sZ+BzhH5u37ar97D9jMbcGIP4HOEfm7ftqv3sZ+BzhH5u37ar97D6cZj1z0QvwOcI/N2/bVfvYz8DnCPzdv21X72H0Y9xs9EH8DnCPzdv21X72PD7G+Efm7/tqv3sP+MONmTnVf2N8K+rQb9rU+9ilV9j2Q+rQ+dar/ADx06rYHA+tmHUWUknbn88GDAPM5j+CzIk2oEf8A9an2eLGyeybIc6bR/wAx/vY6JlKDGWcXJ/rniyaIG+G+Udool/Wc6/BRwwm1F/2r/ext+Cbhv/Ab9rU+9h/NthjamCfLAkqO0waj3nNqvss4cJ/EH9rU+9iCn7LclM/RmZY5VX+9vjrAyY53OPVy4Wy2GB1rGBWE+N+O5ZaeZr00EKlV1UTMBWIF+dhjMWO1v+/Zv/qKv+Y2MwEdPoX2KViOD0AAPeq7n/8AI3lh6Wq25AH9euEn2IUweD5e31qv+Y2HpqAPLErk2YwVU1qKrqVYKwIuCJBHocDGyFajfKvK/wDAqklfRHu1P0Mr5DBPuomMbqsDCdbTSBBuS48jt3VQGjW/4dSxP6p91x5g4lznHKFJglWtSRjsGcL+/E3FOH069MpURXtYNNjyIIuvqL45dmsgMvXP06kzqUKq7Q9KLk3gS19yAb7C2PMxAuaq6jU62ryJt8Djeccpq9rly1GnQyxcUxyYMWVbkKpYyJi07A2NhgrwftvTIl650xbvEuOW4uRPIkm/yzx6FkH5fxNOI+onQce4Xsj2ty1QT3gsQCdrttZvh88GqObRlDKwIPOcNTIG/vb6GKIk+Pnb2oZ8NxTMBdQKlVa0yBTWbR1O/kMd8zPFaKQHqosmBLDfp645L2rpJ/teozCjUSsEEE7+ALBMWcFD8DGPPkC/xHYMZZqnP84Ko0GqlRFiFLIQp9CRBsOuO6+yiqP9nooJLKzap/SMj0EHCnU4DTr5SlSFGmahc0lZaoK0w7eKIMtCnwgibA2jDhwrs5WyLlqDirSJAamwhtI5g7FgPnt6CmRmoge+OdMYUi9+0bgce4hyuZWoupZ8wQQR5EG4OJsUqbFiREEGjMxkYzGY2ekdelqUrJUnYruOhE2+dsL+c4nWpVglZtKN7rqog9RBmD8cMhOK2coLUXS3UEG1iLgibSDgXTV3hI4XtPaasQCHJ9QB9kYlE8z9mK9LMn3WjWOmx/SHl5cvkTMWjfDFWKLzaos4qsI3/fOJWq4jLYICCSJVr5kjbGtEMxn7MTtlddwYxboUtIAwTOAIISzNEof0cb6YxLiKqcJJBjdPpNtYxWq1b41qNiBYLaRPrjLAhaSZ8kdrP9+zf/UVf8xse4ztb/v2b/6ir/mNjMNmT6L9h/8A7Pl/1qv+Y2HpnwhexH/2fL/rVf8AMbDpVqjriTITcaouTd8Me950xSLE2IBx7TpyYmPLCwbNQygl0E48eeeBucrsqO1MS4U6Q20gWnnvgNX7eZYZdayuGLAaU5liJiNxHM43ieGMniGuJcJy+YGmtSVrQORAHQi4jy/jhP497OKbj/6VzS/QaWX4EnUp+Y9MUeC+0anSpVGzAd6rVnjTsFJlReNKiYw48I7VZXMC1VFaPdapTn5BiR8cZqK8TWxkTmVbsLxGldQrBWDfi3vItIDAesYp5/tBXSl3dakwdVYAurLqGxENFjYGPTHcadRTcEEdRf8AdgR2j4e1VbRAKESSACHBMjSZ2H+m+GDrMg2IuK8FbnC8jxGtUJq1GZiC2jxGEJ3I5DkJ8gByxV4hUdXWo7OQ0gsj+MMJhh9YqQQfO4mcMnAOBs2Y+jhgtOmxFRrQWBPhXmSLweqk7ASb7S8Fy/eBaFMulMRVIIMEky0uwDNsOkggSZGEF6Y5G4/eJWpGkYxz+8yPgPFKtX6NUy9OpooEanZGSmRq8VgJdyng1CYk8sdTynGlqjUkRHOZnmCDcddrgjHDsrnm+kNTpkvTX3SrFJi1tYZh+tExsQLY6L2SDioV7tVGiWAqMxmYFyLkDzxcMLeHrv4V9z/U579QDmCV8f3+Y90sxIBIN+l/9cTqQdsU8ra3I4mYfPCPGK8iMI3k2PCMVVar+hHof54nVzzAwfjI0wqRPcasBjWpWOwHzFvsxHIF2b5mMaGHYz1TzMUtQ5gi4I3B8v6vjynXnwvAYfb5jy/diJ82rGFYH0k/unEdbJlt5BGxHX539MHqA5gaZakdRiTQrDScU8heQyFXWxH7mB5qf9Di8tMRcYPWObmaZGmWKix9BiempAuZOPRj3AF72mhQDczFfOISPDfCF7ZOI52jQQ5dlWix01CrRVJOyj9CAZ039BJwpezPi2fXM0KeuaVbdXZdJCglil5DgC4HlIPLNNiGB3nYMtlv+IbjYTi2Y2FselRM88AMrxou1VlGqmtTuxBGrw2J08wWm87Da2F6qEMKWM+We1v+/Zv/AKir/mNjMedqjOdzR/8A2Kv+NsZigRU+ivYgf/R6H61X/MbDk6zthL9iTD/Y9AH8qr/mNh/oxFsJItoYNQRmFKnf+WMoVycXM3R1DFGnQIkxGEusoUgia8a4gKNCrUMDShgmPeIhRcgEzFscN4XlKbVZOpGZiU0lSFJJKrDeIjlb7MOPaXPF6lZqlUMiOUpUBcMwWDK/WIJIJO0Wwr8Bp5jW8KpOrUXNyGgjwxduQEWnE2uwQvaWYcWmie8YqfZSmaFXU2vU3vL4WRiGi2ykQJUyDPnhRznDjliBUAdDs6rf4i8H7PPHRMqndsNJ1MgIY82LwTNgGEQB5YFV2VmqIQDBBjyYXwoZmBo95VjxBxZnnZDtNXowiUlqq8BSVKMo5zpQ6hF9sOua7SaBqLQpge6dzsBNyfIDzxzPK8Uq8LrMRL0XXwrPunlNpjf7N8C+0nFsxm2Ssrll0kIqyCrSNana5BFxYgcr4rQWAZBmSnIIhDLZuv32bWipd2YsSVIKhm1BosVa0R1nGqdoiYy6NAJUsxIJPTTFgDMzvtgRxTtFnkimUfLkjYJEibAcxHKNoG2AScRrABQTM9JMzuOYJ39b4r6LEnieL1NbcAb7+p7SHqjkKHHh78mOfFuLU8sBARqnKeXpzA+WOnezvJ1Fy5r1tRevDQQAQIsIBIG5OOR9n+H0mzS0qlq4ZQWIJ3i68pvzEg4753uhCY8KrPwA2+zBdR15ztpVdvv/AFFYuiGEAk2ftLSVBI5euLDm0/64GGFADGLc+ZxZpGBbCWoDeNqTKwIkGQdoxuDOBGVyCq7c5YuJO2rcLAteT8RgZ2tztVWoCnVqU6GsrVqoAdBJAQsWN1Bn4i87GYKDtCYDtGLP5ynSUNUqaZsBuWPRQASx8gJxWHfV9l7qn1cAu3onupyMtJ6qMV8rwlUQ1EJbMECa1TxObgmJkKv6K+HywWpoUWXqEgCSTpAtvsow1V3qoPa7gd+O5DK1Uy75mmtZzAVnBaTtP5AJsJgchgppqK/vKaZ2kGR5TP2/0fn/AIrwj6bm8xm2oaKFVn0PTSFBBs7bAsfedupM3GO8cEppTytGmgYqKSxrYsbgQCzXO+GsqAbTSGHMuVqWsHSwDqfCwGx6ETcdRb4EA414fnNayw0sCVYTIkGDB5g7jn1ANsQU8uiMbS2+rYmfTAnitOtQFSrl+60aCzU3U+IzJhgbCNXIn1gDAhxdGYV9Iw5oNEp7wMgE2Pkf63jGtHM6lDEafU7YB0O1uXZKZTUztY0gNTpBhi0XgdbzyxVz/aPKau7eoVJMupSopBEabFZHK8Xt1xjmpqIWNAQN7YKOoUCyIadIVHPeVCiM8AIng8TNGpoESBE3OFTL5M0SlWkyOaNda4QDSTTLAMxUEAG7eIzIG/Vn7SZzIZ+g2WWrNemQy6hUhG2uWgAMpInlM2wtcIyufU5url17xUbT9IQKSQlmFFSe71ADRquFi3OcAZmFRvlVDc7FntRUhWgv4ZHIHcjzAk/DFZ84P7MJZbeEi3wxyDL9s8xpQmsUKErCmTvPiD6pgCJkk3M3gNnYzM0syhqVSrVDUa5IhjvYe7IBHWLDyw7P0mXDj1txJsObG7lRzPn7tX/vua/6ir/jbGY87Ux9NzUbd/Vj++2Mw0cTDO8+xssOF5cjbVU/zGx0+goj1xzj2Nr/AOkZfzar/mNjoVKoI8JECx/jhJaiYdWJ7mAdhhT7dcdfKrTpoyrUqyAxBOkDdgoB1G8f1GGbiGeSjSeu58CIWJHRRJjrjiuf4+uYz2uuSDURAlpWn3g1IvoFYerFjacIdjViU9NjDtvxB/Esk9Hx61enqjWragxMXnzmL9Dgj2VUqTVDDTTj01T4fWCZ/WxmSytXLVBTpt3lGqp75GUQw5kATB29duYxDx6jVM0MrRq93lwWdtOkC2rxM0LAF5aCd9oJgIZ/KPn+9502bR5Whmhmig53JuTJJJtM3JOMfJkAVluHMkjleB/HCjxBq1JNNY6ajKCFkSq1FBJYD3SQdMG4luYGGrsnxAPlu6J90fID/TA5MeneUYsob/XiecW4d3yBlIBFiDcEGZBjbrhTzFAZLLqrQa7VBVi8IgBVAfN5Yx0AnfDfwzPAEqCGP2evp/XnhW7ahQ0mSznVUPSBCD1gk/IcsM6Zzq0mK6pAwBEj7VdphnKNOQC6fWAKxtuJM/Zvhc4U3iJChm6GIM22PO+K1eaZ0z4WuI2ON6FJvfUExvHL+WOoqAipzTQM6JwOuK6qy0dLp4joBU6b6ZZqfig3ABvAvuMdM/2qr0qek2qMqgczeWXbfSD8sc99llUOtQOJabH4WHX06YNZzKvRrIKZDGqC9AEwCywHQnbUyG081XEwHhZNA4IsfDkfaezLa2Y45+TDGBpNiRtNp38xgZ2i48+XVEoBatcme7O5Ue81o0gWucCq/ajuobOZWrSkQX0yqnz5A+YJ6TtNmmTmKi5qk57lwqy2yx70qSJsREWEsSejmXIBZEmRkJq4x0qzPTR2hDoDMVbUqqRJIbmOh8p5YnFWhVVsuGEFSpGxFuQ3BEj0thGq9rW8GWyyFFVAGrVAYJAgBQbutrMRBjaIkZnuH6KfgqGhXqMJzConjaSfxngBggEzYHpG6/E3jh07EWYU41m+JcONJ6j97lvcJpqT3ZY/WtMRsdh7trElsl7Tck+pajinoHiZgdBkT4SJJEA2I8sK/ZntVn1zZymeYVAwCktpUKI32AcMDE3PQYj7U9muFutSujrlyqa1Wmwh45Mh9ySIJGncYsXNhIC5B7iPzJHwZFJIhfhNWkK5p0qqPQJ7ymytOkMAy6lCArafOIJMThx4dnkqUw1Jg6qseFgRIsBPK3WLEY+d8kzkt3blELliwkFrnR5wLQDzE3tHQuweZDUc0oYPqTSof3HchtKkkQxLWIvMmRj2ToRjxl7rv9YH+XryBeZ0LiuZFOi9ZvFpWQqkxO0ki8TF/U4T8x2snM/QlJJ0mXRqiBT9ddKFdMiCGJIJtYnFP2ccNY5F6XeCk9V6dRSYcs1rtJvOj3J5WiYxT7R5ypQrhqTrWLyHamtRHmm0MER3YGNxFmuL45zjsh+M6eBVvzj6SXLccfW4okU+7bu2IKpqEAguunexHoojc41SlTdu9FEE1N2Z3KySLq7XMm5CgjAWr2gYO5XKwXhg9VJJiQDG0dByA8zgrwftKka6zM9UTC8h+pFl/fyxPlXJ3+8ux6T/AKASr2ofMUXpNrddcJUBIhgnjSQQTEMQQ29rXOGQ+1HuFAq0WRRCSFEDkD4SY67DCH2r49Uqd27oASzNTW8kEKqz1NiBA6YBvXgmlmVNPxwQ4I0alBBaJJEAGwJx0uixatm9O3snO64gD23Pc8yZnN13psEy5csspEhjZYBGkfaB9j3wrjTKuXo5dKcaVpuoimynXDQwkKp3+NzcYAjs4crSSu2h6Dr/AGtNgy3+rU3FuTix2OJ+DZEAVFDjS+llJ0xE+FVbfVqGkCYg46nV40OEEm6P9Tm9Mx8UgCc27SrGczIgCK9QQNh4zbGYj46wOZrkAgGq5APKWOMxGOIw8z6I9jDAcIoFiAAau/8AzGm+GWrWR0bMNU7qkq6gxtqA+u4O6dFPK/MQg+zmmKvBqFNWh1eo0ESHXW8pv4SRz5ehODee7Y0moZikZoVxTYKKg0zIsRvB5gH+cIZbMaOIf4fxzL51amXNRTrBpllJ0vqUghSws0X0G48wJxxbjfCKuTzFRWpOy0nASo6MFIH9mZHgMiPT4Yc/Z26NRzGUqnTTfR3ew8QBViDEBxCX31AncHDZVokIaVSkuYoCAyk+K8ROvwsYhiLEb3JwDBQIzG5RpzbMVGrvTFKq4ZlJqtT1gU6ax4QrwCAJMgSxK35C9xYtk8o9OjVFY1qlOmSQzKtEXZzT3eTCu3MHzjFXilHM5QVdeSSjRexrUZZdJkBSdZsdoYRJmJjAXiec7zMZeCQq60VyzCzFSvh1EU5EnSPt5FiwtQI4m5syvcu9vqDF6VXQxNMFKhZkao0nUr1FpDTTJJb3mkk7DA3h4IqhD4abgGAZny/S9NvWxx0vK8P15NqK1bLKtSrUwxF+ZpBTP/aZInCFxh2y/hD0NQtNJH1QeU1JZf8At04XlwOB+Y/peoUijCWdYJVDAAvYKv8AF/Py3xT7R5XvVBBBbVeOc4oZqvCDSYm88/PfmTz6404dxIhCDeDb+HyxzlBB1Cdg0RpPeVs1wE01BqKYMTYkAEwfTeetsB80r0KndIxhxqDHfQ23x3v5Ye87magytUsC40e6RJO0crYWe0mUqV3p52krPrEGmg1FACQgUAXEQp88dHo8xb/acnrsWhhphj2fZtsu6d4sLU2PXdfkdJ+WHTtK5bL0qtP/AO3rwdESgglbHyK8juOU4Q+KZOvma4ymVpvqShS0SNAkNqYy1pJa3WMPmW4Xm6HdtnadKrl3DJVemxIpd5pXxKwBMNI1AGAzE2Aw7Mqkh6sjf6EfmT+Ja6TI8rx1A9QVGE19BCkQG1E7HbmREHlPKY+N5UUKyUqIbu4Z9Ko7jSxqMV0hSqkHSw2gD3TaFXt9wkZTMJCuVULSZnE6tS6qbAiBM6lj9AdcNvBuzrZrKJVo6WrVNQrd+zamQyBYg+BxfYTNjGC8NSNQ7xfiEEGoLemxU1qVJ67IisxA8SyJU1EJAaoFkmR0JAM4rZLiq1x3IWopLAOaltIm8k7sZN/OT0xbzHYXPspNCsqgoEIVmSEU2QDwiItB/Svc4G8Qy9bK5hXzNN0UlYeQVMKBCtT8KX3vJuRviQohFrLsGV9elof7WKa+nulBNInW4TUQIgQ0iOZi99MwN0rJZGlmgEr1qaaCZUIUdRNjLMQzGxFuuHjJ8Q/HLUkaGQq0WHhiPLY7eWF7tnwvug2dyz0h4SHUyC8EEkR78QLeRN8ZgzFWC8ehhdTgGnVFvJcEOZ15eg5apSJJovUH4xQbtSkKGMcouCDbmwZLi9fLa1pU2lWl6ZmYVRYKTKEXJHoYNxhDzHF3q1KdSmml0CgadVyCYNoMyeWOl8fzD1K611BJ0iQA1isG4JIksGXz0nHTysxxlW3sX8iJysIQZl99fOCuFdoKlHMstLwglT4rqgIBMLPiJk+IxI5CSDvxjPHOZ1KNGKWoE1cyUCT4CjkAeJpDaBLeIkW2OGz2b9lSMxWq12WooA7mPyQSF1E2AEWUbROKXbLPd3WrrllpqKVIkuwUatIkhZ960ARuZxOzAhdI47xoUjIwJiRn8stVtWpqmkmmHJDmEJAkW7skXtYzPM4M9neAmqwEE0wRMmJ8pBO/z9MCez+TUlVJJA3jfyHqTFsdN4TS7uLCwgDkP5nz5nHM6jKRxO7ixhV2nLO1dGo2auVIY6EUKZMbaZmw9Y+eD/arI5c5RSaR10lGp9R1NzNoiZJv57YJdusqlH6PVporV6YYnU2kQ1gD6MQQbbG43HPM/wAfr5yaLU9LyRCE3IsA2o+Ub74v6M6wrXVTkdbsxA7x67BdqsqSmRTKeBp8TuSpsWYlYMTt8cX+I5TLtVZEp5fJ01YNKTLhGdXWAV0mRNpMHCt2ByFSm2wBY6XEOWUTBDAGBAk7GOcY6Q5enmtCxrNEs8AFgS0uLze4PXFr2mXYbaSe/II+4P0kCeeh7anztx1gczXI2NV4321GN74zGcdQDM1wBAFVwB6McZgLuERRqdU7CcYehw/L6KZZiakEmFs7GI5/Zg3x3iVDPU0pGkRU0yapRj3d5tpBmReCYjrhN7EVnp5SmpCKtVm0O77d2ZMCbQYtuxIjeRLnuIVaQNFWh2IVtKliwMFtpkmwg9IAxDlZi1DmdHHjTQGhfhXDa0asrXFKCyU2dGPeMQQxkkhGAECRbzwT4X2gzVKl/wDVPq1SQfCxaGJZgEHM8yR6YC5ztQ9YIlNSqqdTEqfFqBHQATvAxWzlZogRc6ogQTvJ/fb9+FIznZxDbEpHlP77ISyWVq8XqaWzSKqSVQBzESPCrAAD9Lz62wPyeWommcjVDU8wqKYYIGFbXU1HWSC3hKro2hLbk4WjUzGVqCvSZ6bXXUNvEII6Yr0XzGYqd9q/GUk1AE6Sy0hOlSLs2m/oLcsdDG9mu3pIXxFd50Wlwysj03q5pSdaU6lJQe81MDouFbTIWwO0QGAjA3t7TFPMUwJINME6rw3MTzsy/PF3PvSAy9RmPeOAhMXJULDHlNwD/HCxxzPVa9RjVJLKSfK+0RaANvLE+ZvKCTze3uNH6yjo1tj7P37Sk5ZyqC14+eDbcMFOvTpLLSoaOf8Apa/24H8FoHX3vIAg32naZ/q3LBDh+YZ8xB+swnz6T/AbD7cQ5CQCJ1cW5Fcx5y2gQqjWTvHur8frt/8AH9bC3mKb8Kzgez0qgarTVjsNQNWnaAG8VjtDC2+GEI1KS1l3RRuf5Yh4zlxxHKaAPxlIllHNrEMvxWYvvGF9LkCtTcGD1eDUusbwdxv2mB1pfR6DLUIHirEBRLELdSJAMjcetsa9sczmXywArs1UgCtoq6FLE+7pLKAv1VJ3gTJvhGz3D64oLWSmXoU2K6wpPd6rlXBEhZm52OoGJu+dhK1LPUu5fw1KY/FsrQynkJ308ulxM7Y6rIikOvH9V9PScpNxXpI8jxSpxDhbZdiwz2XEADUTUVDswHNRvPPSeZwW7N8azK1qNDS+ZRwAApvS6NJvTSAYaYtGFfN8GzmS4hTrZJatV3OqDclgYqq5AAAM72ADGNsN+X4WlKs2bmoHCuaFInw06rDS1Nit4BnYwZkWjDmdFUn4ybQ2oLHbLsrGPGsHWCYAqflSB7rK0hltBvztFm88lRTT7tXU2IcBlYHcEEYF8HzysNQP9oQzxbS7CO8j6oY2PxHIDF7KL4mBgOu6jzmD6GPsIvGOTkyX5k2ly49JIydoidqexFWixqZFGqUWIJoggsh/QkyynkNxEYSWytesK9GojUgKa+KqGUqBUUsNJGq8REcz1x3fN5Vo1b9RPLphS4j2rfLV/o2ZpmqjDVl6w94jYq35TqbGORU88OTLqB23G80sdIF2Jy7hNJEY1KawT4aKAFm8FmrMLtrLSVEW8golgrZbiWZ1NToutTRT0wdDMyu4cuXIGpgxc8rgXx0DJdpsq92UK0eWojn4bOR6AjEL9qDr000YHyq0gSP1Kg1YZ/mZKoJ8/TsPd+ZN/jDVqJ3+kptw7iNJsstKk4peLvZZSNTFWUkI2wZQDAPh1bzhR45w9itV6yd1TChQGUh3ZQFSxNp3O/STueicL7WUqjimzlH6MsfHoR6R8sFc4FqlstmUEkSAbhx1UnfzB+3CB1DKKIofzG6fPqPM5V2Lyumro0+9cH/tn+OGmtmwhuDM2GxPz2jrgjk+ywp1BVokFVBGjyMC07EREbemAOQqd5XqNpIOsjxXa3IDZQPiec4kyHUS07GLIG8okvHKKLk3r6GNSmVqNUSTC6gCsmdUg+VrjbHIOMcOOUzRXXrUnUjgRqEm/rIP9HHaO1NSiuWivVenQaoiVSm4BPvc7aomx3OEvsZxKrROaytelSrDK06jd2YcawUDEMAYA3kXvE8sX9G1JqHx+k4/WH/k3MhyXGBR/HoYfTEt7okQWjnb5SOl2/LZtKmYoZ2oulKoFKu7FgVqKAaYXSfDrgNLTN164FcHz+Sq5jvs3Ro0kWkRRoJNQPFtTgC7QSBttPIYNdn8pTpF+5OmjWC09FRye7c/7sSWJJYvqsDADHeBPUI0Ag3q4J93C+4feQimbVwO35M4Nx0AZmuBMd6++/vHfGY04vTZa9VXADCo4YDYEMZFwOfljMLHE8eZ0/s1laQ4Rl2cjW9V1SLMBqcO1xFh+8bHBPs4tNKw7oqJYp3jAKzBrPyJJOwAFo5WwncH4lOVytLVZRUBBHuk1GafUgj5DB3gmaRT3gaWQNI/SMgEHpF/gcRZAwudPpwpQAy/mKFSnmq1GrTLpVZ6qlGCe6NNQlIIHODHMRe4oZqh3RYEkI6a6azJWZgkkSTMjkCLjfFfPcSapmVeQyoNBXk6ie8UHzkgHqJ6Yn4vVV61NWBZBR0h1954LlWM2JgrPOZ6YPIbQXzARSmTbiB85UNaEdyKSkH+ZEi7G4UfExBIhzeUzOTBq0ie6YCGC6oM+FCY8LSBMWNh0GN3pKSikhNTx5LHX4YZOIZgLkHoVCCXE09NtyChJ/WEwcTrmKMAvFylsZdSTzLD5mKtEMpZ1pgxqADVKss82OxMaQPqi4GFTh2b1gBx7sAjnA3Hn5YaOx3F3PiqGatPSlQiQXplgASRdihYG/1dc3UYWOPVUXP11p+4Km42k3cW6MSPhg8y6tq3r4cnj33fx9kR0R0WCeTJM5ngtRgkBBJAAi53MetvgMb8Pz6s6tI3Hl88C+KKe8Ft1Bn4n53nG/fU3pjQpWqGsFUQ87iB859Z3snwwUr1lquVPunQM5xTvc0tInwIL/pEiYw55Hhvd0jUplT4do/f1xz7s/2RrVfxtd2opHL37c5iFPzwUqcWGRcdzmWzFNbVAw8QHUwIibE+mJjjAPrHM5ddK7fb3eyUe0PaCvksz9LysFGpgVqbL4XMkayLX90SL7bicLf/APsA+ZoZjuKdGooKVO6GlaqsZDEflA/Yd7Yk9oHFEqvNMnu2MwevPe+2EtqRG17T6Wkj5Y63Tb4t5ys9LntZ9H0a5akMzSGqoPFpn3iBsf1haesHCT2X49UzJzBzFTwvUtAAFMz4SvOBs03iD9XBP2acU73JMJ8QHPcECx+zCVUqfRs7XUElGfXG1qgDgeoDAYhU+GDjX/r9juB+PhHpiV2N8HvHilnTQqAOvuvpqDbwVD4yOulhqHnGNu1HbvKZP3WFeuoKqKbeFkYHSWcAqNJ02kmBP1jgGvEBnkelTOmvTBamJvURTceoiY6be7flPEViowIg6pI9d/QzP2Yr6Pp0Zqbjt/El6zIQL/7Dn+RO+dm+0gzSo6tOv6pOx3IPpH9TiL2jIBQV1AL0KiVAdok6WFvJp+A6Y5j7P+Otl68BZV7T0ImDA67YPcSzeYzFGpRWaleu/hQROmn4mN7cv4DCH6Q9P1AA4vb3ekcuVeowluCBuPb6xZ4jnx9JqUyAy6ibryJJmJI90ixm+84ZuG1cuBppooHQKpI63PPAtOxGbq6a9JPfklXYI9MgmQZsRzEGYNwNsU6/CqqtS16B3klWLBkJXcGAbTAuIv0xXXmoTMRUY9418Pz1OpVAHiOssGPLxCRPmAfs54daPEe+7mkslqARTUP1jp8cTuLAz6dccu4LXbLt3VdYiBMahvP1f4nHTOH8QpCmHpU3LsIAg/zIHoOWJc40ioR8xBENfSlWshFg0g/bH8DiGvkU+kJmKceL3gBzuCfKf63wLFGtDVHQ6jZVkT5kwToHzOLA4iMqgVzLOAVsbkHx2iQAIviCu3sjADY088STtRkqRptScCKkgyNW+zR1BuOkY472H4sPp81xAqI6VSABskbAWuq/G+H3tPxo9w1WowFUyUXbSI8JM7flR0GObZHhRyjZWqzfjHUv3emdAEGnPm0XB2Hxxf0OI5MbYzw1gfI7ybrRoC+q8/ONnCOypdqbLVI8JRkFFmI0HT4GkKZEWYiLk2ww8Q4AUyjqWfXTLZilpZSFZVIIZtPjJXwyQAJ8MbmTgXEkVi5pktUipCtAGoEMCY/KBPx9MEM1ncuKbhtUEEQSIE8yRcx064DqOvyM+x9vzF1G9P0Y8MEg/vxnzt2gqas1mGBJBrVDJ3MubmOePMR8XcGvVIsDUcgHzY4zHUHE5bCjH3gGRy44fQYIXzFRmJvZVFQqPCNy1lAvMmMNVPsZI15moyNUj8XTABgXubidhEEDbe+E7slSr08tTr0wSFJeCBfSzKSvWJ25G+GscYzdUaw1PSATrcQEAFydtsQZNWrY9zOljYaAIZz/AGIytDLtV7+rTYEEMwp1B+po0gNq5XmY88IOVyVZ6iKhl9lQRYTJkAC3MmP5YNomczdMVGqTQQ+88Dy8O3nJjoLgYv5LXQDV6VEU9KnQusSzAWepeWPkevlgdTBdNw1QXZ5ic+TFPMVErDWqGIU+8Y8MHkLi/lcC4E1almfo4dwTldQ01CACYJAE76JMjkcX+y9FKlV++TvHHi7smJMnWzyATeDp28RkbRZ41Wqfi6Z1si1C8kzAjwi24BJieVuWPAW1fvwm2QNoPy+bbJd7UQUXIpkAidSh2CqHXYkMwblYHC1ToMVlTLc5PvTvPnznDFxDK1KiUcnSTxEl3LGLJI1Md7kz/wBowJ+j1AyqoDFn0JpMSeZg/VG2o/zw0+g5/H7c3GBuzQhwqrlazUVzIrAC0rARdR0wTEkkaTaI+GHw8MymUcqhYsDBVe7MCxB1kjcGYJnCfRo0zGUZ1Xa8izTCkTcjz6YP0vZelakrDMtrJZpcAiZN7X2gczbflibN4ewLVCGRk8xFw9nOL5IoErVnCbeF2An9Luz9pwDznHeH0adSnQbwspV9KyWU+8Czyb7TcxtGFXjXY7M5VmAZKkCbEqfgGsR8cBE4dW37gm/LRpBO3umJwSdLtd3PHqV7SHM1tZ1GY5WjzNsVqNUltWq8k3iPjNjP24M5fgWZqEDuis8yyKo8yWYAfPBzM+zvMU6Yd2y6hrKBU1MevuqRHnPTFYahpqTnnVe8IezpkpfjRWokXNREa6jcnQ0MUUSZ6TE86PtCywo5haimzqT1FjpUCPeOmJ+GEpqXdsQpuCRqB9QYPPp6Ys8S4i1bQGCyikagILTEauRIjfczfC3wJr8QHkUfb6fL8zyZXGxhLgfEIrLWUBHQTKkiT9VjJN5ueVsHO13BUzeXfiGXdFqIy/SqIEaQbCoNzBNthad9Jws/7OqUqNPMMIWqSF622J6A8vTFU5wmRyIho5jePsGNQsjWIWVFyIAeZHlaZQxJieViZ9DbnjoXY3I1AHzhgHSadMMQFP5W+wHu+pbCx2byAqOXee7W0Deod9ItYAXJ9B6HP9jUl0u9ZzTW5pNcj4rAAMCbTa5x7Pry838vp8YCBMY0rHXNZ5lUu069EtJGlLQTO0CSf6GEellWqsGqAolMRRTYSYbV0aTG1j8MXuP5xK9J6K3BjSfIEEn4bfxxUau5anTmQlje1zzPXB4EcINXPeC7Lcn4ZnKNdKmZqaEVbNTvO/hk28RJHhEdL4I8Y7Q1EpIXpumqyBmIEDooIO3xuMJvDMp9HzhpVUGkVUeYJXSGLK+kWYASDO0HBXt/nPpbCoH0CkIiOsEkidz4YvhD4tWTzbiPXKQvlAkuR7SZqsdFNtKqCW0mIHw2nr/LA7i3GcwHBqB20zpFzE9SCZBjBTJ8KTL0qYWn3vejUzW0yBqWenl5nG/EKbLFUIO9db0yfIaSTuAB88NXDibgRfjOIFy3EkrVO8zJDBb93BgxcAj8mdwTfna2K3HeN1qtYs1JGSQUVkjSYvDJpduZgkqZ2xf4glPLUIMNWqgmwm+5JI6TYdfjiu/B3RCcw4LA+FdVjbqYmOgthyooII7RTuWFHvCdbtZqGsUe6MAaV1N4ZOky0AdMQ9nKr5vM6nJWkjC0zLHa5G+KlDh7VKbAaQAJgdBt/wCdsTdi8/TVHDgiHleYJBm9pi/LpiXNhRAdA3lPT5WYhSdoh9ogBm8wBt31SP75xmIuLvqr1m61HPzY4zFq8Cctv9jOpez7NMuRpDSXEudPL3z0364s1AlV2hDpgByCbGeYiJUWA6/Zt7N86F4fTSVB8f1hqu7ctxghlMtQpqyU76vekyTjms+ktseTL1JKj3S/XzeTY0aSN+KQWFxB5SJvHpjzOmjICm4Mrbc8ieu+AqZOlr1Frgz9UenLDZwrhHeNrYHSm0CZP/nCvM7DSphjNpG8CcZ4OCQRauNLE7GCPdY87fKcWclwmopUvTcKZLE3DbQBBttzifgcWeKZjSTUgEsTImZPS2yjr5RyOB9Xjz1KT0m95gVkEA7QIHlilVde39QfE1C4EzOb01K2YUQjg06Z5ROkEeUy3pGFnKUWNSkKZPfFWj9BWHgEcmIJY9NQ6Yotmqy0XSprJI7sfkgqw1CJ3jVfDBkM4i0lzVRNGtw+u+5kQJ5AzYdMEmIgseSY3JkUqo4AkvHeDCktAIkOhGuqdm7wwf7u/kJwxcSzlbJGlSNUVLFkcgjvFO0C48JlSPQ8xI+pmu/RtALKVIDaTYkW+OG/L5bLZ7hhBcM9IF6bKwDKWAKieh93pbHhiBNZIps1Dy8XFTinaA1cu7MAG2CxckCYX9wHLAHI5Os/iUt5qP5gf1GJuMdjM6rCCutfqkwfMzzjacGOEd7RUAxqsGiWBI36c8PTQgpYoi96gzvXSkW0ljtpnrvzw4dj+G6qGqsZqNMAn3AwEAXtt/VsCc1kzUcMFIn3hFiI36yfXrg1wbPigumpAJ/dyG2/9emNvCOw2nHeM5Tuq9RCIAYxfkbjFbhyq1amr3Q1FDeYLCR8sdF7acNp1nZUhagFjAuNysnbltcGd5jCAiBdSOIIsTF/9MCdt4anVH3i1Za1CvTiZpHSOjKCUiNrjbHPcssqI5j5bfxthq4XxhEy9QuJqAQp5vNgAeR6jnv6LnD8oy03YqRpVTcXjUt46YDYDaMFlvhHPgPDvxKQYJEt0uSQPtwdzeQQAAsHJ6e78evpillc4lLLgAguBDDow5dI5j1GIq/E4QA7n+PScN0s5BB2/eZKdruD8/TKAxBcXA8rWPQHby+GIRTLgNsBG4icE8znkcQbEc+WBlUvqXRJUDny/wDPM4f7TE32lzKJ+OBqbVFNMja0Ejflv88Bu0nDHaqSSFcqoYGR3kXVxHK299vLBqr3mlHpsveU2DidiRuL8okf+MEE7W0qjKc5QGgWU04I3B0tPiCkiLwD88IYkPrAsSjYpp7xQ4Zx18tFKqmociZmOg5H05fYLXEeMh6gqQ0MNAEEQB5+ZxazdanmSBSoFUc7s0gfqWBH2j0xHlezLgFalY6JDALAg7GZm9htGGgbXF8bSzlMtRr6YRiyCDM2m48jghV7P6yCSTF7m5nkJ2xboLTy1MJRGpvTc7nzPrirxjj1KmdGqagFwNlPmefwGFszX5YW3eAu0WZelNKn4ABNRoteYpjqYF45kDrgTk0UlKYvrPiC+fIfAYvplamZJYe7Jl2so9OZPLrsLYvcP4UMvDrqc82O9+g5Yw7maDU5vxYRXqjb8Y/+I4zHnFT+Oq/8xv8AEcZiiRmdT7DcJnh1OvYiXsVHJ2uCQb4aODdlKVSKrPUIaYBZbRY2AtfC37OzVbJUBrYIpeFEXJdt+uG4MwBFlRRsNgN9uuOPnyaXIJ7zoIgKCEqPZfLTESJkzHx2wc4lniqRS0qoBvE/CP34WqvElRSS0NaPLoPU41ymbOpmcgLpkzc72/7v541crrspgFVbcxQzvDeIVg5q1EUuxhkuIJtYkWi3LAql2JzDwWzaAgz4VPzBtfyw30FVnNZm5+FJNo2kczjd6aiwJUnfYx/X9Tgm6p1G5o+6aERjxAvG+zNGrSAR2GaVVGokaapUAQw+o0bMPjPKLsHm+7R8tX092GJAfek9gykGwVo+B9SQSXhqlu9V9uXWbk+uA/bTKDwZymxWTprBeUe65/cfUbXwnFluku/aft/ErKqBvOjDLoFgKt7yIvPMYUePZcZV/pWXy8+IGqFEnSsuKipqHi1gEket8LeR7XmkpFF1IK3VrgNvqCg2PI8jItbDDwTtcCBqOt7EhrHe+lh9l8EA6WefZAZL4MKcD7WLxFO60MrSQrSCdp1MRa8kwNpjljajknpHSwBkEyDzJ9OZO2C+Qo0ULPSoJTNQeIhACZMmYE3Nz13xgqayTNhI/n/LEuX/AOimLcA1NTH2MjyIRVHeAEE7mbH+A9cDOO5BlmqpVhe1hHKeh3xU4lxN+8MGUW5JuD5/1/HAr6S9eotLWAznwoXVQerGTfpbHVwMzIGMS6gHaVskqux70lQLKF3by64KZj2f1MwA4ommBcNUhJHMGRqj1HxxZzOQbhMZtqy1KpcE0tNgmltKqxF7i8RJM+WAvtA9pLZlVWkj0qZU+Bz4nPUhTZQbC978sMLl7AgA0RBdRaGUraQ/fuAbosgQYhbR1kjbmcX65zFQBjGVpkQTZqrDmL+6LdOXPCbwziBCtUqubmZJJZz0k/vxbzGdrZo6rpTA+z+rYFOjBbU31/iObrCF0r9IW4hxajTHdoPBqJM7sx3Yn6zH064EtxOo4JKnSdif6vi5k+zhYSqmLe8bn+Q5/wBXPUOF6YXRLCAWiY/VXYHzJxYHRBQkhVm3MUaVeo5CIrao6WHrJsPPDXluEZimiOjJUJuyzBX43BHLBGklGiAFpFmb/uYn4bny8sb5n6Q6sKQVWAB0z4v1TyEjYT8sJfLfGwmjGBA+bc0ySzAEbiBv/DA9eNkSAqncCAI9cCOIU+6Y/Sqy6udJCHb4x4VPqcC63EGPuIKY/Ka7H52+Qw1VPIimIjSvGihDVFWDzZAP/kBPyODXCu0WQrOFlqbkhQXkpJsIJMr8bbY5a8kyzFj1JJ/ffFvhmSqV37mhTNRjyGw9SbKPM41t+YANTrHHictTfMFQ7Cyg2ljYfxnCZlOF1c5VZ2XSh8dRoAHIQGaIEbbkee+HDiGcASjSqP3jUlUFp8JdVCs1/OfniI0zWGqRVgeFKZAQHzbl5/64lBNEx5IqQcQp90gA0rRXSIm5PQD+d/34zKh8w4hdKgWA2tz6/HFjJdn2qHU4OqIAgQJ5L0/j9mDPBcq3eAIpgeFuSgjkTzPl88T5+p0Dyf8Ak8q6jvOC8YEZisD/AMR/8RxmJe0QjN5gH/jVP8ZxmOipsAyY8zq3s2zaJkKZLAadZMnbxtv0wZ4b2lpux20aoX9I9fLHJuG8Rf6MlItFNZsOZLEyeu9uW2HzsrmNWlKdFR67xHPrjmZujVS2Rt7lOPMWpBC1PiNBi76paTAAnzteJ6n06YD1eOUy7U6zlVqIQGH1ZHhbyg49r8KCvVW6ipJa0qk85+zFRuy2XqadbkDbwm/lyt6XwxMCgar5g62uqg81M5QCI4LUt1qL4lYHow5faMXzxGtcpVVlP1STYch4hNtsFuE8EXL/ANnXfT+S8EH4G32Ym4nwyjUWdGpotBAI6kX2nC3yKDuPjKQmriRcIzTRBgHyI9MXq1Rl8KCR9a06ugP78C8l2fsCZ2Jg/Z/HBPI8GC+88WvE8/W1sJYYz3h+Yc3I85w2jXpmnUy6byCihSDESCBb0Mi+IeF9k1yzBxNQiCNXKNjFhbzHTB2nlkAkszdAWgfZvirXzKrOmmp9Sf5GcClbgMai2Y9hIeJ8R5RqJNzM/u2nFDMcWb3Yid+XwgTiDi+YUrCwr9QCI8vPC7pqAy9RjPOwth6dHjoEQRna6Ih7OVQyQWCyRPM8v6jC5kdS50V6tNmVW8JGhxAnT4SZHW/PFfNVaRIDEmDNiT8yTi6mfo0F7whnJsiTAJPP0xauMhaM8XBNyPjHFlFSrUeVDR3VAGYCiELR4UAgAATtz5KtWsajlnMk/IeWLnElqVnNZkCAwLnSBvAGsyfhjTK5dWILSEnnYk9Lxv8A11w1AqiKZiTNshk9bBj7ixJO1uQ6/uwUzPH0pGFAa23TofOPhgdxbOBPxNMgke+4IIB5qkdNtXMzEYo5XLAKzE6Wjw+IC/6Uj+IwZN8wAa4hde1+anwFFPIBZPyM4vZbtJxFmgAuef4n7sWxvU48Vo06OTpJSqaYqVES7nqGYajPORHQmRAvPcTzoXua9V2UnUBUOr1gm4Hl9mFpjdt2XSPmf34zTkr2xxyPtG7pCj5UPWiNVN5BuZ1MwP8A8SwHTlhd4vxzOV9UsuXpk3WnIn1b3m+wYGpxBUQAIO869PPFU0Hcd47Qo+sf3KOeNPS9Or69Nn1MzxHIq5qtanT/ALNZP5TbfAYrM7PcCfQfywTpKBHd0wTzeoAx+Cnwj4z6DE2V4ZWzNZaGoF3BYKzwIAJO1lsDaME2YAWTtPeGYX7L+z2rmYfMOKNM8gQXPlH1eW8nyx0dOxlKllalHLu9NiD4gTvG7CnGv0M45xxTsJXy1M1z3aqtyy1ACPi2n7DinwbtVm8uJo1i6c1YlhfaQTqX4EY5LjL1B8TBlBX0rb5j8xoATYjeH8r2QzKkAhKhBuwLRb6pggT5XwzVeGV6NF2dkpookimjNGw/LBaPh8BOPOzvb5MxCFClUfV96fNOv8NzPNjrZvvV7um0VDZmOkhY94SbE32GGLmzXWUVM2PER04xmmH4qougWBKhWInpf9+DuQ484ARiAR9aN5ubDbFql2a01JFVWAF1Zp1Fttv6F+mMz/Y+oDqR1Yk3UWiZO56dPTA5sWFxpYCuY5HAM4F2gac1mDMzWqX/AO84zGnGlIzFYHcVXB/vHGY6i8CQHmFeA0ZRZAK358/Tnh+4Y60kBNi97Dlt8NicI/AOM0KdIJUJkTss7mRgq/afLEAa3tYDREYDIb2IjsSgea5bzufzEgKxdA0i8g3sSOUdMEOB8XrOx1qoiPFoKnyGwt8MAV7Q5WILOfVTjRO0tCnJpnfkVblhbqGUioxTpa9W3vjxXrW96PM8vieeJMtQiSpkDc2P2jCKe3Jjwwh5kJM/39Q+zGZTtVTJipVYLz00xJ/ugfvxC3QlhLR1gHedFFd9NqbnoQpv05RijnKr0iHqMFkbEx0/dgI3bijyzbRYBTRYCPjqI+BxRznb/LOpR8uagtfUyAxaCs7YnTo8ob2fvrU83UY2G53hLMdsqAMK5f05/uGBnFO0dcLPdmmjbEggn0P/AJwNXtkqH8RRoUJP1aWpv7x/dgbxLtAa39pVZ9t1A2/VGOjh6QI91t7Tv8gK+skfKK5k9fjNXm3xtjStXqkByGjeTYfbipls9RF3En0+zyxPl+MU4l5Zp3IMAeQ5YuJC8CKG/eSpkWqmSdK72G/WNpxG+eKkgUwKYsQCZHqRcfHE2Y49SYzf5Y0yvFMvqJqajbkL/PfCCzG9Q2hEL6zelWpkFlMdRFx/PFLPZiYA57eQ6+v+mK65qlqJuBJMR8vsxXfMKWLT9mGY8aqbimbaWUy5jUALX+WLH0JjT73Uu/uknV1taMeUc9RIKOWC6TcC86Tp+ExjanxKl9afKBhqHuYB9k1yubdPEpgY1zmdapuZ/hivmM2hBA69MRCumNZ7mQjlctI1t/Zrv1J5KMS947tqKkkDwINlH9fPENTiVOQoJ0KLWuTzP9dcR8P4qKbapMnf03A9MINmOUqsvZVKjVTTYAOFLQRaRBiPTEzVSlam1RIKiLfH+eK9XjdIurwQy8wPn674sZnjtBnVr26g9RhLBvTtG6x6wjxvijvR7pXJVyLEkixkfIxg9mc5lxkFpV6f9kgWjUSASQNnm4BNyR57c0t+L5fWGEgDoDv18sRvxWi3vM2nfTBjCk6cAKBtRv4zGZTZuSslSkabeJKkBkPusDurDpIvf+eOl9n+JNmMstejThqChKoNvEbs6kSWVpkgwZG+OXcS4ll2QaAdYNrQB1/8Yn4D2j+jOWp1qlMHfTI22Jg35j4nFDrrXjeLsA8zpdDPVTVZWTWxYxpbSCYEb/ZfbV5gtfZhK0k1rEwgEkzp1MzX/WAtYRGOODtqoJJbWSd9EETa0CBbywycG9rCIIqCdIhTDTFpJvckgfLEmTC1cQtQ9Zy3j/8AvVf/AJ1T/EcZiHiNfvKtSp+W7N/eJOPMdBeJOeZ//9k="/>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2" descr="data:image/jpeg;base64,/9j/4AAQSkZJRgABAQAAAQABAAD/2wCEAAkGBxMTEhUTExMWFhUXGSIbGRgYGR0gGxsgGyAfHiAbIB8bHSggIBolGxoaITEhJSkrMDAuHR8zODMtNygtLisBCgoKDg0OGhAQGy0lHx8tLS0tLS0tLS0tLS0tLS0tLS0tLS0tLS0tLS0tLS0tLS0tLS0tLS0tLS0tLS0tLTctLf/AABEIAO4A1AMBIgACEQEDEQH/xAAbAAACAwEBAQAAAAAAAAAAAAAEBQIDBgEAB//EADsQAAIBAgQEBAQFBAICAgMBAAECEQMhAAQSMQUiQVETYXGBBjKRoSNCscHwFFLR4WLxM4IVJFOSwgf/xAAYAQADAQEAAAAAAAAAAAAAAAAAAQIDBP/EACERAAIDAAMAAwEBAQAAAAAAAAABAhEhEjFBA1FhIjJx/9oADAMBAAIRAxEAPwD5vmafPF1Bt8vT0n7Y+lcJOjLDYQs22wlo8XylZ5ZQs/r/ACcN/iJ1TLMUMAi2Btt0JJGDrvqZ6hmNV/LzwRwMh8zRUrIZwD6Ef94WgE0zuJ9YJtb79cMvhtiuaoqWOktJHQkIYMbT0+uLdUSlp7jWSVBqRQEHKATvcjqZO3T98J8qtwBYzPXfzIvvjT5vW2VddOvQfmEkgSfmG4+keeEOVofIZEagO/X/ADjkOoE4ytQs2olmJkktMnrvvgCgSHFvP6f9Y0nEyNbXECZbvubW8wIwq/pzdoBQsFHMpMEa9hfYiTHkYNsWmKSFVQW1dyceaqx0yTyrC+QuY+pP1wbmcuUJJollZWVSdUA9WBEAsvbbuMBOkC5M+lojvPp98UjNokCO5vEyIMkXi+wNp629MX5JyDqAk9Bvbr9sC06rAMoMBhDeYBDfqAcM8rTGiSgMSTLHaBAAix3IPWfLAyolFOrDqUOlgQVYgRPQEER+3lgyjQZAzst4IAi4i3Qe2B8vQGsaeu4JkiOvphxmxYEbkb/riJSGoorzvxCyladISAqiL7xtfe+Fy5moW8Vr2Ig7XET6iZ9YxVnVhgbHlBPT7f4xb445ZAteDsfK2KS9M5N2FrxByAs26zi/4kzD6acKKYiYQtzBtjck7DfzwBldoJI22AP74Hz6mBNoPfF0ibYTWrl30MAxamKaFhPhxddPMAL2J6AkwTYlnIcpJQsFSAQbK0rzETJGmR2lhgeiiu+pmC6VkACxIFhbYHviVVGZNZmNtXTyH2xlJ6bRWAVfLWkzAHNHSTAn3j7Y9RkkOqKoAiAJERBJmbk/Qn0xaCaoCs4UAEqSLSoNrbT9sUZNAtQ2JHfp67beeH4Ho3qgigt/S9x1HtfyjF1HLioxUiQVWGsINp2369p+2KEzKPq0UzpDzpY2I7FlA38hh3w4KoNYimlNjGgHmFy3KCZKiInEUU3/ACHuQlMU6YKkmwBJ9pJnAGfzdddK1KjlSdhY+XtO4xBePUmzZAI0Kx0sDIaLQLe8iOuNF8QU0elr20jULb/5w6RFkcrXhFhgbdd8exgK/GmLGIHsTj2CmHJBWWyylwiy3MAOhvc2PbbGn+OaipRo0huff2wk4DRH9SgN74YfGdWcxAUHSpFybSI/ecdHpglhndagc3QHa14tuNpwdwCqz5iiqtAGtrgESKb79wbD3wrCFjHINNyHbSDF4kkXO0AyZthp8J0G/qBVYWKVNPnACsRaIGqD64JdDitQ6GZpmi61uSpqhTtN76G699P2wp/pDIIUvDfMhAaPNSNLHzn2xonA/pGDKCrG8iev626YS8Oo1UfVSYm/yOJU/cEA+uOc6DO8VzRZmQjReIK6NzNwbgxYz+mIZIKG0swGkREiJtNwYN527DDDiVQgzbxdRLJBOmNMczWMgzEW264ClZmok6uYgC9yfKOk2tceeH4MZZmtS0k61WbASNv17YV5LilRUqUUSkyuBL1BcadtJJABv2JxYtNSsLQIeZBO0diOh2g+vliWToKrg1Rri+gWHpgToGrF2TyZYp/yNvP/AFgzMKyOyjxVRjNPSG0s6iJg7wCQdzBwxzORrtWYJTUOQZKwyqDEaSsiQCLg9cC1sxXydZCGK1UFpuBPbsT3xS6sjLoErs1pkGSCCI2sQRG4PTBusRT9IN8C5/OvV/EdpZmJbpJME7YspPan7zjNo0BeNLDi0cvbeCRgY7be+DuPrzUyDJIPtf8A3gWpWlrBYtYLHQdJ8v1xrHo559hYplQhEnUgbbYkkR6SLH0xDP06jRyk/MZCyYABYmL6QBPlc45SqfMbqTcQIBvtEbf4xfWr1dBAgyCpiJgjed4t088VokiNKjqRiIsBaRqM2sNzF5jF4QaIU6hB6HoZmO/TFFXKVFRWIs8jtB6fz/GLuGpKkiQo+nvc3O/bGUzdPCpUQTeJawJGxHUi3bBRAC6QdQQxqsNIYSy6TzGGmOlvPBOcyqsqSACRIMXJHSfIRB88KyWbxNJZx87FokcwXVv3IHuMKxpDbgGfein4DFWbUGJIuCbW6W74RZyrrqkf2jQLxO/ewAPph1RRgiAaSSpiSLADciZwtp0Go1EUnXYGUgnUQYUGDDDVsb3OKj9kTdYD0KTKCqpNtTahGkpquCDsJnztODUz1erRI8SyxIJAMH+0Ey19wNrd8X1KtE0aksFYLyiPnYQAPKbk/thdkqunsBIGo3I6GO4vJ9sPshHBw5iAxWodQkHSwBntIuP+QscexQ7vNixHSJjfHsFMMNf8K0Slc6lKsgvPSRIsevX6YV8WzhNZ2JO9sPvhalPik1JtN+4Hn1G2M3xDJ1PEcKrEgEkQZgXJ9hfGl/1pDX8gZU3JA8r3+mHvwcgarVYSAtOL/wDIj/GFWYAOhbK7EAkyigGI1SAAOurrPljT/AGTPhvUYWZ4HmE3jy1GPY4XydB8f+kPeMf+CAtp6eQ3P1P0wk4SCKgPpHt1w34wjQii7QTHcsZj74UcNYif7j77fptjE3Yj+Iqhp5mpAJ1qRpkgSw0hv/VlVo6lROK2V2UVSy6z+GywISLArHKARtHWT1w9+OOHswSuousKY6TcNO3Q+5xn8vRIAL6hzXEW8pvfvhsaDKhIJMR3BMkRA9f+8B56qoYseQ2JCixF5EzAbYx69sF0yj1SA97kljEgDuTc2sJ8sA8T+VDfqIPvBIO9sSu9KN38HZUtk0qk8xkj0mL/AExkv/8AQ+bMKwi9MSfSfbDjg/EzTyqoLEKACP1vO+M7xJFeWZgSosswzOxgKoCmYmbxbFqX0Z1ouAHhi4IDb37bftjocwvkffFmU5qFSTJlTEWtMz5xG3ngapt6EHyxJYfWqhfDYjUAYPfp/jEMrmafilioE28vU47U0NQ1apfXddMACLGesztH6YFWl2g/XFwSoxn2aCjncsPnUSDAg/p5GcVcc4nSDo1PSSIY2sT2uO0ffC3LaNLhwpZhpWdXJJvUlTuB0MzJtgarlmdlFO7bgEgTpBNpIGw2xTihWP8AiXGhWoeAEEmCDEEFbi/1++BOA1GXaQR2E72+sYEQDkY6tUnXItvaO9u+GfDOVBIlmBW1jdrGQY2tiJ50aQC6lAEyxHLcEeZmIiBHX1wvanTY1vEcLfUJEyd4tcTPTytgwqSUGgFUuTN21dO5GwO8b4p4hSVpDnSgOohVUkKASTJgtFuWTue2M12adIDztUzIUEIgMoYAJZZDSLWYrAtLC9sD5nOBNWmmkVEszOXN5uIiGIBBBmJM9IY16AeiHvpKmDf8v8NsLIy6UjqFbWyHSeTQTPWDriIN+3bGyOd6zqcPZBTzBSAQXhiOZRF4EkAgneO+B6zAiZCMACBpgnVJsR0EKL3Oryx6mPCa6gtAiQrJcTN7TBUjznriaJCB4mD9u17YGICNL/j9R98dwRVztzBlZ5esDoLjpjuKoLNh8OgCnWmCdMzP+PXGYq5hWJg1NusTMXM/2wNt8a6hlEpFgt1IiLxhDU4dGrSokg/NAH1Ox6W9MJSQ2nQN/UVatZErIatSoAlMNyxqtTbl6DeDbvj6fleFikqUV+VBcgWtf7mT74wPwkS2bWvV+YBimlQBqiNrQoBt9sbSo6g+JLa2sBqMaR3UWJ88JhCNKwD4hryWO4mw/l8BUyoKgkAgiw79p9Jvi3iySxPUA2mPp3mcU0EYvq0xB3Pt+1vc4zNejQ5qjrQA/Kw0uPLcH1Bxhjl9FR0qamKtAjaxF/SJ+oxt8tnQYAI3/hxmOO0NOcqgXnSfYqB+o/m2HLoI9i08OOsOVsSCIjbAuf0XvaCBaSbiOliCBcRaehM6AumggGdzP7ERYxFhPrjM5upp0iASwm1zcmdhbb9MTWls8OI1QoAVmUAwBeAvzEdYHXAqM1WnUa8oylfLVq2//XE6Bq0v/tUmROcgIGl1DTYqRdIteZtO+CeAR+P0kBgDsIYwPOzfbGjVIxT0o4e5YPO5SO3ygAfYDA6VSNDCJvYgEdrhgQbeWNJwbhoeuEkEGRI27SJG3rGFFLIsyVUjnpsZ9jBGMzWwTK1ZpuPMH+fXF2RpO9QCkRqgmSwUCBe7QBbHMgsow8MbNeSSbDpMW6ep3xXTWpG06pBEXtHWOvkel+k6xoxmW5mmFgTLX3IgRexmGBvHt3GBcyYKNAYCDpIsY6GIMEzscEIj6SNHl3jzHnivN5QaAwY6pjRpMkbTNx3t088XZPp5HGmZIJNx0g9saDL0lZVkk2PyzI0gmdoiBJjp54T0cjVcKUplo3tse/6G/XyxoKAFXQFXSQYnYtcySNgbx7Yj5C4BWQpqLsxA6Ab2G/1xn+O1ARzCIWBBO7HewvbvGNTncswdheIJUeR/e+M7VyZqao1aLK2m+wnbr3xlH/Rt8jXASCrUVDDchWSuoXXUOXfcmDAvAJ2GO55aevSB+azAsUI2AHLqibzE9IwXT4M7MqBdG/O4MH2AMT7xir/4qsCV8NgRaRJgdh0v0ONjmYNUoBSoLBjEkXABvyz3sPrgzhptdoF9MXPrH83xMcHeQdJaZlSCZ9xczi3h3Bq5YwCCATBIFh0vEm+3XCeoFgozay1lWAABc7AeRHWTfvj2NFUp1ZJVN7mQTfb9tsexSkFH1SKG/hi3kMQbLUCL0gfUfz+DC/L1Gi4t574NpOGXthpphVEMzl6Xhv4dIB1U6dMAjGT4pmta0ihv5b/zpGNfl4ue2Mx8TZJgdSCFNxHQ9RFxHUdsRNFx+juVcCmGqsLgETEm8W64No8SpsSgEBd28wfsJEe+MnmczZDJDRzT8i6donqRe/8ArFmXrLRNMsSKmoiFGpY6EteZBBNpFsZleDZqQ8aBFzMdN/sMB8ara8wzKVJXlsTICj5pIiJkWJ2PfBlFnWlWrHUxQSJC3JsABc7Hv7YW5agh1iSG/KYMHrcQCLHt088DKieV0FNyVckC94jaNJ7+oxD4F4UuZr1a7Jpo0wYGomWfYT1CrJPqMVZqkz09CEancIDBibnp6euN9wbIrl8tSy6xKrzkCNTH5j9f2xUEL5HWAuW4NQ1WpqV62wB8SZGlSy34aAHVEwJi56b9Bh4NIbSNzhJ8UoVpwWMFpkCTsbb7Yp9UQjLcFzGissyIbr6402Zy6pm2sIrAk+RNjjLZJJamS/lJm3mYm0zjV8S1PRWoPmBxkXdC7hvw2KddCSGWfkOxv1MGBBxqqfDcuZBp6TJhSFm1pldwYm5+mBuHVRVpqfzRY9jhi7GzAeuNIImRVleG0I/8UeRXFeayVEA/ggj0weasjA71tMA3JOLwzoTcLr+FUfSkAAmLbRM3thF8NUgQakhubces28sPOIVSgzTjZaTdJMkR+p2xXwrIpQpJTG8CZ3mJ9sZyNET40pUa2FtJiPL+DAnwdllbLlyYZqpPsLRhv8SgnKFh06xtPfy2xn+GZhlo0kiIJn3P6Yjpmj2KRsFAkKUBWCdXnO0fX6YvosIB8OARcHfyFpH3wnyeb1EgXjrgvMLVc0zTq+HpMsNIYOO19r42hKzGUaJcQoSpCfhswkNaVP6Yt8FSiq6ioywSzAEkj83rOPPUC6VO+0AH+AW64hXlW1TYjFNInstpgR8gx7HKbggEiD1vj2HQaB0awvHW4GJZStrtER3xWuWgzgmin1xKsrCvL1OY9CMczVQVKJZlKnorRM+xI++K1hSSRF8c4tkWqwBOnt54lukNLTH5jL1WslEPG4jqRpk+UmbmAYx3LV6xJZaaBZC8wHiEkfM0bm29gO2G3GOGuiqeSFEDoTfqb/pgChTq3GlJ/LcxMjyH5WO3ljMscUgXp1abKFLJtaZ6HvuO2Fq1TC1TJqRpMKDtNoI6KdPtvg/J5CQDqg9Y2P6QZ9dhiPG8u6r4qGCqnVESI/MPtODsFgHwZFetT1FiUGobALYiO5jUL262xrChJtjNfBg8RmglQgDECOZnJsx+YqINpxr8rTAlj6T5DGkURN6VBAG1dY3xlfimqSqizEySRYfrbbGrzpYrCKGYiAC0C/cwYHtjJcVc8t9B2jfpBE4csFEz9KmdUAEgT095ONPlK6lApO62Pnv19MZ+ijC14HKPTePTrgunmCu49sZUWNuGVNKNBneOnvEbY0GQzOtJG+5GEgqh6YIsbi0j9IjBnADzPzkqNi28npcyfXrio9jl0Myg6bnFNWAL74oCu1WQYUdMS5DAcgP2Bt98WZibOvqZ6f8A+Rln/wBWDf8A84hXWrqEX5vpb9MEUk/EqN2MDE2di4E2IgxjOSLiF1wz5HM03HMKZ+1wcUcL4ZTahQJF9M/W+HuSKmV/uEEeo/xgDLqKSBCbINM+lsVBEzZdSy6LZVjHGqiYUyRYgdPX64rrVnUHSuoxIkxJ7f7xRUzQUswWT1MX9zjRtEpaEZ+66T+bviNesPDmZA7DtbphbmcxWqNpQKNMMGJnUbzTIiRvOry2w3p1g40t80dDf19JwlogOlnSsjwy0HfUI+5x7AVTNaDpMyPI49ieSRpgdRrFySOmPZVWRZClmYi20A9TOwAnAmXNRVAAjucR/rnZrDY4autJf4F5qm2vUx5EE+vlgfNZ5iNXiaCTIVYJjuQdh0nE+IVz4VQneBYeokz98ZF33qNSLtdmu0CnEBZBlYPW36YmSLTpGh4dnAdWsiojMSY/L0vPp6YrzbAPCqT+ZREyNjHlcj64RcJ4h4aI9OU1QpdiCZI6Lc6bRq9MKeKcVqM5CsJB6/M0sICjve48jiaHZuK2eQqC0aWsAGF4MEeoj9cS4dxBKyFECrUSQQOgkgHzBFifPGV41QWgiMXJdWBZADpHQ6ST0G9uuLuGFyfFpKzBQWbQPy+fZZt179MUqJbdmk+AzK5pgOU1dMSSIA2HUbzjTsLRAI6327evTGa+Fqgp06ujmV3LgxsD08iNj5jDSnnahMRv/IxSxClrGNDqcY742qeG3iBDDTeLEiMaOnXqgk2jpgDjtJq9B1e0XBG8jA3aElTMfQzobZyTuRG0e9/XHauZY/Kon/iD6z6/4wo1Oh/DWb/NE/UYtytJ3Imyz3/n19cYmg/y3ESQoAm0Ad8a7h+UhV1jmNz5GIt9cI+C8FUxUJJ0mT5x3w0zGdqH5RHY9MXFVrIehTa0rFdA8LRIqa7gj8rLH3nFGTpU2cvquMJmpZlqhDPI8sQ4m7pS0nlY2kdhc4psKLuJZ6X001DAG8dSfTFzZeohUMDHcHY/62wny2fWisqec/p64YnPuoR6iFZBBnz2kTF7ROIel6OOHVSlYaiCO4wWRLMWXSTBKGCRImMZ5K4VgzDV1JUREeUm3vhhxGtUraGQwAIMfb7YcHQTVoPdAbWwPTKgmWGFCpUmNXN+vvif/wAcxMsbxt/OuKcr0zrwKp1EktqXtY/y+O1M0ykst17nt0wJk+FgSTMdpti3MAyqqyCmQQ4KyT20mbdcTpVIWZvjctZZGO47U4ZTkwPqP9Y9hUPijQGn7YrorBJA8sFVqygAm+OqxAkLvjVrSKM58YZgKqUwbvzPfoLAH1P6YymdAC6ZHMdJJkwDYkdNsNPjfMN/VAAgBig9o2+s4Ep5TxDBj3mOvbzvjObKitEmUqLTFRGdw1hTUCVa95O6iLjfti/idISp2eZki0Adt5tM9h74ueoaVRarUA4QXVpgHqfWCPQwcczKrVOqiHFLctUNwCLqSqxdiQO+Fd6NojxnMtVKJuxACzAN7zE3mT7HF3DSYNMyAOo6nqLdemKaVZ6lUXbTpVOca7JcCI+XsPucG+Dp07DfywX4Fes0fwRmQzPRkgXKg7ypggfrbtjSjLGb2x8/+HwRUdlkFHkzMCwP3tHrj6E2ZRua9xONF9EUTIAFxtjOZ3Oa3JFWjCg/hsSr27SOYkdsH1OKrVsjQJIuI2sd8ZXjOXU1CLybAgx+nS2IlLaLUfWBVhc/MocQYJ0sB9jB+4wRkqMEdvMwDHrvieQ4A9TTqq2vCxJ89rYeUPh1LSjMBsXJMeg2GIsBzwh0ZCqm7KVMdJED74m9MhQpWYx7hGT8MiDABECB084xPNcR/GNMC8xPTGkRM4CovGEnxcgYU2gxdT7if2xoSL7ieuBc/R8akoPKNQI1EA23jfpin0JdmCr8O1LZjqiwiBAveetgAMWZCgQNRqKzGFKMxWw+WNwTcjbDnO8HdZZ9UC408wI/9emCKdF9CgHp8pUEH2O2MmUkVDMsizoZTYcpBj1kQcN+EBnWLRva3+P0wiztFoVRILWMA+294/TDPhdCuF06SY2PoMEbsb6GFXLopLMwXuSQB7zbFNXiNBfmM/p9cCZ7K1RDufVdvsccp1V0Kxp6C1tLEE+0dOuLcieNhTZvUuqhB9cSp1gYLaf5vbEKVFV5pCiLif4cL+H1EYPVqlVkzTpiJ09C0gkPPQGNrWwrChoGppY8pNyNR6++O4Er5iWPJP8APXHsHJE1IYtQJXVAPlil9bAhpA2tgbIrVphiIdTsDuMECoahRA6gzzgjcRsD0Mxi08HX0Y34x4YKbU9bFQVDhiJuCQRvaLH3x3hFST3m4/nbD34ryZqUWadYoySDtoMar+gB9sY7LVrlVGgptBNrW3Mkf7xMlaoL2x3xjLalaPzCHAm4Bmxnf18sK6eaZaApLUMVCQaIAuQZUsflaYHpGNDlBNJXaQzL8trT3g9cLs1wyj4nUAi+n5W639/TGMZVjNWr6BeE5IqoZk06+cC1gbiwiLdCB0xfVrB2KKpbSLHz3O3zC22Ls9xBFEu0tAURuIsBA3NvvM74VMClMBSRUd5sLbkkyD0FvfFRVuyZOlQx+Gsn47OVUKNMgARJJjY+jYbcW4wcvSSkpBr6Bq2inq7z1ifS04D4RU8KjWYE+MrhFX82pjaZ9Sb4yxezM+qWJ3+YsfSes740shPwLPEaniqsybljqEG5lgYEL9cNq/EfFhltpk+hMD9MZ6hTZVNQmm4BAjXfnkgBYBGkpcg9VHU4rTP1CwVzIiBpABsbTAEnzMzhPRrDb1+KJSYimTM3Y7/9+WDeHceZhEHyPf69sYd671CRyLB5mNoO0sxssnqTEnHuFcUcKviFiCCdridvaLziVErkkfQuH/EreIyVKcqpswH3+uDazr4xIurAMD27/cYyOUrORM7/AJlPQjqO8Y1XDqpCLqWxNj74uKadMUqeoJFETI63M9h1xl+N5/Q4nXpYhQ2k9TuSRAwx+IeNCmzJSEuYBPRQP1N5jGL4vnavhskuTVIgdxMgntfthyXgoujZ5fjPgUdVSNJHX7kd+9sXZPjMqzSFgagO4/uF9uuPm3FMyzUkBkqqwDNhJ2Ent3xS7u600Lxp5R3CkyR5/fE/gr9Pq+U4rTq6FqlQxPJNmJ8u4xbm6tVSfCILRsdsK+G16VMB15vCARw8EgGIcRIg2uNuuDs9dg9NrMP4fphK0i5JN4JqrZnMalrnTBtAtgXiFLMIopLTLCLMOnQY0mWeUtfzOF/EM0zIKaOFeYadowP7JM/T4HnPmfU4M7RM9L3ti5OG5iZFIUyOg2iN5JPWcNOBCrqk1S9NgLaoMg2iLgbWN8OsznqQYK5ILmAIJk9rbe+GkmDdGfpvolXptUYG7Sw9h5Y9jQBqTXAMe/7Y9g4oOYNV4OtdtQqssecA4JocEoj5mv3nHMnmaajTZyog97dcC18vmjUBBGn+2BEeu8xjbEiKd9hb52lQOjVqBswIkEG1/bGA45kBQqnR/wCJh+GxmSP7ST1Xz3EY31DLNctEHab4hn6A8Fw4VlJiIBETiXo0fO0QeJqEieoMA+smPc4Jzda+oPUEREFSJHzQRaJI74Mp8KpPSFRGqAASIgg32E7C+Bc1w0h2VWYSsgEiOlibCJxm87GtWEXlF+Yus9xE36gbixg9sDaqYSpUYvrjkcXVR1UiRMki4Mj0x7K0DpBa8Hm3hTtcbAmOuLeNatIRhpDQCukAkzYgRYAR2mTuDh8goEyFOo9IhqhCsVDOdUBWNiTFhLtfaTiOa4fUC0xT0skAwGEgxcGTBfaQO49tHmcsTS0IIAHhxO539CJg4y5ogIFKgQfmG8jrvus29ThJ2DwI4hwh6J01aZpvoDRysGP/ABKsR99+mBEoTzqQbSRIEf5wXky9beoXWmJLNAIncQTA5refvGB3ommQdQGoSsX3PUzy2vifSzufyDjL+MsOrGHCEnQd18QRYHcG4t33ry7EjmYkgATNwBsPpiFGtU1aNkIIMQJBuJjfB1PLhUMW6euBvwVDDgR1GNmXcdCOnuMbPjmaGVoK0ywHKO0dfbGC+ESTnFWbFo39/th38X8Q8XNhZ5KZmB+YJc/ViPpjW8I/BYK7Kupru0wNoM9++2M9xFyxQuJU7qT2vFrg7jGt4fkjUmowsTA6b/m+uFvxLw7w6KyCWDeWx64y5aXxwUvQNXSKYFzCrM3JsL3O4HbAVSt+MrDZCOvNFvrv/IwXUqroDqFADRAJtabAmffHsrkwZcmdRt3++KbRNGtyGaSlUpubrU5XUixVrH/ONDk6BANLTZSVB6Ebg+kHGIpufCY7lRY+Q6fTG+4DmiaKPHTf0t19MOO4F0wSg70gaaiYM7bDtgDNCnDNUWGJkyTHrAPptjUHnk2t/P8AeB8xwtHbVym1p74fGwuhJTyJdlYMiaY06WIVvYmQPWcFPTzOpdJphp5jNj5CcG1uHAoVJEj7YUsdB5yORrGTf7YmqGg3N+KrRyDy1AfbHsKeJ5qnVqM5ZeghniIA2AItMm/fHsFj4sMpZLlNSlQ0OCfnbmI9RMg4My/F0CrqJJ2IF48vbFdJKdAKtNoWIFyft3tvi6nl0ZtQQHfbv3wR5ITa9F3FMy5MUCDpNjUeBft5YlQylVUbxqwqBojQOUThtmOCU3Kk00YgH5v5vijMcNFMaaCAFvm57dTInF8W9ZNoX8ISMmQVKlfyqbCDuPaDi51BVXAlh5XvA/W+BuA1QrvSepq8SWAPawI9j+uCFGglW6Hqbf4xHyrpl/HXQkqZOgq1AK5SuCamkjlYASEN/mkE6r77YHypqNVXXr0EidQsxUcsEjms1vXDH4gyBaKlKnqImSDv5R1IwZkWq1qaeIpp6BGmSdV51MCSAf8AJvfGfLCq0q4oRTiVlDyzNxPYHawicKfirhwpBaipIexI6dB9Yn64fsQ7eHAPW42A/fsceyiCpmSWVGWmpF2kajAIKnoJ3jGnxq1pE/w+ftKHVpkT2sRG3t/nBNOojKWLG9yTIO+/fr98anivwbMmhWpzE6D19GBMeke+M1X4RWUkVKREKTJ8vPbCaCLrCigUVmqahvElhJAEmxixxfms2p5hEROw9z7ftgHUABZTfYxII842uMG8LOYqV9OVDBxIFgxHmSRpA88HEdhnwCqf1PilSygFvcxHWwti+qxau4CA6jqEtB3Mi/lhrkuFVwXDsOZtVRiL6t9+uFOcYUs0oZQysSs33BmB7Tvi0npDod5Oo3hckCAZC7A4SfEWt11zAWCfX/OL6ddqNd6BUjWA6+Y2/bBRpBkKNs02G+OZ2mbrUZHL0/G0paASTYdTJk9TjQf066SZuu3aOg+mOZHIJSRtKme5N9/S+PZ2pyabSBM+pi3Xt9Dim76FVdgniBcu+wMcrE2udo+mNz8NZNf6OmXMET9sYbNLBp0yusOA1unkfcY2i0q1NBSCsAFEGx3EkaZ6GRjeJix1nMsF8Nl0vfmBMQCDdbfNMCJAgnCwMhqEBR3sbjAuey75mmFAakQRDmbHvY3xY2RqU3BLUjN2N11ekbYcr8GgyjWmdbAibRvHngpstRNwQcAZinTCktCg7QAZPS+BNbKERYDsYHiHSDaTFrmLx/g4TbQVZfW+DcrWYvUpaydjqIt0EA49gFOHVqfLSI0SSB4hgSdh/wAR0GPYrkvoK/QzKVz4SnUKlQT8oCB+wWZHvidFnpgio5VdwPmI67gW7Ri3JcZashFIJCSnIoEEdNJECMWZridSSFAUKJmRBnafphXFKxUztKsahUqdQ87TiOapUxduWNugEn/OBch8Q6l3TxVi4BKAnYT2vvj2X4g5qJ45BZtlVSQp7zG3ri01WA1ol+IKHhVk30nmRryGG6enX3xc9X+ppBav4RggzvbaWnfGmz+Sp1aLU67fhz80xB6EHoRjE1PhusrMKLrXTueV1Bm5FgT6G/bCYkP8uVVdKEEATMi2wvHXHqtaFnUB3IOMtUpPz01IlZJUgzItubTM+lumPZB64aaSuWp7OqyhPYcsE9CfLGHGN9Gluh7Uz2lCKJUkbsWt0E7GbmY8sVURTLCkFLVmXUXEBWCkSGI5rk9MRo8Br1mH9Q60wJDqpAdgTqFkOkbXPW3bDehwqglUvSGnUCpXppBWAptF0BxptYT0DPwkeGVEI3SHZiB0EsJjywDnf6ikjCmjO+xYsdu4Ha2NMc+PECAs3MBsNz+3fBlcuJCAk9xH74KTYWZPhlJnB/qMvSc2M6BN+8iThnl6b0wVooEJkQgFh3O30xfns5oWKmu3Zb+xjGYFXN1Vqt4ukauQEc1u43wOkNDRuAVGZjWqFwb6Nr9TvHthf8Q8HIprVoqSg+YkzB2nv1IOOpxHMpTRVQs3WZJYDoO2I5Vq1VD4lfwdQjSogaexJ3N98K6FRTk+IUqiJTzKwy2FVDLL5T5dj98FikhMJWpvO0SCAPXCfiXA2pmBBO9tiOhnzwF/Q1gNXhMTO4HfrP8ArthOmtGrQ9qZepU0hacWksziLTa0mTH6YUOi0pNVwzn10rMxE9f3xZlqeabUadGpEETO0iDubGJE4acP+FHZlatFIACQDqftE7LPvvhKK+gcmd+GOGNUfxmWVQyI6ztuRtMn98bWvn1QfiAAj80YE1KlPRTWAosu3vPfGaObqiRp1qZ5dUx9u+Ltx6Eo/Y+zHxXly4XQfDBhnX5VJ2mNp2nuY3ti2tnkSmXgG5iDMj364zvD1RlVaidbLpFvORiGe4NUYmnTcCTqAKtEbn0N8HKQcYmiyebFZBGkqwix2Pp5YHoVDDmg5dgxkMZkjt+xGE/AclTphqTAgSSCRC9STJ64szGdq5emjIKJp301CGFh2MkG5H1wuQwys+ekaKNJh3IJv2tjmMNxPPVqVRg7c7HW0My3a9xaDjuCwo32aRnZaVHlDc7vcqom9haT7YnU4GpGpXcIrauV9Sk+nT0xdmc/KaFQ0xqBJCuDv8u23fHcxTRIcFeQzpBgd5iTcY06dk7RZ/TLUsgZQQLkATM7dbeffFZzS01KsDK8pgi/n98B53jhccyuqseaA2qehBH5b32x2lxzLiVLtyibruD++C0+h070rqZyjU/DZw7NBVe3YkQY9cGZnhTVCv4gFMGSTINvlAjrPU4HocYotJXU0iw2N+keQ++KQS9QqjOkLM2GkkEdRckHvFsQ/wBD/gVn8iOUKWMEMdIFzP8AdBBMyT6YMTL06YvVlpNy0yOpPtNsK/6sZeqmWotCEanZpYgtNoJAGqZktuRbHcvmFFQyrPqJK1GB1i9lhRAUC0mBte+HliG39BTVyTUJkfLtv5j9sIOJ8cZWpJSVQaRJZCQbaiBB3uIM9J8sM2oh01QrMLh9REdLQYAIG3vgDjdU6BQimHJlSw5YIk368wAt3Fr4G8HQ+ObLbUiJgiRafI+mKqQemWZgqA2DaiIHobTidPM+GoYoWYKAdMx56QbxOFefrrmFK1lrJTYaR3B1crLY8wjr06YdioYNxenqC+JTLE3GoyYFo6E32OPVCHEgrq31FL+YjvhLl/hPL0aq1TWzDhDs2iDa0woPf6YeUKqsz8yDTaNMMpPvv5YW1rDOiRqBSqEErFuhB7kD2wOyhraFjqTef8HAK5hqVbUFdqREVKhgksDAgraPI4Lo5tXZmU05U2BMG/2PrgbCiijkq6u0uGpsIWRLIfMdcNytAkK1RLiIEzO1+gGEdcgVlIzjqN/CEMT3uTYRtGLM+Cyg0nVGYyS8BiF3lSLkjAvwbNBQpZakNPiADzNv94XcXztKnpValMljcs8BRvJPfCXL52lUdaXM7FohqZCgHoD2kdcMM5w1uYI1NUgAoaakTvJvMx59sU26CqY4o8Mgflab26j97YWrmKpqlf6ZFy52qauYkf8AGO8/QYW5Rq9IsDVWmX5V0k7xaATYxFu+Bl4b+LNOioaCx5msx6wTa5+s4m76BINzfB6Ts+vxCXMhSSu39pUW263xMk0h4gqch2m5nsf8RioZiqi02zBSlpgG+rVPqJ6Tb649UUZhVq8rKGlWYRtuSpuV8/TCGFM9HNEUwxYiQ9lIWLwYNjhFT4MoSstNYQQYM38wp+Ug2M4PqZSnScmmopuZKmmF/EBEnrJAkG3TFGc4HTrU0rMEappAKo7KrEXiVNwCNowmmwsFGYdQFq06rEAQTT3HTYn9cew2pcQhVFUvSeBKkqfeTcjHMRQ6YPmMzVQaWFSqpNjOp5JiORRCgXvg3L5akwLLQK1FPKHDHrBMbnrtg88XXRyKCYnV29fLf6YBrcecMEADzMKsGNWxBG0iYn9cbukzNW9CarnUdaKdNnChvYgxzfTAtThtGoeWg4WxBDFZYXgjbtfHc5xKqQHgg76ANLkLa4Jlh5C+FmbyoqstdA+oyIOrTYSQeqjofQWwnJdopL7CsjS0k1awUr8ulAdM3BY7w2wN8Ty2eosjABWCE81N5I1SBt1Fr7YhkVipTVcwpa4NIDUFkao1Wiw+Y4V8Ly6tUdAaSgVGPIYqK0RHMxGkg7RBvHfEuwRaddZUiomqAKtOpYwkyRpFyTvBPl2wRS4nqkUKBQ1Bf+2EGkNNyVt8p6iDgtcxBJhXKAyyEDRYQComxubnAlGvqVHd0fVYQscu5AkyRN8IZdwipmkU6gKtOpOpgpDK08w0TBTe4+mPcb4lmKVJuVixWJCyAB3IUQu0d8cYCAFNVRGoKo0yRcAz0PUHCf4m4xVo1AxQkaYEgBZMDUYMlhFgbYLwDRZWrKo7MGfSBZjqB6nqDJtjvFuIlF1swWxBLT+aIAtJMjbGXyXEqrhWLeI2kECDKsLkRpMg2ggdcPznKRCNmGhislCwOkHpEA7+WGneCAqecYBIK3+YltM9gAbTv1wdQpaqxLJDlZsTJiwv8p84vtirQQYpKigDcQXkdLER16zc4nRyb2qf+VtUIDELO8EG3btgqwQUqRCDQoY2VZIB7tJ3BxBuHhVI8PWs8wpgDVPUEEEfXFTZmoraV1GDc/lBi8Er645XzQCyTyLf8927WO0xAOKoCBNCjXhC1PSpZl0STtzGQTIHYxGD8qRW0MBTqU91djDavIARjN5jN1GbUrBR/a4OoknaT+XrAGGSZzSjfh6iGN0Iu0Wt0n0HtiU6AY5biAqJPh1KLKSqmqhBW0yBuR09cB/1rLTio6GmWhq1RwDvuIsR0APvgDL1syRTNRxSRW1QDMDtquCZ3A2mMX5riC1C4CLUBIF1Ux1ItYjzO2BMKthpNYVEK1abUaltStfy8p9sMaZrJqEsWYWFtJ874WHK0XENSKzEX/DawMAHZgB0wHQp0cvV1ms7iYCmpOk9Nl6fvhpja0eDOh20Mp1jeAOX/kP94HpZoIVWtzNr0jSOUSJ2GwKjraZwrIos/iUqteq5UpyuoCBmlh8o1T3npi6pkXSmUpoFf5gdR5vKWklrT9YGG5ISVjPhrq6Apo0JtvY/404p4zxFUJDUtJ/K4VnWYmSFIkCLicVtxFqVLTAaoRddYk9Oi7A2m2PZfNs1O5gwLPBVYEGSLjrvhOQUDV+J5PWxKZmTBJRHZDYCUOkwpAFsexVmfinwyERdSgW0gADyEY9ieSK4soGdchqrOaNFb6rS/wD63buLx5Tgg12cVGDlCQPD8NRqI5i3zMDMQbYnV4LUFNUV1NV3uziVBNwVHSLW2xa3D2DqS4NQWZioglYuB79cGCKqPB1Z0LPUkQx1alfl/LqFgJ98ey71lQ+EfFhoOo6bdtZgk73Ei+LcznfARm5iFAHTqY/l8doozs1NzpIAcFD03jmFuvfDS3ReFYBZ9LVBTldRRZ1I4NjqIIeRbcbY7lkozWqCk6VjYtUcQ7bSNgZA8t8H0EMgTy9bXsJn/vCbitIlm1sWEjSLAD5d7X+s3wDtA6ctN1Zh4jA6HUmUHZwRGk7bE398L/hvPENpYnQWAsJuAREHmuQSQsRPTbFee4m1M02EBvEF1VRYbW2NyDJxbnstSLy1IU6lUkeJTZjDxJlGOnQQTYaSCTGJGPcxxPK+Ko/FJKqwKCRpIgwDJseWI64VU8szOzM40UoKeJEsD+YoYMEA+4OJUeB1UXWtb/66qNXKBVvYqAZGmb3b0Atg3hvw5VYiocyShA0BkBNpAmSes998PfRCjKV6IbWiFdTErosJBswUmItAjefIYbZFEedVR4JJRHVT5kSV1Rv16YlQ4PSrWD1Vam2iRoAG5JUBbCT8vTE6nAKYcsatZpA+ZpJA/LaIEYEgf0cyQy1Rmp0yC8mSVtA81t1Fz3xVWomnIuDTghqTnU3ddDcuqdmHoZwzXh9HLFV8MaWMLpEMJ/uM3xbla7U6o52J0noBy2t1JMn7DFWJUDJnHCF4qKkapf543uNrRtPbC/K8RR9aGmRTIENT7k3kDzi8dcbHK8WhXCAlibhoKjvFpuOmE+a4hrB8IaCDCmBeBfVEH6HA16Cei1uGCoKeqnXR9iDDWFgwZbde+2OLwVAQERiZDBSpBG4Je4xRwDiWZqtVpFxpBs0mRpIkekHvh7mRU1StR5WL6iL3Oy2I9cLsGLwiMQKixzWAdipIInlBIEnp9MdqZIl1gqBMaQGDW6kgwTtYjrgmlRSpTZgNNQOJYX5u+4JF/LbFOVFBSSEYMSJMk3JgxLWvh0FngtUXR0qrP55BW0QpBgAeY98CcSo5jQ4ZB+IZkASDEWMkRF5mcE8Lzf49fKU1CrS5jUN3LNBBgQDZr3m2G/DnqNUqFqkrTAGnQtjAOoGJuCbHvh9h0JOC5eiaWlFjSAGBMiZvMnULiYIvhhm8ij+FUZWimxJYtp09JIAhhI8u9sTydIahCo83LOoDdpGkb++IUHqzVRlQqraSQzSdvylSIvtOBIVgdbJ0XQVVVTTYlrhwzXuQwNtpggjaIwGKqov/AIlAIMUzV1eJ1GknlBj8vnMYYZPh2YpUgviU3eSFDAinBN5AG8Sftil8vSY1KellZAZUNyCysdMQYhgB74Ti1iGmIeLrlfEMMUsDpKv19GA+2O4Z5ynlwwApGpYc1Qy3ucexBR//2Q=="/>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4" descr="data:image/jpeg;base64,/9j/4AAQSkZJRgABAQAAAQABAAD/2wCEAAkGBxMTEhUTExMWFhUXGSIbGRgYGR0gGxsgGyAfHiAbIB8bHSggIBolGxoaITEhJSkrMDAuHR8zODMtNygtLisBCgoKDg0OGhAQGy0lHx8tLS0tLS0tLS0tLS0tLS0tLS0tLS0tLS0tLS0tLS0tLS0tLS0tLS0tLS0tLS0tLTctLf/AABEIAO4A1AMBIgACEQEDEQH/xAAbAAACAwEBAQAAAAAAAAAAAAAEBQIDBgEAB//EADsQAAIBAgQEBAQFBAICAgMBAAECEQMhAAQSMQUiQVETYXGBBjKRoSNCscHwFFLR4WLxM4IVJFOSwgf/xAAYAQADAQEAAAAAAAAAAAAAAAAAAQIDBP/EACERAAIDAAMAAwEBAQAAAAAAAAABAhEhEjFBA1FhIjJx/9oADAMBAAIRAxEAPwD5vmafPF1Bt8vT0n7Y+lcJOjLDYQs22wlo8XylZ5ZQs/r/ACcN/iJ1TLMUMAi2Btt0JJGDrvqZ6hmNV/LzwRwMh8zRUrIZwD6Ef94WgE0zuJ9YJtb79cMvhtiuaoqWOktJHQkIYMbT0+uLdUSlp7jWSVBqRQEHKATvcjqZO3T98J8qtwBYzPXfzIvvjT5vW2VddOvQfmEkgSfmG4+keeEOVofIZEagO/X/ADjkOoE4ytQs2olmJkktMnrvvgCgSHFvP6f9Y0nEyNbXECZbvubW8wIwq/pzdoBQsFHMpMEa9hfYiTHkYNsWmKSFVQW1dyceaqx0yTyrC+QuY+pP1wbmcuUJJollZWVSdUA9WBEAsvbbuMBOkC5M+lojvPp98UjNokCO5vEyIMkXi+wNp629MX5JyDqAk9Bvbr9sC06rAMoMBhDeYBDfqAcM8rTGiSgMSTLHaBAAix3IPWfLAyolFOrDqUOlgQVYgRPQEER+3lgyjQZAzst4IAi4i3Qe2B8vQGsaeu4JkiOvphxmxYEbkb/riJSGoorzvxCyladISAqiL7xtfe+Fy5moW8Vr2Ig7XET6iZ9YxVnVhgbHlBPT7f4xb445ZAteDsfK2KS9M5N2FrxByAs26zi/4kzD6acKKYiYQtzBtjck7DfzwBldoJI22AP74Hz6mBNoPfF0ibYTWrl30MAxamKaFhPhxddPMAL2J6AkwTYlnIcpJQsFSAQbK0rzETJGmR2lhgeiiu+pmC6VkACxIFhbYHviVVGZNZmNtXTyH2xlJ6bRWAVfLWkzAHNHSTAn3j7Y9RkkOqKoAiAJERBJmbk/Qn0xaCaoCs4UAEqSLSoNrbT9sUZNAtQ2JHfp67beeH4Ho3qgigt/S9x1HtfyjF1HLioxUiQVWGsINp2369p+2KEzKPq0UzpDzpY2I7FlA38hh3w4KoNYimlNjGgHmFy3KCZKiInEUU3/ACHuQlMU6YKkmwBJ9pJnAGfzdddK1KjlSdhY+XtO4xBePUmzZAI0Kx0sDIaLQLe8iOuNF8QU0elr20jULb/5w6RFkcrXhFhgbdd8exgK/GmLGIHsTj2CmHJBWWyylwiy3MAOhvc2PbbGn+OaipRo0huff2wk4DRH9SgN74YfGdWcxAUHSpFybSI/ecdHpglhndagc3QHa14tuNpwdwCqz5iiqtAGtrgESKb79wbD3wrCFjHINNyHbSDF4kkXO0AyZthp8J0G/qBVYWKVNPnACsRaIGqD64JdDitQ6GZpmi61uSpqhTtN76G699P2wp/pDIIUvDfMhAaPNSNLHzn2xonA/pGDKCrG8iev626YS8Oo1UfVSYm/yOJU/cEA+uOc6DO8VzRZmQjReIK6NzNwbgxYz+mIZIKG0swGkREiJtNwYN527DDDiVQgzbxdRLJBOmNMczWMgzEW264ClZmok6uYgC9yfKOk2tceeH4MZZmtS0k61WbASNv17YV5LilRUqUUSkyuBL1BcadtJJABv2JxYtNSsLQIeZBO0diOh2g+vliWToKrg1Rri+gWHpgToGrF2TyZYp/yNvP/AFgzMKyOyjxVRjNPSG0s6iJg7wCQdzBwxzORrtWYJTUOQZKwyqDEaSsiQCLg9cC1sxXydZCGK1UFpuBPbsT3xS6sjLoErs1pkGSCCI2sQRG4PTBusRT9IN8C5/OvV/EdpZmJbpJME7YspPan7zjNo0BeNLDi0cvbeCRgY7be+DuPrzUyDJIPtf8A3gWpWlrBYtYLHQdJ8v1xrHo559hYplQhEnUgbbYkkR6SLH0xDP06jRyk/MZCyYABYmL6QBPlc45SqfMbqTcQIBvtEbf4xfWr1dBAgyCpiJgjed4t088VokiNKjqRiIsBaRqM2sNzF5jF4QaIU6hB6HoZmO/TFFXKVFRWIs8jtB6fz/GLuGpKkiQo+nvc3O/bGUzdPCpUQTeJawJGxHUi3bBRAC6QdQQxqsNIYSy6TzGGmOlvPBOcyqsqSACRIMXJHSfIRB88KyWbxNJZx87FokcwXVv3IHuMKxpDbgGfein4DFWbUGJIuCbW6W74RZyrrqkf2jQLxO/ewAPph1RRgiAaSSpiSLADciZwtp0Go1EUnXYGUgnUQYUGDDDVsb3OKj9kTdYD0KTKCqpNtTahGkpquCDsJnztODUz1erRI8SyxIJAMH+0Ey19wNrd8X1KtE0aksFYLyiPnYQAPKbk/thdkqunsBIGo3I6GO4vJ9sPshHBw5iAxWodQkHSwBntIuP+QscexQ7vNixHSJjfHsFMMNf8K0Slc6lKsgvPSRIsevX6YV8WzhNZ2JO9sPvhalPik1JtN+4Hn1G2M3xDJ1PEcKrEgEkQZgXJ9hfGl/1pDX8gZU3JA8r3+mHvwcgarVYSAtOL/wDIj/GFWYAOhbK7EAkyigGI1SAAOurrPljT/AGTPhvUYWZ4HmE3jy1GPY4XydB8f+kPeMf+CAtp6eQ3P1P0wk4SCKgPpHt1w34wjQii7QTHcsZj74UcNYif7j77fptjE3Yj+Iqhp5mpAJ1qRpkgSw0hv/VlVo6lROK2V2UVSy6z+GywISLArHKARtHWT1w9+OOHswSuousKY6TcNO3Q+5xn8vRIAL6hzXEW8pvfvhsaDKhIJMR3BMkRA9f+8B56qoYseQ2JCixF5EzAbYx69sF0yj1SA97kljEgDuTc2sJ8sA8T+VDfqIPvBIO9sSu9KN38HZUtk0qk8xkj0mL/AExkv/8AQ+bMKwi9MSfSfbDjg/EzTyqoLEKACP1vO+M7xJFeWZgSosswzOxgKoCmYmbxbFqX0Z1ouAHhi4IDb37bftjocwvkffFmU5qFSTJlTEWtMz5xG3ngapt6EHyxJYfWqhfDYjUAYPfp/jEMrmafilioE28vU47U0NQ1apfXddMACLGesztH6YFWl2g/XFwSoxn2aCjncsPnUSDAg/p5GcVcc4nSDo1PSSIY2sT2uO0ffC3LaNLhwpZhpWdXJJvUlTuB0MzJtgarlmdlFO7bgEgTpBNpIGw2xTihWP8AiXGhWoeAEEmCDEEFbi/1++BOA1GXaQR2E72+sYEQDkY6tUnXItvaO9u+GfDOVBIlmBW1jdrGQY2tiJ50aQC6lAEyxHLcEeZmIiBHX1wvanTY1vEcLfUJEyd4tcTPTytgwqSUGgFUuTN21dO5GwO8b4p4hSVpDnSgOohVUkKASTJgtFuWTue2M12adIDztUzIUEIgMoYAJZZDSLWYrAtLC9sD5nOBNWmmkVEszOXN5uIiGIBBBmJM9IY16AeiHvpKmDf8v8NsLIy6UjqFbWyHSeTQTPWDriIN+3bGyOd6zqcPZBTzBSAQXhiOZRF4EkAgneO+B6zAiZCMACBpgnVJsR0EKL3Oryx6mPCa6gtAiQrJcTN7TBUjznriaJCB4mD9u17YGICNL/j9R98dwRVztzBlZ5esDoLjpjuKoLNh8OgCnWmCdMzP+PXGYq5hWJg1NusTMXM/2wNt8a6hlEpFgt1IiLxhDU4dGrSokg/NAH1Ox6W9MJSQ2nQN/UVatZErIatSoAlMNyxqtTbl6DeDbvj6fleFikqUV+VBcgWtf7mT74wPwkS2bWvV+YBimlQBqiNrQoBt9sbSo6g+JLa2sBqMaR3UWJ88JhCNKwD4hryWO4mw/l8BUyoKgkAgiw79p9Jvi3iySxPUA2mPp3mcU0EYvq0xB3Pt+1vc4zNejQ5qjrQA/Kw0uPLcH1Bxhjl9FR0qamKtAjaxF/SJ+oxt8tnQYAI3/hxmOO0NOcqgXnSfYqB+o/m2HLoI9i08OOsOVsSCIjbAuf0XvaCBaSbiOliCBcRaehM6AumggGdzP7ERYxFhPrjM5upp0iASwm1zcmdhbb9MTWls8OI1QoAVmUAwBeAvzEdYHXAqM1WnUa8oylfLVq2//XE6Bq0v/tUmROcgIGl1DTYqRdIteZtO+CeAR+P0kBgDsIYwPOzfbGjVIxT0o4e5YPO5SO3ygAfYDA6VSNDCJvYgEdrhgQbeWNJwbhoeuEkEGRI27SJG3rGFFLIsyVUjnpsZ9jBGMzWwTK1ZpuPMH+fXF2RpO9QCkRqgmSwUCBe7QBbHMgsow8MbNeSSbDpMW6ep3xXTWpG06pBEXtHWOvkel+k6xoxmW5mmFgTLX3IgRexmGBvHt3GBcyYKNAYCDpIsY6GIMEzscEIj6SNHl3jzHnivN5QaAwY6pjRpMkbTNx3t088XZPp5HGmZIJNx0g9saDL0lZVkk2PyzI0gmdoiBJjp54T0cjVcKUplo3tse/6G/XyxoKAFXQFXSQYnYtcySNgbx7Yj5C4BWQpqLsxA6Ab2G/1xn+O1ARzCIWBBO7HewvbvGNTncswdheIJUeR/e+M7VyZqao1aLK2m+wnbr3xlH/Rt8jXASCrUVDDchWSuoXXUOXfcmDAvAJ2GO55aevSB+azAsUI2AHLqibzE9IwXT4M7MqBdG/O4MH2AMT7xir/4qsCV8NgRaRJgdh0v0ONjmYNUoBSoLBjEkXABvyz3sPrgzhptdoF9MXPrH83xMcHeQdJaZlSCZ9xczi3h3Bq5YwCCATBIFh0vEm+3XCeoFgozay1lWAABc7AeRHWTfvj2NFUp1ZJVN7mQTfb9tsexSkFH1SKG/hi3kMQbLUCL0gfUfz+DC/L1Gi4t574NpOGXthpphVEMzl6Xhv4dIB1U6dMAjGT4pmta0ihv5b/zpGNfl4ue2Mx8TZJgdSCFNxHQ9RFxHUdsRNFx+juVcCmGqsLgETEm8W64No8SpsSgEBd28wfsJEe+MnmczZDJDRzT8i6donqRe/8ArFmXrLRNMsSKmoiFGpY6EteZBBNpFsZleDZqQ8aBFzMdN/sMB8ara8wzKVJXlsTICj5pIiJkWJ2PfBlFnWlWrHUxQSJC3JsABc7Hv7YW5agh1iSG/KYMHrcQCLHt088DKieV0FNyVckC94jaNJ7+oxD4F4UuZr1a7Jpo0wYGomWfYT1CrJPqMVZqkz09CEancIDBibnp6euN9wbIrl8tSy6xKrzkCNTH5j9f2xUEL5HWAuW4NQ1WpqV62wB8SZGlSy34aAHVEwJi56b9Bh4NIbSNzhJ8UoVpwWMFpkCTsbb7Yp9UQjLcFzGissyIbr6402Zy6pm2sIrAk+RNjjLZJJamS/lJm3mYm0zjV8S1PRWoPmBxkXdC7hvw2KddCSGWfkOxv1MGBBxqqfDcuZBp6TJhSFm1pldwYm5+mBuHVRVpqfzRY9jhi7GzAeuNIImRVleG0I/8UeRXFeayVEA/ggj0weasjA71tMA3JOLwzoTcLr+FUfSkAAmLbRM3thF8NUgQakhubces28sPOIVSgzTjZaTdJMkR+p2xXwrIpQpJTG8CZ3mJ9sZyNET40pUa2FtJiPL+DAnwdllbLlyYZqpPsLRhv8SgnKFh06xtPfy2xn+GZhlo0kiIJn3P6Yjpmj2KRsFAkKUBWCdXnO0fX6YvosIB8OARcHfyFpH3wnyeb1EgXjrgvMLVc0zTq+HpMsNIYOO19r42hKzGUaJcQoSpCfhswkNaVP6Yt8FSiq6ioywSzAEkj83rOPPUC6VO+0AH+AW64hXlW1TYjFNInstpgR8gx7HKbggEiD1vj2HQaB0awvHW4GJZStrtER3xWuWgzgmin1xKsrCvL1OY9CMczVQVKJZlKnorRM+xI++K1hSSRF8c4tkWqwBOnt54lukNLTH5jL1WslEPG4jqRpk+UmbmAYx3LV6xJZaaBZC8wHiEkfM0bm29gO2G3GOGuiqeSFEDoTfqb/pgChTq3GlJ/LcxMjyH5WO3ljMscUgXp1abKFLJtaZ6HvuO2Fq1TC1TJqRpMKDtNoI6KdPtvg/J5CQDqg9Y2P6QZ9dhiPG8u6r4qGCqnVESI/MPtODsFgHwZFetT1FiUGobALYiO5jUL262xrChJtjNfBg8RmglQgDECOZnJsx+YqINpxr8rTAlj6T5DGkURN6VBAG1dY3xlfimqSqizEySRYfrbbGrzpYrCKGYiAC0C/cwYHtjJcVc8t9B2jfpBE4csFEz9KmdUAEgT095ONPlK6lApO62Pnv19MZ+ijC14HKPTePTrgunmCu49sZUWNuGVNKNBneOnvEbY0GQzOtJG+5GEgqh6YIsbi0j9IjBnADzPzkqNi28npcyfXrio9jl0Myg6bnFNWAL74oCu1WQYUdMS5DAcgP2Bt98WZibOvqZ6f8A+Rln/wBWDf8A84hXWrqEX5vpb9MEUk/EqN2MDE2di4E2IgxjOSLiF1wz5HM03HMKZ+1wcUcL4ZTahQJF9M/W+HuSKmV/uEEeo/xgDLqKSBCbINM+lsVBEzZdSy6LZVjHGqiYUyRYgdPX64rrVnUHSuoxIkxJ7f7xRUzQUswWT1MX9zjRtEpaEZ+66T+bviNesPDmZA7DtbphbmcxWqNpQKNMMGJnUbzTIiRvOry2w3p1g40t80dDf19JwlogOlnSsjwy0HfUI+5x7AVTNaDpMyPI49ieSRpgdRrFySOmPZVWRZClmYi20A9TOwAnAmXNRVAAjucR/rnZrDY4autJf4F5qm2vUx5EE+vlgfNZ5iNXiaCTIVYJjuQdh0nE+IVz4VQneBYeokz98ZF33qNSLtdmu0CnEBZBlYPW36YmSLTpGh4dnAdWsiojMSY/L0vPp6YrzbAPCqT+ZREyNjHlcj64RcJ4h4aI9OU1QpdiCZI6Lc6bRq9MKeKcVqM5CsJB6/M0sICjve48jiaHZuK2eQqC0aWsAGF4MEeoj9cS4dxBKyFECrUSQQOgkgHzBFifPGV41QWgiMXJdWBZADpHQ6ST0G9uuLuGFyfFpKzBQWbQPy+fZZt179MUqJbdmk+AzK5pgOU1dMSSIA2HUbzjTsLRAI6327evTGa+Fqgp06ujmV3LgxsD08iNj5jDSnnahMRv/IxSxClrGNDqcY742qeG3iBDDTeLEiMaOnXqgk2jpgDjtJq9B1e0XBG8jA3aElTMfQzobZyTuRG0e9/XHauZY/Kon/iD6z6/4wo1Oh/DWb/NE/UYtytJ3Imyz3/n19cYmg/y3ESQoAm0Ad8a7h+UhV1jmNz5GIt9cI+C8FUxUJJ0mT5x3w0zGdqH5RHY9MXFVrIehTa0rFdA8LRIqa7gj8rLH3nFGTpU2cvquMJmpZlqhDPI8sQ4m7pS0nlY2kdhc4psKLuJZ6X001DAG8dSfTFzZeohUMDHcHY/62wny2fWisqec/p64YnPuoR6iFZBBnz2kTF7ROIel6OOHVSlYaiCO4wWRLMWXSTBKGCRImMZ5K4VgzDV1JUREeUm3vhhxGtUraGQwAIMfb7YcHQTVoPdAbWwPTKgmWGFCpUmNXN+vvif/wAcxMsbxt/OuKcr0zrwKp1EktqXtY/y+O1M0ykst17nt0wJk+FgSTMdpti3MAyqqyCmQQ4KyT20mbdcTpVIWZvjctZZGO47U4ZTkwPqP9Y9hUPijQGn7YrorBJA8sFVqygAm+OqxAkLvjVrSKM58YZgKqUwbvzPfoLAH1P6YymdAC6ZHMdJJkwDYkdNsNPjfMN/VAAgBig9o2+s4Ep5TxDBj3mOvbzvjObKitEmUqLTFRGdw1hTUCVa95O6iLjfti/idISp2eZki0Adt5tM9h74ueoaVRarUA4QXVpgHqfWCPQwcczKrVOqiHFLctUNwCLqSqxdiQO+Fd6NojxnMtVKJuxACzAN7zE3mT7HF3DSYNMyAOo6nqLdemKaVZ6lUXbTpVOca7JcCI+XsPucG+Dp07DfywX4Fes0fwRmQzPRkgXKg7ypggfrbtjSjLGb2x8/+HwRUdlkFHkzMCwP3tHrj6E2ZRua9xONF9EUTIAFxtjOZ3Oa3JFWjCg/hsSr27SOYkdsH1OKrVsjQJIuI2sd8ZXjOXU1CLybAgx+nS2IlLaLUfWBVhc/MocQYJ0sB9jB+4wRkqMEdvMwDHrvieQ4A9TTqq2vCxJ89rYeUPh1LSjMBsXJMeg2GIsBzwh0ZCqm7KVMdJED74m9MhQpWYx7hGT8MiDABECB084xPNcR/GNMC8xPTGkRM4CovGEnxcgYU2gxdT7if2xoSL7ieuBc/R8akoPKNQI1EA23jfpin0JdmCr8O1LZjqiwiBAveetgAMWZCgQNRqKzGFKMxWw+WNwTcjbDnO8HdZZ9UC408wI/9emCKdF9CgHp8pUEH2O2MmUkVDMsizoZTYcpBj1kQcN+EBnWLRva3+P0wiztFoVRILWMA+294/TDPhdCuF06SY2PoMEbsb6GFXLopLMwXuSQB7zbFNXiNBfmM/p9cCZ7K1RDufVdvsccp1V0Kxp6C1tLEE+0dOuLcieNhTZvUuqhB9cSp1gYLaf5vbEKVFV5pCiLif4cL+H1EYPVqlVkzTpiJ09C0gkPPQGNrWwrChoGppY8pNyNR6++O4Er5iWPJP8APXHsHJE1IYtQJXVAPlil9bAhpA2tgbIrVphiIdTsDuMECoahRA6gzzgjcRsD0Mxi08HX0Y34x4YKbU9bFQVDhiJuCQRvaLH3x3hFST3m4/nbD34ryZqUWadYoySDtoMar+gB9sY7LVrlVGgptBNrW3Mkf7xMlaoL2x3xjLalaPzCHAm4Bmxnf18sK6eaZaApLUMVCQaIAuQZUsflaYHpGNDlBNJXaQzL8trT3g9cLs1wyj4nUAi+n5W639/TGMZVjNWr6BeE5IqoZk06+cC1gbiwiLdCB0xfVrB2KKpbSLHz3O3zC22Ls9xBFEu0tAURuIsBA3NvvM74VMClMBSRUd5sLbkkyD0FvfFRVuyZOlQx+Gsn47OVUKNMgARJJjY+jYbcW4wcvSSkpBr6Bq2inq7z1ifS04D4RU8KjWYE+MrhFX82pjaZ9Sb4yxezM+qWJ3+YsfSes740shPwLPEaniqsybljqEG5lgYEL9cNq/EfFhltpk+hMD9MZ6hTZVNQmm4BAjXfnkgBYBGkpcg9VHU4rTP1CwVzIiBpABsbTAEnzMzhPRrDb1+KJSYimTM3Y7/9+WDeHceZhEHyPf69sYd671CRyLB5mNoO0sxssnqTEnHuFcUcKviFiCCdridvaLziVErkkfQuH/EreIyVKcqpswH3+uDazr4xIurAMD27/cYyOUrORM7/AJlPQjqO8Y1XDqpCLqWxNj74uKadMUqeoJFETI63M9h1xl+N5/Q4nXpYhQ2k9TuSRAwx+IeNCmzJSEuYBPRQP1N5jGL4vnavhskuTVIgdxMgntfthyXgoujZ5fjPgUdVSNJHX7kd+9sXZPjMqzSFgagO4/uF9uuPm3FMyzUkBkqqwDNhJ2Ent3xS7u600Lxp5R3CkyR5/fE/gr9Pq+U4rTq6FqlQxPJNmJ8u4xbm6tVSfCILRsdsK+G16VMB15vCARw8EgGIcRIg2uNuuDs9dg9NrMP4fphK0i5JN4JqrZnMalrnTBtAtgXiFLMIopLTLCLMOnQY0mWeUtfzOF/EM0zIKaOFeYadowP7JM/T4HnPmfU4M7RM9L3ti5OG5iZFIUyOg2iN5JPWcNOBCrqk1S9NgLaoMg2iLgbWN8OsznqQYK5ILmAIJk9rbe+GkmDdGfpvolXptUYG7Sw9h5Y9jQBqTXAMe/7Y9g4oOYNV4OtdtQqssecA4JocEoj5mv3nHMnmaajTZyog97dcC18vmjUBBGn+2BEeu8xjbEiKd9hb52lQOjVqBswIkEG1/bGA45kBQqnR/wCJh+GxmSP7ST1Xz3EY31DLNctEHab4hn6A8Fw4VlJiIBETiXo0fO0QeJqEieoMA+smPc4Jzda+oPUEREFSJHzQRaJI74Mp8KpPSFRGqAASIgg32E7C+Bc1w0h2VWYSsgEiOlibCJxm87GtWEXlF+Yus9xE36gbixg9sDaqYSpUYvrjkcXVR1UiRMki4Mj0x7K0DpBa8Hm3hTtcbAmOuLeNatIRhpDQCukAkzYgRYAR2mTuDh8goEyFOo9IhqhCsVDOdUBWNiTFhLtfaTiOa4fUC0xT0skAwGEgxcGTBfaQO49tHmcsTS0IIAHhxO539CJg4y5ogIFKgQfmG8jrvus29ThJ2DwI4hwh6J01aZpvoDRysGP/ABKsR99+mBEoTzqQbSRIEf5wXky9beoXWmJLNAIncQTA5refvGB3ommQdQGoSsX3PUzy2vifSzufyDjL+MsOrGHCEnQd18QRYHcG4t33ry7EjmYkgATNwBsPpiFGtU1aNkIIMQJBuJjfB1PLhUMW6euBvwVDDgR1GNmXcdCOnuMbPjmaGVoK0ywHKO0dfbGC+ESTnFWbFo39/th38X8Q8XNhZ5KZmB+YJc/ViPpjW8I/BYK7Kupru0wNoM9++2M9xFyxQuJU7qT2vFrg7jGt4fkjUmowsTA6b/m+uFvxLw7w6KyCWDeWx64y5aXxwUvQNXSKYFzCrM3JsL3O4HbAVSt+MrDZCOvNFvrv/IwXUqroDqFADRAJtabAmffHsrkwZcmdRt3++KbRNGtyGaSlUpubrU5XUixVrH/ONDk6BANLTZSVB6Ebg+kHGIpufCY7lRY+Q6fTG+4DmiaKPHTf0t19MOO4F0wSg70gaaiYM7bDtgDNCnDNUWGJkyTHrAPptjUHnk2t/P8AeB8xwtHbVym1p74fGwuhJTyJdlYMiaY06WIVvYmQPWcFPTzOpdJphp5jNj5CcG1uHAoVJEj7YUsdB5yORrGTf7YmqGg3N+KrRyDy1AfbHsKeJ5qnVqM5ZeghniIA2AItMm/fHsFj4sMpZLlNSlQ0OCfnbmI9RMg4My/F0CrqJJ2IF48vbFdJKdAKtNoWIFyft3tvi6nl0ZtQQHfbv3wR5ITa9F3FMy5MUCDpNjUeBft5YlQylVUbxqwqBojQOUThtmOCU3Kk00YgH5v5vijMcNFMaaCAFvm57dTInF8W9ZNoX8ISMmQVKlfyqbCDuPaDi51BVXAlh5XvA/W+BuA1QrvSepq8SWAPawI9j+uCFGglW6Hqbf4xHyrpl/HXQkqZOgq1AK5SuCamkjlYASEN/mkE6r77YHypqNVXXr0EidQsxUcsEjms1vXDH4gyBaKlKnqImSDv5R1IwZkWq1qaeIpp6BGmSdV51MCSAf8AJvfGfLCq0q4oRTiVlDyzNxPYHawicKfirhwpBaipIexI6dB9Yn64fsQ7eHAPW42A/fsceyiCpmSWVGWmpF2kajAIKnoJ3jGnxq1pE/w+ftKHVpkT2sRG3t/nBNOojKWLG9yTIO+/fr98anivwbMmhWpzE6D19GBMeke+M1X4RWUkVKREKTJ8vPbCaCLrCigUVmqahvElhJAEmxixxfms2p5hEROw9z7ftgHUABZTfYxII842uMG8LOYqV9OVDBxIFgxHmSRpA88HEdhnwCqf1PilSygFvcxHWwti+qxau4CA6jqEtB3Mi/lhrkuFVwXDsOZtVRiL6t9+uFOcYUs0oZQysSs33BmB7Tvi0npDod5Oo3hckCAZC7A4SfEWt11zAWCfX/OL6ddqNd6BUjWA6+Y2/bBRpBkKNs02G+OZ2mbrUZHL0/G0paASTYdTJk9TjQf066SZuu3aOg+mOZHIJSRtKme5N9/S+PZ2pyabSBM+pi3Xt9Dim76FVdgniBcu+wMcrE2udo+mNz8NZNf6OmXMET9sYbNLBp0yusOA1unkfcY2i0q1NBSCsAFEGx3EkaZ6GRjeJix1nMsF8Nl0vfmBMQCDdbfNMCJAgnCwMhqEBR3sbjAuey75mmFAakQRDmbHvY3xY2RqU3BLUjN2N11ekbYcr8GgyjWmdbAibRvHngpstRNwQcAZinTCktCg7QAZPS+BNbKERYDsYHiHSDaTFrmLx/g4TbQVZfW+DcrWYvUpaydjqIt0EA49gFOHVqfLSI0SSB4hgSdh/wAR0GPYrkvoK/QzKVz4SnUKlQT8oCB+wWZHvidFnpgio5VdwPmI67gW7Ri3JcZashFIJCSnIoEEdNJECMWZridSSFAUKJmRBnafphXFKxUztKsahUqdQ87TiOapUxduWNugEn/OBch8Q6l3TxVi4BKAnYT2vvj2X4g5qJ45BZtlVSQp7zG3ri01WA1ol+IKHhVk30nmRryGG6enX3xc9X+ppBav4RggzvbaWnfGmz+Sp1aLU67fhz80xB6EHoRjE1PhusrMKLrXTueV1Bm5FgT6G/bCYkP8uVVdKEEATMi2wvHXHqtaFnUB3IOMtUpPz01IlZJUgzItubTM+lumPZB64aaSuWp7OqyhPYcsE9CfLGHGN9Gluh7Uz2lCKJUkbsWt0E7GbmY8sVURTLCkFLVmXUXEBWCkSGI5rk9MRo8Br1mH9Q60wJDqpAdgTqFkOkbXPW3bDehwqglUvSGnUCpXppBWAptF0BxptYT0DPwkeGVEI3SHZiB0EsJjywDnf6ikjCmjO+xYsdu4Ha2NMc+PECAs3MBsNz+3fBlcuJCAk9xH74KTYWZPhlJnB/qMvSc2M6BN+8iThnl6b0wVooEJkQgFh3O30xfns5oWKmu3Zb+xjGYFXN1Vqt4ukauQEc1u43wOkNDRuAVGZjWqFwb6Nr9TvHthf8Q8HIprVoqSg+YkzB2nv1IOOpxHMpTRVQs3WZJYDoO2I5Vq1VD4lfwdQjSogaexJ3N98K6FRTk+IUqiJTzKwy2FVDLL5T5dj98FikhMJWpvO0SCAPXCfiXA2pmBBO9tiOhnzwF/Q1gNXhMTO4HfrP8ArthOmtGrQ9qZepU0hacWksziLTa0mTH6YUOi0pNVwzn10rMxE9f3xZlqeabUadGpEETO0iDubGJE4acP+FHZlatFIACQDqftE7LPvvhKK+gcmd+GOGNUfxmWVQyI6ztuRtMn98bWvn1QfiAAj80YE1KlPRTWAosu3vPfGaObqiRp1qZ5dUx9u+Ltx6Eo/Y+zHxXly4XQfDBhnX5VJ2mNp2nuY3ti2tnkSmXgG5iDMj364zvD1RlVaidbLpFvORiGe4NUYmnTcCTqAKtEbn0N8HKQcYmiyebFZBGkqwix2Pp5YHoVDDmg5dgxkMZkjt+xGE/AclTphqTAgSSCRC9STJ64szGdq5emjIKJp301CGFh2MkG5H1wuQwys+ekaKNJh3IJv2tjmMNxPPVqVRg7c7HW0My3a9xaDjuCwo32aRnZaVHlDc7vcqom9haT7YnU4GpGpXcIrauV9Sk+nT0xdmc/KaFQ0xqBJCuDv8u23fHcxTRIcFeQzpBgd5iTcY06dk7RZ/TLUsgZQQLkATM7dbeffFZzS01KsDK8pgi/n98B53jhccyuqseaA2qehBH5b32x2lxzLiVLtyibruD++C0+h070rqZyjU/DZw7NBVe3YkQY9cGZnhTVCv4gFMGSTINvlAjrPU4HocYotJXU0iw2N+keQ++KQS9QqjOkLM2GkkEdRckHvFsQ/wBD/gVn8iOUKWMEMdIFzP8AdBBMyT6YMTL06YvVlpNy0yOpPtNsK/6sZeqmWotCEanZpYgtNoJAGqZktuRbHcvmFFQyrPqJK1GB1i9lhRAUC0mBte+HliG39BTVyTUJkfLtv5j9sIOJ8cZWpJSVQaRJZCQbaiBB3uIM9J8sM2oh01QrMLh9REdLQYAIG3vgDjdU6BQimHJlSw5YIk368wAt3Fr4G8HQ+ObLbUiJgiRafI+mKqQemWZgqA2DaiIHobTidPM+GoYoWYKAdMx56QbxOFefrrmFK1lrJTYaR3B1crLY8wjr06YdioYNxenqC+JTLE3GoyYFo6E32OPVCHEgrq31FL+YjvhLl/hPL0aq1TWzDhDs2iDa0woPf6YeUKqsz8yDTaNMMpPvv5YW1rDOiRqBSqEErFuhB7kD2wOyhraFjqTef8HAK5hqVbUFdqREVKhgksDAgraPI4Lo5tXZmU05U2BMG/2PrgbCiijkq6u0uGpsIWRLIfMdcNytAkK1RLiIEzO1+gGEdcgVlIzjqN/CEMT3uTYRtGLM+Cyg0nVGYyS8BiF3lSLkjAvwbNBQpZakNPiADzNv94XcXztKnpValMljcs8BRvJPfCXL52lUdaXM7FohqZCgHoD2kdcMM5w1uYI1NUgAoaakTvJvMx59sU26CqY4o8Mgflab26j97YWrmKpqlf6ZFy52qauYkf8AGO8/QYW5Rq9IsDVWmX5V0k7xaATYxFu+Bl4b+LNOioaCx5msx6wTa5+s4m76BINzfB6Ts+vxCXMhSSu39pUW263xMk0h4gqch2m5nsf8RioZiqi02zBSlpgG+rVPqJ6Tb649UUZhVq8rKGlWYRtuSpuV8/TCGFM9HNEUwxYiQ9lIWLwYNjhFT4MoSstNYQQYM38wp+Ug2M4PqZSnScmmopuZKmmF/EBEnrJAkG3TFGc4HTrU0rMEappAKo7KrEXiVNwCNowmmwsFGYdQFq06rEAQTT3HTYn9cew2pcQhVFUvSeBKkqfeTcjHMRQ6YPmMzVQaWFSqpNjOp5JiORRCgXvg3L5akwLLQK1FPKHDHrBMbnrtg88XXRyKCYnV29fLf6YBrcecMEADzMKsGNWxBG0iYn9cbukzNW9CarnUdaKdNnChvYgxzfTAtThtGoeWg4WxBDFZYXgjbtfHc5xKqQHgg76ANLkLa4Jlh5C+FmbyoqstdA+oyIOrTYSQeqjofQWwnJdopL7CsjS0k1awUr8ulAdM3BY7w2wN8Ty2eosjABWCE81N5I1SBt1Fr7YhkVipTVcwpa4NIDUFkao1Wiw+Y4V8Ly6tUdAaSgVGPIYqK0RHMxGkg7RBvHfEuwRaddZUiomqAKtOpYwkyRpFyTvBPl2wRS4nqkUKBQ1Bf+2EGkNNyVt8p6iDgtcxBJhXKAyyEDRYQComxubnAlGvqVHd0fVYQscu5AkyRN8IZdwipmkU6gKtOpOpgpDK08w0TBTe4+mPcb4lmKVJuVixWJCyAB3IUQu0d8cYCAFNVRGoKo0yRcAz0PUHCf4m4xVo1AxQkaYEgBZMDUYMlhFgbYLwDRZWrKo7MGfSBZjqB6nqDJtjvFuIlF1swWxBLT+aIAtJMjbGXyXEqrhWLeI2kECDKsLkRpMg2ggdcPznKRCNmGhislCwOkHpEA7+WGneCAqecYBIK3+YltM9gAbTv1wdQpaqxLJDlZsTJiwv8p84vtirQQYpKigDcQXkdLER16zc4nRyb2qf+VtUIDELO8EG3btgqwQUqRCDQoY2VZIB7tJ3BxBuHhVI8PWs8wpgDVPUEEEfXFTZmoraV1GDc/lBi8Er645XzQCyTyLf8927WO0xAOKoCBNCjXhC1PSpZl0STtzGQTIHYxGD8qRW0MBTqU91djDavIARjN5jN1GbUrBR/a4OoknaT+XrAGGSZzSjfh6iGN0Iu0Wt0n0HtiU6AY5biAqJPh1KLKSqmqhBW0yBuR09cB/1rLTio6GmWhq1RwDvuIsR0APvgDL1syRTNRxSRW1QDMDtquCZ3A2mMX5riC1C4CLUBIF1Ux1ItYjzO2BMKthpNYVEK1abUaltStfy8p9sMaZrJqEsWYWFtJ874WHK0XENSKzEX/DawMAHZgB0wHQp0cvV1ms7iYCmpOk9Nl6fvhpja0eDOh20Mp1jeAOX/kP94HpZoIVWtzNr0jSOUSJ2GwKjraZwrIos/iUqteq5UpyuoCBmlh8o1T3npi6pkXSmUpoFf5gdR5vKWklrT9YGG5ISVjPhrq6Apo0JtvY/404p4zxFUJDUtJ/K4VnWYmSFIkCLicVtxFqVLTAaoRddYk9Oi7A2m2PZfNs1O5gwLPBVYEGSLjrvhOQUDV+J5PWxKZmTBJRHZDYCUOkwpAFsexVmfinwyERdSgW0gADyEY9ieSK4soGdchqrOaNFb6rS/wD63buLx5Tgg12cVGDlCQPD8NRqI5i3zMDMQbYnV4LUFNUV1NV3uziVBNwVHSLW2xa3D2DqS4NQWZioglYuB79cGCKqPB1Z0LPUkQx1alfl/LqFgJ98ey71lQ+EfFhoOo6bdtZgk73Ei+LcznfARm5iFAHTqY/l8doozs1NzpIAcFD03jmFuvfDS3ReFYBZ9LVBTldRRZ1I4NjqIIeRbcbY7lkozWqCk6VjYtUcQ7bSNgZA8t8H0EMgTy9bXsJn/vCbitIlm1sWEjSLAD5d7X+s3wDtA6ctN1Zh4jA6HUmUHZwRGk7bE398L/hvPENpYnQWAsJuAREHmuQSQsRPTbFee4m1M02EBvEF1VRYbW2NyDJxbnstSLy1IU6lUkeJTZjDxJlGOnQQTYaSCTGJGPcxxPK+Ko/FJKqwKCRpIgwDJseWI64VU8szOzM40UoKeJEsD+YoYMEA+4OJUeB1UXWtb/66qNXKBVvYqAZGmb3b0Atg3hvw5VYiocyShA0BkBNpAmSes998PfRCjKV6IbWiFdTErosJBswUmItAjefIYbZFEedVR4JJRHVT5kSV1Rv16YlQ4PSrWD1Vam2iRoAG5JUBbCT8vTE6nAKYcsatZpA+ZpJA/LaIEYEgf0cyQy1Rmp0yC8mSVtA81t1Fz3xVWomnIuDTghqTnU3ddDcuqdmHoZwzXh9HLFV8MaWMLpEMJ/uM3xbla7U6o52J0noBy2t1JMn7DFWJUDJnHCF4qKkapf543uNrRtPbC/K8RR9aGmRTIENT7k3kDzi8dcbHK8WhXCAlibhoKjvFpuOmE+a4hrB8IaCDCmBeBfVEH6HA16Cei1uGCoKeqnXR9iDDWFgwZbde+2OLwVAQERiZDBSpBG4Je4xRwDiWZqtVpFxpBs0mRpIkekHvh7mRU1StR5WL6iL3Oy2I9cLsGLwiMQKixzWAdipIInlBIEnp9MdqZIl1gqBMaQGDW6kgwTtYjrgmlRSpTZgNNQOJYX5u+4JF/LbFOVFBSSEYMSJMk3JgxLWvh0FngtUXR0qrP55BW0QpBgAeY98CcSo5jQ4ZB+IZkASDEWMkRF5mcE8Lzf49fKU1CrS5jUN3LNBBgQDZr3m2G/DnqNUqFqkrTAGnQtjAOoGJuCbHvh9h0JOC5eiaWlFjSAGBMiZvMnULiYIvhhm8ij+FUZWimxJYtp09JIAhhI8u9sTydIahCo83LOoDdpGkb++IUHqzVRlQqraSQzSdvylSIvtOBIVgdbJ0XQVVVTTYlrhwzXuQwNtpggjaIwGKqov/AIlAIMUzV1eJ1GknlBj8vnMYYZPh2YpUgviU3eSFDAinBN5AG8Sftil8vSY1KellZAZUNyCysdMQYhgB74Ti1iGmIeLrlfEMMUsDpKv19GA+2O4Z5ynlwwApGpYc1Qy3ucexBR//2Q=="/>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28" name="Group 27">
            <a:extLst>
              <a:ext uri="{FF2B5EF4-FFF2-40B4-BE49-F238E27FC236}">
                <a16:creationId xmlns:a16="http://schemas.microsoft.com/office/drawing/2014/main" id="{C1FF2B04-C2B2-C94F-9C94-6F93E2E75B56}"/>
              </a:ext>
            </a:extLst>
          </p:cNvPr>
          <p:cNvGrpSpPr/>
          <p:nvPr/>
        </p:nvGrpSpPr>
        <p:grpSpPr>
          <a:xfrm rot="21372494">
            <a:off x="7827480" y="2874754"/>
            <a:ext cx="4032448" cy="3661483"/>
            <a:chOff x="6744072" y="1758300"/>
            <a:chExt cx="4032448" cy="3661483"/>
          </a:xfrm>
        </p:grpSpPr>
        <p:pic>
          <p:nvPicPr>
            <p:cNvPr id="30" name="Picture 3">
              <a:extLst>
                <a:ext uri="{FF2B5EF4-FFF2-40B4-BE49-F238E27FC236}">
                  <a16:creationId xmlns:a16="http://schemas.microsoft.com/office/drawing/2014/main" id="{810000A8-374B-CD40-9CA8-1BFB7BD370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685" t="24036" r="33158" b="22414"/>
            <a:stretch/>
          </p:blipFill>
          <p:spPr bwMode="auto">
            <a:xfrm>
              <a:off x="6744072" y="1758300"/>
              <a:ext cx="4032448" cy="3661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TextBox 30">
              <a:extLst>
                <a:ext uri="{FF2B5EF4-FFF2-40B4-BE49-F238E27FC236}">
                  <a16:creationId xmlns:a16="http://schemas.microsoft.com/office/drawing/2014/main" id="{E3D06F8C-1A2C-574C-A797-BC49A0641AD0}"/>
                </a:ext>
              </a:extLst>
            </p:cNvPr>
            <p:cNvSpPr txBox="1"/>
            <p:nvPr/>
          </p:nvSpPr>
          <p:spPr>
            <a:xfrm rot="21033986">
              <a:off x="7169148" y="2526818"/>
              <a:ext cx="3240360" cy="2308324"/>
            </a:xfrm>
            <a:prstGeom prst="rect">
              <a:avLst/>
            </a:prstGeom>
            <a:noFill/>
          </p:spPr>
          <p:txBody>
            <a:bodyPr wrap="square" rtlCol="0">
              <a:spAutoFit/>
            </a:bodyPr>
            <a:lstStyle/>
            <a:p>
              <a:pPr fontAlgn="base"/>
              <a:r>
                <a:rPr lang="en-GB" b="1" dirty="0">
                  <a:latin typeface="Bradley Hand ITC" panose="03070402050302030203" pitchFamily="66" charset="0"/>
                </a:rPr>
                <a:t>Half a league, half a league, </a:t>
              </a:r>
              <a:br>
                <a:rPr lang="en-GB" b="1" dirty="0">
                  <a:latin typeface="Bradley Hand ITC" panose="03070402050302030203" pitchFamily="66" charset="0"/>
                </a:rPr>
              </a:br>
              <a:r>
                <a:rPr lang="en-GB" b="1" dirty="0">
                  <a:latin typeface="Bradley Hand ITC" panose="03070402050302030203" pitchFamily="66" charset="0"/>
                </a:rPr>
                <a:t>Half a league onward, </a:t>
              </a:r>
              <a:br>
                <a:rPr lang="en-GB" b="1" dirty="0">
                  <a:latin typeface="Bradley Hand ITC" panose="03070402050302030203" pitchFamily="66" charset="0"/>
                </a:rPr>
              </a:br>
              <a:r>
                <a:rPr lang="en-GB" b="1" dirty="0">
                  <a:latin typeface="Bradley Hand ITC" panose="03070402050302030203" pitchFamily="66" charset="0"/>
                </a:rPr>
                <a:t>All in the valley of Death </a:t>
              </a:r>
              <a:br>
                <a:rPr lang="en-GB" b="1" dirty="0">
                  <a:latin typeface="Bradley Hand ITC" panose="03070402050302030203" pitchFamily="66" charset="0"/>
                </a:rPr>
              </a:br>
              <a:r>
                <a:rPr lang="en-GB" b="1" dirty="0">
                  <a:latin typeface="Bradley Hand ITC" panose="03070402050302030203" pitchFamily="66" charset="0"/>
                </a:rPr>
                <a:t>Rode the six hundred. </a:t>
              </a:r>
              <a:br>
                <a:rPr lang="en-GB" b="1" dirty="0">
                  <a:latin typeface="Bradley Hand ITC" panose="03070402050302030203" pitchFamily="66" charset="0"/>
                </a:rPr>
              </a:br>
              <a:r>
                <a:rPr lang="en-GB" b="1" dirty="0">
                  <a:latin typeface="Bradley Hand ITC" panose="03070402050302030203" pitchFamily="66" charset="0"/>
                </a:rPr>
                <a:t>“Forward, the Light Brigade! </a:t>
              </a:r>
              <a:br>
                <a:rPr lang="en-GB" b="1" dirty="0">
                  <a:latin typeface="Bradley Hand ITC" panose="03070402050302030203" pitchFamily="66" charset="0"/>
                </a:rPr>
              </a:br>
              <a:r>
                <a:rPr lang="en-GB" b="1" dirty="0">
                  <a:latin typeface="Bradley Hand ITC" panose="03070402050302030203" pitchFamily="66" charset="0"/>
                </a:rPr>
                <a:t>Charge for the guns!” he said. </a:t>
              </a:r>
              <a:br>
                <a:rPr lang="en-GB" b="1" dirty="0">
                  <a:latin typeface="Bradley Hand ITC" panose="03070402050302030203" pitchFamily="66" charset="0"/>
                </a:rPr>
              </a:br>
              <a:r>
                <a:rPr lang="en-GB" b="1" dirty="0">
                  <a:latin typeface="Bradley Hand ITC" panose="03070402050302030203" pitchFamily="66" charset="0"/>
                </a:rPr>
                <a:t>Into the valley of Death </a:t>
              </a:r>
              <a:br>
                <a:rPr lang="en-GB" b="1" dirty="0">
                  <a:latin typeface="Bradley Hand ITC" panose="03070402050302030203" pitchFamily="66" charset="0"/>
                </a:rPr>
              </a:br>
              <a:r>
                <a:rPr lang="en-GB" b="1" dirty="0">
                  <a:latin typeface="Bradley Hand ITC" panose="03070402050302030203" pitchFamily="66" charset="0"/>
                </a:rPr>
                <a:t>Rode the six hundred. </a:t>
              </a:r>
            </a:p>
          </p:txBody>
        </p:sp>
      </p:grpSp>
      <p:pic>
        <p:nvPicPr>
          <p:cNvPr id="6" name="Picture 5">
            <a:extLst>
              <a:ext uri="{FF2B5EF4-FFF2-40B4-BE49-F238E27FC236}">
                <a16:creationId xmlns:a16="http://schemas.microsoft.com/office/drawing/2014/main" id="{36F0D303-61D6-524A-A367-26D835E37EB5}"/>
              </a:ext>
            </a:extLst>
          </p:cNvPr>
          <p:cNvPicPr>
            <a:picLocks noChangeAspect="1"/>
          </p:cNvPicPr>
          <p:nvPr/>
        </p:nvPicPr>
        <p:blipFill rotWithShape="1">
          <a:blip r:embed="rId3"/>
          <a:srcRect t="14641" b="2955"/>
          <a:stretch/>
        </p:blipFill>
        <p:spPr>
          <a:xfrm>
            <a:off x="215417" y="3101202"/>
            <a:ext cx="7430097" cy="3444060"/>
          </a:xfrm>
          <a:prstGeom prst="rect">
            <a:avLst/>
          </a:prstGeom>
        </p:spPr>
      </p:pic>
      <p:sp>
        <p:nvSpPr>
          <p:cNvPr id="32" name="Rectangle 31">
            <a:extLst>
              <a:ext uri="{FF2B5EF4-FFF2-40B4-BE49-F238E27FC236}">
                <a16:creationId xmlns:a16="http://schemas.microsoft.com/office/drawing/2014/main" id="{398FE991-1DDA-B64E-9567-B566EE222249}"/>
              </a:ext>
            </a:extLst>
          </p:cNvPr>
          <p:cNvSpPr/>
          <p:nvPr/>
        </p:nvSpPr>
        <p:spPr>
          <a:xfrm>
            <a:off x="577867" y="608828"/>
            <a:ext cx="1415772" cy="1569660"/>
          </a:xfrm>
          <a:prstGeom prst="rect">
            <a:avLst/>
          </a:prstGeom>
        </p:spPr>
        <p:txBody>
          <a:bodyPr wrap="none">
            <a:spAutoFit/>
          </a:bodyPr>
          <a:lstStyle/>
          <a:p>
            <a:r>
              <a:rPr lang="en-US" sz="9600" dirty="0"/>
              <a:t>👩🏽‍🏫</a:t>
            </a:r>
          </a:p>
        </p:txBody>
      </p:sp>
      <p:sp>
        <p:nvSpPr>
          <p:cNvPr id="33" name="Rounded Rectangular Callout 32">
            <a:extLst>
              <a:ext uri="{FF2B5EF4-FFF2-40B4-BE49-F238E27FC236}">
                <a16:creationId xmlns:a16="http://schemas.microsoft.com/office/drawing/2014/main" id="{9CA25233-1681-304D-9484-F6F3CB5E30C2}"/>
              </a:ext>
            </a:extLst>
          </p:cNvPr>
          <p:cNvSpPr/>
          <p:nvPr/>
        </p:nvSpPr>
        <p:spPr>
          <a:xfrm>
            <a:off x="2497222" y="617539"/>
            <a:ext cx="7346482" cy="1731216"/>
          </a:xfrm>
          <a:prstGeom prst="wedgeRoundRectCallout">
            <a:avLst>
              <a:gd name="adj1" fmla="val -58117"/>
              <a:gd name="adj2" fmla="val -2487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2060"/>
                </a:solidFill>
                <a:latin typeface="Comic Sans MS" panose="030F0902030302020204" pitchFamily="66" charset="0"/>
              </a:rPr>
              <a:t>Do you remember the anthology poem, </a:t>
            </a:r>
            <a:r>
              <a:rPr lang="en-US" b="1" i="1" dirty="0">
                <a:solidFill>
                  <a:srgbClr val="002060"/>
                </a:solidFill>
                <a:latin typeface="Comic Sans MS" panose="030F0902030302020204" pitchFamily="66" charset="0"/>
              </a:rPr>
              <a:t>The Charge of the Light Brigade</a:t>
            </a:r>
            <a:r>
              <a:rPr lang="en-US" i="1" dirty="0">
                <a:solidFill>
                  <a:srgbClr val="002060"/>
                </a:solidFill>
                <a:latin typeface="Comic Sans MS" panose="030F0902030302020204" pitchFamily="66" charset="0"/>
              </a:rPr>
              <a:t>, by Alfred, Lord Tennyson?</a:t>
            </a:r>
          </a:p>
          <a:p>
            <a:r>
              <a:rPr lang="en-US" i="1" dirty="0">
                <a:solidFill>
                  <a:srgbClr val="002060"/>
                </a:solidFill>
                <a:latin typeface="Comic Sans MS" panose="030F0902030302020204" pitchFamily="66" charset="0"/>
              </a:rPr>
              <a:t>The first text we’re going to look at is a Nineteenth Century newspaper report about that same ill-fated cavalry charge from the Crimean War…</a:t>
            </a:r>
          </a:p>
        </p:txBody>
      </p:sp>
    </p:spTree>
    <p:extLst>
      <p:ext uri="{BB962C8B-B14F-4D97-AF65-F5344CB8AC3E}">
        <p14:creationId xmlns:p14="http://schemas.microsoft.com/office/powerpoint/2010/main" val="21112509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5" name="Rectangle 4"/>
          <p:cNvSpPr/>
          <p:nvPr/>
        </p:nvSpPr>
        <p:spPr>
          <a:xfrm>
            <a:off x="1524000" y="199778"/>
            <a:ext cx="9144000" cy="6469956"/>
          </a:xfrm>
          <a:prstGeom prst="rect">
            <a:avLst/>
          </a:prstGeom>
          <a:solidFill>
            <a:srgbClr val="FFFFFF">
              <a:shade val="8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sz="half" idx="1"/>
          </p:nvPr>
        </p:nvSpPr>
        <p:spPr>
          <a:xfrm>
            <a:off x="1779712" y="418666"/>
            <a:ext cx="4316288" cy="6408712"/>
          </a:xfrm>
        </p:spPr>
        <p:txBody>
          <a:bodyPr>
            <a:noAutofit/>
          </a:bodyPr>
          <a:lstStyle/>
          <a:p>
            <a:pPr marL="0" indent="0">
              <a:buNone/>
            </a:pPr>
            <a:r>
              <a:rPr lang="en-GB" sz="1100" b="1" dirty="0">
                <a:latin typeface="Comic Sans MS" panose="030F0902030302020204" pitchFamily="66" charset="0"/>
              </a:rPr>
              <a:t>The Charge of the Light Brigade, 1854</a:t>
            </a:r>
            <a:r>
              <a:rPr lang="en-GB" sz="1100" dirty="0">
                <a:latin typeface="Comic Sans MS" panose="030F0902030302020204" pitchFamily="66" charset="0"/>
              </a:rPr>
              <a:t>, </a:t>
            </a:r>
            <a:r>
              <a:rPr lang="en-GB" sz="1100" b="1" dirty="0">
                <a:latin typeface="Comic Sans MS" panose="030F0902030302020204" pitchFamily="66" charset="0"/>
              </a:rPr>
              <a:t>William Howard Russell</a:t>
            </a:r>
          </a:p>
          <a:p>
            <a:pPr marL="0" indent="0">
              <a:buNone/>
            </a:pPr>
            <a:endParaRPr lang="en-GB" sz="1100" dirty="0">
              <a:latin typeface="Comic Sans MS" panose="030F0902030302020204" pitchFamily="66" charset="0"/>
            </a:endParaRPr>
          </a:p>
          <a:p>
            <a:pPr marL="0" indent="0">
              <a:buNone/>
            </a:pPr>
            <a:r>
              <a:rPr lang="en-GB" sz="1100" dirty="0">
                <a:latin typeface="Comic Sans MS" panose="030F0902030302020204" pitchFamily="66" charset="0"/>
              </a:rPr>
              <a:t>"They swept proudly past, glittering in the morning sun in all the pride and </a:t>
            </a:r>
            <a:r>
              <a:rPr lang="en-GB" sz="1100" dirty="0" err="1">
                <a:latin typeface="Comic Sans MS" panose="030F0902030302020204" pitchFamily="66" charset="0"/>
              </a:rPr>
              <a:t>splendor</a:t>
            </a:r>
            <a:r>
              <a:rPr lang="en-GB" sz="1100" dirty="0">
                <a:latin typeface="Comic Sans MS" panose="030F0902030302020204" pitchFamily="66" charset="0"/>
              </a:rPr>
              <a:t> of war. We could hardly believe the evidence of our senses! Surely that handful of men were not going to charge an army in position? Alas! it was but too true - their desperate </a:t>
            </a:r>
            <a:r>
              <a:rPr lang="en-GB" sz="1100" dirty="0" err="1">
                <a:latin typeface="Comic Sans MS" panose="030F0902030302020204" pitchFamily="66" charset="0"/>
              </a:rPr>
              <a:t>valor</a:t>
            </a:r>
            <a:r>
              <a:rPr lang="en-GB" sz="1100" dirty="0">
                <a:latin typeface="Comic Sans MS" panose="030F0902030302020204" pitchFamily="66" charset="0"/>
              </a:rPr>
              <a:t> knew no bounds, and far indeed was it removed from its so-called better part - discretion.</a:t>
            </a:r>
          </a:p>
          <a:p>
            <a:pPr marL="0" indent="0">
              <a:buNone/>
            </a:pPr>
            <a:r>
              <a:rPr lang="en-GB" sz="1100" dirty="0">
                <a:latin typeface="Comic Sans MS" panose="030F0902030302020204" pitchFamily="66" charset="0"/>
              </a:rPr>
              <a:t>	They advanced in two lines, quickening their pace as they closed towards the enemy. A more fearful spectacle was never witnessed than by those who, without the power to aid, beheld their heroic countrymen rushing to the arms of death. At the distance of 1200 yards the whole line of the enemy belched forth, from thirty iron mouths, a flood of smoke and flame, through which hissed the deadly balls. Their flight was marked by instant gaps in our ranks, by dead men and horses, by steeds flying wounded or </a:t>
            </a:r>
            <a:r>
              <a:rPr lang="en-GB" sz="1100" dirty="0" err="1">
                <a:latin typeface="Comic Sans MS" panose="030F0902030302020204" pitchFamily="66" charset="0"/>
              </a:rPr>
              <a:t>riderless</a:t>
            </a:r>
            <a:r>
              <a:rPr lang="en-GB" sz="1100" dirty="0">
                <a:latin typeface="Comic Sans MS" panose="030F0902030302020204" pitchFamily="66" charset="0"/>
              </a:rPr>
              <a:t> across the plain.</a:t>
            </a:r>
          </a:p>
          <a:p>
            <a:pPr marL="0" indent="0">
              <a:buNone/>
            </a:pPr>
            <a:r>
              <a:rPr lang="en-GB" sz="1100" dirty="0">
                <a:latin typeface="Comic Sans MS" panose="030F0902030302020204" pitchFamily="66" charset="0"/>
              </a:rPr>
              <a:t>	The first line was broken - it was joined by the second, they never halted or checked their speed an instant. With diminished ranks, thinned by those thirty guns, which the Russians had laid with the most deadly accuracy, with a halo of flashing steel above their heads, and with a cheer which was many a noble fellow's death cry, they flew into the smoke of the batteries; but ere they were lost from view, the plain was strewed with their bodies and with the carcasses of horses. They were exposed to an oblique fire from the batteries on the hills on both sides, as wed as to a direct fire of musketry.</a:t>
            </a:r>
          </a:p>
          <a:p>
            <a:pPr marL="0" indent="0">
              <a:buNone/>
            </a:pPr>
            <a:r>
              <a:rPr lang="en-GB" sz="1100" dirty="0">
                <a:latin typeface="Comic Sans MS" panose="030F0902030302020204" pitchFamily="66" charset="0"/>
              </a:rPr>
              <a:t>	Through the clouds of smoke we could see their sabres flashing as they rode up to the guns and dashed between 'them, cutting down the gunners as they stood… We saw them riding through the guns, as I have said; to our delight we saw them returning, after breaking through a column of Russian infantry, and scattering them like chaff, when the flank fire of the battery on the hill swept them down, scattered and broken as they were.</a:t>
            </a:r>
          </a:p>
          <a:p>
            <a:pPr marL="0" indent="0">
              <a:buNone/>
            </a:pPr>
            <a:endParaRPr lang="en-GB" sz="1100" dirty="0">
              <a:latin typeface="Comic Sans MS" panose="030F0902030302020204" pitchFamily="66" charset="0"/>
            </a:endParaRPr>
          </a:p>
        </p:txBody>
      </p:sp>
      <p:sp>
        <p:nvSpPr>
          <p:cNvPr id="4" name="Content Placeholder 3"/>
          <p:cNvSpPr>
            <a:spLocks noGrp="1"/>
          </p:cNvSpPr>
          <p:nvPr>
            <p:ph sz="half" idx="2"/>
          </p:nvPr>
        </p:nvSpPr>
        <p:spPr>
          <a:xfrm>
            <a:off x="6223856" y="958576"/>
            <a:ext cx="4316288" cy="5052259"/>
          </a:xfrm>
        </p:spPr>
        <p:txBody>
          <a:bodyPr>
            <a:normAutofit/>
          </a:bodyPr>
          <a:lstStyle/>
          <a:p>
            <a:pPr marL="0" indent="0">
              <a:buNone/>
            </a:pPr>
            <a:r>
              <a:rPr lang="en-GB" sz="1100" dirty="0">
                <a:latin typeface="Comic Sans MS" panose="030F0902030302020204" pitchFamily="66" charset="0"/>
              </a:rPr>
              <a:t>	Wounded men and dismounted troopers flying towards us told the sad tale… At the very moment when they were about to retreat, an enormous mass of lancers was hurled upon their flank. Colonel </a:t>
            </a:r>
            <a:r>
              <a:rPr lang="en-GB" sz="1100" dirty="0" err="1">
                <a:latin typeface="Comic Sans MS" panose="030F0902030302020204" pitchFamily="66" charset="0"/>
              </a:rPr>
              <a:t>Shewell</a:t>
            </a:r>
            <a:r>
              <a:rPr lang="en-GB" sz="1100" dirty="0">
                <a:latin typeface="Comic Sans MS" panose="030F0902030302020204" pitchFamily="66" charset="0"/>
              </a:rPr>
              <a:t>, of the 8th Hussars, saw the danger, and rode his few men straight at them, cutting his way through with fearful loss. The other regiments turned and engaged in a desperate encounter. With courage too great almost for credence, they were breaking their way through the columns which enveloped them, when there took place an act of atrocity without parallel in the modem warfare of civilized nations.</a:t>
            </a:r>
          </a:p>
          <a:p>
            <a:pPr marL="0" indent="0">
              <a:buNone/>
            </a:pPr>
            <a:r>
              <a:rPr lang="en-GB" sz="1100" dirty="0">
                <a:latin typeface="Comic Sans MS" panose="030F0902030302020204" pitchFamily="66" charset="0"/>
              </a:rPr>
              <a:t>	The Russian gunners, when the storm of cavalry passed, returned to their guns. They saw their own cavalry mingled with the troopers who had just ridden over them, and to the eternal disgrace of the Russian name the miscreants poured a murderous volley of grape and canister on the mass of struggling men and horses, mingling friend and foe in one common ruin. It was as much as our Heavy Cavalry Brigade could do to cover the retreat of the miserable remnants of that band of heroes as they returned to the place they had so lately quitted in all the pride of life.</a:t>
            </a:r>
          </a:p>
          <a:p>
            <a:pPr marL="0" indent="0">
              <a:buNone/>
            </a:pPr>
            <a:r>
              <a:rPr lang="en-GB" sz="1100" dirty="0">
                <a:latin typeface="Comic Sans MS" panose="030F0902030302020204" pitchFamily="66" charset="0"/>
              </a:rPr>
              <a:t>	At twenty-five to twelve not a British soldier, except the dead and dying, was left in front of these bloody Muscovite guns."</a:t>
            </a:r>
          </a:p>
          <a:p>
            <a:pPr marL="0" indent="0">
              <a:buNone/>
            </a:pPr>
            <a:endParaRPr lang="en-GB" sz="1100" dirty="0">
              <a:latin typeface="Comic Sans MS" panose="030F0902030302020204" pitchFamily="66" charset="0"/>
            </a:endParaRPr>
          </a:p>
        </p:txBody>
      </p:sp>
      <p:sp>
        <p:nvSpPr>
          <p:cNvPr id="6" name="TextBox 5"/>
          <p:cNvSpPr txBox="1"/>
          <p:nvPr/>
        </p:nvSpPr>
        <p:spPr>
          <a:xfrm rot="574279">
            <a:off x="8646529" y="299469"/>
            <a:ext cx="2176333" cy="369332"/>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b="1" dirty="0">
                <a:latin typeface="Comic Sans MS" panose="030F0902030302020204" pitchFamily="66" charset="0"/>
              </a:rPr>
              <a:t>TEXT A</a:t>
            </a:r>
          </a:p>
        </p:txBody>
      </p:sp>
      <p:pic>
        <p:nvPicPr>
          <p:cNvPr id="7" name="Picture 6">
            <a:extLst>
              <a:ext uri="{FF2B5EF4-FFF2-40B4-BE49-F238E27FC236}">
                <a16:creationId xmlns:a16="http://schemas.microsoft.com/office/drawing/2014/main" id="{EBB51FCB-2608-7D43-A663-572655801FF5}"/>
              </a:ext>
            </a:extLst>
          </p:cNvPr>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4232" t="7625" r="14973" b="15122"/>
          <a:stretch/>
        </p:blipFill>
        <p:spPr bwMode="auto">
          <a:xfrm>
            <a:off x="0" y="0"/>
            <a:ext cx="1297443" cy="1219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64891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3240B83-CBFB-8D4F-827F-0F7E62D6CDD7}"/>
              </a:ext>
            </a:extLst>
          </p:cNvPr>
          <p:cNvSpPr/>
          <p:nvPr/>
        </p:nvSpPr>
        <p:spPr>
          <a:xfrm>
            <a:off x="10687833" y="5492688"/>
            <a:ext cx="1602738" cy="1569660"/>
          </a:xfrm>
          <a:prstGeom prst="rect">
            <a:avLst/>
          </a:prstGeom>
        </p:spPr>
        <p:txBody>
          <a:bodyPr wrap="square">
            <a:spAutoFit/>
          </a:bodyPr>
          <a:lstStyle/>
          <a:p>
            <a:r>
              <a:rPr lang="en-US" sz="9600" dirty="0"/>
              <a:t>👨‍🏫</a:t>
            </a:r>
          </a:p>
        </p:txBody>
      </p:sp>
      <p:sp>
        <p:nvSpPr>
          <p:cNvPr id="8" name="Rectangle 7">
            <a:extLst>
              <a:ext uri="{FF2B5EF4-FFF2-40B4-BE49-F238E27FC236}">
                <a16:creationId xmlns:a16="http://schemas.microsoft.com/office/drawing/2014/main" id="{B721F818-8922-1E43-8DB8-87B70F2226EA}"/>
              </a:ext>
            </a:extLst>
          </p:cNvPr>
          <p:cNvSpPr/>
          <p:nvPr/>
        </p:nvSpPr>
        <p:spPr>
          <a:xfrm>
            <a:off x="54411" y="176630"/>
            <a:ext cx="1602738" cy="1569660"/>
          </a:xfrm>
          <a:prstGeom prst="rect">
            <a:avLst/>
          </a:prstGeom>
        </p:spPr>
        <p:txBody>
          <a:bodyPr wrap="square">
            <a:spAutoFit/>
          </a:bodyPr>
          <a:lstStyle/>
          <a:p>
            <a:r>
              <a:rPr lang="en-US" sz="9600" dirty="0"/>
              <a:t>👨‍🏫</a:t>
            </a:r>
          </a:p>
        </p:txBody>
      </p:sp>
      <p:pic>
        <p:nvPicPr>
          <p:cNvPr id="15" name="table"/>
          <p:cNvPicPr>
            <a:picLocks noChangeAspect="1"/>
          </p:cNvPicPr>
          <p:nvPr/>
        </p:nvPicPr>
        <p:blipFill>
          <a:blip r:embed="rId3"/>
          <a:stretch>
            <a:fillRect/>
          </a:stretch>
        </p:blipFill>
        <p:spPr>
          <a:xfrm>
            <a:off x="1955540" y="1293304"/>
            <a:ext cx="8280920" cy="4199384"/>
          </a:xfrm>
          <a:prstGeom prst="rect">
            <a:avLst/>
          </a:prstGeom>
        </p:spPr>
      </p:pic>
      <p:sp>
        <p:nvSpPr>
          <p:cNvPr id="7" name="Rounded Rectangular Callout 6">
            <a:extLst>
              <a:ext uri="{FF2B5EF4-FFF2-40B4-BE49-F238E27FC236}">
                <a16:creationId xmlns:a16="http://schemas.microsoft.com/office/drawing/2014/main" id="{05796D00-A9FD-F54D-965C-94F6B333E590}"/>
              </a:ext>
            </a:extLst>
          </p:cNvPr>
          <p:cNvSpPr/>
          <p:nvPr/>
        </p:nvSpPr>
        <p:spPr>
          <a:xfrm>
            <a:off x="1564941" y="238205"/>
            <a:ext cx="10103922" cy="922084"/>
          </a:xfrm>
          <a:prstGeom prst="wedgeRoundRectCallout">
            <a:avLst>
              <a:gd name="adj1" fmla="val -53969"/>
              <a:gd name="adj2" fmla="val 2113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i="1" dirty="0">
                <a:solidFill>
                  <a:srgbClr val="002060"/>
                </a:solidFill>
                <a:latin typeface="Comic Sans MS" panose="030F0902030302020204" pitchFamily="66" charset="0"/>
              </a:rPr>
              <a:t>Imagine you could pause the scene here. What questions would you put to the character?</a:t>
            </a:r>
          </a:p>
          <a:p>
            <a:pPr marL="285750" indent="-285750">
              <a:buFont typeface="Arial" panose="020B0604020202020204" pitchFamily="34" charset="0"/>
              <a:buChar char="•"/>
            </a:pPr>
            <a:r>
              <a:rPr lang="en-US" i="1" dirty="0">
                <a:solidFill>
                  <a:srgbClr val="002060"/>
                </a:solidFill>
                <a:latin typeface="Comic Sans MS" panose="030F0902030302020204" pitchFamily="66" charset="0"/>
              </a:rPr>
              <a:t>Use this question matrix to generate five questions you could ask him. (Ten minutes)</a:t>
            </a:r>
          </a:p>
        </p:txBody>
      </p:sp>
      <p:sp>
        <p:nvSpPr>
          <p:cNvPr id="9" name="Rounded Rectangular Callout 8">
            <a:extLst>
              <a:ext uri="{FF2B5EF4-FFF2-40B4-BE49-F238E27FC236}">
                <a16:creationId xmlns:a16="http://schemas.microsoft.com/office/drawing/2014/main" id="{080EC06B-C73D-CE4B-91DC-559677227A0B}"/>
              </a:ext>
            </a:extLst>
          </p:cNvPr>
          <p:cNvSpPr/>
          <p:nvPr/>
        </p:nvSpPr>
        <p:spPr>
          <a:xfrm>
            <a:off x="2393265" y="5748694"/>
            <a:ext cx="8004824" cy="871101"/>
          </a:xfrm>
          <a:prstGeom prst="wedgeRoundRectCallout">
            <a:avLst>
              <a:gd name="adj1" fmla="val 57295"/>
              <a:gd name="adj2" fmla="val -14309"/>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rgbClr val="002060"/>
                </a:solidFill>
                <a:latin typeface="Comic Sans MS" panose="030F0902030302020204" pitchFamily="66" charset="0"/>
              </a:rPr>
              <a:t>Now, write the answers you’d imagine he might give. (Ten more minutes)</a:t>
            </a:r>
          </a:p>
        </p:txBody>
      </p:sp>
    </p:spTree>
    <p:extLst>
      <p:ext uri="{BB962C8B-B14F-4D97-AF65-F5344CB8AC3E}">
        <p14:creationId xmlns:p14="http://schemas.microsoft.com/office/powerpoint/2010/main" val="7993695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41428B2-535D-1D47-9AE1-E83AF14A5F21}"/>
              </a:ext>
            </a:extLst>
          </p:cNvPr>
          <p:cNvSpPr/>
          <p:nvPr/>
        </p:nvSpPr>
        <p:spPr>
          <a:xfrm>
            <a:off x="1507059" y="3697267"/>
            <a:ext cx="1415772" cy="1569660"/>
          </a:xfrm>
          <a:prstGeom prst="rect">
            <a:avLst/>
          </a:prstGeom>
        </p:spPr>
        <p:txBody>
          <a:bodyPr wrap="none">
            <a:spAutoFit/>
          </a:bodyPr>
          <a:lstStyle/>
          <a:p>
            <a:r>
              <a:rPr lang="en-US" sz="9600" dirty="0"/>
              <a:t>👩🏽‍🏫</a:t>
            </a:r>
          </a:p>
        </p:txBody>
      </p:sp>
      <p:pic>
        <p:nvPicPr>
          <p:cNvPr id="1028" name="Picture 4" descr="https://i.ytimg.com/vi/xPIOzS5XVUw/maxresdefault.jpg"/>
          <p:cNvPicPr>
            <a:picLocks noChangeAspect="1" noChangeArrowheads="1"/>
          </p:cNvPicPr>
          <p:nvPr/>
        </p:nvPicPr>
        <p:blipFill rotWithShape="1">
          <a:blip r:embed="rId2">
            <a:extLst>
              <a:ext uri="{28A0092B-C50C-407E-A947-70E740481C1C}">
                <a14:useLocalDpi xmlns:a14="http://schemas.microsoft.com/office/drawing/2010/main" val="0"/>
              </a:ext>
            </a:extLst>
          </a:blip>
          <a:srcRect l="1936"/>
          <a:stretch/>
        </p:blipFill>
        <p:spPr bwMode="auto">
          <a:xfrm rot="21272249">
            <a:off x="4002983" y="596544"/>
            <a:ext cx="3846901" cy="292426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2299" r="12592"/>
          <a:stretch/>
        </p:blipFill>
        <p:spPr bwMode="auto">
          <a:xfrm rot="603801">
            <a:off x="7822036" y="747857"/>
            <a:ext cx="3835896"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4648728" y="3509871"/>
            <a:ext cx="5767752" cy="2736289"/>
            <a:chOff x="414346" y="2948121"/>
            <a:chExt cx="8208912" cy="1963255"/>
          </a:xfrm>
        </p:grpSpPr>
        <p:sp>
          <p:nvSpPr>
            <p:cNvPr id="10" name="Rectangle 9"/>
            <p:cNvSpPr/>
            <p:nvPr/>
          </p:nvSpPr>
          <p:spPr>
            <a:xfrm>
              <a:off x="414346" y="2948121"/>
              <a:ext cx="2448272" cy="79465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endParaRPr lang="en-GB" sz="1400" b="1" dirty="0">
                <a:solidFill>
                  <a:schemeClr val="tx1"/>
                </a:solidFill>
              </a:endParaRPr>
            </a:p>
            <a:p>
              <a:endParaRPr lang="en-GB" sz="1400" b="1" dirty="0">
                <a:solidFill>
                  <a:schemeClr val="tx1"/>
                </a:solidFill>
              </a:endParaRPr>
            </a:p>
            <a:p>
              <a:endParaRPr lang="en-GB" sz="1400" b="1" dirty="0">
                <a:solidFill>
                  <a:schemeClr val="tx1"/>
                </a:solidFill>
              </a:endParaRPr>
            </a:p>
            <a:p>
              <a:endParaRPr lang="en-GB" sz="1400" dirty="0">
                <a:solidFill>
                  <a:schemeClr val="tx1"/>
                </a:solidFill>
              </a:endParaRPr>
            </a:p>
          </p:txBody>
        </p:sp>
        <p:sp>
          <p:nvSpPr>
            <p:cNvPr id="11" name="Rectangle 10"/>
            <p:cNvSpPr/>
            <p:nvPr/>
          </p:nvSpPr>
          <p:spPr>
            <a:xfrm>
              <a:off x="3294666" y="2948121"/>
              <a:ext cx="2448272" cy="79465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endParaRPr lang="en-GB" sz="1400" b="1" dirty="0">
                <a:solidFill>
                  <a:schemeClr val="tx1"/>
                </a:solidFill>
              </a:endParaRPr>
            </a:p>
            <a:p>
              <a:endParaRPr lang="en-GB" sz="1400" b="1" dirty="0">
                <a:solidFill>
                  <a:schemeClr val="tx1"/>
                </a:solidFill>
              </a:endParaRPr>
            </a:p>
            <a:p>
              <a:endParaRPr lang="en-GB" sz="1400" b="1" dirty="0">
                <a:solidFill>
                  <a:schemeClr val="tx1"/>
                </a:solidFill>
              </a:endParaRPr>
            </a:p>
            <a:p>
              <a:endParaRPr lang="en-GB" sz="1400" b="1" dirty="0">
                <a:solidFill>
                  <a:schemeClr val="tx1"/>
                </a:solidFill>
              </a:endParaRPr>
            </a:p>
          </p:txBody>
        </p:sp>
        <p:sp>
          <p:nvSpPr>
            <p:cNvPr id="12" name="Rectangle 11"/>
            <p:cNvSpPr/>
            <p:nvPr/>
          </p:nvSpPr>
          <p:spPr>
            <a:xfrm>
              <a:off x="6174986" y="2948121"/>
              <a:ext cx="2448272" cy="79465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endParaRPr lang="en-GB" sz="1400" b="1" dirty="0">
                <a:solidFill>
                  <a:schemeClr val="tx1"/>
                </a:solidFill>
              </a:endParaRPr>
            </a:p>
            <a:p>
              <a:endParaRPr lang="en-GB" sz="1400" b="1" dirty="0">
                <a:solidFill>
                  <a:schemeClr val="tx1"/>
                </a:solidFill>
              </a:endParaRPr>
            </a:p>
            <a:p>
              <a:endParaRPr lang="en-GB" sz="1400" b="1" dirty="0">
                <a:solidFill>
                  <a:schemeClr val="tx1"/>
                </a:solidFill>
              </a:endParaRPr>
            </a:p>
            <a:p>
              <a:endParaRPr lang="en-GB" sz="1400" b="1" dirty="0">
                <a:solidFill>
                  <a:schemeClr val="tx1"/>
                </a:solidFill>
              </a:endParaRPr>
            </a:p>
          </p:txBody>
        </p:sp>
        <p:sp>
          <p:nvSpPr>
            <p:cNvPr id="13" name="Rectangle 12"/>
            <p:cNvSpPr/>
            <p:nvPr/>
          </p:nvSpPr>
          <p:spPr>
            <a:xfrm>
              <a:off x="414346" y="4116725"/>
              <a:ext cx="2448272" cy="79465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endParaRPr lang="en-GB" sz="1400" b="1" dirty="0">
                <a:solidFill>
                  <a:schemeClr val="tx1"/>
                </a:solidFill>
              </a:endParaRPr>
            </a:p>
            <a:p>
              <a:endParaRPr lang="en-GB" sz="1400" b="1" dirty="0">
                <a:solidFill>
                  <a:schemeClr val="tx1"/>
                </a:solidFill>
              </a:endParaRPr>
            </a:p>
            <a:p>
              <a:endParaRPr lang="en-GB" sz="1400" b="1" dirty="0">
                <a:solidFill>
                  <a:schemeClr val="tx1"/>
                </a:solidFill>
              </a:endParaRPr>
            </a:p>
            <a:p>
              <a:endParaRPr lang="en-GB" sz="1400" b="1" dirty="0">
                <a:solidFill>
                  <a:schemeClr val="tx1"/>
                </a:solidFill>
              </a:endParaRPr>
            </a:p>
          </p:txBody>
        </p:sp>
        <p:sp>
          <p:nvSpPr>
            <p:cNvPr id="14" name="Rectangle 13"/>
            <p:cNvSpPr/>
            <p:nvPr/>
          </p:nvSpPr>
          <p:spPr>
            <a:xfrm>
              <a:off x="3294666" y="4116725"/>
              <a:ext cx="2448272" cy="79465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endParaRPr lang="en-GB" sz="1400" b="1" dirty="0">
                <a:solidFill>
                  <a:schemeClr val="tx1"/>
                </a:solidFill>
              </a:endParaRPr>
            </a:p>
            <a:p>
              <a:endParaRPr lang="en-GB" sz="1400" b="1" dirty="0">
                <a:solidFill>
                  <a:schemeClr val="tx1"/>
                </a:solidFill>
              </a:endParaRPr>
            </a:p>
            <a:p>
              <a:endParaRPr lang="en-GB" sz="1400" b="1" dirty="0">
                <a:solidFill>
                  <a:schemeClr val="tx1"/>
                </a:solidFill>
              </a:endParaRPr>
            </a:p>
          </p:txBody>
        </p:sp>
        <p:sp>
          <p:nvSpPr>
            <p:cNvPr id="15" name="Rectangle 14"/>
            <p:cNvSpPr/>
            <p:nvPr/>
          </p:nvSpPr>
          <p:spPr>
            <a:xfrm>
              <a:off x="6174986" y="4116725"/>
              <a:ext cx="2448272" cy="79465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endParaRPr lang="en-GB" sz="1400" b="1" dirty="0">
                <a:solidFill>
                  <a:schemeClr val="tx1"/>
                </a:solidFill>
              </a:endParaRPr>
            </a:p>
            <a:p>
              <a:endParaRPr lang="en-GB" sz="1400" b="1" dirty="0">
                <a:solidFill>
                  <a:schemeClr val="tx1"/>
                </a:solidFill>
              </a:endParaRPr>
            </a:p>
            <a:p>
              <a:endParaRPr lang="en-GB" sz="1400" b="1" dirty="0">
                <a:solidFill>
                  <a:schemeClr val="tx1"/>
                </a:solidFill>
              </a:endParaRPr>
            </a:p>
            <a:p>
              <a:endParaRPr lang="en-GB" sz="1400" b="1" dirty="0">
                <a:solidFill>
                  <a:schemeClr val="tx1"/>
                </a:solidFill>
              </a:endParaRPr>
            </a:p>
          </p:txBody>
        </p:sp>
        <p:cxnSp>
          <p:nvCxnSpPr>
            <p:cNvPr id="16" name="Straight Arrow Connector 15"/>
            <p:cNvCxnSpPr>
              <a:stCxn id="10" idx="3"/>
              <a:endCxn id="11" idx="1"/>
            </p:cNvCxnSpPr>
            <p:nvPr/>
          </p:nvCxnSpPr>
          <p:spPr>
            <a:xfrm>
              <a:off x="2862618" y="3345446"/>
              <a:ext cx="432048"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17" name="Straight Arrow Connector 16"/>
            <p:cNvCxnSpPr>
              <a:stCxn id="11" idx="3"/>
              <a:endCxn id="12" idx="1"/>
            </p:cNvCxnSpPr>
            <p:nvPr/>
          </p:nvCxnSpPr>
          <p:spPr>
            <a:xfrm>
              <a:off x="5742938" y="3345446"/>
              <a:ext cx="432048"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18" name="Straight Arrow Connector 17"/>
            <p:cNvCxnSpPr>
              <a:stCxn id="13" idx="3"/>
              <a:endCxn id="14" idx="1"/>
            </p:cNvCxnSpPr>
            <p:nvPr/>
          </p:nvCxnSpPr>
          <p:spPr>
            <a:xfrm>
              <a:off x="2862618" y="4514051"/>
              <a:ext cx="432048"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19" name="Straight Arrow Connector 18"/>
            <p:cNvCxnSpPr>
              <a:stCxn id="14" idx="3"/>
              <a:endCxn id="15" idx="1"/>
            </p:cNvCxnSpPr>
            <p:nvPr/>
          </p:nvCxnSpPr>
          <p:spPr>
            <a:xfrm>
              <a:off x="5742938" y="4514051"/>
              <a:ext cx="432048"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0" name="Straight Connector 19"/>
            <p:cNvCxnSpPr/>
            <p:nvPr/>
          </p:nvCxnSpPr>
          <p:spPr>
            <a:xfrm>
              <a:off x="8119202" y="3742772"/>
              <a:ext cx="0" cy="221319"/>
            </a:xfrm>
            <a:prstGeom prst="line">
              <a:avLst/>
            </a:prstGeom>
            <a:ln/>
          </p:spPr>
          <p:style>
            <a:lnRef idx="2">
              <a:schemeClr val="dk1"/>
            </a:lnRef>
            <a:fillRef idx="1">
              <a:schemeClr val="lt1"/>
            </a:fillRef>
            <a:effectRef idx="0">
              <a:schemeClr val="dk1"/>
            </a:effectRef>
            <a:fontRef idx="minor">
              <a:schemeClr val="dk1"/>
            </a:fontRef>
          </p:style>
        </p:cxnSp>
        <p:cxnSp>
          <p:nvCxnSpPr>
            <p:cNvPr id="21" name="Straight Connector 20"/>
            <p:cNvCxnSpPr/>
            <p:nvPr/>
          </p:nvCxnSpPr>
          <p:spPr>
            <a:xfrm flipH="1">
              <a:off x="1062418" y="3964091"/>
              <a:ext cx="7056784" cy="0"/>
            </a:xfrm>
            <a:prstGeom prst="line">
              <a:avLst/>
            </a:prstGeom>
            <a:ln/>
          </p:spPr>
          <p:style>
            <a:lnRef idx="2">
              <a:schemeClr val="dk1"/>
            </a:lnRef>
            <a:fillRef idx="1">
              <a:schemeClr val="lt1"/>
            </a:fillRef>
            <a:effectRef idx="0">
              <a:schemeClr val="dk1"/>
            </a:effectRef>
            <a:fontRef idx="minor">
              <a:schemeClr val="dk1"/>
            </a:fontRef>
          </p:style>
        </p:cxnSp>
        <p:cxnSp>
          <p:nvCxnSpPr>
            <p:cNvPr id="22" name="Straight Arrow Connector 21"/>
            <p:cNvCxnSpPr/>
            <p:nvPr/>
          </p:nvCxnSpPr>
          <p:spPr>
            <a:xfrm>
              <a:off x="1062418" y="3964091"/>
              <a:ext cx="0" cy="152634"/>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grpSp>
      <p:sp>
        <p:nvSpPr>
          <p:cNvPr id="28" name="TextBox 27"/>
          <p:cNvSpPr txBox="1"/>
          <p:nvPr/>
        </p:nvSpPr>
        <p:spPr>
          <a:xfrm rot="409483">
            <a:off x="4666860" y="357206"/>
            <a:ext cx="1821664" cy="369332"/>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b="1" dirty="0"/>
              <a:t>TEXT A</a:t>
            </a:r>
          </a:p>
        </p:txBody>
      </p:sp>
      <p:sp>
        <p:nvSpPr>
          <p:cNvPr id="25" name="Rounded Rectangular Callout 24">
            <a:extLst>
              <a:ext uri="{FF2B5EF4-FFF2-40B4-BE49-F238E27FC236}">
                <a16:creationId xmlns:a16="http://schemas.microsoft.com/office/drawing/2014/main" id="{E563CFCF-2144-054F-A72B-9F9617CE6276}"/>
              </a:ext>
            </a:extLst>
          </p:cNvPr>
          <p:cNvSpPr/>
          <p:nvPr/>
        </p:nvSpPr>
        <p:spPr>
          <a:xfrm>
            <a:off x="520666" y="374300"/>
            <a:ext cx="3446380" cy="3135571"/>
          </a:xfrm>
          <a:prstGeom prst="wedgeRoundRectCallout">
            <a:avLst>
              <a:gd name="adj1" fmla="val 1336"/>
              <a:gd name="adj2" fmla="val 5914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2060"/>
                </a:solidFill>
                <a:latin typeface="Comic Sans MS" panose="030F0902030302020204" pitchFamily="66" charset="0"/>
              </a:rPr>
              <a:t>This extract was written by William Howard Russell who was a journalist who witnessed the battle.</a:t>
            </a:r>
          </a:p>
          <a:p>
            <a:r>
              <a:rPr lang="en-US" i="1" dirty="0">
                <a:solidFill>
                  <a:srgbClr val="002060"/>
                </a:solidFill>
                <a:latin typeface="Comic Sans MS" panose="030F0902030302020204" pitchFamily="66" charset="0"/>
              </a:rPr>
              <a:t>The article was published in The Times in 1854.</a:t>
            </a:r>
          </a:p>
          <a:p>
            <a:r>
              <a:rPr lang="en-US" i="1" dirty="0">
                <a:solidFill>
                  <a:srgbClr val="002060"/>
                </a:solidFill>
                <a:latin typeface="Comic Sans MS" panose="030F0902030302020204" pitchFamily="66" charset="0"/>
              </a:rPr>
              <a:t>It was Russell’s description that prompted Tennyson to write his poem. </a:t>
            </a:r>
          </a:p>
        </p:txBody>
      </p:sp>
      <p:sp>
        <p:nvSpPr>
          <p:cNvPr id="26" name="Rounded Rectangular Callout 25">
            <a:extLst>
              <a:ext uri="{FF2B5EF4-FFF2-40B4-BE49-F238E27FC236}">
                <a16:creationId xmlns:a16="http://schemas.microsoft.com/office/drawing/2014/main" id="{07D89E4A-11A4-1D4A-B478-3B942853E3B4}"/>
              </a:ext>
            </a:extLst>
          </p:cNvPr>
          <p:cNvSpPr/>
          <p:nvPr/>
        </p:nvSpPr>
        <p:spPr>
          <a:xfrm>
            <a:off x="718721" y="5093789"/>
            <a:ext cx="3446379" cy="1166437"/>
          </a:xfrm>
          <a:prstGeom prst="wedgeRoundRectCallout">
            <a:avLst>
              <a:gd name="adj1" fmla="val -7394"/>
              <a:gd name="adj2" fmla="val -7329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a:solidFill>
                  <a:srgbClr val="002060"/>
                </a:solidFill>
                <a:latin typeface="Comic Sans MS" panose="030F0902030302020204" pitchFamily="66" charset="0"/>
              </a:rPr>
              <a:t>First Response Task:</a:t>
            </a:r>
          </a:p>
          <a:p>
            <a:pPr marL="285750" indent="-285750">
              <a:buFont typeface="Arial" panose="020B0604020202020204" pitchFamily="34" charset="0"/>
              <a:buChar char="•"/>
            </a:pPr>
            <a:r>
              <a:rPr lang="en-US" i="1" dirty="0">
                <a:solidFill>
                  <a:srgbClr val="002060"/>
                </a:solidFill>
                <a:latin typeface="Comic Sans MS" panose="030F0902030302020204" pitchFamily="66" charset="0"/>
              </a:rPr>
              <a:t>Sequence the key ideas of the extract in a flow map.</a:t>
            </a:r>
          </a:p>
        </p:txBody>
      </p:sp>
    </p:spTree>
    <p:extLst>
      <p:ext uri="{BB962C8B-B14F-4D97-AF65-F5344CB8AC3E}">
        <p14:creationId xmlns:p14="http://schemas.microsoft.com/office/powerpoint/2010/main" val="27707124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836" t="54758" r="59736" b="34635"/>
          <a:stretch/>
        </p:blipFill>
        <p:spPr bwMode="auto">
          <a:xfrm>
            <a:off x="5454281" y="413338"/>
            <a:ext cx="3829050" cy="775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rot="500901">
            <a:off x="9698706" y="1112294"/>
            <a:ext cx="1775971" cy="1015663"/>
          </a:xfrm>
          <a:prstGeom prst="rect">
            <a:avLst/>
          </a:prstGeom>
          <a:solidFill>
            <a:srgbClr val="FFC000"/>
          </a:solidFill>
          <a:ln w="57150">
            <a:solidFill>
              <a:schemeClr val="tx1"/>
            </a:solidFill>
          </a:ln>
        </p:spPr>
        <p:txBody>
          <a:bodyPr wrap="square" rtlCol="0">
            <a:spAutoFit/>
          </a:bodyPr>
          <a:lstStyle/>
          <a:p>
            <a:pPr algn="ctr"/>
            <a:r>
              <a:rPr lang="en-GB" sz="6000" b="1" dirty="0">
                <a:effectLst>
                  <a:outerShdw blurRad="38100" dist="38100" dir="2700000" algn="tl">
                    <a:srgbClr val="000000">
                      <a:alpha val="43137"/>
                    </a:srgbClr>
                  </a:outerShdw>
                </a:effectLst>
              </a:rPr>
              <a:t>AO1</a:t>
            </a:r>
          </a:p>
        </p:txBody>
      </p:sp>
      <p:sp>
        <p:nvSpPr>
          <p:cNvPr id="3" name="TextBox 2"/>
          <p:cNvSpPr txBox="1"/>
          <p:nvPr/>
        </p:nvSpPr>
        <p:spPr>
          <a:xfrm>
            <a:off x="3256938" y="1637474"/>
            <a:ext cx="8414600" cy="1754326"/>
          </a:xfrm>
          <a:prstGeom prst="rect">
            <a:avLst/>
          </a:prstGeom>
          <a:noFill/>
        </p:spPr>
        <p:txBody>
          <a:bodyPr wrap="square" rtlCol="0">
            <a:spAutoFit/>
          </a:bodyPr>
          <a:lstStyle/>
          <a:p>
            <a:r>
              <a:rPr lang="en-GB" dirty="0"/>
              <a:t>Read again the </a:t>
            </a:r>
            <a:r>
              <a:rPr lang="en-GB" b="1" dirty="0"/>
              <a:t>first three paragraphs</a:t>
            </a:r>
            <a:r>
              <a:rPr lang="en-GB" dirty="0"/>
              <a:t> of the source. </a:t>
            </a:r>
          </a:p>
          <a:p>
            <a:endParaRPr lang="en-GB" dirty="0"/>
          </a:p>
          <a:p>
            <a:r>
              <a:rPr lang="en-GB" dirty="0"/>
              <a:t>Choose four statements below which are TRUE.</a:t>
            </a:r>
          </a:p>
          <a:p>
            <a:endParaRPr lang="en-GB" dirty="0"/>
          </a:p>
          <a:p>
            <a:pPr marL="285750" indent="-285750">
              <a:buFont typeface="Arial" panose="020B0604020202020204" pitchFamily="34" charset="0"/>
              <a:buChar char="•"/>
            </a:pPr>
            <a:r>
              <a:rPr lang="en-GB" dirty="0"/>
              <a:t>Shade the boxes of the ones you think are true.</a:t>
            </a:r>
          </a:p>
          <a:p>
            <a:pPr marL="285750" indent="-285750">
              <a:buFont typeface="Arial" panose="020B0604020202020204" pitchFamily="34" charset="0"/>
              <a:buChar char="•"/>
            </a:pPr>
            <a:r>
              <a:rPr lang="en-GB" dirty="0"/>
              <a:t>Choose a maximum of four statements.</a:t>
            </a:r>
          </a:p>
        </p:txBody>
      </p:sp>
      <p:graphicFrame>
        <p:nvGraphicFramePr>
          <p:cNvPr id="7" name="Table 6"/>
          <p:cNvGraphicFramePr>
            <a:graphicFrameLocks noGrp="1"/>
          </p:cNvGraphicFramePr>
          <p:nvPr>
            <p:extLst>
              <p:ext uri="{D42A27DB-BD31-4B8C-83A1-F6EECF244321}">
                <p14:modId xmlns:p14="http://schemas.microsoft.com/office/powerpoint/2010/main" val="3381549536"/>
              </p:ext>
            </p:extLst>
          </p:nvPr>
        </p:nvGraphicFramePr>
        <p:xfrm>
          <a:off x="3245478" y="3473678"/>
          <a:ext cx="8414600" cy="2966720"/>
        </p:xfrm>
        <a:graphic>
          <a:graphicData uri="http://schemas.openxmlformats.org/drawingml/2006/table">
            <a:tbl>
              <a:tblPr firstRow="1" bandRow="1">
                <a:tableStyleId>{5940675A-B579-460E-94D1-54222C63F5DA}</a:tableStyleId>
              </a:tblPr>
              <a:tblGrid>
                <a:gridCol w="433172">
                  <a:extLst>
                    <a:ext uri="{9D8B030D-6E8A-4147-A177-3AD203B41FA5}">
                      <a16:colId xmlns:a16="http://schemas.microsoft.com/office/drawing/2014/main" val="20000"/>
                    </a:ext>
                  </a:extLst>
                </a:gridCol>
                <a:gridCol w="7420670">
                  <a:extLst>
                    <a:ext uri="{9D8B030D-6E8A-4147-A177-3AD203B41FA5}">
                      <a16:colId xmlns:a16="http://schemas.microsoft.com/office/drawing/2014/main" val="20001"/>
                    </a:ext>
                  </a:extLst>
                </a:gridCol>
                <a:gridCol w="560758">
                  <a:extLst>
                    <a:ext uri="{9D8B030D-6E8A-4147-A177-3AD203B41FA5}">
                      <a16:colId xmlns:a16="http://schemas.microsoft.com/office/drawing/2014/main" val="20002"/>
                    </a:ext>
                  </a:extLst>
                </a:gridCol>
              </a:tblGrid>
              <a:tr h="370840">
                <a:tc>
                  <a:txBody>
                    <a:bodyPr/>
                    <a:lstStyle/>
                    <a:p>
                      <a:r>
                        <a:rPr lang="en-GB" b="1" dirty="0"/>
                        <a:t>A</a:t>
                      </a:r>
                    </a:p>
                  </a:txBody>
                  <a:tcPr/>
                </a:tc>
                <a:tc>
                  <a:txBody>
                    <a:bodyPr/>
                    <a:lstStyle/>
                    <a:p>
                      <a:r>
                        <a:rPr lang="en-GB" dirty="0"/>
                        <a:t>The</a:t>
                      </a:r>
                      <a:r>
                        <a:rPr lang="en-GB" baseline="0" dirty="0"/>
                        <a:t> writer is shocked by the number of British troops in the charge.</a:t>
                      </a:r>
                      <a:endParaRPr lang="en-GB" dirty="0"/>
                    </a:p>
                  </a:txBody>
                  <a:tcPr/>
                </a:tc>
                <a:tc>
                  <a:txBody>
                    <a:bodyPr/>
                    <a:lstStyle/>
                    <a:p>
                      <a:endParaRPr lang="en-GB"/>
                    </a:p>
                  </a:txBody>
                  <a:tcPr/>
                </a:tc>
                <a:extLst>
                  <a:ext uri="{0D108BD9-81ED-4DB2-BD59-A6C34878D82A}">
                    <a16:rowId xmlns:a16="http://schemas.microsoft.com/office/drawing/2014/main" val="10000"/>
                  </a:ext>
                </a:extLst>
              </a:tr>
              <a:tr h="370840">
                <a:tc>
                  <a:txBody>
                    <a:bodyPr/>
                    <a:lstStyle/>
                    <a:p>
                      <a:r>
                        <a:rPr lang="en-GB" b="1" dirty="0"/>
                        <a:t>B</a:t>
                      </a:r>
                    </a:p>
                  </a:txBody>
                  <a:tcPr/>
                </a:tc>
                <a:tc>
                  <a:txBody>
                    <a:bodyPr/>
                    <a:lstStyle/>
                    <a:p>
                      <a:r>
                        <a:rPr lang="en-GB" dirty="0"/>
                        <a:t>The</a:t>
                      </a:r>
                      <a:r>
                        <a:rPr lang="en-GB" baseline="0" dirty="0"/>
                        <a:t> soldiers advanced in five lines towards the enemy.</a:t>
                      </a:r>
                      <a:endParaRPr lang="en-GB" dirty="0"/>
                    </a:p>
                  </a:txBody>
                  <a:tcPr/>
                </a:tc>
                <a:tc>
                  <a:txBody>
                    <a:bodyPr/>
                    <a:lstStyle/>
                    <a:p>
                      <a:endParaRPr lang="en-GB" dirty="0"/>
                    </a:p>
                  </a:txBody>
                  <a:tcPr/>
                </a:tc>
                <a:extLst>
                  <a:ext uri="{0D108BD9-81ED-4DB2-BD59-A6C34878D82A}">
                    <a16:rowId xmlns:a16="http://schemas.microsoft.com/office/drawing/2014/main" val="10001"/>
                  </a:ext>
                </a:extLst>
              </a:tr>
              <a:tr h="370840">
                <a:tc>
                  <a:txBody>
                    <a:bodyPr/>
                    <a:lstStyle/>
                    <a:p>
                      <a:r>
                        <a:rPr lang="en-GB" b="1" dirty="0"/>
                        <a:t>C</a:t>
                      </a:r>
                    </a:p>
                  </a:txBody>
                  <a:tcPr/>
                </a:tc>
                <a:tc>
                  <a:txBody>
                    <a:bodyPr/>
                    <a:lstStyle/>
                    <a:p>
                      <a:r>
                        <a:rPr lang="en-GB" dirty="0"/>
                        <a:t>As</a:t>
                      </a:r>
                      <a:r>
                        <a:rPr lang="en-GB" baseline="0" dirty="0"/>
                        <a:t> the soldiers approached the enemy they slowed down.</a:t>
                      </a:r>
                      <a:endParaRPr lang="en-GB" dirty="0"/>
                    </a:p>
                  </a:txBody>
                  <a:tcPr/>
                </a:tc>
                <a:tc>
                  <a:txBody>
                    <a:bodyPr/>
                    <a:lstStyle/>
                    <a:p>
                      <a:endParaRPr lang="en-GB"/>
                    </a:p>
                  </a:txBody>
                  <a:tcPr/>
                </a:tc>
                <a:extLst>
                  <a:ext uri="{0D108BD9-81ED-4DB2-BD59-A6C34878D82A}">
                    <a16:rowId xmlns:a16="http://schemas.microsoft.com/office/drawing/2014/main" val="10002"/>
                  </a:ext>
                </a:extLst>
              </a:tr>
              <a:tr h="370840">
                <a:tc>
                  <a:txBody>
                    <a:bodyPr/>
                    <a:lstStyle/>
                    <a:p>
                      <a:r>
                        <a:rPr lang="en-GB" b="1" dirty="0"/>
                        <a:t>D</a:t>
                      </a:r>
                    </a:p>
                  </a:txBody>
                  <a:tcPr/>
                </a:tc>
                <a:tc>
                  <a:txBody>
                    <a:bodyPr/>
                    <a:lstStyle/>
                    <a:p>
                      <a:r>
                        <a:rPr lang="en-GB" dirty="0"/>
                        <a:t>The</a:t>
                      </a:r>
                      <a:r>
                        <a:rPr lang="en-GB" baseline="0" dirty="0"/>
                        <a:t> enemy attacked them with thirty canons. </a:t>
                      </a:r>
                      <a:endParaRPr lang="en-GB" dirty="0"/>
                    </a:p>
                  </a:txBody>
                  <a:tcPr/>
                </a:tc>
                <a:tc>
                  <a:txBody>
                    <a:bodyPr/>
                    <a:lstStyle/>
                    <a:p>
                      <a:endParaRPr lang="en-GB"/>
                    </a:p>
                  </a:txBody>
                  <a:tcPr/>
                </a:tc>
                <a:extLst>
                  <a:ext uri="{0D108BD9-81ED-4DB2-BD59-A6C34878D82A}">
                    <a16:rowId xmlns:a16="http://schemas.microsoft.com/office/drawing/2014/main" val="10003"/>
                  </a:ext>
                </a:extLst>
              </a:tr>
              <a:tr h="370840">
                <a:tc>
                  <a:txBody>
                    <a:bodyPr/>
                    <a:lstStyle/>
                    <a:p>
                      <a:r>
                        <a:rPr lang="en-GB" b="1" dirty="0"/>
                        <a:t>E</a:t>
                      </a:r>
                    </a:p>
                  </a:txBody>
                  <a:tcPr/>
                </a:tc>
                <a:tc>
                  <a:txBody>
                    <a:bodyPr/>
                    <a:lstStyle/>
                    <a:p>
                      <a:r>
                        <a:rPr lang="en-GB" dirty="0"/>
                        <a:t>The writer is in awe</a:t>
                      </a:r>
                      <a:r>
                        <a:rPr lang="en-GB" baseline="0" dirty="0"/>
                        <a:t> of the soldiers’ bravery in the face of danger.</a:t>
                      </a:r>
                      <a:endParaRPr lang="en-GB" dirty="0"/>
                    </a:p>
                  </a:txBody>
                  <a:tcPr/>
                </a:tc>
                <a:tc>
                  <a:txBody>
                    <a:bodyPr/>
                    <a:lstStyle/>
                    <a:p>
                      <a:endParaRPr lang="en-GB"/>
                    </a:p>
                  </a:txBody>
                  <a:tcPr/>
                </a:tc>
                <a:extLst>
                  <a:ext uri="{0D108BD9-81ED-4DB2-BD59-A6C34878D82A}">
                    <a16:rowId xmlns:a16="http://schemas.microsoft.com/office/drawing/2014/main" val="10004"/>
                  </a:ext>
                </a:extLst>
              </a:tr>
              <a:tr h="370840">
                <a:tc>
                  <a:txBody>
                    <a:bodyPr/>
                    <a:lstStyle/>
                    <a:p>
                      <a:r>
                        <a:rPr lang="en-GB" b="1" dirty="0"/>
                        <a:t>F</a:t>
                      </a:r>
                    </a:p>
                  </a:txBody>
                  <a:tcPr/>
                </a:tc>
                <a:tc>
                  <a:txBody>
                    <a:bodyPr/>
                    <a:lstStyle/>
                    <a:p>
                      <a:r>
                        <a:rPr lang="en-GB" dirty="0"/>
                        <a:t>The second</a:t>
                      </a:r>
                      <a:r>
                        <a:rPr lang="en-GB" baseline="0" dirty="0"/>
                        <a:t> line begins to retreat from the guns.</a:t>
                      </a:r>
                      <a:endParaRPr lang="en-GB" dirty="0"/>
                    </a:p>
                  </a:txBody>
                  <a:tcPr/>
                </a:tc>
                <a:tc>
                  <a:txBody>
                    <a:bodyPr/>
                    <a:lstStyle/>
                    <a:p>
                      <a:endParaRPr lang="en-GB"/>
                    </a:p>
                  </a:txBody>
                  <a:tcPr/>
                </a:tc>
                <a:extLst>
                  <a:ext uri="{0D108BD9-81ED-4DB2-BD59-A6C34878D82A}">
                    <a16:rowId xmlns:a16="http://schemas.microsoft.com/office/drawing/2014/main" val="10005"/>
                  </a:ext>
                </a:extLst>
              </a:tr>
              <a:tr h="370840">
                <a:tc>
                  <a:txBody>
                    <a:bodyPr/>
                    <a:lstStyle/>
                    <a:p>
                      <a:r>
                        <a:rPr lang="en-GB" b="1" dirty="0"/>
                        <a:t>G</a:t>
                      </a:r>
                    </a:p>
                  </a:txBody>
                  <a:tcPr/>
                </a:tc>
                <a:tc>
                  <a:txBody>
                    <a:bodyPr/>
                    <a:lstStyle/>
                    <a:p>
                      <a:r>
                        <a:rPr lang="en-GB" dirty="0"/>
                        <a:t>The</a:t>
                      </a:r>
                      <a:r>
                        <a:rPr lang="en-GB" baseline="0" dirty="0"/>
                        <a:t> Russians are not accurate when firing the guns at the men.</a:t>
                      </a:r>
                      <a:endParaRPr lang="en-GB" dirty="0"/>
                    </a:p>
                  </a:txBody>
                  <a:tcPr/>
                </a:tc>
                <a:tc>
                  <a:txBody>
                    <a:bodyPr/>
                    <a:lstStyle/>
                    <a:p>
                      <a:endParaRPr lang="en-GB"/>
                    </a:p>
                  </a:txBody>
                  <a:tcPr/>
                </a:tc>
                <a:extLst>
                  <a:ext uri="{0D108BD9-81ED-4DB2-BD59-A6C34878D82A}">
                    <a16:rowId xmlns:a16="http://schemas.microsoft.com/office/drawing/2014/main" val="10006"/>
                  </a:ext>
                </a:extLst>
              </a:tr>
              <a:tr h="370840">
                <a:tc>
                  <a:txBody>
                    <a:bodyPr/>
                    <a:lstStyle/>
                    <a:p>
                      <a:r>
                        <a:rPr lang="en-GB" b="1" dirty="0"/>
                        <a:t>H</a:t>
                      </a:r>
                    </a:p>
                  </a:txBody>
                  <a:tcPr/>
                </a:tc>
                <a:tc>
                  <a:txBody>
                    <a:bodyPr/>
                    <a:lstStyle/>
                    <a:p>
                      <a:r>
                        <a:rPr lang="en-GB" dirty="0"/>
                        <a:t>The spectators could see the many casualties</a:t>
                      </a:r>
                      <a:r>
                        <a:rPr lang="en-GB" baseline="0" dirty="0"/>
                        <a:t> of soldiers and horses.</a:t>
                      </a:r>
                      <a:endParaRPr lang="en-GB" dirty="0"/>
                    </a:p>
                  </a:txBody>
                  <a:tcPr/>
                </a:tc>
                <a:tc>
                  <a:txBody>
                    <a:bodyPr/>
                    <a:lstStyle/>
                    <a:p>
                      <a:endParaRPr lang="en-GB" dirty="0"/>
                    </a:p>
                  </a:txBody>
                  <a:tcPr/>
                </a:tc>
                <a:extLst>
                  <a:ext uri="{0D108BD9-81ED-4DB2-BD59-A6C34878D82A}">
                    <a16:rowId xmlns:a16="http://schemas.microsoft.com/office/drawing/2014/main" val="10007"/>
                  </a:ext>
                </a:extLst>
              </a:tr>
            </a:tbl>
          </a:graphicData>
        </a:graphic>
      </p:graphicFrame>
      <p:sp>
        <p:nvSpPr>
          <p:cNvPr id="8" name="Oval 7"/>
          <p:cNvSpPr/>
          <p:nvPr/>
        </p:nvSpPr>
        <p:spPr>
          <a:xfrm>
            <a:off x="11305894" y="3581691"/>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11311498" y="3928482"/>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11311498" y="4301771"/>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11311498" y="4661811"/>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11311498" y="5080610"/>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11311498" y="5440650"/>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11311498" y="5800690"/>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11311498" y="6160730"/>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2BC4F8F2-0E00-024C-BE73-631DF2524E80}"/>
              </a:ext>
            </a:extLst>
          </p:cNvPr>
          <p:cNvSpPr/>
          <p:nvPr/>
        </p:nvSpPr>
        <p:spPr>
          <a:xfrm>
            <a:off x="885997" y="852644"/>
            <a:ext cx="1415772" cy="1569660"/>
          </a:xfrm>
          <a:prstGeom prst="rect">
            <a:avLst/>
          </a:prstGeom>
        </p:spPr>
        <p:txBody>
          <a:bodyPr wrap="none">
            <a:spAutoFit/>
          </a:bodyPr>
          <a:lstStyle/>
          <a:p>
            <a:r>
              <a:rPr lang="en-US" sz="9600" dirty="0"/>
              <a:t>👩🏽‍🏫</a:t>
            </a:r>
          </a:p>
        </p:txBody>
      </p:sp>
      <p:sp>
        <p:nvSpPr>
          <p:cNvPr id="18" name="Rounded Rectangular Callout 17">
            <a:extLst>
              <a:ext uri="{FF2B5EF4-FFF2-40B4-BE49-F238E27FC236}">
                <a16:creationId xmlns:a16="http://schemas.microsoft.com/office/drawing/2014/main" id="{03530369-2E4C-C54E-B5AE-66CE0F1D6585}"/>
              </a:ext>
            </a:extLst>
          </p:cNvPr>
          <p:cNvSpPr/>
          <p:nvPr/>
        </p:nvSpPr>
        <p:spPr>
          <a:xfrm>
            <a:off x="531922" y="2247059"/>
            <a:ext cx="2123922" cy="2478622"/>
          </a:xfrm>
          <a:prstGeom prst="wedgeRoundRectCallout">
            <a:avLst>
              <a:gd name="adj1" fmla="val -7106"/>
              <a:gd name="adj2" fmla="val -5973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2060"/>
                </a:solidFill>
                <a:latin typeface="Comic Sans MS" panose="030F0902030302020204" pitchFamily="66" charset="0"/>
              </a:rPr>
              <a:t>Let’s </a:t>
            </a:r>
            <a:r>
              <a:rPr lang="en-GB" i="1" dirty="0">
                <a:solidFill>
                  <a:srgbClr val="002060"/>
                </a:solidFill>
                <a:latin typeface="Comic Sans MS" panose="030F0902030302020204" pitchFamily="66" charset="0"/>
              </a:rPr>
              <a:t>answer </a:t>
            </a:r>
            <a:r>
              <a:rPr lang="en-US" i="1" dirty="0">
                <a:solidFill>
                  <a:srgbClr val="002060"/>
                </a:solidFill>
                <a:latin typeface="Comic Sans MS" panose="030F0902030302020204" pitchFamily="66" charset="0"/>
              </a:rPr>
              <a:t>question one about Owen’s letter too.</a:t>
            </a:r>
          </a:p>
          <a:p>
            <a:r>
              <a:rPr lang="en-US" i="1" dirty="0">
                <a:solidFill>
                  <a:srgbClr val="002060"/>
                </a:solidFill>
                <a:latin typeface="Comic Sans MS" panose="030F0902030302020204" pitchFamily="66" charset="0"/>
              </a:rPr>
              <a:t>As usual: four marks, five minutes!</a:t>
            </a:r>
          </a:p>
        </p:txBody>
      </p:sp>
    </p:spTree>
    <p:extLst>
      <p:ext uri="{BB962C8B-B14F-4D97-AF65-F5344CB8AC3E}">
        <p14:creationId xmlns:p14="http://schemas.microsoft.com/office/powerpoint/2010/main" val="24713825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836" t="54758" r="59736" b="34635"/>
          <a:stretch/>
        </p:blipFill>
        <p:spPr bwMode="auto">
          <a:xfrm>
            <a:off x="5454281" y="413338"/>
            <a:ext cx="3829050" cy="775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rot="500901">
            <a:off x="9698706" y="1112294"/>
            <a:ext cx="1775971" cy="1015663"/>
          </a:xfrm>
          <a:prstGeom prst="rect">
            <a:avLst/>
          </a:prstGeom>
          <a:solidFill>
            <a:srgbClr val="FFC000"/>
          </a:solidFill>
          <a:ln w="57150">
            <a:solidFill>
              <a:schemeClr val="tx1"/>
            </a:solidFill>
          </a:ln>
        </p:spPr>
        <p:txBody>
          <a:bodyPr wrap="square" rtlCol="0">
            <a:spAutoFit/>
          </a:bodyPr>
          <a:lstStyle/>
          <a:p>
            <a:pPr algn="ctr"/>
            <a:r>
              <a:rPr lang="en-GB" sz="6000" b="1" dirty="0">
                <a:effectLst>
                  <a:outerShdw blurRad="38100" dist="38100" dir="2700000" algn="tl">
                    <a:srgbClr val="000000">
                      <a:alpha val="43137"/>
                    </a:srgbClr>
                  </a:outerShdw>
                </a:effectLst>
              </a:rPr>
              <a:t>AO1</a:t>
            </a:r>
          </a:p>
        </p:txBody>
      </p:sp>
      <p:sp>
        <p:nvSpPr>
          <p:cNvPr id="3" name="TextBox 2"/>
          <p:cNvSpPr txBox="1"/>
          <p:nvPr/>
        </p:nvSpPr>
        <p:spPr>
          <a:xfrm>
            <a:off x="3256938" y="1637474"/>
            <a:ext cx="8414600" cy="1754326"/>
          </a:xfrm>
          <a:prstGeom prst="rect">
            <a:avLst/>
          </a:prstGeom>
          <a:noFill/>
        </p:spPr>
        <p:txBody>
          <a:bodyPr wrap="square" rtlCol="0">
            <a:spAutoFit/>
          </a:bodyPr>
          <a:lstStyle/>
          <a:p>
            <a:r>
              <a:rPr lang="en-GB" dirty="0"/>
              <a:t>Read again the </a:t>
            </a:r>
            <a:r>
              <a:rPr lang="en-GB" b="1" dirty="0"/>
              <a:t>first three paragraphs</a:t>
            </a:r>
            <a:r>
              <a:rPr lang="en-GB" dirty="0"/>
              <a:t> of the source. </a:t>
            </a:r>
          </a:p>
          <a:p>
            <a:endParaRPr lang="en-GB" dirty="0"/>
          </a:p>
          <a:p>
            <a:r>
              <a:rPr lang="en-GB" dirty="0"/>
              <a:t>Choose four statements below which are TRUE.</a:t>
            </a:r>
          </a:p>
          <a:p>
            <a:endParaRPr lang="en-GB" dirty="0"/>
          </a:p>
          <a:p>
            <a:pPr marL="285750" indent="-285750">
              <a:buFont typeface="Arial" panose="020B0604020202020204" pitchFamily="34" charset="0"/>
              <a:buChar char="•"/>
            </a:pPr>
            <a:r>
              <a:rPr lang="en-GB" dirty="0"/>
              <a:t>Shade the boxes of the ones you think are true.</a:t>
            </a:r>
          </a:p>
          <a:p>
            <a:pPr marL="285750" indent="-285750">
              <a:buFont typeface="Arial" panose="020B0604020202020204" pitchFamily="34" charset="0"/>
              <a:buChar char="•"/>
            </a:pPr>
            <a:r>
              <a:rPr lang="en-GB" dirty="0"/>
              <a:t>Choose a maximum of four statements.</a:t>
            </a:r>
          </a:p>
        </p:txBody>
      </p:sp>
      <p:graphicFrame>
        <p:nvGraphicFramePr>
          <p:cNvPr id="7" name="Table 6"/>
          <p:cNvGraphicFramePr>
            <a:graphicFrameLocks noGrp="1"/>
          </p:cNvGraphicFramePr>
          <p:nvPr/>
        </p:nvGraphicFramePr>
        <p:xfrm>
          <a:off x="3245478" y="3473678"/>
          <a:ext cx="8414600" cy="2966720"/>
        </p:xfrm>
        <a:graphic>
          <a:graphicData uri="http://schemas.openxmlformats.org/drawingml/2006/table">
            <a:tbl>
              <a:tblPr firstRow="1" bandRow="1">
                <a:tableStyleId>{5940675A-B579-460E-94D1-54222C63F5DA}</a:tableStyleId>
              </a:tblPr>
              <a:tblGrid>
                <a:gridCol w="433172">
                  <a:extLst>
                    <a:ext uri="{9D8B030D-6E8A-4147-A177-3AD203B41FA5}">
                      <a16:colId xmlns:a16="http://schemas.microsoft.com/office/drawing/2014/main" val="20000"/>
                    </a:ext>
                  </a:extLst>
                </a:gridCol>
                <a:gridCol w="7420670">
                  <a:extLst>
                    <a:ext uri="{9D8B030D-6E8A-4147-A177-3AD203B41FA5}">
                      <a16:colId xmlns:a16="http://schemas.microsoft.com/office/drawing/2014/main" val="20001"/>
                    </a:ext>
                  </a:extLst>
                </a:gridCol>
                <a:gridCol w="560758">
                  <a:extLst>
                    <a:ext uri="{9D8B030D-6E8A-4147-A177-3AD203B41FA5}">
                      <a16:colId xmlns:a16="http://schemas.microsoft.com/office/drawing/2014/main" val="20002"/>
                    </a:ext>
                  </a:extLst>
                </a:gridCol>
              </a:tblGrid>
              <a:tr h="370840">
                <a:tc>
                  <a:txBody>
                    <a:bodyPr/>
                    <a:lstStyle/>
                    <a:p>
                      <a:r>
                        <a:rPr lang="en-GB" b="1" dirty="0"/>
                        <a:t>A</a:t>
                      </a:r>
                    </a:p>
                  </a:txBody>
                  <a:tcPr/>
                </a:tc>
                <a:tc>
                  <a:txBody>
                    <a:bodyPr/>
                    <a:lstStyle/>
                    <a:p>
                      <a:r>
                        <a:rPr lang="en-GB" dirty="0"/>
                        <a:t>The</a:t>
                      </a:r>
                      <a:r>
                        <a:rPr lang="en-GB" baseline="0" dirty="0"/>
                        <a:t> writer is shocked by the number of British troops in the charge.</a:t>
                      </a:r>
                      <a:endParaRPr lang="en-GB" dirty="0"/>
                    </a:p>
                  </a:txBody>
                  <a:tcPr/>
                </a:tc>
                <a:tc>
                  <a:txBody>
                    <a:bodyPr/>
                    <a:lstStyle/>
                    <a:p>
                      <a:endParaRPr lang="en-GB"/>
                    </a:p>
                  </a:txBody>
                  <a:tcPr/>
                </a:tc>
                <a:extLst>
                  <a:ext uri="{0D108BD9-81ED-4DB2-BD59-A6C34878D82A}">
                    <a16:rowId xmlns:a16="http://schemas.microsoft.com/office/drawing/2014/main" val="10000"/>
                  </a:ext>
                </a:extLst>
              </a:tr>
              <a:tr h="370840">
                <a:tc>
                  <a:txBody>
                    <a:bodyPr/>
                    <a:lstStyle/>
                    <a:p>
                      <a:r>
                        <a:rPr lang="en-GB" b="1" dirty="0"/>
                        <a:t>B</a:t>
                      </a:r>
                    </a:p>
                  </a:txBody>
                  <a:tcPr/>
                </a:tc>
                <a:tc>
                  <a:txBody>
                    <a:bodyPr/>
                    <a:lstStyle/>
                    <a:p>
                      <a:r>
                        <a:rPr lang="en-GB" dirty="0"/>
                        <a:t>The</a:t>
                      </a:r>
                      <a:r>
                        <a:rPr lang="en-GB" baseline="0" dirty="0"/>
                        <a:t> soldiers advanced in five lines towards the enemy.</a:t>
                      </a:r>
                      <a:endParaRPr lang="en-GB" dirty="0"/>
                    </a:p>
                  </a:txBody>
                  <a:tcPr/>
                </a:tc>
                <a:tc>
                  <a:txBody>
                    <a:bodyPr/>
                    <a:lstStyle/>
                    <a:p>
                      <a:endParaRPr lang="en-GB" dirty="0"/>
                    </a:p>
                  </a:txBody>
                  <a:tcPr/>
                </a:tc>
                <a:extLst>
                  <a:ext uri="{0D108BD9-81ED-4DB2-BD59-A6C34878D82A}">
                    <a16:rowId xmlns:a16="http://schemas.microsoft.com/office/drawing/2014/main" val="10001"/>
                  </a:ext>
                </a:extLst>
              </a:tr>
              <a:tr h="370840">
                <a:tc>
                  <a:txBody>
                    <a:bodyPr/>
                    <a:lstStyle/>
                    <a:p>
                      <a:r>
                        <a:rPr lang="en-GB" b="1" dirty="0"/>
                        <a:t>C</a:t>
                      </a:r>
                    </a:p>
                  </a:txBody>
                  <a:tcPr/>
                </a:tc>
                <a:tc>
                  <a:txBody>
                    <a:bodyPr/>
                    <a:lstStyle/>
                    <a:p>
                      <a:r>
                        <a:rPr lang="en-GB" dirty="0"/>
                        <a:t>As</a:t>
                      </a:r>
                      <a:r>
                        <a:rPr lang="en-GB" baseline="0" dirty="0"/>
                        <a:t> the soldiers approached the enemy they slowed down.</a:t>
                      </a:r>
                      <a:endParaRPr lang="en-GB" dirty="0"/>
                    </a:p>
                  </a:txBody>
                  <a:tcPr/>
                </a:tc>
                <a:tc>
                  <a:txBody>
                    <a:bodyPr/>
                    <a:lstStyle/>
                    <a:p>
                      <a:endParaRPr lang="en-GB"/>
                    </a:p>
                  </a:txBody>
                  <a:tcPr/>
                </a:tc>
                <a:extLst>
                  <a:ext uri="{0D108BD9-81ED-4DB2-BD59-A6C34878D82A}">
                    <a16:rowId xmlns:a16="http://schemas.microsoft.com/office/drawing/2014/main" val="10002"/>
                  </a:ext>
                </a:extLst>
              </a:tr>
              <a:tr h="370840">
                <a:tc>
                  <a:txBody>
                    <a:bodyPr/>
                    <a:lstStyle/>
                    <a:p>
                      <a:r>
                        <a:rPr lang="en-GB" b="1" dirty="0"/>
                        <a:t>D</a:t>
                      </a:r>
                    </a:p>
                  </a:txBody>
                  <a:tcPr/>
                </a:tc>
                <a:tc>
                  <a:txBody>
                    <a:bodyPr/>
                    <a:lstStyle/>
                    <a:p>
                      <a:r>
                        <a:rPr lang="en-GB" dirty="0"/>
                        <a:t>The</a:t>
                      </a:r>
                      <a:r>
                        <a:rPr lang="en-GB" baseline="0" dirty="0"/>
                        <a:t> enemy attacked them with thirty canons. </a:t>
                      </a:r>
                      <a:endParaRPr lang="en-GB" dirty="0"/>
                    </a:p>
                  </a:txBody>
                  <a:tcPr/>
                </a:tc>
                <a:tc>
                  <a:txBody>
                    <a:bodyPr/>
                    <a:lstStyle/>
                    <a:p>
                      <a:endParaRPr lang="en-GB"/>
                    </a:p>
                  </a:txBody>
                  <a:tcPr/>
                </a:tc>
                <a:extLst>
                  <a:ext uri="{0D108BD9-81ED-4DB2-BD59-A6C34878D82A}">
                    <a16:rowId xmlns:a16="http://schemas.microsoft.com/office/drawing/2014/main" val="10003"/>
                  </a:ext>
                </a:extLst>
              </a:tr>
              <a:tr h="370840">
                <a:tc>
                  <a:txBody>
                    <a:bodyPr/>
                    <a:lstStyle/>
                    <a:p>
                      <a:r>
                        <a:rPr lang="en-GB" b="1" dirty="0"/>
                        <a:t>E</a:t>
                      </a:r>
                    </a:p>
                  </a:txBody>
                  <a:tcPr/>
                </a:tc>
                <a:tc>
                  <a:txBody>
                    <a:bodyPr/>
                    <a:lstStyle/>
                    <a:p>
                      <a:r>
                        <a:rPr lang="en-GB" dirty="0"/>
                        <a:t>The writer is in awe</a:t>
                      </a:r>
                      <a:r>
                        <a:rPr lang="en-GB" baseline="0" dirty="0"/>
                        <a:t> of the soldiers’ bravery in the face of danger.</a:t>
                      </a:r>
                      <a:endParaRPr lang="en-GB" dirty="0"/>
                    </a:p>
                  </a:txBody>
                  <a:tcPr/>
                </a:tc>
                <a:tc>
                  <a:txBody>
                    <a:bodyPr/>
                    <a:lstStyle/>
                    <a:p>
                      <a:endParaRPr lang="en-GB"/>
                    </a:p>
                  </a:txBody>
                  <a:tcPr/>
                </a:tc>
                <a:extLst>
                  <a:ext uri="{0D108BD9-81ED-4DB2-BD59-A6C34878D82A}">
                    <a16:rowId xmlns:a16="http://schemas.microsoft.com/office/drawing/2014/main" val="10004"/>
                  </a:ext>
                </a:extLst>
              </a:tr>
              <a:tr h="370840">
                <a:tc>
                  <a:txBody>
                    <a:bodyPr/>
                    <a:lstStyle/>
                    <a:p>
                      <a:r>
                        <a:rPr lang="en-GB" b="1" dirty="0"/>
                        <a:t>F</a:t>
                      </a:r>
                    </a:p>
                  </a:txBody>
                  <a:tcPr/>
                </a:tc>
                <a:tc>
                  <a:txBody>
                    <a:bodyPr/>
                    <a:lstStyle/>
                    <a:p>
                      <a:r>
                        <a:rPr lang="en-GB" dirty="0"/>
                        <a:t>The second</a:t>
                      </a:r>
                      <a:r>
                        <a:rPr lang="en-GB" baseline="0" dirty="0"/>
                        <a:t> line begins to retreat from the guns.</a:t>
                      </a:r>
                      <a:endParaRPr lang="en-GB" dirty="0"/>
                    </a:p>
                  </a:txBody>
                  <a:tcPr/>
                </a:tc>
                <a:tc>
                  <a:txBody>
                    <a:bodyPr/>
                    <a:lstStyle/>
                    <a:p>
                      <a:endParaRPr lang="en-GB"/>
                    </a:p>
                  </a:txBody>
                  <a:tcPr/>
                </a:tc>
                <a:extLst>
                  <a:ext uri="{0D108BD9-81ED-4DB2-BD59-A6C34878D82A}">
                    <a16:rowId xmlns:a16="http://schemas.microsoft.com/office/drawing/2014/main" val="10005"/>
                  </a:ext>
                </a:extLst>
              </a:tr>
              <a:tr h="370840">
                <a:tc>
                  <a:txBody>
                    <a:bodyPr/>
                    <a:lstStyle/>
                    <a:p>
                      <a:r>
                        <a:rPr lang="en-GB" b="1" dirty="0"/>
                        <a:t>G</a:t>
                      </a:r>
                    </a:p>
                  </a:txBody>
                  <a:tcPr/>
                </a:tc>
                <a:tc>
                  <a:txBody>
                    <a:bodyPr/>
                    <a:lstStyle/>
                    <a:p>
                      <a:r>
                        <a:rPr lang="en-GB" dirty="0"/>
                        <a:t>The</a:t>
                      </a:r>
                      <a:r>
                        <a:rPr lang="en-GB" baseline="0" dirty="0"/>
                        <a:t> Russians are not accurate when firing the guns at the men.</a:t>
                      </a:r>
                      <a:endParaRPr lang="en-GB" dirty="0"/>
                    </a:p>
                  </a:txBody>
                  <a:tcPr/>
                </a:tc>
                <a:tc>
                  <a:txBody>
                    <a:bodyPr/>
                    <a:lstStyle/>
                    <a:p>
                      <a:endParaRPr lang="en-GB"/>
                    </a:p>
                  </a:txBody>
                  <a:tcPr/>
                </a:tc>
                <a:extLst>
                  <a:ext uri="{0D108BD9-81ED-4DB2-BD59-A6C34878D82A}">
                    <a16:rowId xmlns:a16="http://schemas.microsoft.com/office/drawing/2014/main" val="10006"/>
                  </a:ext>
                </a:extLst>
              </a:tr>
              <a:tr h="370840">
                <a:tc>
                  <a:txBody>
                    <a:bodyPr/>
                    <a:lstStyle/>
                    <a:p>
                      <a:r>
                        <a:rPr lang="en-GB" b="1" dirty="0"/>
                        <a:t>H</a:t>
                      </a:r>
                    </a:p>
                  </a:txBody>
                  <a:tcPr/>
                </a:tc>
                <a:tc>
                  <a:txBody>
                    <a:bodyPr/>
                    <a:lstStyle/>
                    <a:p>
                      <a:r>
                        <a:rPr lang="en-GB" dirty="0"/>
                        <a:t>The spectators could see the many casualties</a:t>
                      </a:r>
                      <a:r>
                        <a:rPr lang="en-GB" baseline="0" dirty="0"/>
                        <a:t> of soldiers and horses.</a:t>
                      </a:r>
                      <a:endParaRPr lang="en-GB" dirty="0"/>
                    </a:p>
                  </a:txBody>
                  <a:tcPr/>
                </a:tc>
                <a:tc>
                  <a:txBody>
                    <a:bodyPr/>
                    <a:lstStyle/>
                    <a:p>
                      <a:endParaRPr lang="en-GB" dirty="0"/>
                    </a:p>
                  </a:txBody>
                  <a:tcPr/>
                </a:tc>
                <a:extLst>
                  <a:ext uri="{0D108BD9-81ED-4DB2-BD59-A6C34878D82A}">
                    <a16:rowId xmlns:a16="http://schemas.microsoft.com/office/drawing/2014/main" val="10007"/>
                  </a:ext>
                </a:extLst>
              </a:tr>
            </a:tbl>
          </a:graphicData>
        </a:graphic>
      </p:graphicFrame>
      <p:sp>
        <p:nvSpPr>
          <p:cNvPr id="8" name="Oval 7"/>
          <p:cNvSpPr/>
          <p:nvPr/>
        </p:nvSpPr>
        <p:spPr>
          <a:xfrm>
            <a:off x="11305894" y="3581691"/>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11311498" y="3928482"/>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11311498" y="4301771"/>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11311498" y="4661811"/>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11311498" y="5080610"/>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11311498" y="5440650"/>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11311498" y="5800690"/>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11311498" y="6160730"/>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2BC4F8F2-0E00-024C-BE73-631DF2524E80}"/>
              </a:ext>
            </a:extLst>
          </p:cNvPr>
          <p:cNvSpPr/>
          <p:nvPr/>
        </p:nvSpPr>
        <p:spPr>
          <a:xfrm>
            <a:off x="885997" y="852644"/>
            <a:ext cx="1415772" cy="1569660"/>
          </a:xfrm>
          <a:prstGeom prst="rect">
            <a:avLst/>
          </a:prstGeom>
        </p:spPr>
        <p:txBody>
          <a:bodyPr wrap="none">
            <a:spAutoFit/>
          </a:bodyPr>
          <a:lstStyle/>
          <a:p>
            <a:r>
              <a:rPr lang="en-US" sz="9600" dirty="0"/>
              <a:t>👩🏽‍🏫</a:t>
            </a:r>
          </a:p>
        </p:txBody>
      </p:sp>
      <p:sp>
        <p:nvSpPr>
          <p:cNvPr id="18" name="Rounded Rectangular Callout 17">
            <a:extLst>
              <a:ext uri="{FF2B5EF4-FFF2-40B4-BE49-F238E27FC236}">
                <a16:creationId xmlns:a16="http://schemas.microsoft.com/office/drawing/2014/main" id="{03530369-2E4C-C54E-B5AE-66CE0F1D6585}"/>
              </a:ext>
            </a:extLst>
          </p:cNvPr>
          <p:cNvSpPr/>
          <p:nvPr/>
        </p:nvSpPr>
        <p:spPr>
          <a:xfrm>
            <a:off x="531922" y="2247059"/>
            <a:ext cx="2123922" cy="684400"/>
          </a:xfrm>
          <a:prstGeom prst="wedgeRoundRectCallout">
            <a:avLst>
              <a:gd name="adj1" fmla="val -7106"/>
              <a:gd name="adj2" fmla="val -5973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B050"/>
                </a:solidFill>
                <a:latin typeface="Comic Sans MS" panose="030F0902030302020204" pitchFamily="66" charset="0"/>
              </a:rPr>
              <a:t>How did you do?</a:t>
            </a:r>
          </a:p>
        </p:txBody>
      </p:sp>
      <p:sp>
        <p:nvSpPr>
          <p:cNvPr id="19" name="Rectangle 18">
            <a:extLst>
              <a:ext uri="{FF2B5EF4-FFF2-40B4-BE49-F238E27FC236}">
                <a16:creationId xmlns:a16="http://schemas.microsoft.com/office/drawing/2014/main" id="{97197C86-0539-174E-A602-A8CFC654B541}"/>
              </a:ext>
            </a:extLst>
          </p:cNvPr>
          <p:cNvSpPr/>
          <p:nvPr/>
        </p:nvSpPr>
        <p:spPr>
          <a:xfrm>
            <a:off x="11170153" y="3527395"/>
            <a:ext cx="415498" cy="369332"/>
          </a:xfrm>
          <a:prstGeom prst="rect">
            <a:avLst/>
          </a:prstGeom>
        </p:spPr>
        <p:txBody>
          <a:bodyPr wrap="none">
            <a:spAutoFit/>
          </a:bodyPr>
          <a:lstStyle/>
          <a:p>
            <a:r>
              <a:rPr lang="en-US" dirty="0"/>
              <a:t>✅</a:t>
            </a:r>
          </a:p>
        </p:txBody>
      </p:sp>
      <p:sp>
        <p:nvSpPr>
          <p:cNvPr id="20" name="Rounded Rectangle 19">
            <a:extLst>
              <a:ext uri="{FF2B5EF4-FFF2-40B4-BE49-F238E27FC236}">
                <a16:creationId xmlns:a16="http://schemas.microsoft.com/office/drawing/2014/main" id="{911872A3-F41D-D34B-BEDE-9DF7890BD92C}"/>
              </a:ext>
            </a:extLst>
          </p:cNvPr>
          <p:cNvSpPr/>
          <p:nvPr/>
        </p:nvSpPr>
        <p:spPr>
          <a:xfrm>
            <a:off x="3755941" y="3548760"/>
            <a:ext cx="6329353" cy="223126"/>
          </a:xfrm>
          <a:prstGeom prst="roundRect">
            <a:avLst/>
          </a:prstGeom>
          <a:solidFill>
            <a:srgbClr val="92D05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3364B8F6-465C-944A-ADE4-638DE67D1A95}"/>
              </a:ext>
            </a:extLst>
          </p:cNvPr>
          <p:cNvSpPr/>
          <p:nvPr/>
        </p:nvSpPr>
        <p:spPr>
          <a:xfrm>
            <a:off x="11177291" y="4640127"/>
            <a:ext cx="415498" cy="369332"/>
          </a:xfrm>
          <a:prstGeom prst="rect">
            <a:avLst/>
          </a:prstGeom>
        </p:spPr>
        <p:txBody>
          <a:bodyPr wrap="none">
            <a:spAutoFit/>
          </a:bodyPr>
          <a:lstStyle/>
          <a:p>
            <a:r>
              <a:rPr lang="en-US" dirty="0"/>
              <a:t>✅</a:t>
            </a:r>
          </a:p>
        </p:txBody>
      </p:sp>
      <p:sp>
        <p:nvSpPr>
          <p:cNvPr id="22" name="Rounded Rectangle 21">
            <a:extLst>
              <a:ext uri="{FF2B5EF4-FFF2-40B4-BE49-F238E27FC236}">
                <a16:creationId xmlns:a16="http://schemas.microsoft.com/office/drawing/2014/main" id="{49FC0C72-8626-CC4F-9096-A32A2C21D899}"/>
              </a:ext>
            </a:extLst>
          </p:cNvPr>
          <p:cNvSpPr/>
          <p:nvPr/>
        </p:nvSpPr>
        <p:spPr>
          <a:xfrm>
            <a:off x="3763079" y="4661492"/>
            <a:ext cx="4260333" cy="223126"/>
          </a:xfrm>
          <a:prstGeom prst="roundRect">
            <a:avLst/>
          </a:prstGeom>
          <a:solidFill>
            <a:srgbClr val="92D05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2E8F5C7-3682-B647-9B50-78977F78C6B5}"/>
              </a:ext>
            </a:extLst>
          </p:cNvPr>
          <p:cNvSpPr/>
          <p:nvPr/>
        </p:nvSpPr>
        <p:spPr>
          <a:xfrm>
            <a:off x="11177291" y="5000486"/>
            <a:ext cx="415498" cy="369332"/>
          </a:xfrm>
          <a:prstGeom prst="rect">
            <a:avLst/>
          </a:prstGeom>
        </p:spPr>
        <p:txBody>
          <a:bodyPr wrap="none">
            <a:spAutoFit/>
          </a:bodyPr>
          <a:lstStyle/>
          <a:p>
            <a:r>
              <a:rPr lang="en-US" dirty="0"/>
              <a:t>✅</a:t>
            </a:r>
          </a:p>
        </p:txBody>
      </p:sp>
      <p:sp>
        <p:nvSpPr>
          <p:cNvPr id="24" name="Rounded Rectangle 23">
            <a:extLst>
              <a:ext uri="{FF2B5EF4-FFF2-40B4-BE49-F238E27FC236}">
                <a16:creationId xmlns:a16="http://schemas.microsoft.com/office/drawing/2014/main" id="{12C5CE0C-3466-004A-A00C-787743F6B12D}"/>
              </a:ext>
            </a:extLst>
          </p:cNvPr>
          <p:cNvSpPr/>
          <p:nvPr/>
        </p:nvSpPr>
        <p:spPr>
          <a:xfrm>
            <a:off x="3763079" y="5021851"/>
            <a:ext cx="6062239" cy="223126"/>
          </a:xfrm>
          <a:prstGeom prst="roundRect">
            <a:avLst/>
          </a:prstGeom>
          <a:solidFill>
            <a:srgbClr val="92D05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0292D10E-DA3D-364B-96CF-349220E609C2}"/>
              </a:ext>
            </a:extLst>
          </p:cNvPr>
          <p:cNvSpPr/>
          <p:nvPr/>
        </p:nvSpPr>
        <p:spPr>
          <a:xfrm>
            <a:off x="11197047" y="6119253"/>
            <a:ext cx="415498" cy="369332"/>
          </a:xfrm>
          <a:prstGeom prst="rect">
            <a:avLst/>
          </a:prstGeom>
        </p:spPr>
        <p:txBody>
          <a:bodyPr wrap="none">
            <a:spAutoFit/>
          </a:bodyPr>
          <a:lstStyle/>
          <a:p>
            <a:r>
              <a:rPr lang="en-US" dirty="0"/>
              <a:t>✅</a:t>
            </a:r>
          </a:p>
        </p:txBody>
      </p:sp>
      <p:sp>
        <p:nvSpPr>
          <p:cNvPr id="26" name="Rounded Rectangle 25">
            <a:extLst>
              <a:ext uri="{FF2B5EF4-FFF2-40B4-BE49-F238E27FC236}">
                <a16:creationId xmlns:a16="http://schemas.microsoft.com/office/drawing/2014/main" id="{2ADFC7CE-646D-6448-B696-599CACBAED62}"/>
              </a:ext>
            </a:extLst>
          </p:cNvPr>
          <p:cNvSpPr/>
          <p:nvPr/>
        </p:nvSpPr>
        <p:spPr>
          <a:xfrm>
            <a:off x="3782835" y="6140618"/>
            <a:ext cx="6329353" cy="223126"/>
          </a:xfrm>
          <a:prstGeom prst="roundRect">
            <a:avLst/>
          </a:prstGeom>
          <a:solidFill>
            <a:srgbClr val="92D05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590891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6" name="Rectangle 5"/>
          <p:cNvSpPr/>
          <p:nvPr/>
        </p:nvSpPr>
        <p:spPr>
          <a:xfrm>
            <a:off x="2599764" y="188640"/>
            <a:ext cx="9144000" cy="656202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sz="half" idx="1"/>
          </p:nvPr>
        </p:nvSpPr>
        <p:spPr>
          <a:xfrm>
            <a:off x="2779276" y="377280"/>
            <a:ext cx="4316288" cy="6562020"/>
          </a:xfrm>
        </p:spPr>
        <p:txBody>
          <a:bodyPr>
            <a:noAutofit/>
          </a:bodyPr>
          <a:lstStyle/>
          <a:p>
            <a:pPr marL="0" indent="0">
              <a:buNone/>
            </a:pPr>
            <a:r>
              <a:rPr lang="en-GB" sz="1100" b="1" u="sng" dirty="0">
                <a:latin typeface="Comic Sans MS" panose="030F0902030302020204" pitchFamily="66" charset="0"/>
              </a:rPr>
              <a:t>Letter to my mother – Wilfred Owen, 16</a:t>
            </a:r>
            <a:r>
              <a:rPr lang="en-GB" sz="1100" b="1" u="sng" baseline="30000" dirty="0">
                <a:latin typeface="Comic Sans MS" panose="030F0902030302020204" pitchFamily="66" charset="0"/>
              </a:rPr>
              <a:t>TH</a:t>
            </a:r>
            <a:r>
              <a:rPr lang="en-GB" sz="1100" b="1" u="sng" dirty="0">
                <a:latin typeface="Comic Sans MS" panose="030F0902030302020204" pitchFamily="66" charset="0"/>
              </a:rPr>
              <a:t> January 1917</a:t>
            </a:r>
          </a:p>
          <a:p>
            <a:pPr marL="0" indent="0">
              <a:buNone/>
            </a:pPr>
            <a:endParaRPr lang="en-GB" sz="1100" dirty="0">
              <a:latin typeface="Comic Sans MS" panose="030F0902030302020204" pitchFamily="66" charset="0"/>
            </a:endParaRPr>
          </a:p>
          <a:p>
            <a:pPr marL="0" indent="0">
              <a:buNone/>
            </a:pPr>
            <a:r>
              <a:rPr lang="en-GB" sz="1100" i="1" dirty="0">
                <a:latin typeface="Comic Sans MS" panose="030F0902030302020204" pitchFamily="66" charset="0"/>
              </a:rPr>
              <a:t>Although he had joined up in October 1915, following his training, Owen had only been in France for two and a half weeks at the time he wrote this letter.</a:t>
            </a:r>
            <a:endParaRPr lang="en-GB" sz="1100" dirty="0">
              <a:latin typeface="Comic Sans MS" panose="030F0902030302020204" pitchFamily="66" charset="0"/>
            </a:endParaRPr>
          </a:p>
          <a:p>
            <a:pPr marL="0" indent="0">
              <a:buNone/>
            </a:pPr>
            <a:endParaRPr lang="en-GB" sz="1100" dirty="0">
              <a:latin typeface="Comic Sans MS" panose="030F0902030302020204" pitchFamily="66" charset="0"/>
            </a:endParaRPr>
          </a:p>
          <a:p>
            <a:pPr marL="0" indent="0">
              <a:buNone/>
            </a:pPr>
            <a:r>
              <a:rPr lang="en-GB" sz="1100" dirty="0">
                <a:latin typeface="Comic Sans MS" panose="030F0902030302020204" pitchFamily="66" charset="0"/>
              </a:rPr>
              <a:t>I can see no excuse for deceiving you about these last four days. I have suffered seventh hell. – I have not been at the front. – I have been in front of it. – I held an advanced post, that is, a ‘dug-out’ in the middle of No Man’s Land. </a:t>
            </a:r>
          </a:p>
          <a:p>
            <a:pPr marL="0" indent="0">
              <a:buNone/>
            </a:pPr>
            <a:endParaRPr lang="en-GB" sz="1100" dirty="0">
              <a:latin typeface="Comic Sans MS" panose="030F0902030302020204" pitchFamily="66" charset="0"/>
            </a:endParaRPr>
          </a:p>
          <a:p>
            <a:pPr marL="0" indent="0">
              <a:buNone/>
            </a:pPr>
            <a:r>
              <a:rPr lang="en-GB" sz="1100" dirty="0">
                <a:latin typeface="Comic Sans MS" panose="030F0902030302020204" pitchFamily="66" charset="0"/>
              </a:rPr>
              <a:t>We had a march of three miles over shelled road, then nearly three along a flooded trench. After that we came to where the trenches had been blown flat out and had to go over the top. It was of course dark, too dark, and the ground was not mud, not sloppy mud, but an octopus of sucking clay, three, four, and five feet deep, relieved only by craters full of water… </a:t>
            </a:r>
          </a:p>
          <a:p>
            <a:pPr marL="0" indent="0">
              <a:buNone/>
            </a:pPr>
            <a:endParaRPr lang="en-GB" sz="1100" dirty="0">
              <a:latin typeface="Comic Sans MS" panose="030F0902030302020204" pitchFamily="66" charset="0"/>
            </a:endParaRPr>
          </a:p>
          <a:p>
            <a:pPr marL="0" indent="0">
              <a:buNone/>
            </a:pPr>
            <a:r>
              <a:rPr lang="en-GB" sz="1100" dirty="0">
                <a:latin typeface="Comic Sans MS" panose="030F0902030302020204" pitchFamily="66" charset="0"/>
              </a:rPr>
              <a:t>Three quarters dead… we reached the dug-out, and relieved the wretches therein… </a:t>
            </a:r>
          </a:p>
          <a:p>
            <a:pPr marL="0" indent="0">
              <a:buNone/>
            </a:pPr>
            <a:endParaRPr lang="en-GB" sz="1100" dirty="0">
              <a:latin typeface="Comic Sans MS" panose="030F0902030302020204" pitchFamily="66" charset="0"/>
            </a:endParaRPr>
          </a:p>
          <a:p>
            <a:pPr marL="0" indent="0">
              <a:buNone/>
            </a:pPr>
            <a:r>
              <a:rPr lang="en-GB" sz="1100" dirty="0">
                <a:latin typeface="Comic Sans MS" panose="030F0902030302020204" pitchFamily="66" charset="0"/>
              </a:rPr>
              <a:t>My dug-out held twenty-five men tight packed. Water filled it to a depth of one or two feet, leaving say four feet of air. One entrance had been blown in and blocked. – So far, the other remained.</a:t>
            </a:r>
          </a:p>
          <a:p>
            <a:pPr marL="0" indent="0">
              <a:buNone/>
            </a:pPr>
            <a:endParaRPr lang="en-GB" sz="1100" dirty="0">
              <a:latin typeface="Comic Sans MS" panose="030F0902030302020204" pitchFamily="66" charset="0"/>
            </a:endParaRPr>
          </a:p>
          <a:p>
            <a:pPr marL="0" indent="0">
              <a:buNone/>
            </a:pPr>
            <a:r>
              <a:rPr lang="en-GB" sz="1100" dirty="0">
                <a:latin typeface="Comic Sans MS" panose="030F0902030302020204" pitchFamily="66" charset="0"/>
              </a:rPr>
              <a:t>The Germans knew we were staying there and decided we shouldn’t. Those fifty hours were the agony of my happy life. – Every ten minutes on Sunday afternoon seemed an hour. - I nearly broke down and let myself drown in the water that was now slowly rising over my knees. </a:t>
            </a:r>
          </a:p>
          <a:p>
            <a:pPr marL="0" indent="0">
              <a:buNone/>
            </a:pPr>
            <a:endParaRPr lang="en-GB" sz="1200" dirty="0"/>
          </a:p>
          <a:p>
            <a:pPr marL="0" indent="0">
              <a:buNone/>
            </a:pPr>
            <a:endParaRPr lang="en-GB" sz="1200" dirty="0"/>
          </a:p>
        </p:txBody>
      </p:sp>
      <p:sp>
        <p:nvSpPr>
          <p:cNvPr id="4" name="Content Placeholder 3"/>
          <p:cNvSpPr>
            <a:spLocks noGrp="1"/>
          </p:cNvSpPr>
          <p:nvPr>
            <p:ph sz="half" idx="2"/>
          </p:nvPr>
        </p:nvSpPr>
        <p:spPr>
          <a:xfrm>
            <a:off x="7243772" y="881337"/>
            <a:ext cx="4388296" cy="4525963"/>
          </a:xfrm>
        </p:spPr>
        <p:txBody>
          <a:bodyPr>
            <a:normAutofit/>
          </a:bodyPr>
          <a:lstStyle/>
          <a:p>
            <a:pPr marL="0" indent="0">
              <a:buNone/>
            </a:pPr>
            <a:r>
              <a:rPr lang="en-GB" sz="1100" dirty="0">
                <a:latin typeface="Comic Sans MS" panose="030F0902030302020204" pitchFamily="66" charset="0"/>
              </a:rPr>
              <a:t>Towards 6 o’clock, when, I suppose, you would be going to church, the shelling grew less intense and less accurate: so that I was mercifully helped to do my duty and crawl, wade, climb and flounder over No Man’s Land to visit my other post. It took me half an hour to move about hundred and fifty yards… </a:t>
            </a:r>
          </a:p>
          <a:p>
            <a:pPr marL="0" indent="0">
              <a:buNone/>
            </a:pPr>
            <a:endParaRPr lang="en-GB" sz="1100" dirty="0">
              <a:latin typeface="Comic Sans MS" panose="030F0902030302020204" pitchFamily="66" charset="0"/>
            </a:endParaRPr>
          </a:p>
          <a:p>
            <a:pPr marL="0" indent="0">
              <a:buNone/>
            </a:pPr>
            <a:r>
              <a:rPr lang="en-GB" sz="1100" dirty="0">
                <a:latin typeface="Comic Sans MS" panose="030F0902030302020204" pitchFamily="66" charset="0"/>
              </a:rPr>
              <a:t>In the platoon on my left the sentries over the dug-out were blown to nothing… I kept my own sentries half way down the stairs during the most terrific bombardment. In spite of this, one lad was blown down and I am afraid, blinded.</a:t>
            </a:r>
          </a:p>
          <a:p>
            <a:pPr marL="0" indent="0">
              <a:buNone/>
            </a:pPr>
            <a:endParaRPr lang="en-GB" sz="1100" dirty="0">
              <a:latin typeface="Comic Sans MS" panose="030F0902030302020204" pitchFamily="66" charset="0"/>
            </a:endParaRPr>
          </a:p>
        </p:txBody>
      </p:sp>
      <p:sp>
        <p:nvSpPr>
          <p:cNvPr id="5" name="TextBox 4"/>
          <p:cNvSpPr txBox="1"/>
          <p:nvPr/>
        </p:nvSpPr>
        <p:spPr>
          <a:xfrm rot="939976">
            <a:off x="10516597" y="278694"/>
            <a:ext cx="1319942" cy="369332"/>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b="1" dirty="0"/>
              <a:t>TEXT B</a:t>
            </a:r>
          </a:p>
        </p:txBody>
      </p:sp>
      <p:sp>
        <p:nvSpPr>
          <p:cNvPr id="7" name="Rectangle 6">
            <a:extLst>
              <a:ext uri="{FF2B5EF4-FFF2-40B4-BE49-F238E27FC236}">
                <a16:creationId xmlns:a16="http://schemas.microsoft.com/office/drawing/2014/main" id="{B5D94BE8-5BF0-9349-8068-A577180784C2}"/>
              </a:ext>
            </a:extLst>
          </p:cNvPr>
          <p:cNvSpPr/>
          <p:nvPr/>
        </p:nvSpPr>
        <p:spPr>
          <a:xfrm>
            <a:off x="559932" y="200401"/>
            <a:ext cx="1415772" cy="1569660"/>
          </a:xfrm>
          <a:prstGeom prst="rect">
            <a:avLst/>
          </a:prstGeom>
        </p:spPr>
        <p:txBody>
          <a:bodyPr wrap="none">
            <a:spAutoFit/>
          </a:bodyPr>
          <a:lstStyle/>
          <a:p>
            <a:r>
              <a:rPr lang="en-US" sz="9600" dirty="0"/>
              <a:t>👩🏽‍🏫</a:t>
            </a:r>
          </a:p>
        </p:txBody>
      </p:sp>
      <p:sp>
        <p:nvSpPr>
          <p:cNvPr id="8" name="Rounded Rectangular Callout 7">
            <a:extLst>
              <a:ext uri="{FF2B5EF4-FFF2-40B4-BE49-F238E27FC236}">
                <a16:creationId xmlns:a16="http://schemas.microsoft.com/office/drawing/2014/main" id="{81196FF1-F4CB-364B-AF1B-815E0EDE7A34}"/>
              </a:ext>
            </a:extLst>
          </p:cNvPr>
          <p:cNvSpPr/>
          <p:nvPr/>
        </p:nvSpPr>
        <p:spPr>
          <a:xfrm>
            <a:off x="205857" y="1594815"/>
            <a:ext cx="2123922" cy="3048903"/>
          </a:xfrm>
          <a:prstGeom prst="wedgeRoundRectCallout">
            <a:avLst>
              <a:gd name="adj1" fmla="val -7106"/>
              <a:gd name="adj2" fmla="val -5973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2060"/>
                </a:solidFill>
                <a:latin typeface="Comic Sans MS" panose="030F0902030302020204" pitchFamily="66" charset="0"/>
              </a:rPr>
              <a:t>Now, let’s look at the second text, which was written very early in the Twentieth Century, during the First World War…</a:t>
            </a:r>
          </a:p>
        </p:txBody>
      </p:sp>
      <p:pic>
        <p:nvPicPr>
          <p:cNvPr id="2" name="Picture 1">
            <a:extLst>
              <a:ext uri="{FF2B5EF4-FFF2-40B4-BE49-F238E27FC236}">
                <a16:creationId xmlns:a16="http://schemas.microsoft.com/office/drawing/2014/main" id="{4ECE410A-9C30-5749-9762-A9D648E4AE99}"/>
              </a:ext>
            </a:extLst>
          </p:cNvPr>
          <p:cNvPicPr>
            <a:picLocks noChangeAspect="1"/>
          </p:cNvPicPr>
          <p:nvPr/>
        </p:nvPicPr>
        <p:blipFill>
          <a:blip r:embed="rId2"/>
          <a:stretch>
            <a:fillRect/>
          </a:stretch>
        </p:blipFill>
        <p:spPr>
          <a:xfrm rot="21257892">
            <a:off x="7501332" y="3393142"/>
            <a:ext cx="3652226" cy="2739170"/>
          </a:xfrm>
          <a:prstGeom prst="rect">
            <a:avLst/>
          </a:prstGeom>
          <a:effectLst>
            <a:softEdge rad="88900"/>
          </a:effectLst>
        </p:spPr>
      </p:pic>
    </p:spTree>
    <p:extLst>
      <p:ext uri="{BB962C8B-B14F-4D97-AF65-F5344CB8AC3E}">
        <p14:creationId xmlns:p14="http://schemas.microsoft.com/office/powerpoint/2010/main" val="29630370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23" name="Picture 2" descr="http://ichef.bbci.co.uk/news/624/media/images/76034000/jpg/_76034370_020395854-1.jpg">
            <a:extLst>
              <a:ext uri="{FF2B5EF4-FFF2-40B4-BE49-F238E27FC236}">
                <a16:creationId xmlns:a16="http://schemas.microsoft.com/office/drawing/2014/main" id="{9D261301-E9FB-A246-8D57-E6646E5381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83136">
            <a:off x="3764428" y="652767"/>
            <a:ext cx="4248495" cy="3185417"/>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041428B2-535D-1D47-9AE1-E83AF14A5F21}"/>
              </a:ext>
            </a:extLst>
          </p:cNvPr>
          <p:cNvSpPr/>
          <p:nvPr/>
        </p:nvSpPr>
        <p:spPr>
          <a:xfrm>
            <a:off x="1507059" y="3697267"/>
            <a:ext cx="1415772" cy="1569660"/>
          </a:xfrm>
          <a:prstGeom prst="rect">
            <a:avLst/>
          </a:prstGeom>
        </p:spPr>
        <p:txBody>
          <a:bodyPr wrap="none">
            <a:spAutoFit/>
          </a:bodyPr>
          <a:lstStyle/>
          <a:p>
            <a:r>
              <a:rPr lang="en-US" sz="9600" dirty="0"/>
              <a:t>👩🏽‍🏫</a:t>
            </a:r>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2299" r="12592"/>
          <a:stretch/>
        </p:blipFill>
        <p:spPr bwMode="auto">
          <a:xfrm rot="603801">
            <a:off x="7822036" y="747857"/>
            <a:ext cx="3835896"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4648728" y="3509871"/>
            <a:ext cx="5767752" cy="2736289"/>
            <a:chOff x="414346" y="2948121"/>
            <a:chExt cx="8208912" cy="1963255"/>
          </a:xfrm>
        </p:grpSpPr>
        <p:sp>
          <p:nvSpPr>
            <p:cNvPr id="10" name="Rectangle 9"/>
            <p:cNvSpPr/>
            <p:nvPr/>
          </p:nvSpPr>
          <p:spPr>
            <a:xfrm>
              <a:off x="414346" y="2948121"/>
              <a:ext cx="2448272" cy="79465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endParaRPr lang="en-GB" sz="1400" b="1" dirty="0">
                <a:solidFill>
                  <a:schemeClr val="tx1"/>
                </a:solidFill>
              </a:endParaRPr>
            </a:p>
            <a:p>
              <a:endParaRPr lang="en-GB" sz="1400" b="1" dirty="0">
                <a:solidFill>
                  <a:schemeClr val="tx1"/>
                </a:solidFill>
              </a:endParaRPr>
            </a:p>
            <a:p>
              <a:endParaRPr lang="en-GB" sz="1400" b="1" dirty="0">
                <a:solidFill>
                  <a:schemeClr val="tx1"/>
                </a:solidFill>
              </a:endParaRPr>
            </a:p>
            <a:p>
              <a:endParaRPr lang="en-GB" sz="1400" dirty="0">
                <a:solidFill>
                  <a:schemeClr val="tx1"/>
                </a:solidFill>
              </a:endParaRPr>
            </a:p>
          </p:txBody>
        </p:sp>
        <p:sp>
          <p:nvSpPr>
            <p:cNvPr id="11" name="Rectangle 10"/>
            <p:cNvSpPr/>
            <p:nvPr/>
          </p:nvSpPr>
          <p:spPr>
            <a:xfrm>
              <a:off x="3294666" y="2948121"/>
              <a:ext cx="2448272" cy="79465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endParaRPr lang="en-GB" sz="1400" b="1" dirty="0">
                <a:solidFill>
                  <a:schemeClr val="tx1"/>
                </a:solidFill>
              </a:endParaRPr>
            </a:p>
            <a:p>
              <a:endParaRPr lang="en-GB" sz="1400" b="1" dirty="0">
                <a:solidFill>
                  <a:schemeClr val="tx1"/>
                </a:solidFill>
              </a:endParaRPr>
            </a:p>
            <a:p>
              <a:endParaRPr lang="en-GB" sz="1400" b="1" dirty="0">
                <a:solidFill>
                  <a:schemeClr val="tx1"/>
                </a:solidFill>
              </a:endParaRPr>
            </a:p>
            <a:p>
              <a:endParaRPr lang="en-GB" sz="1400" b="1" dirty="0">
                <a:solidFill>
                  <a:schemeClr val="tx1"/>
                </a:solidFill>
              </a:endParaRPr>
            </a:p>
          </p:txBody>
        </p:sp>
        <p:sp>
          <p:nvSpPr>
            <p:cNvPr id="12" name="Rectangle 11"/>
            <p:cNvSpPr/>
            <p:nvPr/>
          </p:nvSpPr>
          <p:spPr>
            <a:xfrm>
              <a:off x="6174986" y="2948121"/>
              <a:ext cx="2448272" cy="79465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endParaRPr lang="en-GB" sz="1400" b="1" dirty="0">
                <a:solidFill>
                  <a:schemeClr val="tx1"/>
                </a:solidFill>
              </a:endParaRPr>
            </a:p>
            <a:p>
              <a:endParaRPr lang="en-GB" sz="1400" b="1" dirty="0">
                <a:solidFill>
                  <a:schemeClr val="tx1"/>
                </a:solidFill>
              </a:endParaRPr>
            </a:p>
            <a:p>
              <a:endParaRPr lang="en-GB" sz="1400" b="1" dirty="0">
                <a:solidFill>
                  <a:schemeClr val="tx1"/>
                </a:solidFill>
              </a:endParaRPr>
            </a:p>
            <a:p>
              <a:endParaRPr lang="en-GB" sz="1400" b="1" dirty="0">
                <a:solidFill>
                  <a:schemeClr val="tx1"/>
                </a:solidFill>
              </a:endParaRPr>
            </a:p>
          </p:txBody>
        </p:sp>
        <p:sp>
          <p:nvSpPr>
            <p:cNvPr id="13" name="Rectangle 12"/>
            <p:cNvSpPr/>
            <p:nvPr/>
          </p:nvSpPr>
          <p:spPr>
            <a:xfrm>
              <a:off x="414346" y="4116725"/>
              <a:ext cx="2448272" cy="79465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endParaRPr lang="en-GB" sz="1400" b="1" dirty="0">
                <a:solidFill>
                  <a:schemeClr val="tx1"/>
                </a:solidFill>
              </a:endParaRPr>
            </a:p>
            <a:p>
              <a:endParaRPr lang="en-GB" sz="1400" b="1" dirty="0">
                <a:solidFill>
                  <a:schemeClr val="tx1"/>
                </a:solidFill>
              </a:endParaRPr>
            </a:p>
            <a:p>
              <a:endParaRPr lang="en-GB" sz="1400" b="1" dirty="0">
                <a:solidFill>
                  <a:schemeClr val="tx1"/>
                </a:solidFill>
              </a:endParaRPr>
            </a:p>
            <a:p>
              <a:endParaRPr lang="en-GB" sz="1400" b="1" dirty="0">
                <a:solidFill>
                  <a:schemeClr val="tx1"/>
                </a:solidFill>
              </a:endParaRPr>
            </a:p>
          </p:txBody>
        </p:sp>
        <p:sp>
          <p:nvSpPr>
            <p:cNvPr id="14" name="Rectangle 13"/>
            <p:cNvSpPr/>
            <p:nvPr/>
          </p:nvSpPr>
          <p:spPr>
            <a:xfrm>
              <a:off x="3294666" y="4116725"/>
              <a:ext cx="2448272" cy="79465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endParaRPr lang="en-GB" sz="1400" b="1" dirty="0">
                <a:solidFill>
                  <a:schemeClr val="tx1"/>
                </a:solidFill>
              </a:endParaRPr>
            </a:p>
            <a:p>
              <a:endParaRPr lang="en-GB" sz="1400" b="1" dirty="0">
                <a:solidFill>
                  <a:schemeClr val="tx1"/>
                </a:solidFill>
              </a:endParaRPr>
            </a:p>
            <a:p>
              <a:endParaRPr lang="en-GB" sz="1400" b="1" dirty="0">
                <a:solidFill>
                  <a:schemeClr val="tx1"/>
                </a:solidFill>
              </a:endParaRPr>
            </a:p>
          </p:txBody>
        </p:sp>
        <p:sp>
          <p:nvSpPr>
            <p:cNvPr id="15" name="Rectangle 14"/>
            <p:cNvSpPr/>
            <p:nvPr/>
          </p:nvSpPr>
          <p:spPr>
            <a:xfrm>
              <a:off x="6174986" y="4116725"/>
              <a:ext cx="2448272" cy="79465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endParaRPr lang="en-GB" sz="1400" b="1" dirty="0">
                <a:solidFill>
                  <a:schemeClr val="tx1"/>
                </a:solidFill>
              </a:endParaRPr>
            </a:p>
            <a:p>
              <a:endParaRPr lang="en-GB" sz="1400" b="1" dirty="0">
                <a:solidFill>
                  <a:schemeClr val="tx1"/>
                </a:solidFill>
              </a:endParaRPr>
            </a:p>
            <a:p>
              <a:endParaRPr lang="en-GB" sz="1400" b="1" dirty="0">
                <a:solidFill>
                  <a:schemeClr val="tx1"/>
                </a:solidFill>
              </a:endParaRPr>
            </a:p>
            <a:p>
              <a:endParaRPr lang="en-GB" sz="1400" b="1" dirty="0">
                <a:solidFill>
                  <a:schemeClr val="tx1"/>
                </a:solidFill>
              </a:endParaRPr>
            </a:p>
          </p:txBody>
        </p:sp>
        <p:cxnSp>
          <p:nvCxnSpPr>
            <p:cNvPr id="16" name="Straight Arrow Connector 15"/>
            <p:cNvCxnSpPr>
              <a:stCxn id="10" idx="3"/>
              <a:endCxn id="11" idx="1"/>
            </p:cNvCxnSpPr>
            <p:nvPr/>
          </p:nvCxnSpPr>
          <p:spPr>
            <a:xfrm>
              <a:off x="2862618" y="3345446"/>
              <a:ext cx="432048"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17" name="Straight Arrow Connector 16"/>
            <p:cNvCxnSpPr>
              <a:stCxn id="11" idx="3"/>
              <a:endCxn id="12" idx="1"/>
            </p:cNvCxnSpPr>
            <p:nvPr/>
          </p:nvCxnSpPr>
          <p:spPr>
            <a:xfrm>
              <a:off x="5742938" y="3345446"/>
              <a:ext cx="432048"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18" name="Straight Arrow Connector 17"/>
            <p:cNvCxnSpPr>
              <a:stCxn id="13" idx="3"/>
              <a:endCxn id="14" idx="1"/>
            </p:cNvCxnSpPr>
            <p:nvPr/>
          </p:nvCxnSpPr>
          <p:spPr>
            <a:xfrm>
              <a:off x="2862618" y="4514051"/>
              <a:ext cx="432048"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19" name="Straight Arrow Connector 18"/>
            <p:cNvCxnSpPr>
              <a:stCxn id="14" idx="3"/>
              <a:endCxn id="15" idx="1"/>
            </p:cNvCxnSpPr>
            <p:nvPr/>
          </p:nvCxnSpPr>
          <p:spPr>
            <a:xfrm>
              <a:off x="5742938" y="4514051"/>
              <a:ext cx="432048"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0" name="Straight Connector 19"/>
            <p:cNvCxnSpPr/>
            <p:nvPr/>
          </p:nvCxnSpPr>
          <p:spPr>
            <a:xfrm>
              <a:off x="8119202" y="3742772"/>
              <a:ext cx="0" cy="221319"/>
            </a:xfrm>
            <a:prstGeom prst="line">
              <a:avLst/>
            </a:prstGeom>
            <a:ln/>
          </p:spPr>
          <p:style>
            <a:lnRef idx="2">
              <a:schemeClr val="dk1"/>
            </a:lnRef>
            <a:fillRef idx="1">
              <a:schemeClr val="lt1"/>
            </a:fillRef>
            <a:effectRef idx="0">
              <a:schemeClr val="dk1"/>
            </a:effectRef>
            <a:fontRef idx="minor">
              <a:schemeClr val="dk1"/>
            </a:fontRef>
          </p:style>
        </p:cxnSp>
        <p:cxnSp>
          <p:nvCxnSpPr>
            <p:cNvPr id="21" name="Straight Connector 20"/>
            <p:cNvCxnSpPr/>
            <p:nvPr/>
          </p:nvCxnSpPr>
          <p:spPr>
            <a:xfrm flipH="1">
              <a:off x="1062418" y="3964091"/>
              <a:ext cx="7056784" cy="0"/>
            </a:xfrm>
            <a:prstGeom prst="line">
              <a:avLst/>
            </a:prstGeom>
            <a:ln/>
          </p:spPr>
          <p:style>
            <a:lnRef idx="2">
              <a:schemeClr val="dk1"/>
            </a:lnRef>
            <a:fillRef idx="1">
              <a:schemeClr val="lt1"/>
            </a:fillRef>
            <a:effectRef idx="0">
              <a:schemeClr val="dk1"/>
            </a:effectRef>
            <a:fontRef idx="minor">
              <a:schemeClr val="dk1"/>
            </a:fontRef>
          </p:style>
        </p:cxnSp>
        <p:cxnSp>
          <p:nvCxnSpPr>
            <p:cNvPr id="22" name="Straight Arrow Connector 21"/>
            <p:cNvCxnSpPr/>
            <p:nvPr/>
          </p:nvCxnSpPr>
          <p:spPr>
            <a:xfrm>
              <a:off x="1062418" y="3964091"/>
              <a:ext cx="0" cy="152634"/>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grpSp>
      <p:sp>
        <p:nvSpPr>
          <p:cNvPr id="28" name="TextBox 27"/>
          <p:cNvSpPr txBox="1"/>
          <p:nvPr/>
        </p:nvSpPr>
        <p:spPr>
          <a:xfrm rot="409483">
            <a:off x="4666860" y="357206"/>
            <a:ext cx="1821664" cy="369332"/>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b="1" dirty="0"/>
              <a:t>TEXT B</a:t>
            </a:r>
          </a:p>
        </p:txBody>
      </p:sp>
      <p:sp>
        <p:nvSpPr>
          <p:cNvPr id="25" name="Rounded Rectangular Callout 24">
            <a:extLst>
              <a:ext uri="{FF2B5EF4-FFF2-40B4-BE49-F238E27FC236}">
                <a16:creationId xmlns:a16="http://schemas.microsoft.com/office/drawing/2014/main" id="{E563CFCF-2144-054F-A72B-9F9617CE6276}"/>
              </a:ext>
            </a:extLst>
          </p:cNvPr>
          <p:cNvSpPr/>
          <p:nvPr/>
        </p:nvSpPr>
        <p:spPr>
          <a:xfrm>
            <a:off x="520666" y="986118"/>
            <a:ext cx="3446380" cy="2523753"/>
          </a:xfrm>
          <a:prstGeom prst="wedgeRoundRectCallout">
            <a:avLst>
              <a:gd name="adj1" fmla="val 1336"/>
              <a:gd name="adj2" fmla="val 5914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2060"/>
                </a:solidFill>
                <a:latin typeface="Comic Sans MS" panose="030F0902030302020204" pitchFamily="66" charset="0"/>
              </a:rPr>
              <a:t>This letter was written by Wilfred Owen to his mother in 1917. He had only been in France for a matter of weeks and was already horrified by the harsh reality of war.</a:t>
            </a:r>
          </a:p>
        </p:txBody>
      </p:sp>
      <p:sp>
        <p:nvSpPr>
          <p:cNvPr id="26" name="Rounded Rectangular Callout 25">
            <a:extLst>
              <a:ext uri="{FF2B5EF4-FFF2-40B4-BE49-F238E27FC236}">
                <a16:creationId xmlns:a16="http://schemas.microsoft.com/office/drawing/2014/main" id="{07D89E4A-11A4-1D4A-B478-3B942853E3B4}"/>
              </a:ext>
            </a:extLst>
          </p:cNvPr>
          <p:cNvSpPr/>
          <p:nvPr/>
        </p:nvSpPr>
        <p:spPr>
          <a:xfrm>
            <a:off x="718721" y="5093789"/>
            <a:ext cx="3446379" cy="1166437"/>
          </a:xfrm>
          <a:prstGeom prst="wedgeRoundRectCallout">
            <a:avLst>
              <a:gd name="adj1" fmla="val -7394"/>
              <a:gd name="adj2" fmla="val -7329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a:solidFill>
                  <a:srgbClr val="002060"/>
                </a:solidFill>
                <a:latin typeface="Comic Sans MS" panose="030F0902030302020204" pitchFamily="66" charset="0"/>
              </a:rPr>
              <a:t>First Response Task:</a:t>
            </a:r>
          </a:p>
          <a:p>
            <a:pPr marL="285750" indent="-285750">
              <a:buFont typeface="Arial" panose="020B0604020202020204" pitchFamily="34" charset="0"/>
              <a:buChar char="•"/>
            </a:pPr>
            <a:r>
              <a:rPr lang="en-US" i="1" dirty="0">
                <a:solidFill>
                  <a:srgbClr val="002060"/>
                </a:solidFill>
                <a:latin typeface="Comic Sans MS" panose="030F0902030302020204" pitchFamily="66" charset="0"/>
              </a:rPr>
              <a:t>Sequence the key ideas of the extract in a flow map.</a:t>
            </a:r>
          </a:p>
        </p:txBody>
      </p:sp>
    </p:spTree>
    <p:extLst>
      <p:ext uri="{BB962C8B-B14F-4D97-AF65-F5344CB8AC3E}">
        <p14:creationId xmlns:p14="http://schemas.microsoft.com/office/powerpoint/2010/main" val="21121852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836" t="54758" r="59736" b="34635"/>
          <a:stretch/>
        </p:blipFill>
        <p:spPr bwMode="auto">
          <a:xfrm>
            <a:off x="5597717" y="498283"/>
            <a:ext cx="3829050" cy="775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rot="707537">
            <a:off x="9732333" y="1457110"/>
            <a:ext cx="1775971" cy="1015663"/>
          </a:xfrm>
          <a:prstGeom prst="rect">
            <a:avLst/>
          </a:prstGeom>
          <a:solidFill>
            <a:srgbClr val="FFC000"/>
          </a:solidFill>
          <a:ln w="57150">
            <a:solidFill>
              <a:schemeClr val="tx1"/>
            </a:solidFill>
          </a:ln>
        </p:spPr>
        <p:txBody>
          <a:bodyPr wrap="square" rtlCol="0">
            <a:spAutoFit/>
          </a:bodyPr>
          <a:lstStyle/>
          <a:p>
            <a:pPr algn="ctr"/>
            <a:r>
              <a:rPr lang="en-GB" sz="6000" b="1" dirty="0">
                <a:effectLst>
                  <a:outerShdw blurRad="38100" dist="38100" dir="2700000" algn="tl">
                    <a:srgbClr val="000000">
                      <a:alpha val="43137"/>
                    </a:srgbClr>
                  </a:outerShdw>
                </a:effectLst>
              </a:rPr>
              <a:t>AO1</a:t>
            </a:r>
          </a:p>
        </p:txBody>
      </p:sp>
      <p:sp>
        <p:nvSpPr>
          <p:cNvPr id="3" name="TextBox 2"/>
          <p:cNvSpPr txBox="1"/>
          <p:nvPr/>
        </p:nvSpPr>
        <p:spPr>
          <a:xfrm>
            <a:off x="3257482" y="1722419"/>
            <a:ext cx="8557492" cy="1754326"/>
          </a:xfrm>
          <a:prstGeom prst="rect">
            <a:avLst/>
          </a:prstGeom>
          <a:noFill/>
        </p:spPr>
        <p:txBody>
          <a:bodyPr wrap="square" rtlCol="0">
            <a:spAutoFit/>
          </a:bodyPr>
          <a:lstStyle/>
          <a:p>
            <a:r>
              <a:rPr lang="en-GB" dirty="0"/>
              <a:t>Read again the </a:t>
            </a:r>
            <a:r>
              <a:rPr lang="en-GB" b="1" dirty="0"/>
              <a:t>first three paragraphs</a:t>
            </a:r>
            <a:r>
              <a:rPr lang="en-GB" dirty="0"/>
              <a:t> of the source. </a:t>
            </a:r>
          </a:p>
          <a:p>
            <a:endParaRPr lang="en-GB" dirty="0"/>
          </a:p>
          <a:p>
            <a:r>
              <a:rPr lang="en-GB" dirty="0"/>
              <a:t>Choose four statements below which are TRUE.</a:t>
            </a:r>
          </a:p>
          <a:p>
            <a:endParaRPr lang="en-GB" dirty="0"/>
          </a:p>
          <a:p>
            <a:pPr marL="285750" indent="-285750">
              <a:buFont typeface="Arial" panose="020B0604020202020204" pitchFamily="34" charset="0"/>
              <a:buChar char="•"/>
            </a:pPr>
            <a:r>
              <a:rPr lang="en-GB" dirty="0"/>
              <a:t>Shade the boxes of the ones you think are true.</a:t>
            </a:r>
          </a:p>
          <a:p>
            <a:pPr marL="285750" indent="-285750">
              <a:buFont typeface="Arial" panose="020B0604020202020204" pitchFamily="34" charset="0"/>
              <a:buChar char="•"/>
            </a:pPr>
            <a:r>
              <a:rPr lang="en-GB" dirty="0"/>
              <a:t>Choose a maximum of four statements.</a:t>
            </a:r>
          </a:p>
        </p:txBody>
      </p:sp>
      <p:graphicFrame>
        <p:nvGraphicFramePr>
          <p:cNvPr id="7" name="Table 6"/>
          <p:cNvGraphicFramePr>
            <a:graphicFrameLocks noGrp="1"/>
          </p:cNvGraphicFramePr>
          <p:nvPr>
            <p:extLst>
              <p:ext uri="{D42A27DB-BD31-4B8C-83A1-F6EECF244321}">
                <p14:modId xmlns:p14="http://schemas.microsoft.com/office/powerpoint/2010/main" val="1399402031"/>
              </p:ext>
            </p:extLst>
          </p:nvPr>
        </p:nvGraphicFramePr>
        <p:xfrm>
          <a:off x="3388914" y="3558623"/>
          <a:ext cx="8414600" cy="2966720"/>
        </p:xfrm>
        <a:graphic>
          <a:graphicData uri="http://schemas.openxmlformats.org/drawingml/2006/table">
            <a:tbl>
              <a:tblPr firstRow="1" bandRow="1">
                <a:tableStyleId>{5940675A-B579-460E-94D1-54222C63F5DA}</a:tableStyleId>
              </a:tblPr>
              <a:tblGrid>
                <a:gridCol w="433172">
                  <a:extLst>
                    <a:ext uri="{9D8B030D-6E8A-4147-A177-3AD203B41FA5}">
                      <a16:colId xmlns:a16="http://schemas.microsoft.com/office/drawing/2014/main" val="20000"/>
                    </a:ext>
                  </a:extLst>
                </a:gridCol>
                <a:gridCol w="7420670">
                  <a:extLst>
                    <a:ext uri="{9D8B030D-6E8A-4147-A177-3AD203B41FA5}">
                      <a16:colId xmlns:a16="http://schemas.microsoft.com/office/drawing/2014/main" val="20001"/>
                    </a:ext>
                  </a:extLst>
                </a:gridCol>
                <a:gridCol w="560758">
                  <a:extLst>
                    <a:ext uri="{9D8B030D-6E8A-4147-A177-3AD203B41FA5}">
                      <a16:colId xmlns:a16="http://schemas.microsoft.com/office/drawing/2014/main" val="20002"/>
                    </a:ext>
                  </a:extLst>
                </a:gridCol>
              </a:tblGrid>
              <a:tr h="370840">
                <a:tc>
                  <a:txBody>
                    <a:bodyPr/>
                    <a:lstStyle/>
                    <a:p>
                      <a:r>
                        <a:rPr lang="en-GB" b="1" dirty="0"/>
                        <a:t>A</a:t>
                      </a:r>
                    </a:p>
                  </a:txBody>
                  <a:tcPr/>
                </a:tc>
                <a:tc>
                  <a:txBody>
                    <a:bodyPr/>
                    <a:lstStyle/>
                    <a:p>
                      <a:r>
                        <a:rPr lang="en-GB" dirty="0"/>
                        <a:t>Owen wants to protect</a:t>
                      </a:r>
                      <a:r>
                        <a:rPr lang="en-GB" baseline="0" dirty="0"/>
                        <a:t> his mother from the truth about the war.</a:t>
                      </a:r>
                      <a:endParaRPr lang="en-GB" dirty="0"/>
                    </a:p>
                  </a:txBody>
                  <a:tcPr/>
                </a:tc>
                <a:tc>
                  <a:txBody>
                    <a:bodyPr/>
                    <a:lstStyle/>
                    <a:p>
                      <a:endParaRPr lang="en-GB"/>
                    </a:p>
                  </a:txBody>
                  <a:tcPr/>
                </a:tc>
                <a:extLst>
                  <a:ext uri="{0D108BD9-81ED-4DB2-BD59-A6C34878D82A}">
                    <a16:rowId xmlns:a16="http://schemas.microsoft.com/office/drawing/2014/main" val="10000"/>
                  </a:ext>
                </a:extLst>
              </a:tr>
              <a:tr h="370840">
                <a:tc>
                  <a:txBody>
                    <a:bodyPr/>
                    <a:lstStyle/>
                    <a:p>
                      <a:r>
                        <a:rPr lang="en-GB" b="1" dirty="0"/>
                        <a:t>B</a:t>
                      </a:r>
                    </a:p>
                  </a:txBody>
                  <a:tcPr/>
                </a:tc>
                <a:tc>
                  <a:txBody>
                    <a:bodyPr/>
                    <a:lstStyle/>
                    <a:p>
                      <a:r>
                        <a:rPr lang="en-GB" dirty="0"/>
                        <a:t>Owen has had to hold a position in ‘No Man’s Land’.</a:t>
                      </a:r>
                    </a:p>
                  </a:txBody>
                  <a:tcPr/>
                </a:tc>
                <a:tc>
                  <a:txBody>
                    <a:bodyPr/>
                    <a:lstStyle/>
                    <a:p>
                      <a:endParaRPr lang="en-GB" dirty="0"/>
                    </a:p>
                  </a:txBody>
                  <a:tcPr/>
                </a:tc>
                <a:extLst>
                  <a:ext uri="{0D108BD9-81ED-4DB2-BD59-A6C34878D82A}">
                    <a16:rowId xmlns:a16="http://schemas.microsoft.com/office/drawing/2014/main" val="10001"/>
                  </a:ext>
                </a:extLst>
              </a:tr>
              <a:tr h="370840">
                <a:tc>
                  <a:txBody>
                    <a:bodyPr/>
                    <a:lstStyle/>
                    <a:p>
                      <a:r>
                        <a:rPr lang="en-GB" b="1" dirty="0"/>
                        <a:t>C</a:t>
                      </a:r>
                    </a:p>
                  </a:txBody>
                  <a:tcPr/>
                </a:tc>
                <a:tc>
                  <a:txBody>
                    <a:bodyPr/>
                    <a:lstStyle/>
                    <a:p>
                      <a:r>
                        <a:rPr lang="en-GB" dirty="0"/>
                        <a:t>Owen</a:t>
                      </a:r>
                      <a:r>
                        <a:rPr lang="en-GB" baseline="0" dirty="0"/>
                        <a:t> writes positively about his first experiences of war.</a:t>
                      </a:r>
                      <a:endParaRPr lang="en-GB" dirty="0"/>
                    </a:p>
                  </a:txBody>
                  <a:tcPr/>
                </a:tc>
                <a:tc>
                  <a:txBody>
                    <a:bodyPr/>
                    <a:lstStyle/>
                    <a:p>
                      <a:endParaRPr lang="en-GB"/>
                    </a:p>
                  </a:txBody>
                  <a:tcPr/>
                </a:tc>
                <a:extLst>
                  <a:ext uri="{0D108BD9-81ED-4DB2-BD59-A6C34878D82A}">
                    <a16:rowId xmlns:a16="http://schemas.microsoft.com/office/drawing/2014/main" val="10002"/>
                  </a:ext>
                </a:extLst>
              </a:tr>
              <a:tr h="370840">
                <a:tc>
                  <a:txBody>
                    <a:bodyPr/>
                    <a:lstStyle/>
                    <a:p>
                      <a:r>
                        <a:rPr lang="en-GB" b="1" dirty="0"/>
                        <a:t>D</a:t>
                      </a:r>
                    </a:p>
                  </a:txBody>
                  <a:tcPr/>
                </a:tc>
                <a:tc>
                  <a:txBody>
                    <a:bodyPr/>
                    <a:lstStyle/>
                    <a:p>
                      <a:r>
                        <a:rPr lang="en-GB" dirty="0"/>
                        <a:t>The</a:t>
                      </a:r>
                      <a:r>
                        <a:rPr lang="en-GB" baseline="0" dirty="0"/>
                        <a:t> soldiers had to march nearly six miles.</a:t>
                      </a:r>
                      <a:endParaRPr lang="en-GB" dirty="0"/>
                    </a:p>
                  </a:txBody>
                  <a:tcPr/>
                </a:tc>
                <a:tc>
                  <a:txBody>
                    <a:bodyPr/>
                    <a:lstStyle/>
                    <a:p>
                      <a:endParaRPr lang="en-GB"/>
                    </a:p>
                  </a:txBody>
                  <a:tcPr/>
                </a:tc>
                <a:extLst>
                  <a:ext uri="{0D108BD9-81ED-4DB2-BD59-A6C34878D82A}">
                    <a16:rowId xmlns:a16="http://schemas.microsoft.com/office/drawing/2014/main" val="10003"/>
                  </a:ext>
                </a:extLst>
              </a:tr>
              <a:tr h="370840">
                <a:tc>
                  <a:txBody>
                    <a:bodyPr/>
                    <a:lstStyle/>
                    <a:p>
                      <a:r>
                        <a:rPr lang="en-GB" b="1" dirty="0"/>
                        <a:t>E</a:t>
                      </a:r>
                    </a:p>
                  </a:txBody>
                  <a:tcPr/>
                </a:tc>
                <a:tc>
                  <a:txBody>
                    <a:bodyPr/>
                    <a:lstStyle/>
                    <a:p>
                      <a:r>
                        <a:rPr lang="en-GB" dirty="0"/>
                        <a:t>Owen’s dugout held</a:t>
                      </a:r>
                      <a:r>
                        <a:rPr lang="en-GB" baseline="0" dirty="0"/>
                        <a:t> 25 men.</a:t>
                      </a:r>
                      <a:endParaRPr lang="en-GB" dirty="0"/>
                    </a:p>
                  </a:txBody>
                  <a:tcPr/>
                </a:tc>
                <a:tc>
                  <a:txBody>
                    <a:bodyPr/>
                    <a:lstStyle/>
                    <a:p>
                      <a:endParaRPr lang="en-GB"/>
                    </a:p>
                  </a:txBody>
                  <a:tcPr/>
                </a:tc>
                <a:extLst>
                  <a:ext uri="{0D108BD9-81ED-4DB2-BD59-A6C34878D82A}">
                    <a16:rowId xmlns:a16="http://schemas.microsoft.com/office/drawing/2014/main" val="10004"/>
                  </a:ext>
                </a:extLst>
              </a:tr>
              <a:tr h="370840">
                <a:tc>
                  <a:txBody>
                    <a:bodyPr/>
                    <a:lstStyle/>
                    <a:p>
                      <a:r>
                        <a:rPr lang="en-GB" b="1" dirty="0"/>
                        <a:t>F</a:t>
                      </a:r>
                    </a:p>
                  </a:txBody>
                  <a:tcPr/>
                </a:tc>
                <a:tc>
                  <a:txBody>
                    <a:bodyPr/>
                    <a:lstStyle/>
                    <a:p>
                      <a:r>
                        <a:rPr lang="en-GB" dirty="0"/>
                        <a:t>The</a:t>
                      </a:r>
                      <a:r>
                        <a:rPr lang="en-GB" baseline="0" dirty="0"/>
                        <a:t> soldiers they relieve from the dugout are in good spirits. </a:t>
                      </a:r>
                      <a:endParaRPr lang="en-GB" dirty="0"/>
                    </a:p>
                  </a:txBody>
                  <a:tcPr/>
                </a:tc>
                <a:tc>
                  <a:txBody>
                    <a:bodyPr/>
                    <a:lstStyle/>
                    <a:p>
                      <a:endParaRPr lang="en-GB"/>
                    </a:p>
                  </a:txBody>
                  <a:tcPr/>
                </a:tc>
                <a:extLst>
                  <a:ext uri="{0D108BD9-81ED-4DB2-BD59-A6C34878D82A}">
                    <a16:rowId xmlns:a16="http://schemas.microsoft.com/office/drawing/2014/main" val="10005"/>
                  </a:ext>
                </a:extLst>
              </a:tr>
              <a:tr h="370840">
                <a:tc>
                  <a:txBody>
                    <a:bodyPr/>
                    <a:lstStyle/>
                    <a:p>
                      <a:r>
                        <a:rPr lang="en-GB" b="1" dirty="0"/>
                        <a:t>G</a:t>
                      </a:r>
                    </a:p>
                  </a:txBody>
                  <a:tcPr/>
                </a:tc>
                <a:tc>
                  <a:txBody>
                    <a:bodyPr/>
                    <a:lstStyle/>
                    <a:p>
                      <a:r>
                        <a:rPr lang="en-GB" dirty="0"/>
                        <a:t>The</a:t>
                      </a:r>
                      <a:r>
                        <a:rPr lang="en-GB" baseline="0" dirty="0"/>
                        <a:t> dugout is filled with water. </a:t>
                      </a:r>
                      <a:endParaRPr lang="en-GB" dirty="0"/>
                    </a:p>
                  </a:txBody>
                  <a:tcPr/>
                </a:tc>
                <a:tc>
                  <a:txBody>
                    <a:bodyPr/>
                    <a:lstStyle/>
                    <a:p>
                      <a:endParaRPr lang="en-GB"/>
                    </a:p>
                  </a:txBody>
                  <a:tcPr/>
                </a:tc>
                <a:extLst>
                  <a:ext uri="{0D108BD9-81ED-4DB2-BD59-A6C34878D82A}">
                    <a16:rowId xmlns:a16="http://schemas.microsoft.com/office/drawing/2014/main" val="10006"/>
                  </a:ext>
                </a:extLst>
              </a:tr>
              <a:tr h="370840">
                <a:tc>
                  <a:txBody>
                    <a:bodyPr/>
                    <a:lstStyle/>
                    <a:p>
                      <a:r>
                        <a:rPr lang="en-GB" b="1" dirty="0"/>
                        <a:t>H</a:t>
                      </a:r>
                    </a:p>
                  </a:txBody>
                  <a:tcPr/>
                </a:tc>
                <a:tc>
                  <a:txBody>
                    <a:bodyPr/>
                    <a:lstStyle/>
                    <a:p>
                      <a:r>
                        <a:rPr lang="en-GB" dirty="0"/>
                        <a:t>Apart</a:t>
                      </a:r>
                      <a:r>
                        <a:rPr lang="en-GB" baseline="0" dirty="0"/>
                        <a:t> from the water, the dugout is in good condition.</a:t>
                      </a:r>
                      <a:endParaRPr lang="en-GB" dirty="0"/>
                    </a:p>
                  </a:txBody>
                  <a:tcPr/>
                </a:tc>
                <a:tc>
                  <a:txBody>
                    <a:bodyPr/>
                    <a:lstStyle/>
                    <a:p>
                      <a:endParaRPr lang="en-GB" dirty="0"/>
                    </a:p>
                  </a:txBody>
                  <a:tcPr/>
                </a:tc>
                <a:extLst>
                  <a:ext uri="{0D108BD9-81ED-4DB2-BD59-A6C34878D82A}">
                    <a16:rowId xmlns:a16="http://schemas.microsoft.com/office/drawing/2014/main" val="10007"/>
                  </a:ext>
                </a:extLst>
              </a:tr>
            </a:tbl>
          </a:graphicData>
        </a:graphic>
      </p:graphicFrame>
      <p:sp>
        <p:nvSpPr>
          <p:cNvPr id="8" name="Oval 7"/>
          <p:cNvSpPr/>
          <p:nvPr/>
        </p:nvSpPr>
        <p:spPr>
          <a:xfrm>
            <a:off x="11449330" y="3666636"/>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11454934" y="4013427"/>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11454934" y="4386716"/>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11454934" y="4746756"/>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11454934" y="5165555"/>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11454934" y="5525595"/>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11454934" y="5885635"/>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11454934" y="6245675"/>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4B15B592-02A5-1244-B04F-B09C746F246F}"/>
              </a:ext>
            </a:extLst>
          </p:cNvPr>
          <p:cNvSpPr/>
          <p:nvPr/>
        </p:nvSpPr>
        <p:spPr>
          <a:xfrm>
            <a:off x="885997" y="852644"/>
            <a:ext cx="1415772" cy="1569660"/>
          </a:xfrm>
          <a:prstGeom prst="rect">
            <a:avLst/>
          </a:prstGeom>
        </p:spPr>
        <p:txBody>
          <a:bodyPr wrap="none">
            <a:spAutoFit/>
          </a:bodyPr>
          <a:lstStyle/>
          <a:p>
            <a:r>
              <a:rPr lang="en-US" sz="9600" dirty="0"/>
              <a:t>👩🏽‍🏫</a:t>
            </a:r>
          </a:p>
        </p:txBody>
      </p:sp>
      <p:sp>
        <p:nvSpPr>
          <p:cNvPr id="18" name="Rounded Rectangular Callout 17">
            <a:extLst>
              <a:ext uri="{FF2B5EF4-FFF2-40B4-BE49-F238E27FC236}">
                <a16:creationId xmlns:a16="http://schemas.microsoft.com/office/drawing/2014/main" id="{DC1D3C44-EFE6-234D-913C-DFD65CACFCDE}"/>
              </a:ext>
            </a:extLst>
          </p:cNvPr>
          <p:cNvSpPr/>
          <p:nvPr/>
        </p:nvSpPr>
        <p:spPr>
          <a:xfrm>
            <a:off x="531922" y="2247059"/>
            <a:ext cx="2123922" cy="3099378"/>
          </a:xfrm>
          <a:prstGeom prst="wedgeRoundRectCallout">
            <a:avLst>
              <a:gd name="adj1" fmla="val -7106"/>
              <a:gd name="adj2" fmla="val -5973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2060"/>
                </a:solidFill>
                <a:latin typeface="Comic Sans MS" panose="030F0902030302020204" pitchFamily="66" charset="0"/>
              </a:rPr>
              <a:t>Let’s quickly </a:t>
            </a:r>
            <a:r>
              <a:rPr lang="en-US" i="1" dirty="0" err="1">
                <a:solidFill>
                  <a:srgbClr val="002060"/>
                </a:solidFill>
                <a:latin typeface="Comic Sans MS" panose="030F0902030302020204" pitchFamily="66" charset="0"/>
              </a:rPr>
              <a:t>practise</a:t>
            </a:r>
            <a:r>
              <a:rPr lang="en-US" i="1" dirty="0">
                <a:solidFill>
                  <a:srgbClr val="002060"/>
                </a:solidFill>
                <a:latin typeface="Comic Sans MS" panose="030F0902030302020204" pitchFamily="66" charset="0"/>
              </a:rPr>
              <a:t> question one. Remember, it’s worth four marks, so only spend five minutes on it.</a:t>
            </a:r>
          </a:p>
        </p:txBody>
      </p:sp>
    </p:spTree>
    <p:extLst>
      <p:ext uri="{BB962C8B-B14F-4D97-AF65-F5344CB8AC3E}">
        <p14:creationId xmlns:p14="http://schemas.microsoft.com/office/powerpoint/2010/main" val="10595048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836" t="54758" r="59736" b="34635"/>
          <a:stretch/>
        </p:blipFill>
        <p:spPr bwMode="auto">
          <a:xfrm>
            <a:off x="5597717" y="498283"/>
            <a:ext cx="3829050" cy="775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rot="707537">
            <a:off x="9732333" y="1457110"/>
            <a:ext cx="1775971" cy="1015663"/>
          </a:xfrm>
          <a:prstGeom prst="rect">
            <a:avLst/>
          </a:prstGeom>
          <a:solidFill>
            <a:srgbClr val="FFC000"/>
          </a:solidFill>
          <a:ln w="57150">
            <a:solidFill>
              <a:schemeClr val="tx1"/>
            </a:solidFill>
          </a:ln>
        </p:spPr>
        <p:txBody>
          <a:bodyPr wrap="square" rtlCol="0">
            <a:spAutoFit/>
          </a:bodyPr>
          <a:lstStyle/>
          <a:p>
            <a:pPr algn="ctr"/>
            <a:r>
              <a:rPr lang="en-GB" sz="6000" b="1" dirty="0">
                <a:effectLst>
                  <a:outerShdw blurRad="38100" dist="38100" dir="2700000" algn="tl">
                    <a:srgbClr val="000000">
                      <a:alpha val="43137"/>
                    </a:srgbClr>
                  </a:outerShdw>
                </a:effectLst>
              </a:rPr>
              <a:t>AO1</a:t>
            </a:r>
          </a:p>
        </p:txBody>
      </p:sp>
      <p:sp>
        <p:nvSpPr>
          <p:cNvPr id="3" name="TextBox 2"/>
          <p:cNvSpPr txBox="1"/>
          <p:nvPr/>
        </p:nvSpPr>
        <p:spPr>
          <a:xfrm>
            <a:off x="3257482" y="1722419"/>
            <a:ext cx="8557492" cy="1754326"/>
          </a:xfrm>
          <a:prstGeom prst="rect">
            <a:avLst/>
          </a:prstGeom>
          <a:noFill/>
        </p:spPr>
        <p:txBody>
          <a:bodyPr wrap="square" rtlCol="0">
            <a:spAutoFit/>
          </a:bodyPr>
          <a:lstStyle/>
          <a:p>
            <a:r>
              <a:rPr lang="en-GB" dirty="0"/>
              <a:t>Read again the </a:t>
            </a:r>
            <a:r>
              <a:rPr lang="en-GB" b="1" dirty="0"/>
              <a:t>first three paragraphs</a:t>
            </a:r>
            <a:r>
              <a:rPr lang="en-GB" dirty="0"/>
              <a:t> of the source. </a:t>
            </a:r>
          </a:p>
          <a:p>
            <a:endParaRPr lang="en-GB" dirty="0"/>
          </a:p>
          <a:p>
            <a:r>
              <a:rPr lang="en-GB" dirty="0"/>
              <a:t>Choose four statements below which are TRUE.</a:t>
            </a:r>
          </a:p>
          <a:p>
            <a:endParaRPr lang="en-GB" dirty="0"/>
          </a:p>
          <a:p>
            <a:pPr marL="285750" indent="-285750">
              <a:buFont typeface="Arial" panose="020B0604020202020204" pitchFamily="34" charset="0"/>
              <a:buChar char="•"/>
            </a:pPr>
            <a:r>
              <a:rPr lang="en-GB" dirty="0"/>
              <a:t>Shade the boxes of the ones you think are true.</a:t>
            </a:r>
          </a:p>
          <a:p>
            <a:pPr marL="285750" indent="-285750">
              <a:buFont typeface="Arial" panose="020B0604020202020204" pitchFamily="34" charset="0"/>
              <a:buChar char="•"/>
            </a:pPr>
            <a:r>
              <a:rPr lang="en-GB" dirty="0"/>
              <a:t>Choose a maximum of four statements.</a:t>
            </a:r>
          </a:p>
        </p:txBody>
      </p:sp>
      <p:graphicFrame>
        <p:nvGraphicFramePr>
          <p:cNvPr id="7" name="Table 6"/>
          <p:cNvGraphicFramePr>
            <a:graphicFrameLocks noGrp="1"/>
          </p:cNvGraphicFramePr>
          <p:nvPr/>
        </p:nvGraphicFramePr>
        <p:xfrm>
          <a:off x="3388914" y="3558623"/>
          <a:ext cx="8414600" cy="2966720"/>
        </p:xfrm>
        <a:graphic>
          <a:graphicData uri="http://schemas.openxmlformats.org/drawingml/2006/table">
            <a:tbl>
              <a:tblPr firstRow="1" bandRow="1">
                <a:tableStyleId>{5940675A-B579-460E-94D1-54222C63F5DA}</a:tableStyleId>
              </a:tblPr>
              <a:tblGrid>
                <a:gridCol w="433172">
                  <a:extLst>
                    <a:ext uri="{9D8B030D-6E8A-4147-A177-3AD203B41FA5}">
                      <a16:colId xmlns:a16="http://schemas.microsoft.com/office/drawing/2014/main" val="20000"/>
                    </a:ext>
                  </a:extLst>
                </a:gridCol>
                <a:gridCol w="7420670">
                  <a:extLst>
                    <a:ext uri="{9D8B030D-6E8A-4147-A177-3AD203B41FA5}">
                      <a16:colId xmlns:a16="http://schemas.microsoft.com/office/drawing/2014/main" val="20001"/>
                    </a:ext>
                  </a:extLst>
                </a:gridCol>
                <a:gridCol w="560758">
                  <a:extLst>
                    <a:ext uri="{9D8B030D-6E8A-4147-A177-3AD203B41FA5}">
                      <a16:colId xmlns:a16="http://schemas.microsoft.com/office/drawing/2014/main" val="20002"/>
                    </a:ext>
                  </a:extLst>
                </a:gridCol>
              </a:tblGrid>
              <a:tr h="370840">
                <a:tc>
                  <a:txBody>
                    <a:bodyPr/>
                    <a:lstStyle/>
                    <a:p>
                      <a:r>
                        <a:rPr lang="en-GB" b="1" dirty="0"/>
                        <a:t>A</a:t>
                      </a:r>
                    </a:p>
                  </a:txBody>
                  <a:tcPr/>
                </a:tc>
                <a:tc>
                  <a:txBody>
                    <a:bodyPr/>
                    <a:lstStyle/>
                    <a:p>
                      <a:r>
                        <a:rPr lang="en-GB" dirty="0"/>
                        <a:t>Owen wants to protect</a:t>
                      </a:r>
                      <a:r>
                        <a:rPr lang="en-GB" baseline="0" dirty="0"/>
                        <a:t> his mother from the truth about the war.</a:t>
                      </a:r>
                      <a:endParaRPr lang="en-GB" dirty="0"/>
                    </a:p>
                  </a:txBody>
                  <a:tcPr/>
                </a:tc>
                <a:tc>
                  <a:txBody>
                    <a:bodyPr/>
                    <a:lstStyle/>
                    <a:p>
                      <a:endParaRPr lang="en-GB"/>
                    </a:p>
                  </a:txBody>
                  <a:tcPr/>
                </a:tc>
                <a:extLst>
                  <a:ext uri="{0D108BD9-81ED-4DB2-BD59-A6C34878D82A}">
                    <a16:rowId xmlns:a16="http://schemas.microsoft.com/office/drawing/2014/main" val="10000"/>
                  </a:ext>
                </a:extLst>
              </a:tr>
              <a:tr h="370840">
                <a:tc>
                  <a:txBody>
                    <a:bodyPr/>
                    <a:lstStyle/>
                    <a:p>
                      <a:r>
                        <a:rPr lang="en-GB" b="1" dirty="0"/>
                        <a:t>B</a:t>
                      </a:r>
                    </a:p>
                  </a:txBody>
                  <a:tcPr/>
                </a:tc>
                <a:tc>
                  <a:txBody>
                    <a:bodyPr/>
                    <a:lstStyle/>
                    <a:p>
                      <a:r>
                        <a:rPr lang="en-GB" dirty="0"/>
                        <a:t>Owen has had to hold a position in ‘No Man’s Land’.</a:t>
                      </a:r>
                    </a:p>
                  </a:txBody>
                  <a:tcPr/>
                </a:tc>
                <a:tc>
                  <a:txBody>
                    <a:bodyPr/>
                    <a:lstStyle/>
                    <a:p>
                      <a:endParaRPr lang="en-GB" dirty="0"/>
                    </a:p>
                  </a:txBody>
                  <a:tcPr/>
                </a:tc>
                <a:extLst>
                  <a:ext uri="{0D108BD9-81ED-4DB2-BD59-A6C34878D82A}">
                    <a16:rowId xmlns:a16="http://schemas.microsoft.com/office/drawing/2014/main" val="10001"/>
                  </a:ext>
                </a:extLst>
              </a:tr>
              <a:tr h="370840">
                <a:tc>
                  <a:txBody>
                    <a:bodyPr/>
                    <a:lstStyle/>
                    <a:p>
                      <a:r>
                        <a:rPr lang="en-GB" b="1" dirty="0"/>
                        <a:t>C</a:t>
                      </a:r>
                    </a:p>
                  </a:txBody>
                  <a:tcPr/>
                </a:tc>
                <a:tc>
                  <a:txBody>
                    <a:bodyPr/>
                    <a:lstStyle/>
                    <a:p>
                      <a:r>
                        <a:rPr lang="en-GB" dirty="0"/>
                        <a:t>Owen</a:t>
                      </a:r>
                      <a:r>
                        <a:rPr lang="en-GB" baseline="0" dirty="0"/>
                        <a:t> writes positively about his first experiences of war.</a:t>
                      </a:r>
                      <a:endParaRPr lang="en-GB" dirty="0"/>
                    </a:p>
                  </a:txBody>
                  <a:tcPr/>
                </a:tc>
                <a:tc>
                  <a:txBody>
                    <a:bodyPr/>
                    <a:lstStyle/>
                    <a:p>
                      <a:endParaRPr lang="en-GB"/>
                    </a:p>
                  </a:txBody>
                  <a:tcPr/>
                </a:tc>
                <a:extLst>
                  <a:ext uri="{0D108BD9-81ED-4DB2-BD59-A6C34878D82A}">
                    <a16:rowId xmlns:a16="http://schemas.microsoft.com/office/drawing/2014/main" val="10002"/>
                  </a:ext>
                </a:extLst>
              </a:tr>
              <a:tr h="370840">
                <a:tc>
                  <a:txBody>
                    <a:bodyPr/>
                    <a:lstStyle/>
                    <a:p>
                      <a:r>
                        <a:rPr lang="en-GB" b="1" dirty="0"/>
                        <a:t>D</a:t>
                      </a:r>
                    </a:p>
                  </a:txBody>
                  <a:tcPr/>
                </a:tc>
                <a:tc>
                  <a:txBody>
                    <a:bodyPr/>
                    <a:lstStyle/>
                    <a:p>
                      <a:r>
                        <a:rPr lang="en-GB" dirty="0"/>
                        <a:t>The</a:t>
                      </a:r>
                      <a:r>
                        <a:rPr lang="en-GB" baseline="0" dirty="0"/>
                        <a:t> soldiers had to march nearly six miles.</a:t>
                      </a:r>
                      <a:endParaRPr lang="en-GB" dirty="0"/>
                    </a:p>
                  </a:txBody>
                  <a:tcPr/>
                </a:tc>
                <a:tc>
                  <a:txBody>
                    <a:bodyPr/>
                    <a:lstStyle/>
                    <a:p>
                      <a:endParaRPr lang="en-GB"/>
                    </a:p>
                  </a:txBody>
                  <a:tcPr/>
                </a:tc>
                <a:extLst>
                  <a:ext uri="{0D108BD9-81ED-4DB2-BD59-A6C34878D82A}">
                    <a16:rowId xmlns:a16="http://schemas.microsoft.com/office/drawing/2014/main" val="10003"/>
                  </a:ext>
                </a:extLst>
              </a:tr>
              <a:tr h="370840">
                <a:tc>
                  <a:txBody>
                    <a:bodyPr/>
                    <a:lstStyle/>
                    <a:p>
                      <a:r>
                        <a:rPr lang="en-GB" b="1" dirty="0"/>
                        <a:t>E</a:t>
                      </a:r>
                    </a:p>
                  </a:txBody>
                  <a:tcPr/>
                </a:tc>
                <a:tc>
                  <a:txBody>
                    <a:bodyPr/>
                    <a:lstStyle/>
                    <a:p>
                      <a:r>
                        <a:rPr lang="en-GB" dirty="0"/>
                        <a:t>Owen’s dugout held</a:t>
                      </a:r>
                      <a:r>
                        <a:rPr lang="en-GB" baseline="0" dirty="0"/>
                        <a:t> 25 men.</a:t>
                      </a:r>
                      <a:endParaRPr lang="en-GB" dirty="0"/>
                    </a:p>
                  </a:txBody>
                  <a:tcPr/>
                </a:tc>
                <a:tc>
                  <a:txBody>
                    <a:bodyPr/>
                    <a:lstStyle/>
                    <a:p>
                      <a:endParaRPr lang="en-GB"/>
                    </a:p>
                  </a:txBody>
                  <a:tcPr/>
                </a:tc>
                <a:extLst>
                  <a:ext uri="{0D108BD9-81ED-4DB2-BD59-A6C34878D82A}">
                    <a16:rowId xmlns:a16="http://schemas.microsoft.com/office/drawing/2014/main" val="10004"/>
                  </a:ext>
                </a:extLst>
              </a:tr>
              <a:tr h="370840">
                <a:tc>
                  <a:txBody>
                    <a:bodyPr/>
                    <a:lstStyle/>
                    <a:p>
                      <a:r>
                        <a:rPr lang="en-GB" b="1" dirty="0"/>
                        <a:t>F</a:t>
                      </a:r>
                    </a:p>
                  </a:txBody>
                  <a:tcPr/>
                </a:tc>
                <a:tc>
                  <a:txBody>
                    <a:bodyPr/>
                    <a:lstStyle/>
                    <a:p>
                      <a:r>
                        <a:rPr lang="en-GB" dirty="0"/>
                        <a:t>The</a:t>
                      </a:r>
                      <a:r>
                        <a:rPr lang="en-GB" baseline="0" dirty="0"/>
                        <a:t> soldiers they relieve from the dugout are in good spirits. </a:t>
                      </a:r>
                      <a:endParaRPr lang="en-GB" dirty="0"/>
                    </a:p>
                  </a:txBody>
                  <a:tcPr/>
                </a:tc>
                <a:tc>
                  <a:txBody>
                    <a:bodyPr/>
                    <a:lstStyle/>
                    <a:p>
                      <a:endParaRPr lang="en-GB"/>
                    </a:p>
                  </a:txBody>
                  <a:tcPr/>
                </a:tc>
                <a:extLst>
                  <a:ext uri="{0D108BD9-81ED-4DB2-BD59-A6C34878D82A}">
                    <a16:rowId xmlns:a16="http://schemas.microsoft.com/office/drawing/2014/main" val="10005"/>
                  </a:ext>
                </a:extLst>
              </a:tr>
              <a:tr h="370840">
                <a:tc>
                  <a:txBody>
                    <a:bodyPr/>
                    <a:lstStyle/>
                    <a:p>
                      <a:r>
                        <a:rPr lang="en-GB" b="1" dirty="0"/>
                        <a:t>G</a:t>
                      </a:r>
                    </a:p>
                  </a:txBody>
                  <a:tcPr/>
                </a:tc>
                <a:tc>
                  <a:txBody>
                    <a:bodyPr/>
                    <a:lstStyle/>
                    <a:p>
                      <a:r>
                        <a:rPr lang="en-GB" dirty="0"/>
                        <a:t>The</a:t>
                      </a:r>
                      <a:r>
                        <a:rPr lang="en-GB" baseline="0" dirty="0"/>
                        <a:t> dugout is filled with water. </a:t>
                      </a:r>
                      <a:endParaRPr lang="en-GB" dirty="0"/>
                    </a:p>
                  </a:txBody>
                  <a:tcPr/>
                </a:tc>
                <a:tc>
                  <a:txBody>
                    <a:bodyPr/>
                    <a:lstStyle/>
                    <a:p>
                      <a:endParaRPr lang="en-GB"/>
                    </a:p>
                  </a:txBody>
                  <a:tcPr/>
                </a:tc>
                <a:extLst>
                  <a:ext uri="{0D108BD9-81ED-4DB2-BD59-A6C34878D82A}">
                    <a16:rowId xmlns:a16="http://schemas.microsoft.com/office/drawing/2014/main" val="10006"/>
                  </a:ext>
                </a:extLst>
              </a:tr>
              <a:tr h="370840">
                <a:tc>
                  <a:txBody>
                    <a:bodyPr/>
                    <a:lstStyle/>
                    <a:p>
                      <a:r>
                        <a:rPr lang="en-GB" b="1" dirty="0"/>
                        <a:t>H</a:t>
                      </a:r>
                    </a:p>
                  </a:txBody>
                  <a:tcPr/>
                </a:tc>
                <a:tc>
                  <a:txBody>
                    <a:bodyPr/>
                    <a:lstStyle/>
                    <a:p>
                      <a:r>
                        <a:rPr lang="en-GB" dirty="0"/>
                        <a:t>Apart</a:t>
                      </a:r>
                      <a:r>
                        <a:rPr lang="en-GB" baseline="0" dirty="0"/>
                        <a:t> from the water, the dugout is in good condition.</a:t>
                      </a:r>
                      <a:endParaRPr lang="en-GB" dirty="0"/>
                    </a:p>
                  </a:txBody>
                  <a:tcPr/>
                </a:tc>
                <a:tc>
                  <a:txBody>
                    <a:bodyPr/>
                    <a:lstStyle/>
                    <a:p>
                      <a:endParaRPr lang="en-GB" dirty="0"/>
                    </a:p>
                  </a:txBody>
                  <a:tcPr/>
                </a:tc>
                <a:extLst>
                  <a:ext uri="{0D108BD9-81ED-4DB2-BD59-A6C34878D82A}">
                    <a16:rowId xmlns:a16="http://schemas.microsoft.com/office/drawing/2014/main" val="10007"/>
                  </a:ext>
                </a:extLst>
              </a:tr>
            </a:tbl>
          </a:graphicData>
        </a:graphic>
      </p:graphicFrame>
      <p:sp>
        <p:nvSpPr>
          <p:cNvPr id="8" name="Oval 7"/>
          <p:cNvSpPr/>
          <p:nvPr/>
        </p:nvSpPr>
        <p:spPr>
          <a:xfrm>
            <a:off x="11449330" y="3666636"/>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11454934" y="4013427"/>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11454934" y="4386716"/>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11454934" y="4746756"/>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11454934" y="5165555"/>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11454934" y="5525595"/>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11454934" y="5885635"/>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11454934" y="6245675"/>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4B15B592-02A5-1244-B04F-B09C746F246F}"/>
              </a:ext>
            </a:extLst>
          </p:cNvPr>
          <p:cNvSpPr/>
          <p:nvPr/>
        </p:nvSpPr>
        <p:spPr>
          <a:xfrm>
            <a:off x="885997" y="852644"/>
            <a:ext cx="1415772" cy="1569660"/>
          </a:xfrm>
          <a:prstGeom prst="rect">
            <a:avLst/>
          </a:prstGeom>
        </p:spPr>
        <p:txBody>
          <a:bodyPr wrap="none">
            <a:spAutoFit/>
          </a:bodyPr>
          <a:lstStyle/>
          <a:p>
            <a:r>
              <a:rPr lang="en-US" sz="9600" dirty="0"/>
              <a:t>👩🏽‍🏫</a:t>
            </a:r>
          </a:p>
        </p:txBody>
      </p:sp>
      <p:sp>
        <p:nvSpPr>
          <p:cNvPr id="19" name="Rectangle 18">
            <a:extLst>
              <a:ext uri="{FF2B5EF4-FFF2-40B4-BE49-F238E27FC236}">
                <a16:creationId xmlns:a16="http://schemas.microsoft.com/office/drawing/2014/main" id="{581CB614-B708-004C-8EA2-35C1A5861202}"/>
              </a:ext>
            </a:extLst>
          </p:cNvPr>
          <p:cNvSpPr/>
          <p:nvPr/>
        </p:nvSpPr>
        <p:spPr>
          <a:xfrm>
            <a:off x="11323833" y="3964002"/>
            <a:ext cx="415498" cy="369332"/>
          </a:xfrm>
          <a:prstGeom prst="rect">
            <a:avLst/>
          </a:prstGeom>
        </p:spPr>
        <p:txBody>
          <a:bodyPr wrap="none">
            <a:spAutoFit/>
          </a:bodyPr>
          <a:lstStyle/>
          <a:p>
            <a:r>
              <a:rPr lang="en-US" dirty="0"/>
              <a:t>✅</a:t>
            </a:r>
          </a:p>
        </p:txBody>
      </p:sp>
      <p:sp>
        <p:nvSpPr>
          <p:cNvPr id="20" name="Rounded Rectangle 19">
            <a:extLst>
              <a:ext uri="{FF2B5EF4-FFF2-40B4-BE49-F238E27FC236}">
                <a16:creationId xmlns:a16="http://schemas.microsoft.com/office/drawing/2014/main" id="{511261BE-D62D-D141-8A2E-A8BB26783AA4}"/>
              </a:ext>
            </a:extLst>
          </p:cNvPr>
          <p:cNvSpPr/>
          <p:nvPr/>
        </p:nvSpPr>
        <p:spPr>
          <a:xfrm>
            <a:off x="3909621" y="3985367"/>
            <a:ext cx="4880913" cy="223126"/>
          </a:xfrm>
          <a:prstGeom prst="roundRect">
            <a:avLst/>
          </a:prstGeom>
          <a:solidFill>
            <a:srgbClr val="92D05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6FC92000-19A4-7247-9861-EA46703AF014}"/>
              </a:ext>
            </a:extLst>
          </p:cNvPr>
          <p:cNvSpPr/>
          <p:nvPr/>
        </p:nvSpPr>
        <p:spPr>
          <a:xfrm>
            <a:off x="11316269" y="4722438"/>
            <a:ext cx="415498" cy="369332"/>
          </a:xfrm>
          <a:prstGeom prst="rect">
            <a:avLst/>
          </a:prstGeom>
        </p:spPr>
        <p:txBody>
          <a:bodyPr wrap="none">
            <a:spAutoFit/>
          </a:bodyPr>
          <a:lstStyle/>
          <a:p>
            <a:r>
              <a:rPr lang="en-US" dirty="0"/>
              <a:t>✅</a:t>
            </a:r>
          </a:p>
        </p:txBody>
      </p:sp>
      <p:sp>
        <p:nvSpPr>
          <p:cNvPr id="22" name="Rounded Rectangle 21">
            <a:extLst>
              <a:ext uri="{FF2B5EF4-FFF2-40B4-BE49-F238E27FC236}">
                <a16:creationId xmlns:a16="http://schemas.microsoft.com/office/drawing/2014/main" id="{9796A993-F755-2345-BE7E-F685875FE572}"/>
              </a:ext>
            </a:extLst>
          </p:cNvPr>
          <p:cNvSpPr/>
          <p:nvPr/>
        </p:nvSpPr>
        <p:spPr>
          <a:xfrm>
            <a:off x="3902058" y="4743803"/>
            <a:ext cx="3997130" cy="223126"/>
          </a:xfrm>
          <a:prstGeom prst="roundRect">
            <a:avLst/>
          </a:prstGeom>
          <a:solidFill>
            <a:srgbClr val="92D05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74A75EB7-2D25-B742-B3D6-5874FB957A54}"/>
              </a:ext>
            </a:extLst>
          </p:cNvPr>
          <p:cNvSpPr/>
          <p:nvPr/>
        </p:nvSpPr>
        <p:spPr>
          <a:xfrm>
            <a:off x="11323833" y="5083586"/>
            <a:ext cx="415498" cy="369332"/>
          </a:xfrm>
          <a:prstGeom prst="rect">
            <a:avLst/>
          </a:prstGeom>
        </p:spPr>
        <p:txBody>
          <a:bodyPr wrap="none">
            <a:spAutoFit/>
          </a:bodyPr>
          <a:lstStyle/>
          <a:p>
            <a:r>
              <a:rPr lang="en-US" dirty="0"/>
              <a:t>✅</a:t>
            </a:r>
          </a:p>
        </p:txBody>
      </p:sp>
      <p:sp>
        <p:nvSpPr>
          <p:cNvPr id="24" name="Rounded Rectangle 23">
            <a:extLst>
              <a:ext uri="{FF2B5EF4-FFF2-40B4-BE49-F238E27FC236}">
                <a16:creationId xmlns:a16="http://schemas.microsoft.com/office/drawing/2014/main" id="{D1D18F08-F79B-474F-B86C-9657B5103642}"/>
              </a:ext>
            </a:extLst>
          </p:cNvPr>
          <p:cNvSpPr/>
          <p:nvPr/>
        </p:nvSpPr>
        <p:spPr>
          <a:xfrm>
            <a:off x="3909622" y="5104951"/>
            <a:ext cx="2714016" cy="223126"/>
          </a:xfrm>
          <a:prstGeom prst="roundRect">
            <a:avLst/>
          </a:prstGeom>
          <a:solidFill>
            <a:srgbClr val="92D05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950F174F-B809-F74F-A78D-1F324FDAA9D7}"/>
              </a:ext>
            </a:extLst>
          </p:cNvPr>
          <p:cNvSpPr/>
          <p:nvPr/>
        </p:nvSpPr>
        <p:spPr>
          <a:xfrm>
            <a:off x="11323833" y="5842062"/>
            <a:ext cx="415498" cy="369332"/>
          </a:xfrm>
          <a:prstGeom prst="rect">
            <a:avLst/>
          </a:prstGeom>
        </p:spPr>
        <p:txBody>
          <a:bodyPr wrap="none">
            <a:spAutoFit/>
          </a:bodyPr>
          <a:lstStyle/>
          <a:p>
            <a:r>
              <a:rPr lang="en-US" dirty="0"/>
              <a:t>✅</a:t>
            </a:r>
          </a:p>
        </p:txBody>
      </p:sp>
      <p:sp>
        <p:nvSpPr>
          <p:cNvPr id="26" name="Rounded Rectangle 25">
            <a:extLst>
              <a:ext uri="{FF2B5EF4-FFF2-40B4-BE49-F238E27FC236}">
                <a16:creationId xmlns:a16="http://schemas.microsoft.com/office/drawing/2014/main" id="{C62F8479-AC45-B24A-BAA9-48EC5E37B4FD}"/>
              </a:ext>
            </a:extLst>
          </p:cNvPr>
          <p:cNvSpPr/>
          <p:nvPr/>
        </p:nvSpPr>
        <p:spPr>
          <a:xfrm>
            <a:off x="3909621" y="5863427"/>
            <a:ext cx="2929169" cy="223126"/>
          </a:xfrm>
          <a:prstGeom prst="roundRect">
            <a:avLst/>
          </a:prstGeom>
          <a:solidFill>
            <a:srgbClr val="92D05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ed Rectangular Callout 26">
            <a:extLst>
              <a:ext uri="{FF2B5EF4-FFF2-40B4-BE49-F238E27FC236}">
                <a16:creationId xmlns:a16="http://schemas.microsoft.com/office/drawing/2014/main" id="{B3FFF883-DC6D-E74B-A678-C807AA15626E}"/>
              </a:ext>
            </a:extLst>
          </p:cNvPr>
          <p:cNvSpPr/>
          <p:nvPr/>
        </p:nvSpPr>
        <p:spPr>
          <a:xfrm>
            <a:off x="531922" y="2247059"/>
            <a:ext cx="2123922" cy="684400"/>
          </a:xfrm>
          <a:prstGeom prst="wedgeRoundRectCallout">
            <a:avLst>
              <a:gd name="adj1" fmla="val -8191"/>
              <a:gd name="adj2" fmla="val -74329"/>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B050"/>
                </a:solidFill>
                <a:latin typeface="Comic Sans MS" panose="030F0902030302020204" pitchFamily="66" charset="0"/>
              </a:rPr>
              <a:t>How did you do?</a:t>
            </a:r>
          </a:p>
        </p:txBody>
      </p:sp>
    </p:spTree>
    <p:extLst>
      <p:ext uri="{BB962C8B-B14F-4D97-AF65-F5344CB8AC3E}">
        <p14:creationId xmlns:p14="http://schemas.microsoft.com/office/powerpoint/2010/main" val="19468655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1683733-6293-0E41-8453-F2DE96B70640}"/>
              </a:ext>
            </a:extLst>
          </p:cNvPr>
          <p:cNvGrpSpPr/>
          <p:nvPr/>
        </p:nvGrpSpPr>
        <p:grpSpPr>
          <a:xfrm>
            <a:off x="2564286" y="1541394"/>
            <a:ext cx="8496944" cy="5184576"/>
            <a:chOff x="1847528" y="1483044"/>
            <a:chExt cx="8496944" cy="5184576"/>
          </a:xfrm>
        </p:grpSpPr>
        <p:sp>
          <p:nvSpPr>
            <p:cNvPr id="6" name="Oval 5"/>
            <p:cNvSpPr/>
            <p:nvPr/>
          </p:nvSpPr>
          <p:spPr>
            <a:xfrm>
              <a:off x="3287688" y="3300352"/>
              <a:ext cx="1008112" cy="1008112"/>
            </a:xfrm>
            <a:prstGeom prst="ellipse">
              <a:avLst/>
            </a:prstGeom>
            <a:solidFill>
              <a:srgbClr val="92D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100" dirty="0">
                  <a:latin typeface="Comic Sans MS" panose="030F0902030302020204" pitchFamily="66" charset="0"/>
                </a:rPr>
                <a:t>Charge of the Light Brigade</a:t>
              </a:r>
            </a:p>
          </p:txBody>
        </p:sp>
        <p:sp>
          <p:nvSpPr>
            <p:cNvPr id="7" name="Oval 6"/>
            <p:cNvSpPr/>
            <p:nvPr/>
          </p:nvSpPr>
          <p:spPr>
            <a:xfrm>
              <a:off x="7896200" y="3300352"/>
              <a:ext cx="1008112"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Comic Sans MS" panose="030F0902030302020204" pitchFamily="66" charset="0"/>
                </a:rPr>
                <a:t>Wilfred Owen Letter</a:t>
              </a:r>
            </a:p>
          </p:txBody>
        </p:sp>
        <p:grpSp>
          <p:nvGrpSpPr>
            <p:cNvPr id="48" name="Group 47"/>
            <p:cNvGrpSpPr/>
            <p:nvPr/>
          </p:nvGrpSpPr>
          <p:grpSpPr>
            <a:xfrm>
              <a:off x="1847528" y="1483044"/>
              <a:ext cx="8496944" cy="5184576"/>
              <a:chOff x="323528" y="1196752"/>
              <a:chExt cx="8496944" cy="5184576"/>
            </a:xfrm>
          </p:grpSpPr>
          <p:sp>
            <p:nvSpPr>
              <p:cNvPr id="8" name="Oval 7"/>
              <p:cNvSpPr/>
              <p:nvPr/>
            </p:nvSpPr>
            <p:spPr>
              <a:xfrm>
                <a:off x="4085692" y="1196752"/>
                <a:ext cx="1008112" cy="1008112"/>
              </a:xfrm>
              <a:prstGeom prst="ellipse">
                <a:avLst/>
              </a:prstGeom>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1200" dirty="0"/>
              </a:p>
            </p:txBody>
          </p:sp>
          <p:sp>
            <p:nvSpPr>
              <p:cNvPr id="9" name="Oval 8"/>
              <p:cNvSpPr/>
              <p:nvPr/>
            </p:nvSpPr>
            <p:spPr>
              <a:xfrm>
                <a:off x="4067944" y="2564904"/>
                <a:ext cx="1008112" cy="1008112"/>
              </a:xfrm>
              <a:prstGeom prst="ellipse">
                <a:avLst/>
              </a:prstGeom>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1200" dirty="0"/>
              </a:p>
            </p:txBody>
          </p:sp>
          <p:sp>
            <p:nvSpPr>
              <p:cNvPr id="10" name="Oval 9"/>
              <p:cNvSpPr/>
              <p:nvPr/>
            </p:nvSpPr>
            <p:spPr>
              <a:xfrm>
                <a:off x="4067944" y="4005064"/>
                <a:ext cx="1008112" cy="1008112"/>
              </a:xfrm>
              <a:prstGeom prst="ellipse">
                <a:avLst/>
              </a:prstGeom>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1200" dirty="0"/>
              </a:p>
            </p:txBody>
          </p:sp>
          <p:sp>
            <p:nvSpPr>
              <p:cNvPr id="11" name="Oval 10"/>
              <p:cNvSpPr/>
              <p:nvPr/>
            </p:nvSpPr>
            <p:spPr>
              <a:xfrm>
                <a:off x="4067944" y="5373216"/>
                <a:ext cx="1008112" cy="1008112"/>
              </a:xfrm>
              <a:prstGeom prst="ellipse">
                <a:avLst/>
              </a:prstGeom>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1200" dirty="0"/>
              </a:p>
            </p:txBody>
          </p:sp>
          <p:sp>
            <p:nvSpPr>
              <p:cNvPr id="12" name="Oval 11"/>
              <p:cNvSpPr/>
              <p:nvPr/>
            </p:nvSpPr>
            <p:spPr>
              <a:xfrm>
                <a:off x="323528" y="1556792"/>
                <a:ext cx="1008112" cy="1008112"/>
              </a:xfrm>
              <a:prstGeom prst="ellipse">
                <a:avLst/>
              </a:prstGeom>
              <a:ln w="28575">
                <a:solidFill>
                  <a:srgbClr val="00FF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1200" dirty="0"/>
              </a:p>
            </p:txBody>
          </p:sp>
          <p:sp>
            <p:nvSpPr>
              <p:cNvPr id="13" name="Oval 12"/>
              <p:cNvSpPr/>
              <p:nvPr/>
            </p:nvSpPr>
            <p:spPr>
              <a:xfrm>
                <a:off x="323528" y="3284984"/>
                <a:ext cx="1008112" cy="1008112"/>
              </a:xfrm>
              <a:prstGeom prst="ellipse">
                <a:avLst/>
              </a:prstGeom>
              <a:ln w="28575">
                <a:solidFill>
                  <a:srgbClr val="00FF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1200" dirty="0"/>
              </a:p>
            </p:txBody>
          </p:sp>
          <p:sp>
            <p:nvSpPr>
              <p:cNvPr id="14" name="Oval 13"/>
              <p:cNvSpPr/>
              <p:nvPr/>
            </p:nvSpPr>
            <p:spPr>
              <a:xfrm>
                <a:off x="323528" y="5085184"/>
                <a:ext cx="1008112" cy="1008112"/>
              </a:xfrm>
              <a:prstGeom prst="ellipse">
                <a:avLst/>
              </a:prstGeom>
              <a:ln w="28575">
                <a:solidFill>
                  <a:srgbClr val="00FF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1200" dirty="0"/>
              </a:p>
            </p:txBody>
          </p:sp>
          <p:sp>
            <p:nvSpPr>
              <p:cNvPr id="15" name="Oval 14"/>
              <p:cNvSpPr/>
              <p:nvPr/>
            </p:nvSpPr>
            <p:spPr>
              <a:xfrm>
                <a:off x="7812360" y="1556792"/>
                <a:ext cx="1008112" cy="1008112"/>
              </a:xfrm>
              <a:prstGeom prst="ellipse">
                <a:avLst/>
              </a:prstGeom>
              <a:ln w="28575">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1200" dirty="0"/>
              </a:p>
            </p:txBody>
          </p:sp>
          <p:sp>
            <p:nvSpPr>
              <p:cNvPr id="16" name="Oval 15"/>
              <p:cNvSpPr/>
              <p:nvPr/>
            </p:nvSpPr>
            <p:spPr>
              <a:xfrm>
                <a:off x="7812360" y="3284984"/>
                <a:ext cx="1008112" cy="1008112"/>
              </a:xfrm>
              <a:prstGeom prst="ellipse">
                <a:avLst/>
              </a:prstGeom>
              <a:ln w="28575">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1200" dirty="0"/>
              </a:p>
            </p:txBody>
          </p:sp>
          <p:sp>
            <p:nvSpPr>
              <p:cNvPr id="17" name="Oval 16"/>
              <p:cNvSpPr/>
              <p:nvPr/>
            </p:nvSpPr>
            <p:spPr>
              <a:xfrm>
                <a:off x="7812360" y="5085184"/>
                <a:ext cx="1008112" cy="1008112"/>
              </a:xfrm>
              <a:prstGeom prst="ellipse">
                <a:avLst/>
              </a:prstGeom>
              <a:ln w="28575">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1200" dirty="0"/>
              </a:p>
            </p:txBody>
          </p:sp>
          <p:cxnSp>
            <p:nvCxnSpPr>
              <p:cNvPr id="19" name="Straight Connector 18"/>
              <p:cNvCxnSpPr>
                <a:stCxn id="12" idx="5"/>
                <a:endCxn id="6" idx="1"/>
              </p:cNvCxnSpPr>
              <p:nvPr/>
            </p:nvCxnSpPr>
            <p:spPr>
              <a:xfrm>
                <a:off x="1184005" y="2417269"/>
                <a:ext cx="727318" cy="744426"/>
              </a:xfrm>
              <a:prstGeom prst="line">
                <a:avLst/>
              </a:prstGeom>
              <a:ln w="28575">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3" idx="6"/>
                <a:endCxn id="6" idx="2"/>
              </p:cNvCxnSpPr>
              <p:nvPr/>
            </p:nvCxnSpPr>
            <p:spPr>
              <a:xfrm flipV="1">
                <a:off x="1331640" y="3518116"/>
                <a:ext cx="432048" cy="270924"/>
              </a:xfrm>
              <a:prstGeom prst="line">
                <a:avLst/>
              </a:prstGeom>
              <a:ln w="28575">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14" idx="7"/>
                <a:endCxn id="6" idx="3"/>
              </p:cNvCxnSpPr>
              <p:nvPr/>
            </p:nvCxnSpPr>
            <p:spPr>
              <a:xfrm flipV="1">
                <a:off x="1184005" y="3874537"/>
                <a:ext cx="727318" cy="1358282"/>
              </a:xfrm>
              <a:prstGeom prst="line">
                <a:avLst/>
              </a:prstGeom>
              <a:ln w="28575">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8" idx="3"/>
                <a:endCxn id="6" idx="7"/>
              </p:cNvCxnSpPr>
              <p:nvPr/>
            </p:nvCxnSpPr>
            <p:spPr>
              <a:xfrm flipH="1">
                <a:off x="2624165" y="2057229"/>
                <a:ext cx="1609162" cy="11044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9" idx="3"/>
                <a:endCxn id="6" idx="6"/>
              </p:cNvCxnSpPr>
              <p:nvPr/>
            </p:nvCxnSpPr>
            <p:spPr>
              <a:xfrm flipH="1">
                <a:off x="2771800" y="3425381"/>
                <a:ext cx="1443779" cy="9273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10" idx="2"/>
                <a:endCxn id="6" idx="5"/>
              </p:cNvCxnSpPr>
              <p:nvPr/>
            </p:nvCxnSpPr>
            <p:spPr>
              <a:xfrm flipH="1" flipV="1">
                <a:off x="2624165" y="3874537"/>
                <a:ext cx="1443779" cy="6345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11" idx="1"/>
                <a:endCxn id="6" idx="4"/>
              </p:cNvCxnSpPr>
              <p:nvPr/>
            </p:nvCxnSpPr>
            <p:spPr>
              <a:xfrm flipH="1" flipV="1">
                <a:off x="2267744" y="4022172"/>
                <a:ext cx="1947835" cy="14986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8" idx="5"/>
                <a:endCxn id="7" idx="1"/>
              </p:cNvCxnSpPr>
              <p:nvPr/>
            </p:nvCxnSpPr>
            <p:spPr>
              <a:xfrm>
                <a:off x="4946169" y="2057229"/>
                <a:ext cx="1573666" cy="11044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9" idx="5"/>
                <a:endCxn id="7" idx="2"/>
              </p:cNvCxnSpPr>
              <p:nvPr/>
            </p:nvCxnSpPr>
            <p:spPr>
              <a:xfrm>
                <a:off x="4928421" y="3425381"/>
                <a:ext cx="1443779" cy="9273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10" idx="6"/>
                <a:endCxn id="7" idx="3"/>
              </p:cNvCxnSpPr>
              <p:nvPr/>
            </p:nvCxnSpPr>
            <p:spPr>
              <a:xfrm flipV="1">
                <a:off x="5076056" y="3874537"/>
                <a:ext cx="1443779" cy="6345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11" idx="7"/>
                <a:endCxn id="7" idx="4"/>
              </p:cNvCxnSpPr>
              <p:nvPr/>
            </p:nvCxnSpPr>
            <p:spPr>
              <a:xfrm flipV="1">
                <a:off x="4928421" y="4022172"/>
                <a:ext cx="1947835" cy="14986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7" idx="7"/>
                <a:endCxn id="15" idx="3"/>
              </p:cNvCxnSpPr>
              <p:nvPr/>
            </p:nvCxnSpPr>
            <p:spPr>
              <a:xfrm flipV="1">
                <a:off x="7232677" y="2417269"/>
                <a:ext cx="727318" cy="74442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16" idx="2"/>
                <a:endCxn id="7" idx="6"/>
              </p:cNvCxnSpPr>
              <p:nvPr/>
            </p:nvCxnSpPr>
            <p:spPr>
              <a:xfrm flipH="1" flipV="1">
                <a:off x="7380312" y="3518116"/>
                <a:ext cx="432048" cy="270924"/>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17" idx="1"/>
                <a:endCxn id="7" idx="5"/>
              </p:cNvCxnSpPr>
              <p:nvPr/>
            </p:nvCxnSpPr>
            <p:spPr>
              <a:xfrm flipH="1" flipV="1">
                <a:off x="7232677" y="3874537"/>
                <a:ext cx="727318" cy="135828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pSp>
      </p:grpSp>
      <p:sp>
        <p:nvSpPr>
          <p:cNvPr id="35" name="Rectangle 34">
            <a:extLst>
              <a:ext uri="{FF2B5EF4-FFF2-40B4-BE49-F238E27FC236}">
                <a16:creationId xmlns:a16="http://schemas.microsoft.com/office/drawing/2014/main" id="{700CCFC2-B8CD-0846-A8EA-0C74D22627C1}"/>
              </a:ext>
            </a:extLst>
          </p:cNvPr>
          <p:cNvSpPr/>
          <p:nvPr/>
        </p:nvSpPr>
        <p:spPr>
          <a:xfrm>
            <a:off x="215732" y="397114"/>
            <a:ext cx="1415772" cy="1569660"/>
          </a:xfrm>
          <a:prstGeom prst="rect">
            <a:avLst/>
          </a:prstGeom>
        </p:spPr>
        <p:txBody>
          <a:bodyPr wrap="none">
            <a:spAutoFit/>
          </a:bodyPr>
          <a:lstStyle/>
          <a:p>
            <a:r>
              <a:rPr lang="en-US" sz="9600" dirty="0"/>
              <a:t>👩🏽‍🏫</a:t>
            </a:r>
          </a:p>
        </p:txBody>
      </p:sp>
      <p:sp>
        <p:nvSpPr>
          <p:cNvPr id="37" name="Rounded Rectangular Callout 36">
            <a:extLst>
              <a:ext uri="{FF2B5EF4-FFF2-40B4-BE49-F238E27FC236}">
                <a16:creationId xmlns:a16="http://schemas.microsoft.com/office/drawing/2014/main" id="{8DF7C6FC-7051-C544-B524-46ABB13AB5F3}"/>
              </a:ext>
            </a:extLst>
          </p:cNvPr>
          <p:cNvSpPr/>
          <p:nvPr/>
        </p:nvSpPr>
        <p:spPr>
          <a:xfrm>
            <a:off x="1784420" y="356810"/>
            <a:ext cx="10056676" cy="1163093"/>
          </a:xfrm>
          <a:prstGeom prst="wedgeRoundRectCallout">
            <a:avLst>
              <a:gd name="adj1" fmla="val -52263"/>
              <a:gd name="adj2" fmla="val 136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2060"/>
                </a:solidFill>
                <a:latin typeface="Comic Sans MS" panose="030F0902030302020204" pitchFamily="66" charset="0"/>
              </a:rPr>
              <a:t>For question two of the exam you need to be able to compare the ideas, feelings and attitudes in both texts which means looking for similarities and differences. You will then be asked to write a summary of the similarities or differences.</a:t>
            </a:r>
          </a:p>
        </p:txBody>
      </p:sp>
      <p:sp>
        <p:nvSpPr>
          <p:cNvPr id="39" name="Rounded Rectangular Callout 38">
            <a:extLst>
              <a:ext uri="{FF2B5EF4-FFF2-40B4-BE49-F238E27FC236}">
                <a16:creationId xmlns:a16="http://schemas.microsoft.com/office/drawing/2014/main" id="{35E3404D-B897-D241-BFE5-1C89C64DC5D6}"/>
              </a:ext>
            </a:extLst>
          </p:cNvPr>
          <p:cNvSpPr/>
          <p:nvPr/>
        </p:nvSpPr>
        <p:spPr>
          <a:xfrm>
            <a:off x="154823" y="2228594"/>
            <a:ext cx="2006206" cy="3175591"/>
          </a:xfrm>
          <a:prstGeom prst="wedgeRoundRectCallout">
            <a:avLst>
              <a:gd name="adj1" fmla="val -23160"/>
              <a:gd name="adj2" fmla="val -6537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2060"/>
                </a:solidFill>
                <a:latin typeface="Comic Sans MS" panose="030F0902030302020204" pitchFamily="66" charset="0"/>
              </a:rPr>
              <a:t>TASK:</a:t>
            </a:r>
          </a:p>
          <a:p>
            <a:r>
              <a:rPr lang="en-US" i="1" dirty="0">
                <a:solidFill>
                  <a:srgbClr val="002060"/>
                </a:solidFill>
                <a:latin typeface="Comic Sans MS" panose="030F0902030302020204" pitchFamily="66" charset="0"/>
              </a:rPr>
              <a:t>Complete a double bubble map to identify the similarities and differences of the writers’ experiences.</a:t>
            </a:r>
          </a:p>
        </p:txBody>
      </p:sp>
    </p:spTree>
    <p:extLst>
      <p:ext uri="{BB962C8B-B14F-4D97-AF65-F5344CB8AC3E}">
        <p14:creationId xmlns:p14="http://schemas.microsoft.com/office/powerpoint/2010/main" val="7820539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1683733-6293-0E41-8453-F2DE96B70640}"/>
              </a:ext>
            </a:extLst>
          </p:cNvPr>
          <p:cNvGrpSpPr/>
          <p:nvPr/>
        </p:nvGrpSpPr>
        <p:grpSpPr>
          <a:xfrm>
            <a:off x="2564286" y="1541394"/>
            <a:ext cx="8496944" cy="5184576"/>
            <a:chOff x="1847528" y="1483044"/>
            <a:chExt cx="8496944" cy="5184576"/>
          </a:xfrm>
        </p:grpSpPr>
        <p:sp>
          <p:nvSpPr>
            <p:cNvPr id="6" name="Oval 5"/>
            <p:cNvSpPr/>
            <p:nvPr/>
          </p:nvSpPr>
          <p:spPr>
            <a:xfrm>
              <a:off x="3287688" y="3300352"/>
              <a:ext cx="1008112" cy="1008112"/>
            </a:xfrm>
            <a:prstGeom prst="ellipse">
              <a:avLst/>
            </a:prstGeom>
            <a:solidFill>
              <a:srgbClr val="92D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100" dirty="0">
                  <a:latin typeface="Comic Sans MS" panose="030F0902030302020204" pitchFamily="66" charset="0"/>
                </a:rPr>
                <a:t>Charge of the Light Brigade</a:t>
              </a:r>
            </a:p>
          </p:txBody>
        </p:sp>
        <p:sp>
          <p:nvSpPr>
            <p:cNvPr id="7" name="Oval 6"/>
            <p:cNvSpPr/>
            <p:nvPr/>
          </p:nvSpPr>
          <p:spPr>
            <a:xfrm>
              <a:off x="7896200" y="3300352"/>
              <a:ext cx="1008112"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Comic Sans MS" panose="030F0902030302020204" pitchFamily="66" charset="0"/>
                </a:rPr>
                <a:t>Wilfred Owen Letter</a:t>
              </a:r>
            </a:p>
          </p:txBody>
        </p:sp>
        <p:grpSp>
          <p:nvGrpSpPr>
            <p:cNvPr id="48" name="Group 47"/>
            <p:cNvGrpSpPr/>
            <p:nvPr/>
          </p:nvGrpSpPr>
          <p:grpSpPr>
            <a:xfrm>
              <a:off x="1847528" y="1483044"/>
              <a:ext cx="8496944" cy="5184576"/>
              <a:chOff x="323528" y="1196752"/>
              <a:chExt cx="8496944" cy="5184576"/>
            </a:xfrm>
          </p:grpSpPr>
          <p:sp>
            <p:nvSpPr>
              <p:cNvPr id="8" name="Oval 7"/>
              <p:cNvSpPr/>
              <p:nvPr/>
            </p:nvSpPr>
            <p:spPr>
              <a:xfrm>
                <a:off x="4085692" y="1196752"/>
                <a:ext cx="1008112" cy="1008112"/>
              </a:xfrm>
              <a:prstGeom prst="ellipse">
                <a:avLst/>
              </a:prstGeom>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1200" dirty="0"/>
              </a:p>
            </p:txBody>
          </p:sp>
          <p:sp>
            <p:nvSpPr>
              <p:cNvPr id="9" name="Oval 8"/>
              <p:cNvSpPr/>
              <p:nvPr/>
            </p:nvSpPr>
            <p:spPr>
              <a:xfrm>
                <a:off x="4067944" y="2564904"/>
                <a:ext cx="1008112" cy="1008112"/>
              </a:xfrm>
              <a:prstGeom prst="ellipse">
                <a:avLst/>
              </a:prstGeom>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1200" dirty="0"/>
              </a:p>
            </p:txBody>
          </p:sp>
          <p:sp>
            <p:nvSpPr>
              <p:cNvPr id="10" name="Oval 9"/>
              <p:cNvSpPr/>
              <p:nvPr/>
            </p:nvSpPr>
            <p:spPr>
              <a:xfrm>
                <a:off x="4067944" y="4005064"/>
                <a:ext cx="1008112" cy="1008112"/>
              </a:xfrm>
              <a:prstGeom prst="ellipse">
                <a:avLst/>
              </a:prstGeom>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1200" dirty="0"/>
              </a:p>
            </p:txBody>
          </p:sp>
          <p:sp>
            <p:nvSpPr>
              <p:cNvPr id="11" name="Oval 10"/>
              <p:cNvSpPr/>
              <p:nvPr/>
            </p:nvSpPr>
            <p:spPr>
              <a:xfrm>
                <a:off x="4067944" y="5373216"/>
                <a:ext cx="1008112" cy="1008112"/>
              </a:xfrm>
              <a:prstGeom prst="ellipse">
                <a:avLst/>
              </a:prstGeom>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1200" dirty="0"/>
              </a:p>
            </p:txBody>
          </p:sp>
          <p:sp>
            <p:nvSpPr>
              <p:cNvPr id="12" name="Oval 11"/>
              <p:cNvSpPr/>
              <p:nvPr/>
            </p:nvSpPr>
            <p:spPr>
              <a:xfrm>
                <a:off x="323528" y="1556792"/>
                <a:ext cx="1008112" cy="1008112"/>
              </a:xfrm>
              <a:prstGeom prst="ellipse">
                <a:avLst/>
              </a:prstGeom>
              <a:ln w="28575">
                <a:solidFill>
                  <a:srgbClr val="00FF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1200" dirty="0"/>
              </a:p>
            </p:txBody>
          </p:sp>
          <p:sp>
            <p:nvSpPr>
              <p:cNvPr id="13" name="Oval 12"/>
              <p:cNvSpPr/>
              <p:nvPr/>
            </p:nvSpPr>
            <p:spPr>
              <a:xfrm>
                <a:off x="323528" y="3284984"/>
                <a:ext cx="1008112" cy="1008112"/>
              </a:xfrm>
              <a:prstGeom prst="ellipse">
                <a:avLst/>
              </a:prstGeom>
              <a:ln w="28575">
                <a:solidFill>
                  <a:srgbClr val="00FF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1200" dirty="0"/>
              </a:p>
            </p:txBody>
          </p:sp>
          <p:sp>
            <p:nvSpPr>
              <p:cNvPr id="14" name="Oval 13"/>
              <p:cNvSpPr/>
              <p:nvPr/>
            </p:nvSpPr>
            <p:spPr>
              <a:xfrm>
                <a:off x="323528" y="5085184"/>
                <a:ext cx="1008112" cy="1008112"/>
              </a:xfrm>
              <a:prstGeom prst="ellipse">
                <a:avLst/>
              </a:prstGeom>
              <a:ln w="28575">
                <a:solidFill>
                  <a:srgbClr val="00FF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1200" dirty="0"/>
              </a:p>
            </p:txBody>
          </p:sp>
          <p:sp>
            <p:nvSpPr>
              <p:cNvPr id="15" name="Oval 14"/>
              <p:cNvSpPr/>
              <p:nvPr/>
            </p:nvSpPr>
            <p:spPr>
              <a:xfrm>
                <a:off x="7812360" y="1556792"/>
                <a:ext cx="1008112" cy="1008112"/>
              </a:xfrm>
              <a:prstGeom prst="ellipse">
                <a:avLst/>
              </a:prstGeom>
              <a:ln w="28575">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1200" dirty="0"/>
              </a:p>
            </p:txBody>
          </p:sp>
          <p:sp>
            <p:nvSpPr>
              <p:cNvPr id="16" name="Oval 15"/>
              <p:cNvSpPr/>
              <p:nvPr/>
            </p:nvSpPr>
            <p:spPr>
              <a:xfrm>
                <a:off x="7812360" y="3284984"/>
                <a:ext cx="1008112" cy="1008112"/>
              </a:xfrm>
              <a:prstGeom prst="ellipse">
                <a:avLst/>
              </a:prstGeom>
              <a:ln w="28575">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1200" dirty="0"/>
              </a:p>
            </p:txBody>
          </p:sp>
          <p:sp>
            <p:nvSpPr>
              <p:cNvPr id="17" name="Oval 16"/>
              <p:cNvSpPr/>
              <p:nvPr/>
            </p:nvSpPr>
            <p:spPr>
              <a:xfrm>
                <a:off x="7812360" y="5085184"/>
                <a:ext cx="1008112" cy="1008112"/>
              </a:xfrm>
              <a:prstGeom prst="ellipse">
                <a:avLst/>
              </a:prstGeom>
              <a:ln w="28575">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1200" dirty="0"/>
              </a:p>
            </p:txBody>
          </p:sp>
          <p:cxnSp>
            <p:nvCxnSpPr>
              <p:cNvPr id="19" name="Straight Connector 18"/>
              <p:cNvCxnSpPr>
                <a:stCxn id="12" idx="5"/>
                <a:endCxn id="6" idx="1"/>
              </p:cNvCxnSpPr>
              <p:nvPr/>
            </p:nvCxnSpPr>
            <p:spPr>
              <a:xfrm>
                <a:off x="1184005" y="2417269"/>
                <a:ext cx="727318" cy="744426"/>
              </a:xfrm>
              <a:prstGeom prst="line">
                <a:avLst/>
              </a:prstGeom>
              <a:ln w="28575">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3" idx="6"/>
                <a:endCxn id="6" idx="2"/>
              </p:cNvCxnSpPr>
              <p:nvPr/>
            </p:nvCxnSpPr>
            <p:spPr>
              <a:xfrm flipV="1">
                <a:off x="1331640" y="3518116"/>
                <a:ext cx="432048" cy="270924"/>
              </a:xfrm>
              <a:prstGeom prst="line">
                <a:avLst/>
              </a:prstGeom>
              <a:ln w="28575">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14" idx="7"/>
                <a:endCxn id="6" idx="3"/>
              </p:cNvCxnSpPr>
              <p:nvPr/>
            </p:nvCxnSpPr>
            <p:spPr>
              <a:xfrm flipV="1">
                <a:off x="1184005" y="3874537"/>
                <a:ext cx="727318" cy="1358282"/>
              </a:xfrm>
              <a:prstGeom prst="line">
                <a:avLst/>
              </a:prstGeom>
              <a:ln w="28575">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8" idx="3"/>
                <a:endCxn id="6" idx="7"/>
              </p:cNvCxnSpPr>
              <p:nvPr/>
            </p:nvCxnSpPr>
            <p:spPr>
              <a:xfrm flipH="1">
                <a:off x="2624165" y="2057229"/>
                <a:ext cx="1609162" cy="11044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9" idx="3"/>
                <a:endCxn id="6" idx="6"/>
              </p:cNvCxnSpPr>
              <p:nvPr/>
            </p:nvCxnSpPr>
            <p:spPr>
              <a:xfrm flipH="1">
                <a:off x="2771800" y="3425381"/>
                <a:ext cx="1443779" cy="9273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10" idx="2"/>
                <a:endCxn id="6" idx="5"/>
              </p:cNvCxnSpPr>
              <p:nvPr/>
            </p:nvCxnSpPr>
            <p:spPr>
              <a:xfrm flipH="1" flipV="1">
                <a:off x="2624165" y="3874537"/>
                <a:ext cx="1443779" cy="6345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11" idx="1"/>
                <a:endCxn id="6" idx="4"/>
              </p:cNvCxnSpPr>
              <p:nvPr/>
            </p:nvCxnSpPr>
            <p:spPr>
              <a:xfrm flipH="1" flipV="1">
                <a:off x="2267744" y="4022172"/>
                <a:ext cx="1947835" cy="14986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8" idx="5"/>
                <a:endCxn id="7" idx="1"/>
              </p:cNvCxnSpPr>
              <p:nvPr/>
            </p:nvCxnSpPr>
            <p:spPr>
              <a:xfrm>
                <a:off x="4946169" y="2057229"/>
                <a:ext cx="1573666" cy="11044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9" idx="5"/>
                <a:endCxn id="7" idx="2"/>
              </p:cNvCxnSpPr>
              <p:nvPr/>
            </p:nvCxnSpPr>
            <p:spPr>
              <a:xfrm>
                <a:off x="4928421" y="3425381"/>
                <a:ext cx="1443779" cy="9273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10" idx="6"/>
                <a:endCxn id="7" idx="3"/>
              </p:cNvCxnSpPr>
              <p:nvPr/>
            </p:nvCxnSpPr>
            <p:spPr>
              <a:xfrm flipV="1">
                <a:off x="5076056" y="3874537"/>
                <a:ext cx="1443779" cy="6345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11" idx="7"/>
                <a:endCxn id="7" idx="4"/>
              </p:cNvCxnSpPr>
              <p:nvPr/>
            </p:nvCxnSpPr>
            <p:spPr>
              <a:xfrm flipV="1">
                <a:off x="4928421" y="4022172"/>
                <a:ext cx="1947835" cy="14986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7" idx="7"/>
                <a:endCxn id="15" idx="3"/>
              </p:cNvCxnSpPr>
              <p:nvPr/>
            </p:nvCxnSpPr>
            <p:spPr>
              <a:xfrm flipV="1">
                <a:off x="7232677" y="2417269"/>
                <a:ext cx="727318" cy="74442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16" idx="2"/>
                <a:endCxn id="7" idx="6"/>
              </p:cNvCxnSpPr>
              <p:nvPr/>
            </p:nvCxnSpPr>
            <p:spPr>
              <a:xfrm flipH="1" flipV="1">
                <a:off x="7380312" y="3518116"/>
                <a:ext cx="432048" cy="270924"/>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17" idx="1"/>
                <a:endCxn id="7" idx="5"/>
              </p:cNvCxnSpPr>
              <p:nvPr/>
            </p:nvCxnSpPr>
            <p:spPr>
              <a:xfrm flipH="1" flipV="1">
                <a:off x="7232677" y="3874537"/>
                <a:ext cx="727318" cy="135828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pSp>
      </p:grpSp>
      <p:sp>
        <p:nvSpPr>
          <p:cNvPr id="35" name="Rectangle 34">
            <a:extLst>
              <a:ext uri="{FF2B5EF4-FFF2-40B4-BE49-F238E27FC236}">
                <a16:creationId xmlns:a16="http://schemas.microsoft.com/office/drawing/2014/main" id="{700CCFC2-B8CD-0846-A8EA-0C74D22627C1}"/>
              </a:ext>
            </a:extLst>
          </p:cNvPr>
          <p:cNvSpPr/>
          <p:nvPr/>
        </p:nvSpPr>
        <p:spPr>
          <a:xfrm>
            <a:off x="215732" y="397114"/>
            <a:ext cx="1415772" cy="1569660"/>
          </a:xfrm>
          <a:prstGeom prst="rect">
            <a:avLst/>
          </a:prstGeom>
        </p:spPr>
        <p:txBody>
          <a:bodyPr wrap="none">
            <a:spAutoFit/>
          </a:bodyPr>
          <a:lstStyle/>
          <a:p>
            <a:r>
              <a:rPr lang="en-US" sz="9600" dirty="0"/>
              <a:t>👩🏽‍🏫</a:t>
            </a:r>
          </a:p>
        </p:txBody>
      </p:sp>
      <p:sp>
        <p:nvSpPr>
          <p:cNvPr id="37" name="Rounded Rectangular Callout 36">
            <a:extLst>
              <a:ext uri="{FF2B5EF4-FFF2-40B4-BE49-F238E27FC236}">
                <a16:creationId xmlns:a16="http://schemas.microsoft.com/office/drawing/2014/main" id="{8DF7C6FC-7051-C544-B524-46ABB13AB5F3}"/>
              </a:ext>
            </a:extLst>
          </p:cNvPr>
          <p:cNvSpPr/>
          <p:nvPr/>
        </p:nvSpPr>
        <p:spPr>
          <a:xfrm>
            <a:off x="1784420" y="356810"/>
            <a:ext cx="2724082" cy="635697"/>
          </a:xfrm>
          <a:prstGeom prst="wedgeRoundRectCallout">
            <a:avLst>
              <a:gd name="adj1" fmla="val -58516"/>
              <a:gd name="adj2" fmla="val 3334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2060"/>
                </a:solidFill>
                <a:latin typeface="Comic Sans MS" panose="030F0902030302020204" pitchFamily="66" charset="0"/>
              </a:rPr>
              <a:t>Did you get these..?</a:t>
            </a:r>
          </a:p>
        </p:txBody>
      </p:sp>
      <p:sp>
        <p:nvSpPr>
          <p:cNvPr id="39" name="Rounded Rectangular Callout 38">
            <a:extLst>
              <a:ext uri="{FF2B5EF4-FFF2-40B4-BE49-F238E27FC236}">
                <a16:creationId xmlns:a16="http://schemas.microsoft.com/office/drawing/2014/main" id="{35E3404D-B897-D241-BFE5-1C89C64DC5D6}"/>
              </a:ext>
            </a:extLst>
          </p:cNvPr>
          <p:cNvSpPr/>
          <p:nvPr/>
        </p:nvSpPr>
        <p:spPr>
          <a:xfrm>
            <a:off x="154823" y="2228594"/>
            <a:ext cx="1617375" cy="2343405"/>
          </a:xfrm>
          <a:prstGeom prst="wedgeRoundRectCallout">
            <a:avLst>
              <a:gd name="adj1" fmla="val -23160"/>
              <a:gd name="adj2" fmla="val -6537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a:solidFill>
                  <a:srgbClr val="002060"/>
                </a:solidFill>
                <a:latin typeface="Comic Sans MS" panose="030F0902030302020204" pitchFamily="66" charset="0"/>
              </a:rPr>
              <a:t>TASK</a:t>
            </a:r>
            <a:r>
              <a:rPr lang="en-US" i="1" dirty="0">
                <a:solidFill>
                  <a:srgbClr val="002060"/>
                </a:solidFill>
                <a:latin typeface="Comic Sans MS" panose="030F0902030302020204" pitchFamily="66" charset="0"/>
              </a:rPr>
              <a:t>:</a:t>
            </a:r>
          </a:p>
          <a:p>
            <a:r>
              <a:rPr lang="en-US" i="1" dirty="0">
                <a:solidFill>
                  <a:srgbClr val="002060"/>
                </a:solidFill>
                <a:latin typeface="Comic Sans MS" panose="030F0902030302020204" pitchFamily="66" charset="0"/>
              </a:rPr>
              <a:t>Find  quotations to support each of these points.</a:t>
            </a:r>
          </a:p>
        </p:txBody>
      </p:sp>
      <p:sp>
        <p:nvSpPr>
          <p:cNvPr id="2" name="TextBox 1">
            <a:extLst>
              <a:ext uri="{FF2B5EF4-FFF2-40B4-BE49-F238E27FC236}">
                <a16:creationId xmlns:a16="http://schemas.microsoft.com/office/drawing/2014/main" id="{5D398B92-7C19-7345-8C37-EAC35F8090F7}"/>
              </a:ext>
            </a:extLst>
          </p:cNvPr>
          <p:cNvSpPr txBox="1"/>
          <p:nvPr/>
        </p:nvSpPr>
        <p:spPr>
          <a:xfrm>
            <a:off x="2580942" y="2008167"/>
            <a:ext cx="987540" cy="738664"/>
          </a:xfrm>
          <a:prstGeom prst="rect">
            <a:avLst/>
          </a:prstGeom>
          <a:noFill/>
        </p:spPr>
        <p:txBody>
          <a:bodyPr wrap="square" rtlCol="0">
            <a:spAutoFit/>
          </a:bodyPr>
          <a:lstStyle/>
          <a:p>
            <a:pPr algn="ctr"/>
            <a:r>
              <a:rPr lang="en-US" sz="1400" dirty="0">
                <a:latin typeface="Comic Sans MS" panose="030F0902030302020204" pitchFamily="66" charset="0"/>
              </a:rPr>
              <a:t>Over almost instantly</a:t>
            </a:r>
          </a:p>
        </p:txBody>
      </p:sp>
      <p:sp>
        <p:nvSpPr>
          <p:cNvPr id="54" name="TextBox 53">
            <a:extLst>
              <a:ext uri="{FF2B5EF4-FFF2-40B4-BE49-F238E27FC236}">
                <a16:creationId xmlns:a16="http://schemas.microsoft.com/office/drawing/2014/main" id="{E304CAD5-D6A8-2C4C-84DC-E3E785A19288}"/>
              </a:ext>
            </a:extLst>
          </p:cNvPr>
          <p:cNvSpPr txBox="1"/>
          <p:nvPr/>
        </p:nvSpPr>
        <p:spPr>
          <a:xfrm>
            <a:off x="6334778" y="1693765"/>
            <a:ext cx="987540" cy="738664"/>
          </a:xfrm>
          <a:prstGeom prst="rect">
            <a:avLst/>
          </a:prstGeom>
          <a:noFill/>
        </p:spPr>
        <p:txBody>
          <a:bodyPr wrap="square" rtlCol="0">
            <a:spAutoFit/>
          </a:bodyPr>
          <a:lstStyle/>
          <a:p>
            <a:pPr algn="ctr"/>
            <a:r>
              <a:rPr lang="en-US" sz="1400" dirty="0">
                <a:latin typeface="Comic Sans MS" panose="030F0902030302020204" pitchFamily="66" charset="0"/>
              </a:rPr>
              <a:t>Bravery of the soldiers</a:t>
            </a:r>
          </a:p>
        </p:txBody>
      </p:sp>
      <p:sp>
        <p:nvSpPr>
          <p:cNvPr id="55" name="TextBox 54">
            <a:extLst>
              <a:ext uri="{FF2B5EF4-FFF2-40B4-BE49-F238E27FC236}">
                <a16:creationId xmlns:a16="http://schemas.microsoft.com/office/drawing/2014/main" id="{955A306C-BC58-D141-9588-275B4D7E62BB}"/>
              </a:ext>
            </a:extLst>
          </p:cNvPr>
          <p:cNvSpPr txBox="1"/>
          <p:nvPr/>
        </p:nvSpPr>
        <p:spPr>
          <a:xfrm>
            <a:off x="2548265" y="3746072"/>
            <a:ext cx="987540" cy="738664"/>
          </a:xfrm>
          <a:prstGeom prst="rect">
            <a:avLst/>
          </a:prstGeom>
          <a:noFill/>
        </p:spPr>
        <p:txBody>
          <a:bodyPr wrap="square" rtlCol="0">
            <a:spAutoFit/>
          </a:bodyPr>
          <a:lstStyle/>
          <a:p>
            <a:pPr algn="ctr"/>
            <a:r>
              <a:rPr lang="en-US" sz="1400" dirty="0">
                <a:latin typeface="Comic Sans MS" panose="030F0902030302020204" pitchFamily="66" charset="0"/>
              </a:rPr>
              <a:t>Third-person account</a:t>
            </a:r>
          </a:p>
        </p:txBody>
      </p:sp>
      <p:sp>
        <p:nvSpPr>
          <p:cNvPr id="56" name="TextBox 55">
            <a:extLst>
              <a:ext uri="{FF2B5EF4-FFF2-40B4-BE49-F238E27FC236}">
                <a16:creationId xmlns:a16="http://schemas.microsoft.com/office/drawing/2014/main" id="{94D346C9-01D5-3246-B355-D7C04ACB095F}"/>
              </a:ext>
            </a:extLst>
          </p:cNvPr>
          <p:cNvSpPr txBox="1"/>
          <p:nvPr/>
        </p:nvSpPr>
        <p:spPr>
          <a:xfrm>
            <a:off x="2550916" y="5719272"/>
            <a:ext cx="987540" cy="461665"/>
          </a:xfrm>
          <a:prstGeom prst="rect">
            <a:avLst/>
          </a:prstGeom>
          <a:noFill/>
        </p:spPr>
        <p:txBody>
          <a:bodyPr wrap="square" rtlCol="0">
            <a:spAutoFit/>
          </a:bodyPr>
          <a:lstStyle/>
          <a:p>
            <a:pPr algn="ctr"/>
            <a:r>
              <a:rPr lang="en-US" sz="1200" dirty="0">
                <a:latin typeface="Comic Sans MS" panose="030F0902030302020204" pitchFamily="66" charset="0"/>
              </a:rPr>
              <a:t>First-hand description</a:t>
            </a:r>
          </a:p>
        </p:txBody>
      </p:sp>
      <p:sp>
        <p:nvSpPr>
          <p:cNvPr id="57" name="TextBox 56">
            <a:extLst>
              <a:ext uri="{FF2B5EF4-FFF2-40B4-BE49-F238E27FC236}">
                <a16:creationId xmlns:a16="http://schemas.microsoft.com/office/drawing/2014/main" id="{485E8AA9-3CB8-DC4D-965F-5DEDAF31932D}"/>
              </a:ext>
            </a:extLst>
          </p:cNvPr>
          <p:cNvSpPr txBox="1"/>
          <p:nvPr/>
        </p:nvSpPr>
        <p:spPr>
          <a:xfrm>
            <a:off x="6318988" y="3093949"/>
            <a:ext cx="987540" cy="646331"/>
          </a:xfrm>
          <a:prstGeom prst="rect">
            <a:avLst/>
          </a:prstGeom>
          <a:noFill/>
        </p:spPr>
        <p:txBody>
          <a:bodyPr wrap="square" rtlCol="0">
            <a:spAutoFit/>
          </a:bodyPr>
          <a:lstStyle/>
          <a:p>
            <a:pPr algn="ctr"/>
            <a:r>
              <a:rPr lang="en-US" sz="1200" dirty="0">
                <a:latin typeface="Comic Sans MS" panose="030F0902030302020204" pitchFamily="66" charset="0"/>
              </a:rPr>
              <a:t>Huge losses/ casualties</a:t>
            </a:r>
          </a:p>
        </p:txBody>
      </p:sp>
      <p:sp>
        <p:nvSpPr>
          <p:cNvPr id="58" name="TextBox 57">
            <a:extLst>
              <a:ext uri="{FF2B5EF4-FFF2-40B4-BE49-F238E27FC236}">
                <a16:creationId xmlns:a16="http://schemas.microsoft.com/office/drawing/2014/main" id="{87C22F7D-D234-A441-8170-F6BEC58A5EE4}"/>
              </a:ext>
            </a:extLst>
          </p:cNvPr>
          <p:cNvSpPr txBox="1"/>
          <p:nvPr/>
        </p:nvSpPr>
        <p:spPr>
          <a:xfrm>
            <a:off x="6328629" y="4385781"/>
            <a:ext cx="987540" cy="954107"/>
          </a:xfrm>
          <a:prstGeom prst="rect">
            <a:avLst/>
          </a:prstGeom>
          <a:noFill/>
        </p:spPr>
        <p:txBody>
          <a:bodyPr wrap="square" rtlCol="0">
            <a:spAutoFit/>
          </a:bodyPr>
          <a:lstStyle/>
          <a:p>
            <a:pPr algn="ctr"/>
            <a:r>
              <a:rPr lang="en-US" sz="1400" dirty="0">
                <a:latin typeface="Comic Sans MS" panose="030F0902030302020204" pitchFamily="66" charset="0"/>
              </a:rPr>
              <a:t>Both face a ruthless enemy</a:t>
            </a:r>
          </a:p>
        </p:txBody>
      </p:sp>
      <p:sp>
        <p:nvSpPr>
          <p:cNvPr id="59" name="TextBox 58">
            <a:extLst>
              <a:ext uri="{FF2B5EF4-FFF2-40B4-BE49-F238E27FC236}">
                <a16:creationId xmlns:a16="http://schemas.microsoft.com/office/drawing/2014/main" id="{BB6C0713-3475-F542-9BC7-3378787BF5F9}"/>
              </a:ext>
            </a:extLst>
          </p:cNvPr>
          <p:cNvSpPr txBox="1"/>
          <p:nvPr/>
        </p:nvSpPr>
        <p:spPr>
          <a:xfrm>
            <a:off x="6326450" y="5904144"/>
            <a:ext cx="987540" cy="646331"/>
          </a:xfrm>
          <a:prstGeom prst="rect">
            <a:avLst/>
          </a:prstGeom>
          <a:noFill/>
        </p:spPr>
        <p:txBody>
          <a:bodyPr wrap="square" rtlCol="0">
            <a:spAutoFit/>
          </a:bodyPr>
          <a:lstStyle/>
          <a:p>
            <a:pPr algn="ctr"/>
            <a:r>
              <a:rPr lang="en-US" sz="1200" dirty="0">
                <a:latin typeface="Comic Sans MS" panose="030F0902030302020204" pitchFamily="66" charset="0"/>
              </a:rPr>
              <a:t>Poor leadership /direction</a:t>
            </a:r>
          </a:p>
        </p:txBody>
      </p:sp>
      <p:sp>
        <p:nvSpPr>
          <p:cNvPr id="60" name="TextBox 59">
            <a:extLst>
              <a:ext uri="{FF2B5EF4-FFF2-40B4-BE49-F238E27FC236}">
                <a16:creationId xmlns:a16="http://schemas.microsoft.com/office/drawing/2014/main" id="{95E210B5-619E-5B49-82F0-B533DAFC2106}"/>
              </a:ext>
            </a:extLst>
          </p:cNvPr>
          <p:cNvSpPr txBox="1"/>
          <p:nvPr/>
        </p:nvSpPr>
        <p:spPr>
          <a:xfrm>
            <a:off x="10076984" y="2061165"/>
            <a:ext cx="987540" cy="646331"/>
          </a:xfrm>
          <a:prstGeom prst="rect">
            <a:avLst/>
          </a:prstGeom>
          <a:noFill/>
        </p:spPr>
        <p:txBody>
          <a:bodyPr wrap="square" rtlCol="0">
            <a:spAutoFit/>
          </a:bodyPr>
          <a:lstStyle/>
          <a:p>
            <a:pPr algn="ctr"/>
            <a:r>
              <a:rPr lang="en-US" sz="1200" dirty="0">
                <a:latin typeface="Comic Sans MS" panose="030F0902030302020204" pitchFamily="66" charset="0"/>
              </a:rPr>
              <a:t>Lasts a long time – 50 hours</a:t>
            </a:r>
          </a:p>
        </p:txBody>
      </p:sp>
      <p:sp>
        <p:nvSpPr>
          <p:cNvPr id="61" name="TextBox 60">
            <a:extLst>
              <a:ext uri="{FF2B5EF4-FFF2-40B4-BE49-F238E27FC236}">
                <a16:creationId xmlns:a16="http://schemas.microsoft.com/office/drawing/2014/main" id="{53B0E38D-062F-C849-A8FE-156B7D3875F1}"/>
              </a:ext>
            </a:extLst>
          </p:cNvPr>
          <p:cNvSpPr txBox="1"/>
          <p:nvPr/>
        </p:nvSpPr>
        <p:spPr>
          <a:xfrm>
            <a:off x="10060082" y="3786986"/>
            <a:ext cx="987540" cy="738664"/>
          </a:xfrm>
          <a:prstGeom prst="rect">
            <a:avLst/>
          </a:prstGeom>
          <a:noFill/>
        </p:spPr>
        <p:txBody>
          <a:bodyPr wrap="square" rtlCol="0">
            <a:spAutoFit/>
          </a:bodyPr>
          <a:lstStyle/>
          <a:p>
            <a:pPr algn="ctr"/>
            <a:r>
              <a:rPr lang="en-US" sz="1400" dirty="0">
                <a:latin typeface="Comic Sans MS" panose="030F0902030302020204" pitchFamily="66" charset="0"/>
              </a:rPr>
              <a:t>First-person account</a:t>
            </a:r>
          </a:p>
        </p:txBody>
      </p:sp>
      <p:sp>
        <p:nvSpPr>
          <p:cNvPr id="62" name="TextBox 61">
            <a:extLst>
              <a:ext uri="{FF2B5EF4-FFF2-40B4-BE49-F238E27FC236}">
                <a16:creationId xmlns:a16="http://schemas.microsoft.com/office/drawing/2014/main" id="{C45B2839-2F9D-4546-8068-83D026AAEE55}"/>
              </a:ext>
            </a:extLst>
          </p:cNvPr>
          <p:cNvSpPr txBox="1"/>
          <p:nvPr/>
        </p:nvSpPr>
        <p:spPr>
          <a:xfrm>
            <a:off x="10068273" y="5580772"/>
            <a:ext cx="987540" cy="738664"/>
          </a:xfrm>
          <a:prstGeom prst="rect">
            <a:avLst/>
          </a:prstGeom>
          <a:noFill/>
        </p:spPr>
        <p:txBody>
          <a:bodyPr wrap="square" rtlCol="0">
            <a:spAutoFit/>
          </a:bodyPr>
          <a:lstStyle/>
          <a:p>
            <a:pPr algn="ctr"/>
            <a:r>
              <a:rPr lang="en-US" sz="1400" dirty="0">
                <a:latin typeface="Comic Sans MS" panose="030F0902030302020204" pitchFamily="66" charset="0"/>
              </a:rPr>
              <a:t>Fighting seems far away</a:t>
            </a:r>
          </a:p>
        </p:txBody>
      </p:sp>
    </p:spTree>
    <p:extLst>
      <p:ext uri="{BB962C8B-B14F-4D97-AF65-F5344CB8AC3E}">
        <p14:creationId xmlns:p14="http://schemas.microsoft.com/office/powerpoint/2010/main" val="2312470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19EA995-2029-D443-813B-0704A8582922}"/>
              </a:ext>
            </a:extLst>
          </p:cNvPr>
          <p:cNvSpPr/>
          <p:nvPr/>
        </p:nvSpPr>
        <p:spPr>
          <a:xfrm>
            <a:off x="564159" y="2403622"/>
            <a:ext cx="1602738" cy="1569660"/>
          </a:xfrm>
          <a:prstGeom prst="rect">
            <a:avLst/>
          </a:prstGeom>
        </p:spPr>
        <p:txBody>
          <a:bodyPr wrap="square">
            <a:spAutoFit/>
          </a:bodyPr>
          <a:lstStyle/>
          <a:p>
            <a:r>
              <a:rPr lang="en-US" sz="9600" dirty="0"/>
              <a:t>👨‍🏫</a:t>
            </a:r>
          </a:p>
        </p:txBody>
      </p:sp>
      <p:sp>
        <p:nvSpPr>
          <p:cNvPr id="6" name="Title 5"/>
          <p:cNvSpPr txBox="1">
            <a:spLocks/>
          </p:cNvSpPr>
          <p:nvPr/>
        </p:nvSpPr>
        <p:spPr>
          <a:xfrm>
            <a:off x="2297113" y="554496"/>
            <a:ext cx="7289800" cy="1758397"/>
          </a:xfrm>
          <a:prstGeom prst="rect">
            <a:avLst/>
          </a:prstGeom>
        </p:spPr>
        <p:txBody>
          <a:bodyPr/>
          <a:lst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2pPr>
            <a:lvl3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3pPr>
            <a:lvl4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4pPr>
            <a:lvl5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5pPr>
            <a:lvl6pPr marL="457200" algn="ctr" rtl="0" fontAlgn="base">
              <a:spcBef>
                <a:spcPct val="0"/>
              </a:spcBef>
              <a:spcAft>
                <a:spcPct val="0"/>
              </a:spcAft>
              <a:defRPr sz="4000">
                <a:solidFill>
                  <a:schemeClr val="tx2"/>
                </a:solidFill>
                <a:latin typeface="Bree ExtraBold" pitchFamily="-16" charset="0"/>
                <a:ea typeface="ＭＳ Ｐゴシック" pitchFamily="-16" charset="-128"/>
              </a:defRPr>
            </a:lvl6pPr>
            <a:lvl7pPr marL="914400" algn="ctr" rtl="0" fontAlgn="base">
              <a:spcBef>
                <a:spcPct val="0"/>
              </a:spcBef>
              <a:spcAft>
                <a:spcPct val="0"/>
              </a:spcAft>
              <a:defRPr sz="4000">
                <a:solidFill>
                  <a:schemeClr val="tx2"/>
                </a:solidFill>
                <a:latin typeface="Bree ExtraBold" pitchFamily="-16" charset="0"/>
                <a:ea typeface="ＭＳ Ｐゴシック" pitchFamily="-16" charset="-128"/>
              </a:defRPr>
            </a:lvl7pPr>
            <a:lvl8pPr marL="1371600" algn="ctr" rtl="0" fontAlgn="base">
              <a:spcBef>
                <a:spcPct val="0"/>
              </a:spcBef>
              <a:spcAft>
                <a:spcPct val="0"/>
              </a:spcAft>
              <a:defRPr sz="4000">
                <a:solidFill>
                  <a:schemeClr val="tx2"/>
                </a:solidFill>
                <a:latin typeface="Bree ExtraBold" pitchFamily="-16" charset="0"/>
                <a:ea typeface="ＭＳ Ｐゴシック" pitchFamily="-16" charset="-128"/>
              </a:defRPr>
            </a:lvl8pPr>
            <a:lvl9pPr marL="1828800" algn="ctr" rtl="0" fontAlgn="base">
              <a:spcBef>
                <a:spcPct val="0"/>
              </a:spcBef>
              <a:spcAft>
                <a:spcPct val="0"/>
              </a:spcAft>
              <a:defRPr sz="4000">
                <a:solidFill>
                  <a:schemeClr val="tx2"/>
                </a:solidFill>
                <a:latin typeface="Bree ExtraBold" pitchFamily="-16" charset="0"/>
                <a:ea typeface="ＭＳ Ｐゴシック" pitchFamily="-16" charset="-128"/>
              </a:defRPr>
            </a:lvl9pPr>
          </a:lstStyle>
          <a:p>
            <a:pPr>
              <a:defRPr/>
            </a:pPr>
            <a:r>
              <a:rPr lang="en-GB" sz="3200" kern="0" dirty="0">
                <a:solidFill>
                  <a:srgbClr val="000000"/>
                </a:solidFill>
                <a:latin typeface="Comic Sans MS" panose="030F0902030302020204" pitchFamily="66" charset="0"/>
              </a:rPr>
              <a:t>Year 10 – Term 5</a:t>
            </a:r>
          </a:p>
          <a:p>
            <a:pPr>
              <a:defRPr/>
            </a:pPr>
            <a:r>
              <a:rPr lang="en-GB" sz="3600" kern="0" dirty="0">
                <a:solidFill>
                  <a:srgbClr val="000000"/>
                </a:solidFill>
                <a:latin typeface="Comic Sans MS" panose="030F0902030302020204" pitchFamily="66" charset="0"/>
              </a:rPr>
              <a:t>Language Paper 2 – Non-fiction</a:t>
            </a:r>
          </a:p>
          <a:p>
            <a:pPr>
              <a:defRPr/>
            </a:pPr>
            <a:r>
              <a:rPr lang="en-GB" sz="3600" kern="0" dirty="0">
                <a:solidFill>
                  <a:srgbClr val="000000"/>
                </a:solidFill>
                <a:latin typeface="Comic Sans MS" panose="030F0902030302020204" pitchFamily="66" charset="0"/>
              </a:rPr>
              <a:t>Lesson 6 – </a:t>
            </a:r>
            <a:r>
              <a:rPr lang="en-GB" sz="3200" kern="0" dirty="0">
                <a:solidFill>
                  <a:srgbClr val="000000"/>
                </a:solidFill>
                <a:latin typeface="Comic Sans MS" panose="030F0902030302020204" pitchFamily="66" charset="0"/>
              </a:rPr>
              <a:t>Comparing Two Texts</a:t>
            </a:r>
            <a:endParaRPr lang="en-GB" kern="0" dirty="0">
              <a:solidFill>
                <a:srgbClr val="000000"/>
              </a:solidFill>
              <a:latin typeface="Comic Sans MS" panose="030F0902030302020204" pitchFamily="66" charset="0"/>
            </a:endParaRPr>
          </a:p>
        </p:txBody>
      </p:sp>
      <p:sp>
        <p:nvSpPr>
          <p:cNvPr id="6150" name="TextBox 13"/>
          <p:cNvSpPr txBox="1">
            <a:spLocks noChangeArrowheads="1"/>
          </p:cNvSpPr>
          <p:nvPr/>
        </p:nvSpPr>
        <p:spPr bwMode="auto">
          <a:xfrm>
            <a:off x="4744171" y="3033713"/>
            <a:ext cx="5965224" cy="3139321"/>
          </a:xfrm>
          <a:prstGeom prst="rect">
            <a:avLst/>
          </a:prstGeom>
          <a:solidFill>
            <a:schemeClr val="bg1"/>
          </a:solidFill>
          <a:ln w="9525">
            <a:solidFill>
              <a:srgbClr val="92D050"/>
            </a:solidFill>
            <a:miter lim="800000"/>
            <a:headEnd/>
            <a:tailEnd/>
          </a:ln>
        </p:spPr>
        <p:txBody>
          <a:bodyPr wrap="square">
            <a:spAutoFit/>
          </a:bodyPr>
          <a:lstStyle>
            <a:lvl1pPr>
              <a:spcBef>
                <a:spcPct val="20000"/>
              </a:spcBef>
              <a:buChar char="•"/>
              <a:defRPr sz="3200">
                <a:solidFill>
                  <a:schemeClr val="tx1"/>
                </a:solidFill>
                <a:latin typeface="Bree Regular" pitchFamily="-16" charset="0"/>
                <a:ea typeface="MS PGothic" panose="020B0600070205080204" pitchFamily="34" charset="-128"/>
              </a:defRPr>
            </a:lvl1pPr>
            <a:lvl2pPr marL="742950" indent="-285750">
              <a:spcBef>
                <a:spcPct val="20000"/>
              </a:spcBef>
              <a:buChar char="–"/>
              <a:defRPr sz="2800">
                <a:solidFill>
                  <a:schemeClr val="tx1"/>
                </a:solidFill>
                <a:latin typeface="Bree Regular" pitchFamily="-16" charset="0"/>
                <a:ea typeface="MS PGothic" panose="020B0600070205080204" pitchFamily="34" charset="-128"/>
              </a:defRPr>
            </a:lvl2pPr>
            <a:lvl3pPr marL="1143000" indent="-228600">
              <a:spcBef>
                <a:spcPct val="20000"/>
              </a:spcBef>
              <a:buChar char="•"/>
              <a:defRPr sz="2400">
                <a:solidFill>
                  <a:schemeClr val="tx1"/>
                </a:solidFill>
                <a:latin typeface="Bree Regular" pitchFamily="-16" charset="0"/>
                <a:ea typeface="MS PGothic" panose="020B0600070205080204" pitchFamily="34" charset="-128"/>
              </a:defRPr>
            </a:lvl3pPr>
            <a:lvl4pPr marL="1600200" indent="-228600">
              <a:spcBef>
                <a:spcPct val="20000"/>
              </a:spcBef>
              <a:buChar char="–"/>
              <a:defRPr sz="2000">
                <a:solidFill>
                  <a:schemeClr val="tx1"/>
                </a:solidFill>
                <a:latin typeface="Bree Regular" pitchFamily="-16" charset="0"/>
                <a:ea typeface="MS PGothic" panose="020B0600070205080204" pitchFamily="34" charset="-128"/>
              </a:defRPr>
            </a:lvl4pPr>
            <a:lvl5pPr marL="2057400" indent="-228600">
              <a:spcBef>
                <a:spcPct val="20000"/>
              </a:spcBef>
              <a:buChar char="»"/>
              <a:defRPr sz="2000">
                <a:solidFill>
                  <a:schemeClr val="tx1"/>
                </a:solidFill>
                <a:latin typeface="Bree Regular" pitchFamily="-16"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ree Regular" pitchFamily="-16"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ree Regular" pitchFamily="-16"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ree Regular" pitchFamily="-16"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ree Regular" pitchFamily="-16" charset="0"/>
                <a:ea typeface="MS PGothic" panose="020B0600070205080204" pitchFamily="34" charset="-128"/>
              </a:defRPr>
            </a:lvl9pPr>
          </a:lstStyle>
          <a:p>
            <a:pPr>
              <a:spcBef>
                <a:spcPct val="0"/>
              </a:spcBef>
              <a:buFontTx/>
              <a:buNone/>
            </a:pPr>
            <a:r>
              <a:rPr lang="en-GB" altLang="en-US" sz="1800" dirty="0">
                <a:solidFill>
                  <a:srgbClr val="000000"/>
                </a:solidFill>
                <a:latin typeface="Comic Sans MS" panose="030F0902030302020204" pitchFamily="66" charset="0"/>
              </a:rPr>
              <a:t>Learning outcome:</a:t>
            </a:r>
          </a:p>
          <a:p>
            <a:pPr>
              <a:spcBef>
                <a:spcPct val="0"/>
              </a:spcBef>
              <a:buFontTx/>
              <a:buNone/>
            </a:pPr>
            <a:endParaRPr lang="en-GB" altLang="en-US" sz="1800" dirty="0">
              <a:solidFill>
                <a:srgbClr val="000000"/>
              </a:solidFill>
              <a:latin typeface="Comic Sans MS" panose="030F0902030302020204" pitchFamily="66" charset="0"/>
            </a:endParaRPr>
          </a:p>
          <a:p>
            <a:pPr>
              <a:spcBef>
                <a:spcPct val="0"/>
              </a:spcBef>
              <a:buFontTx/>
              <a:buNone/>
            </a:pPr>
            <a:r>
              <a:rPr lang="en-GB" altLang="en-US" sz="1800" dirty="0">
                <a:solidFill>
                  <a:srgbClr val="C00000"/>
                </a:solidFill>
                <a:latin typeface="Comic Sans MS" panose="030F0902030302020204" pitchFamily="66" charset="0"/>
              </a:rPr>
              <a:t>Must: Identify the meaning and tone of two non-fiction texts and attempt to link ideas.</a:t>
            </a:r>
          </a:p>
          <a:p>
            <a:pPr>
              <a:spcBef>
                <a:spcPct val="0"/>
              </a:spcBef>
              <a:buFontTx/>
              <a:buNone/>
            </a:pPr>
            <a:endParaRPr lang="en-GB" altLang="en-US" sz="1800" dirty="0">
              <a:solidFill>
                <a:srgbClr val="000000"/>
              </a:solidFill>
              <a:latin typeface="Comic Sans MS" panose="030F0902030302020204" pitchFamily="66" charset="0"/>
            </a:endParaRPr>
          </a:p>
          <a:p>
            <a:pPr>
              <a:spcBef>
                <a:spcPct val="0"/>
              </a:spcBef>
              <a:buFontTx/>
              <a:buNone/>
            </a:pPr>
            <a:r>
              <a:rPr lang="en-GB" altLang="en-US" sz="1800" dirty="0">
                <a:solidFill>
                  <a:srgbClr val="FFC000"/>
                </a:solidFill>
                <a:latin typeface="Comic Sans MS" panose="030F0902030302020204" pitchFamily="66" charset="0"/>
              </a:rPr>
              <a:t>Stretch: Show a clear understanding of both texts through inference and connotation based on textual evidence and personal experience.</a:t>
            </a:r>
          </a:p>
          <a:p>
            <a:pPr>
              <a:spcBef>
                <a:spcPct val="0"/>
              </a:spcBef>
              <a:buFontTx/>
              <a:buNone/>
            </a:pPr>
            <a:endParaRPr lang="en-GB" altLang="en-US" sz="1800" dirty="0">
              <a:solidFill>
                <a:srgbClr val="000000"/>
              </a:solidFill>
              <a:latin typeface="Comic Sans MS" panose="030F0902030302020204" pitchFamily="66" charset="0"/>
            </a:endParaRPr>
          </a:p>
          <a:p>
            <a:pPr>
              <a:spcBef>
                <a:spcPct val="0"/>
              </a:spcBef>
              <a:buFontTx/>
              <a:buNone/>
            </a:pPr>
            <a:r>
              <a:rPr lang="en-GB" altLang="en-US" sz="1800" dirty="0">
                <a:solidFill>
                  <a:srgbClr val="00B050"/>
                </a:solidFill>
                <a:latin typeface="Comic Sans MS" panose="030F0902030302020204" pitchFamily="66" charset="0"/>
              </a:rPr>
              <a:t>Challenge: Offer a perceptive interpretation of both texts using a judicious range of quotes.</a:t>
            </a:r>
          </a:p>
        </p:txBody>
      </p:sp>
      <p:pic>
        <p:nvPicPr>
          <p:cNvPr id="14" name="Picture 13">
            <a:extLst>
              <a:ext uri="{FF2B5EF4-FFF2-40B4-BE49-F238E27FC236}">
                <a16:creationId xmlns:a16="http://schemas.microsoft.com/office/drawing/2014/main" id="{A5356A64-551F-8E47-B825-C5AB45C958AA}"/>
              </a:ext>
            </a:extLst>
          </p:cNvPr>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4232" t="7625" r="14973" b="15122"/>
          <a:stretch/>
        </p:blipFill>
        <p:spPr bwMode="auto">
          <a:xfrm>
            <a:off x="0" y="0"/>
            <a:ext cx="1297443" cy="1219200"/>
          </a:xfrm>
          <a:prstGeom prst="rect">
            <a:avLst/>
          </a:prstGeom>
          <a:ln>
            <a:noFill/>
          </a:ln>
          <a:extLst>
            <a:ext uri="{53640926-AAD7-44D8-BBD7-CCE9431645EC}">
              <a14:shadowObscured xmlns:a14="http://schemas.microsoft.com/office/drawing/2010/main"/>
            </a:ext>
          </a:extLst>
        </p:spPr>
      </p:pic>
      <p:sp>
        <p:nvSpPr>
          <p:cNvPr id="8" name="Rounded Rectangular Callout 7">
            <a:extLst>
              <a:ext uri="{FF2B5EF4-FFF2-40B4-BE49-F238E27FC236}">
                <a16:creationId xmlns:a16="http://schemas.microsoft.com/office/drawing/2014/main" id="{395B966F-45A5-0D40-99EA-7A0477A734BA}"/>
              </a:ext>
            </a:extLst>
          </p:cNvPr>
          <p:cNvSpPr/>
          <p:nvPr/>
        </p:nvSpPr>
        <p:spPr>
          <a:xfrm>
            <a:off x="2166897" y="3033713"/>
            <a:ext cx="2288535" cy="3136566"/>
          </a:xfrm>
          <a:prstGeom prst="wedgeRoundRectCallout">
            <a:avLst>
              <a:gd name="adj1" fmla="val -70356"/>
              <a:gd name="adj2" fmla="val -44769"/>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2060"/>
                </a:solidFill>
                <a:latin typeface="Comic Sans MS" panose="030F0902030302020204" pitchFamily="66" charset="0"/>
              </a:rPr>
              <a:t>Paper 2, question 2 compares </a:t>
            </a:r>
            <a:r>
              <a:rPr lang="en-US" b="1" i="1" dirty="0">
                <a:solidFill>
                  <a:srgbClr val="002060"/>
                </a:solidFill>
                <a:latin typeface="Comic Sans MS" panose="030F0902030302020204" pitchFamily="66" charset="0"/>
              </a:rPr>
              <a:t>two</a:t>
            </a:r>
            <a:r>
              <a:rPr lang="en-US" i="1" dirty="0">
                <a:solidFill>
                  <a:srgbClr val="002060"/>
                </a:solidFill>
                <a:latin typeface="Comic Sans MS" panose="030F0902030302020204" pitchFamily="66" charset="0"/>
              </a:rPr>
              <a:t> non-fiction texts. We’re now going to look at making </a:t>
            </a:r>
            <a:r>
              <a:rPr lang="en-US" b="1" i="1" dirty="0">
                <a:solidFill>
                  <a:srgbClr val="002060"/>
                </a:solidFill>
                <a:latin typeface="Comic Sans MS" panose="030F0902030302020204" pitchFamily="66" charset="0"/>
              </a:rPr>
              <a:t>inferences</a:t>
            </a:r>
            <a:r>
              <a:rPr lang="en-US" i="1" dirty="0">
                <a:solidFill>
                  <a:srgbClr val="002060"/>
                </a:solidFill>
                <a:latin typeface="Comic Sans MS" panose="030F0902030302020204" pitchFamily="66" charset="0"/>
              </a:rPr>
              <a:t> from the texts.</a:t>
            </a:r>
          </a:p>
        </p:txBody>
      </p:sp>
    </p:spTree>
    <p:extLst>
      <p:ext uri="{BB962C8B-B14F-4D97-AF65-F5344CB8AC3E}">
        <p14:creationId xmlns:p14="http://schemas.microsoft.com/office/powerpoint/2010/main" val="3795333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780" t="4377" r="13044" b="17457"/>
          <a:stretch/>
        </p:blipFill>
        <p:spPr bwMode="auto">
          <a:xfrm rot="21256616">
            <a:off x="1121477" y="2309703"/>
            <a:ext cx="4123915" cy="2443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5595675" y="2564905"/>
            <a:ext cx="4586550" cy="584775"/>
          </a:xfrm>
          <a:prstGeom prst="rect">
            <a:avLst/>
          </a:prstGeom>
          <a:noFill/>
        </p:spPr>
        <p:txBody>
          <a:bodyPr wrap="square" rtlCol="0">
            <a:spAutoFit/>
          </a:bodyPr>
          <a:lstStyle/>
          <a:p>
            <a:pPr algn="ctr"/>
            <a:r>
              <a:rPr lang="en-GB" sz="1600" dirty="0">
                <a:latin typeface="Comic Sans MS" panose="030F0902030302020204" pitchFamily="66" charset="0"/>
              </a:rPr>
              <a:t>Using your ideas from the Y Frame, complete a flow map to sequence your description.</a:t>
            </a:r>
          </a:p>
        </p:txBody>
      </p:sp>
      <p:sp>
        <p:nvSpPr>
          <p:cNvPr id="10" name="Rounded Rectangle 9"/>
          <p:cNvSpPr/>
          <p:nvPr/>
        </p:nvSpPr>
        <p:spPr>
          <a:xfrm>
            <a:off x="5591944" y="3356992"/>
            <a:ext cx="1440160" cy="126014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1400" dirty="0">
                <a:latin typeface="Comic Sans MS" panose="030F0902030302020204" pitchFamily="66" charset="0"/>
              </a:rPr>
              <a:t>First impressions – striking sights and sounds</a:t>
            </a:r>
          </a:p>
        </p:txBody>
      </p:sp>
      <p:sp>
        <p:nvSpPr>
          <p:cNvPr id="14" name="Rounded Rectangle 13"/>
          <p:cNvSpPr/>
          <p:nvPr/>
        </p:nvSpPr>
        <p:spPr>
          <a:xfrm>
            <a:off x="7248128" y="3356992"/>
            <a:ext cx="1440160" cy="126014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1200" dirty="0">
                <a:latin typeface="Comic Sans MS" panose="030F0902030302020204" pitchFamily="66" charset="0"/>
              </a:rPr>
              <a:t>What are your emotions now that the fighting has ended?</a:t>
            </a:r>
          </a:p>
        </p:txBody>
      </p:sp>
      <p:sp>
        <p:nvSpPr>
          <p:cNvPr id="15" name="Rounded Rectangle 14"/>
          <p:cNvSpPr/>
          <p:nvPr/>
        </p:nvSpPr>
        <p:spPr>
          <a:xfrm>
            <a:off x="8904312" y="3356992"/>
            <a:ext cx="1440160" cy="126014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sz="1200" dirty="0">
                <a:latin typeface="Comic Sans MS" panose="030F0902030302020204" pitchFamily="66" charset="0"/>
              </a:rPr>
              <a:t>What time of day is it? Does this change? Describe the change.</a:t>
            </a:r>
          </a:p>
        </p:txBody>
      </p:sp>
      <p:sp>
        <p:nvSpPr>
          <p:cNvPr id="16" name="Rounded Rectangle 15"/>
          <p:cNvSpPr/>
          <p:nvPr/>
        </p:nvSpPr>
        <p:spPr>
          <a:xfrm>
            <a:off x="5591944" y="4761148"/>
            <a:ext cx="1440160" cy="126014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1200" dirty="0">
                <a:latin typeface="Comic Sans MS" panose="030F0902030302020204" pitchFamily="66" charset="0"/>
              </a:rPr>
              <a:t>Describe a change in the weather or setting e.g. an explosion.</a:t>
            </a:r>
          </a:p>
        </p:txBody>
      </p:sp>
      <p:sp>
        <p:nvSpPr>
          <p:cNvPr id="17" name="Rounded Rectangle 16"/>
          <p:cNvSpPr/>
          <p:nvPr/>
        </p:nvSpPr>
        <p:spPr>
          <a:xfrm>
            <a:off x="7248128" y="4761148"/>
            <a:ext cx="1440160" cy="126014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a:latin typeface="Comic Sans MS" panose="030F0902030302020204" pitchFamily="66" charset="0"/>
              </a:rPr>
              <a:t>Walk past a ruined landmark or familiar location.</a:t>
            </a:r>
          </a:p>
        </p:txBody>
      </p:sp>
      <p:sp>
        <p:nvSpPr>
          <p:cNvPr id="18" name="Rounded Rectangle 17"/>
          <p:cNvSpPr/>
          <p:nvPr/>
        </p:nvSpPr>
        <p:spPr>
          <a:xfrm>
            <a:off x="8904312" y="4761148"/>
            <a:ext cx="1440160" cy="126014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1400" dirty="0">
                <a:latin typeface="Comic Sans MS" panose="030F0902030302020204" pitchFamily="66" charset="0"/>
              </a:rPr>
              <a:t>What can you see up close or in the distance?</a:t>
            </a:r>
          </a:p>
        </p:txBody>
      </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1105" t="55280" r="73143" b="35668"/>
          <a:stretch/>
        </p:blipFill>
        <p:spPr bwMode="auto">
          <a:xfrm>
            <a:off x="2005184" y="5157193"/>
            <a:ext cx="2049517" cy="662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ight Arrow 10"/>
          <p:cNvSpPr/>
          <p:nvPr/>
        </p:nvSpPr>
        <p:spPr>
          <a:xfrm>
            <a:off x="4271644" y="5064358"/>
            <a:ext cx="1061136" cy="57606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9D60C1F3-40F9-B246-B34F-47EF750D804D}"/>
              </a:ext>
            </a:extLst>
          </p:cNvPr>
          <p:cNvSpPr/>
          <p:nvPr/>
        </p:nvSpPr>
        <p:spPr>
          <a:xfrm>
            <a:off x="430929" y="161262"/>
            <a:ext cx="1602738" cy="1569660"/>
          </a:xfrm>
          <a:prstGeom prst="rect">
            <a:avLst/>
          </a:prstGeom>
        </p:spPr>
        <p:txBody>
          <a:bodyPr wrap="square">
            <a:spAutoFit/>
          </a:bodyPr>
          <a:lstStyle/>
          <a:p>
            <a:r>
              <a:rPr lang="en-US" sz="9600" dirty="0"/>
              <a:t>👨‍🏫</a:t>
            </a:r>
          </a:p>
        </p:txBody>
      </p:sp>
      <p:sp>
        <p:nvSpPr>
          <p:cNvPr id="20" name="Rounded Rectangular Callout 19">
            <a:extLst>
              <a:ext uri="{FF2B5EF4-FFF2-40B4-BE49-F238E27FC236}">
                <a16:creationId xmlns:a16="http://schemas.microsoft.com/office/drawing/2014/main" id="{C0373A94-70E9-BB40-AE18-D83C26EFA1F4}"/>
              </a:ext>
            </a:extLst>
          </p:cNvPr>
          <p:cNvSpPr/>
          <p:nvPr/>
        </p:nvSpPr>
        <p:spPr>
          <a:xfrm>
            <a:off x="2151530" y="266720"/>
            <a:ext cx="9289995" cy="1693699"/>
          </a:xfrm>
          <a:prstGeom prst="wedgeRoundRectCallout">
            <a:avLst>
              <a:gd name="adj1" fmla="val -55793"/>
              <a:gd name="adj2" fmla="val 549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a:solidFill>
                  <a:srgbClr val="002060"/>
                </a:solidFill>
                <a:latin typeface="Comic Sans MS" panose="030F0902030302020204" pitchFamily="66" charset="0"/>
              </a:rPr>
              <a:t>Planning task (20 minutes)</a:t>
            </a:r>
          </a:p>
          <a:p>
            <a:pPr marL="285750" indent="-285750">
              <a:buFont typeface="Arial" panose="020B0604020202020204" pitchFamily="34" charset="0"/>
              <a:buChar char="•"/>
            </a:pPr>
            <a:r>
              <a:rPr lang="en-US" i="1" dirty="0">
                <a:solidFill>
                  <a:srgbClr val="002060"/>
                </a:solidFill>
                <a:latin typeface="Comic Sans MS" panose="030F0902030302020204" pitchFamily="66" charset="0"/>
              </a:rPr>
              <a:t>Next lesson, you’ll write a creative, descriptive passage, imagining you are a soldier walking through a war-torn town after the fighting has finished.</a:t>
            </a:r>
          </a:p>
          <a:p>
            <a:pPr marL="285750" indent="-285750">
              <a:buFont typeface="Arial" panose="020B0604020202020204" pitchFamily="34" charset="0"/>
              <a:buChar char="•"/>
            </a:pPr>
            <a:r>
              <a:rPr lang="en-US" i="1" dirty="0">
                <a:solidFill>
                  <a:srgbClr val="002060"/>
                </a:solidFill>
                <a:latin typeface="Comic Sans MS" panose="030F0902030302020204" pitchFamily="66" charset="0"/>
              </a:rPr>
              <a:t>First you need to plan: Use this flow-chart to organize your ideas.</a:t>
            </a:r>
          </a:p>
          <a:p>
            <a:pPr marL="285750" indent="-285750">
              <a:buFont typeface="Arial" panose="020B0604020202020204" pitchFamily="34" charset="0"/>
              <a:buChar char="•"/>
            </a:pPr>
            <a:r>
              <a:rPr lang="en-US" i="1" dirty="0">
                <a:solidFill>
                  <a:srgbClr val="002060"/>
                </a:solidFill>
                <a:latin typeface="Comic Sans MS" panose="030F0902030302020204" pitchFamily="66" charset="0"/>
              </a:rPr>
              <a:t>Think about the soldier’s surroundings as well as their thoughts and feelings.</a:t>
            </a:r>
          </a:p>
        </p:txBody>
      </p:sp>
    </p:spTree>
    <p:extLst>
      <p:ext uri="{BB962C8B-B14F-4D97-AF65-F5344CB8AC3E}">
        <p14:creationId xmlns:p14="http://schemas.microsoft.com/office/powerpoint/2010/main" val="15414613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AutoShape 2" descr="https://i.guim.co.uk/img/static/sys-images/Guardian/Pix/pictures/2012/12/4/1354641834443/Mo-Farah-wins-the-5000m-008.jpg?w=620&amp;q=55&amp;auto=format&amp;usm=12&amp;fit=max&amp;s=8e02b13c49871e7be4523820ed088f58"/>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4" descr="https://i.guim.co.uk/img/static/sys-images/Guardian/Pix/pictures/2012/12/4/1354641834443/Mo-Farah-wins-the-5000m-008.jpg?w=620&amp;q=55&amp;auto=format&amp;usm=12&amp;fit=max&amp;s=8e02b13c49871e7be4523820ed088f58"/>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0" name="Picture 6" descr="http://i.dailymail.co.uk/i/pix/2012/08/11/article-2187068-14801508000005DC-101_964x703.jpg"/>
          <p:cNvPicPr>
            <a:picLocks noChangeAspect="1" noChangeArrowheads="1"/>
          </p:cNvPicPr>
          <p:nvPr/>
        </p:nvPicPr>
        <p:blipFill rotWithShape="1">
          <a:blip r:embed="rId2">
            <a:extLst>
              <a:ext uri="{28A0092B-C50C-407E-A947-70E740481C1C}">
                <a14:useLocalDpi xmlns:a14="http://schemas.microsoft.com/office/drawing/2010/main" val="0"/>
              </a:ext>
            </a:extLst>
          </a:blip>
          <a:srcRect l="3666" t="11286" r="3536" b="7015"/>
          <a:stretch/>
        </p:blipFill>
        <p:spPr bwMode="auto">
          <a:xfrm>
            <a:off x="4621038" y="1077886"/>
            <a:ext cx="3688918" cy="25803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4" name="Picture 10" descr="https://s-media-cache-ak0.pinimg.com/736x/42/bc/60/42bc60e8257d04eef8b8a2959f508cb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26220">
            <a:off x="6836544" y="3595842"/>
            <a:ext cx="3869845" cy="22113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2" name="Picture 8" descr="http://f.tqn.com/y/712educators/1/W/-/R/sb10065208bb-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53560">
            <a:off x="8191540" y="656802"/>
            <a:ext cx="3667125" cy="259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a:extLst>
              <a:ext uri="{FF2B5EF4-FFF2-40B4-BE49-F238E27FC236}">
                <a16:creationId xmlns:a16="http://schemas.microsoft.com/office/drawing/2014/main" id="{404160A2-26B9-4544-AF48-B82647883223}"/>
              </a:ext>
            </a:extLst>
          </p:cNvPr>
          <p:cNvSpPr/>
          <p:nvPr/>
        </p:nvSpPr>
        <p:spPr>
          <a:xfrm>
            <a:off x="381637" y="2873406"/>
            <a:ext cx="1602738" cy="1569660"/>
          </a:xfrm>
          <a:prstGeom prst="rect">
            <a:avLst/>
          </a:prstGeom>
        </p:spPr>
        <p:txBody>
          <a:bodyPr wrap="square">
            <a:spAutoFit/>
          </a:bodyPr>
          <a:lstStyle/>
          <a:p>
            <a:r>
              <a:rPr lang="en-US" sz="9600" dirty="0"/>
              <a:t>👨‍🏫</a:t>
            </a:r>
          </a:p>
        </p:txBody>
      </p:sp>
      <p:sp>
        <p:nvSpPr>
          <p:cNvPr id="11" name="Rounded Rectangular Callout 10">
            <a:extLst>
              <a:ext uri="{FF2B5EF4-FFF2-40B4-BE49-F238E27FC236}">
                <a16:creationId xmlns:a16="http://schemas.microsoft.com/office/drawing/2014/main" id="{CDFF5B73-7353-D14D-B374-997B9C9A579D}"/>
              </a:ext>
            </a:extLst>
          </p:cNvPr>
          <p:cNvSpPr/>
          <p:nvPr/>
        </p:nvSpPr>
        <p:spPr>
          <a:xfrm>
            <a:off x="1513754" y="207764"/>
            <a:ext cx="2958353" cy="2618216"/>
          </a:xfrm>
          <a:prstGeom prst="wedgeRoundRectCallout">
            <a:avLst>
              <a:gd name="adj1" fmla="val -47239"/>
              <a:gd name="adj2" fmla="val 6352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2060"/>
                </a:solidFill>
                <a:latin typeface="Comic Sans MS" panose="030F0902030302020204" pitchFamily="66" charset="0"/>
              </a:rPr>
              <a:t>When you INFER or make INFERENCES you use clues from the text plus your own background knowledge to come to an informed conclusion about the text. </a:t>
            </a:r>
          </a:p>
        </p:txBody>
      </p:sp>
      <p:sp>
        <p:nvSpPr>
          <p:cNvPr id="12" name="Rounded Rectangular Callout 11">
            <a:extLst>
              <a:ext uri="{FF2B5EF4-FFF2-40B4-BE49-F238E27FC236}">
                <a16:creationId xmlns:a16="http://schemas.microsoft.com/office/drawing/2014/main" id="{7D22461A-7A2F-7045-8414-1CA0EB450E26}"/>
              </a:ext>
            </a:extLst>
          </p:cNvPr>
          <p:cNvSpPr/>
          <p:nvPr/>
        </p:nvSpPr>
        <p:spPr>
          <a:xfrm>
            <a:off x="2050356" y="3918904"/>
            <a:ext cx="2958353" cy="1831047"/>
          </a:xfrm>
          <a:prstGeom prst="wedgeRoundRectCallout">
            <a:avLst>
              <a:gd name="adj1" fmla="val -70356"/>
              <a:gd name="adj2" fmla="val -44769"/>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2060"/>
                </a:solidFill>
                <a:latin typeface="Comic Sans MS" panose="030F0902030302020204" pitchFamily="66" charset="0"/>
              </a:rPr>
              <a:t>What can you infer about the people in these images? What led you to your conclusions?</a:t>
            </a:r>
          </a:p>
        </p:txBody>
      </p:sp>
    </p:spTree>
    <p:extLst>
      <p:ext uri="{BB962C8B-B14F-4D97-AF65-F5344CB8AC3E}">
        <p14:creationId xmlns:p14="http://schemas.microsoft.com/office/powerpoint/2010/main" val="24118613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pic>
        <p:nvPicPr>
          <p:cNvPr id="2050" name="Picture 2" descr="http://www.virtuallysorted.com/wp-content/uploads/2011/05/man-and-pap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3137" y="854999"/>
            <a:ext cx="3507790" cy="554461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worldwatch.org/system/files/images/e2/post_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5836" y="2335860"/>
            <a:ext cx="2962033" cy="258289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A3A78D2-9CC5-A249-BE58-4895D7A4EEC9}"/>
              </a:ext>
            </a:extLst>
          </p:cNvPr>
          <p:cNvSpPr/>
          <p:nvPr/>
        </p:nvSpPr>
        <p:spPr>
          <a:xfrm>
            <a:off x="5294631" y="375240"/>
            <a:ext cx="1602738" cy="1569660"/>
          </a:xfrm>
          <a:prstGeom prst="rect">
            <a:avLst/>
          </a:prstGeom>
        </p:spPr>
        <p:txBody>
          <a:bodyPr wrap="square">
            <a:spAutoFit/>
          </a:bodyPr>
          <a:lstStyle/>
          <a:p>
            <a:r>
              <a:rPr lang="en-US" sz="9600" dirty="0"/>
              <a:t>👨‍🏫</a:t>
            </a:r>
          </a:p>
        </p:txBody>
      </p:sp>
      <p:sp>
        <p:nvSpPr>
          <p:cNvPr id="2" name="Oval Callout 1">
            <a:extLst>
              <a:ext uri="{FF2B5EF4-FFF2-40B4-BE49-F238E27FC236}">
                <a16:creationId xmlns:a16="http://schemas.microsoft.com/office/drawing/2014/main" id="{DFB4B454-7D8B-404B-B8B7-E9A700102034}"/>
              </a:ext>
            </a:extLst>
          </p:cNvPr>
          <p:cNvSpPr/>
          <p:nvPr/>
        </p:nvSpPr>
        <p:spPr>
          <a:xfrm>
            <a:off x="3958301" y="1690056"/>
            <a:ext cx="2590544" cy="1112491"/>
          </a:xfrm>
          <a:prstGeom prst="wedgeEllipseCallout">
            <a:avLst>
              <a:gd name="adj1" fmla="val 22869"/>
              <a:gd name="adj2" fmla="val -7449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rgbClr val="002060"/>
                </a:solidFill>
                <a:latin typeface="Comic Sans MS" panose="030F0902030302020204" pitchFamily="66" charset="0"/>
              </a:rPr>
              <a:t>A summary is turning this…</a:t>
            </a:r>
          </a:p>
        </p:txBody>
      </p:sp>
      <p:sp>
        <p:nvSpPr>
          <p:cNvPr id="12" name="Oval Callout 11">
            <a:extLst>
              <a:ext uri="{FF2B5EF4-FFF2-40B4-BE49-F238E27FC236}">
                <a16:creationId xmlns:a16="http://schemas.microsoft.com/office/drawing/2014/main" id="{AEF423E6-01B7-7740-B001-6B253A273EC6}"/>
              </a:ext>
            </a:extLst>
          </p:cNvPr>
          <p:cNvSpPr/>
          <p:nvPr/>
        </p:nvSpPr>
        <p:spPr>
          <a:xfrm>
            <a:off x="5721786" y="2779957"/>
            <a:ext cx="2590544" cy="1112491"/>
          </a:xfrm>
          <a:prstGeom prst="wedgeEllipseCallout">
            <a:avLst>
              <a:gd name="adj1" fmla="val -38313"/>
              <a:gd name="adj2" fmla="val -7449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rgbClr val="002060"/>
                </a:solidFill>
                <a:latin typeface="Comic Sans MS" panose="030F0902030302020204" pitchFamily="66" charset="0"/>
              </a:rPr>
              <a:t>…into this.</a:t>
            </a:r>
          </a:p>
        </p:txBody>
      </p:sp>
      <p:sp>
        <p:nvSpPr>
          <p:cNvPr id="8" name="Rounded Rectangular Callout 7">
            <a:extLst>
              <a:ext uri="{FF2B5EF4-FFF2-40B4-BE49-F238E27FC236}">
                <a16:creationId xmlns:a16="http://schemas.microsoft.com/office/drawing/2014/main" id="{27216CAF-6723-924A-B51B-F2D0CFB64E1D}"/>
              </a:ext>
            </a:extLst>
          </p:cNvPr>
          <p:cNvSpPr/>
          <p:nvPr/>
        </p:nvSpPr>
        <p:spPr>
          <a:xfrm>
            <a:off x="4698551" y="4336545"/>
            <a:ext cx="3089661" cy="2281969"/>
          </a:xfrm>
          <a:prstGeom prst="wedgeRoundRectCallout">
            <a:avLst>
              <a:gd name="adj1" fmla="val 36746"/>
              <a:gd name="adj2" fmla="val -7547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a:solidFill>
                  <a:srgbClr val="002060"/>
                </a:solidFill>
                <a:latin typeface="Comic Sans MS" panose="030F0902030302020204" pitchFamily="66" charset="0"/>
              </a:rPr>
              <a:t>Task:</a:t>
            </a:r>
          </a:p>
          <a:p>
            <a:pPr marL="285750" indent="-285750">
              <a:buFont typeface="Arial" panose="020B0604020202020204" pitchFamily="34" charset="0"/>
              <a:buChar char="•"/>
            </a:pPr>
            <a:r>
              <a:rPr lang="en-US" i="1" dirty="0">
                <a:solidFill>
                  <a:srgbClr val="002060"/>
                </a:solidFill>
                <a:latin typeface="Comic Sans MS" panose="030F0902030302020204" pitchFamily="66" charset="0"/>
              </a:rPr>
              <a:t>Looking at these two images, in your own words write down your own definition of what you think an </a:t>
            </a:r>
            <a:r>
              <a:rPr lang="en-US" b="1" i="1" dirty="0">
                <a:solidFill>
                  <a:srgbClr val="002060"/>
                </a:solidFill>
                <a:latin typeface="Comic Sans MS" panose="030F0902030302020204" pitchFamily="66" charset="0"/>
              </a:rPr>
              <a:t>effective summary </a:t>
            </a:r>
            <a:r>
              <a:rPr lang="en-US" i="1" dirty="0">
                <a:solidFill>
                  <a:srgbClr val="002060"/>
                </a:solidFill>
                <a:latin typeface="Comic Sans MS" panose="030F0902030302020204" pitchFamily="66" charset="0"/>
              </a:rPr>
              <a:t>is.</a:t>
            </a:r>
          </a:p>
        </p:txBody>
      </p:sp>
    </p:spTree>
    <p:extLst>
      <p:ext uri="{BB962C8B-B14F-4D97-AF65-F5344CB8AC3E}">
        <p14:creationId xmlns:p14="http://schemas.microsoft.com/office/powerpoint/2010/main" val="27122819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542" t="54957" r="59408" b="34914"/>
          <a:stretch/>
        </p:blipFill>
        <p:spPr bwMode="auto">
          <a:xfrm>
            <a:off x="6379510" y="409645"/>
            <a:ext cx="3909848" cy="740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rot="551022">
            <a:off x="10162119" y="817145"/>
            <a:ext cx="1775971" cy="1015663"/>
          </a:xfrm>
          <a:prstGeom prst="rect">
            <a:avLst/>
          </a:prstGeom>
          <a:solidFill>
            <a:srgbClr val="FFC000"/>
          </a:solidFill>
          <a:ln w="57150">
            <a:solidFill>
              <a:schemeClr val="tx1"/>
            </a:solidFill>
          </a:ln>
        </p:spPr>
        <p:txBody>
          <a:bodyPr wrap="square" rtlCol="0">
            <a:spAutoFit/>
          </a:bodyPr>
          <a:lstStyle/>
          <a:p>
            <a:pPr algn="ctr"/>
            <a:r>
              <a:rPr lang="en-GB" sz="6000" b="1" dirty="0">
                <a:effectLst>
                  <a:outerShdw blurRad="38100" dist="38100" dir="2700000" algn="tl">
                    <a:srgbClr val="000000">
                      <a:alpha val="43137"/>
                    </a:srgbClr>
                  </a:outerShdw>
                </a:effectLst>
              </a:rPr>
              <a:t>AO1</a:t>
            </a:r>
          </a:p>
        </p:txBody>
      </p:sp>
      <p:sp>
        <p:nvSpPr>
          <p:cNvPr id="3" name="TextBox 2"/>
          <p:cNvSpPr txBox="1"/>
          <p:nvPr/>
        </p:nvSpPr>
        <p:spPr>
          <a:xfrm>
            <a:off x="5112335" y="1858661"/>
            <a:ext cx="6721706" cy="1754326"/>
          </a:xfrm>
          <a:prstGeom prst="rect">
            <a:avLst/>
          </a:prstGeom>
          <a:noFill/>
        </p:spPr>
        <p:txBody>
          <a:bodyPr wrap="square" rtlCol="0">
            <a:spAutoFit/>
          </a:bodyPr>
          <a:lstStyle/>
          <a:p>
            <a:r>
              <a:rPr lang="en-GB" dirty="0"/>
              <a:t>You need to refer to </a:t>
            </a:r>
            <a:r>
              <a:rPr lang="en-GB" b="1" dirty="0"/>
              <a:t>source A </a:t>
            </a:r>
            <a:r>
              <a:rPr lang="en-GB" i="1" dirty="0"/>
              <a:t>(The Charge of the Light Brigade newspaper article,) </a:t>
            </a:r>
            <a:r>
              <a:rPr lang="en-GB" dirty="0"/>
              <a:t>and </a:t>
            </a:r>
            <a:r>
              <a:rPr lang="en-GB" b="1" dirty="0"/>
              <a:t>source B </a:t>
            </a:r>
            <a:r>
              <a:rPr lang="en-GB" i="1" dirty="0"/>
              <a:t>(Wilfred Owen’s letter to his mother,)</a:t>
            </a:r>
            <a:r>
              <a:rPr lang="en-GB" dirty="0"/>
              <a:t> for this question.</a:t>
            </a:r>
          </a:p>
          <a:p>
            <a:pPr marL="285750" indent="-285750">
              <a:buFont typeface="Arial" panose="020B0604020202020204" pitchFamily="34" charset="0"/>
              <a:buChar char="•"/>
            </a:pPr>
            <a:r>
              <a:rPr lang="en-GB" dirty="0"/>
              <a:t>The </a:t>
            </a:r>
            <a:r>
              <a:rPr lang="en-GB" b="1" dirty="0">
                <a:solidFill>
                  <a:srgbClr val="FF0000"/>
                </a:solidFill>
              </a:rPr>
              <a:t>writers’ experiences of war </a:t>
            </a:r>
            <a:r>
              <a:rPr lang="en-GB" dirty="0"/>
              <a:t>are </a:t>
            </a:r>
            <a:r>
              <a:rPr lang="en-GB" b="1" dirty="0">
                <a:solidFill>
                  <a:srgbClr val="FF0000"/>
                </a:solidFill>
              </a:rPr>
              <a:t>similar</a:t>
            </a:r>
            <a:r>
              <a:rPr lang="en-GB" dirty="0"/>
              <a:t>. </a:t>
            </a:r>
          </a:p>
          <a:p>
            <a:pPr marL="285750" indent="-285750">
              <a:buFont typeface="Arial" panose="020B0604020202020204" pitchFamily="34" charset="0"/>
              <a:buChar char="•"/>
            </a:pPr>
            <a:r>
              <a:rPr lang="en-GB" dirty="0"/>
              <a:t>Use </a:t>
            </a:r>
            <a:r>
              <a:rPr lang="en-GB" b="1" dirty="0">
                <a:solidFill>
                  <a:srgbClr val="0070C0"/>
                </a:solidFill>
              </a:rPr>
              <a:t>details</a:t>
            </a:r>
            <a:r>
              <a:rPr lang="en-GB" dirty="0">
                <a:solidFill>
                  <a:srgbClr val="0070C0"/>
                </a:solidFill>
              </a:rPr>
              <a:t> </a:t>
            </a:r>
            <a:r>
              <a:rPr lang="en-GB" dirty="0"/>
              <a:t>from </a:t>
            </a:r>
            <a:r>
              <a:rPr lang="en-GB" b="1" dirty="0">
                <a:solidFill>
                  <a:srgbClr val="0070C0"/>
                </a:solidFill>
              </a:rPr>
              <a:t>both</a:t>
            </a:r>
            <a:r>
              <a:rPr lang="en-GB" dirty="0">
                <a:solidFill>
                  <a:srgbClr val="0070C0"/>
                </a:solidFill>
              </a:rPr>
              <a:t> </a:t>
            </a:r>
            <a:r>
              <a:rPr lang="en-GB" dirty="0"/>
              <a:t>sources to write a </a:t>
            </a:r>
            <a:r>
              <a:rPr lang="en-GB" b="1" dirty="0">
                <a:solidFill>
                  <a:srgbClr val="00B050"/>
                </a:solidFill>
              </a:rPr>
              <a:t>summary</a:t>
            </a:r>
            <a:r>
              <a:rPr lang="en-GB" dirty="0">
                <a:solidFill>
                  <a:srgbClr val="00B050"/>
                </a:solidFill>
              </a:rPr>
              <a:t> </a:t>
            </a:r>
            <a:r>
              <a:rPr lang="en-GB" dirty="0"/>
              <a:t>of the similarities. </a:t>
            </a:r>
          </a:p>
        </p:txBody>
      </p:sp>
      <p:pic>
        <p:nvPicPr>
          <p:cNvPr id="19" name="Picture 18" descr="A close up of a map&#10;&#10;Description automatically generated">
            <a:extLst>
              <a:ext uri="{FF2B5EF4-FFF2-40B4-BE49-F238E27FC236}">
                <a16:creationId xmlns:a16="http://schemas.microsoft.com/office/drawing/2014/main" id="{4944EEE9-C589-C94D-9C13-D0866DB01670}"/>
              </a:ext>
            </a:extLst>
          </p:cNvPr>
          <p:cNvPicPr>
            <a:picLocks noChangeAspect="1"/>
          </p:cNvPicPr>
          <p:nvPr/>
        </p:nvPicPr>
        <p:blipFill rotWithShape="1">
          <a:blip r:embed="rId4">
            <a:extLst>
              <a:ext uri="{28A0092B-C50C-407E-A947-70E740481C1C}">
                <a14:useLocalDpi xmlns:a14="http://schemas.microsoft.com/office/drawing/2010/main" val="0"/>
              </a:ext>
            </a:extLst>
          </a:blip>
          <a:srcRect l="27227" t="27823" r="10630" b="3801"/>
          <a:stretch/>
        </p:blipFill>
        <p:spPr>
          <a:xfrm>
            <a:off x="6521632" y="4012614"/>
            <a:ext cx="4059847" cy="2512729"/>
          </a:xfrm>
          <a:prstGeom prst="rect">
            <a:avLst/>
          </a:prstGeom>
          <a:ln w="12700" cmpd="sng">
            <a:solidFill>
              <a:schemeClr val="tx1"/>
            </a:solidFill>
          </a:ln>
        </p:spPr>
      </p:pic>
      <p:sp>
        <p:nvSpPr>
          <p:cNvPr id="20" name="Rectangle 19">
            <a:extLst>
              <a:ext uri="{FF2B5EF4-FFF2-40B4-BE49-F238E27FC236}">
                <a16:creationId xmlns:a16="http://schemas.microsoft.com/office/drawing/2014/main" id="{C7CB5B8B-7F7B-354F-B726-B58A8244DD37}"/>
              </a:ext>
            </a:extLst>
          </p:cNvPr>
          <p:cNvSpPr/>
          <p:nvPr/>
        </p:nvSpPr>
        <p:spPr>
          <a:xfrm>
            <a:off x="635147" y="434996"/>
            <a:ext cx="1602738" cy="1569660"/>
          </a:xfrm>
          <a:prstGeom prst="rect">
            <a:avLst/>
          </a:prstGeom>
        </p:spPr>
        <p:txBody>
          <a:bodyPr wrap="square">
            <a:spAutoFit/>
          </a:bodyPr>
          <a:lstStyle/>
          <a:p>
            <a:r>
              <a:rPr lang="en-US" sz="9600" dirty="0"/>
              <a:t>👨‍🏫</a:t>
            </a:r>
          </a:p>
        </p:txBody>
      </p:sp>
      <p:sp>
        <p:nvSpPr>
          <p:cNvPr id="21" name="Rounded Rectangular Callout 20">
            <a:extLst>
              <a:ext uri="{FF2B5EF4-FFF2-40B4-BE49-F238E27FC236}">
                <a16:creationId xmlns:a16="http://schemas.microsoft.com/office/drawing/2014/main" id="{6DE211BD-C79A-2E40-B432-0DA84AAE3985}"/>
              </a:ext>
            </a:extLst>
          </p:cNvPr>
          <p:cNvSpPr/>
          <p:nvPr/>
        </p:nvSpPr>
        <p:spPr>
          <a:xfrm>
            <a:off x="1544316" y="1712666"/>
            <a:ext cx="2658850" cy="4710338"/>
          </a:xfrm>
          <a:prstGeom prst="wedgeRoundRectCallout">
            <a:avLst>
              <a:gd name="adj1" fmla="val -46775"/>
              <a:gd name="adj2" fmla="val -5688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i="1" dirty="0">
              <a:solidFill>
                <a:srgbClr val="002060"/>
              </a:solidFill>
              <a:latin typeface="Comic Sans MS" panose="030F0902030302020204" pitchFamily="66" charset="0"/>
            </a:endParaRPr>
          </a:p>
          <a:p>
            <a:r>
              <a:rPr lang="en-US" i="1" dirty="0">
                <a:solidFill>
                  <a:srgbClr val="002060"/>
                </a:solidFill>
                <a:latin typeface="Comic Sans MS" panose="030F0902030302020204" pitchFamily="66" charset="0"/>
              </a:rPr>
              <a:t>Let’s look at Question Two now.</a:t>
            </a:r>
          </a:p>
          <a:p>
            <a:endParaRPr lang="en-US" i="1" dirty="0">
              <a:solidFill>
                <a:srgbClr val="002060"/>
              </a:solidFill>
              <a:latin typeface="Comic Sans MS" panose="030F0902030302020204" pitchFamily="66" charset="0"/>
            </a:endParaRPr>
          </a:p>
          <a:p>
            <a:r>
              <a:rPr lang="en-US" i="1" dirty="0">
                <a:solidFill>
                  <a:srgbClr val="002060"/>
                </a:solidFill>
                <a:latin typeface="Comic Sans MS" panose="030F0902030302020204" pitchFamily="66" charset="0"/>
              </a:rPr>
              <a:t>Over the next few slides, we’re going to model writing an answer…</a:t>
            </a:r>
          </a:p>
          <a:p>
            <a:endParaRPr lang="en-US" i="1" dirty="0">
              <a:solidFill>
                <a:srgbClr val="002060"/>
              </a:solidFill>
              <a:latin typeface="Comic Sans MS" panose="030F0902030302020204" pitchFamily="66" charset="0"/>
            </a:endParaRPr>
          </a:p>
          <a:p>
            <a:r>
              <a:rPr lang="en-US" i="1" dirty="0">
                <a:solidFill>
                  <a:srgbClr val="002060"/>
                </a:solidFill>
                <a:latin typeface="Comic Sans MS" panose="030F0902030302020204" pitchFamily="66" charset="0"/>
              </a:rPr>
              <a:t>Question two is worth eight marks, so you should spend about eight minutes on it in the exam.</a:t>
            </a:r>
          </a:p>
        </p:txBody>
      </p:sp>
    </p:spTree>
    <p:extLst>
      <p:ext uri="{BB962C8B-B14F-4D97-AF65-F5344CB8AC3E}">
        <p14:creationId xmlns:p14="http://schemas.microsoft.com/office/powerpoint/2010/main" val="30563488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5" name="Rectangle 4"/>
          <p:cNvSpPr/>
          <p:nvPr/>
        </p:nvSpPr>
        <p:spPr>
          <a:xfrm>
            <a:off x="1524000" y="199778"/>
            <a:ext cx="9144000" cy="6469956"/>
          </a:xfrm>
          <a:prstGeom prst="rect">
            <a:avLst/>
          </a:prstGeom>
          <a:solidFill>
            <a:srgbClr val="FFFFFF">
              <a:shade val="8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sz="half" idx="1"/>
          </p:nvPr>
        </p:nvSpPr>
        <p:spPr>
          <a:xfrm>
            <a:off x="1779712" y="418666"/>
            <a:ext cx="4316288" cy="6408712"/>
          </a:xfrm>
        </p:spPr>
        <p:txBody>
          <a:bodyPr>
            <a:noAutofit/>
          </a:bodyPr>
          <a:lstStyle/>
          <a:p>
            <a:pPr marL="0" indent="0">
              <a:buNone/>
            </a:pPr>
            <a:r>
              <a:rPr lang="en-GB" sz="1100" b="1" dirty="0">
                <a:latin typeface="Comic Sans MS" panose="030F0902030302020204" pitchFamily="66" charset="0"/>
              </a:rPr>
              <a:t>The Charge of the Light Brigade, 1854</a:t>
            </a:r>
            <a:r>
              <a:rPr lang="en-GB" sz="1100" dirty="0">
                <a:latin typeface="Comic Sans MS" panose="030F0902030302020204" pitchFamily="66" charset="0"/>
              </a:rPr>
              <a:t>, </a:t>
            </a:r>
            <a:r>
              <a:rPr lang="en-GB" sz="1100" b="1" dirty="0">
                <a:latin typeface="Comic Sans MS" panose="030F0902030302020204" pitchFamily="66" charset="0"/>
              </a:rPr>
              <a:t>William Howard Russell</a:t>
            </a:r>
          </a:p>
          <a:p>
            <a:pPr marL="0" indent="0">
              <a:buNone/>
            </a:pPr>
            <a:endParaRPr lang="en-GB" sz="1100" dirty="0">
              <a:latin typeface="Comic Sans MS" panose="030F0902030302020204" pitchFamily="66" charset="0"/>
            </a:endParaRPr>
          </a:p>
          <a:p>
            <a:pPr marL="0" indent="0">
              <a:buNone/>
            </a:pPr>
            <a:r>
              <a:rPr lang="en-GB" sz="1100" dirty="0">
                <a:latin typeface="Comic Sans MS" panose="030F0902030302020204" pitchFamily="66" charset="0"/>
              </a:rPr>
              <a:t>"They swept proudly past, glittering in the morning sun in all the pride and splendour of war. We could hardly believe the evidence of our senses! Surely that handful of men were not going to charge an army in position? Alas! it was but too true - their desperate valour knew no bounds, and far indeed was it removed from its so-called better part - discretion.</a:t>
            </a:r>
          </a:p>
          <a:p>
            <a:pPr marL="0" indent="0">
              <a:buNone/>
            </a:pPr>
            <a:r>
              <a:rPr lang="en-GB" sz="1100" dirty="0">
                <a:latin typeface="Comic Sans MS" panose="030F0902030302020204" pitchFamily="66" charset="0"/>
              </a:rPr>
              <a:t>	They advanced in two lines, quickening their pace as they closed towards the enemy. A more fearful spectacle was never witnessed than by those who, without the power to aid, beheld their heroic countrymen rushing to the arms of death. At the distance of 1200 yards the whole line of the enemy belched forth, from thirty iron mouths, a flood of smoke and flame, through which hissed the deadly balls. Their flight was marked by instant gaps in our ranks, by dead men and horses, by steeds flying wounded or </a:t>
            </a:r>
            <a:r>
              <a:rPr lang="en-GB" sz="1100" dirty="0" err="1">
                <a:latin typeface="Comic Sans MS" panose="030F0902030302020204" pitchFamily="66" charset="0"/>
              </a:rPr>
              <a:t>riderless</a:t>
            </a:r>
            <a:r>
              <a:rPr lang="en-GB" sz="1100" dirty="0">
                <a:latin typeface="Comic Sans MS" panose="030F0902030302020204" pitchFamily="66" charset="0"/>
              </a:rPr>
              <a:t> across the plain.</a:t>
            </a:r>
          </a:p>
          <a:p>
            <a:pPr marL="0" indent="0">
              <a:buNone/>
            </a:pPr>
            <a:r>
              <a:rPr lang="en-GB" sz="1100" dirty="0">
                <a:latin typeface="Comic Sans MS" panose="030F0902030302020204" pitchFamily="66" charset="0"/>
              </a:rPr>
              <a:t>	The first line was broken - it was joined by the second, they never halted or checked their speed an instant. With diminished ranks, thinned by those thirty guns, which the Russians had laid with the most deadly accuracy, with a halo of flashing steel above their heads, and with a cheer which was many a noble fellow's death cry, they flew into the smoke of the batteries; but ere they were lost from view, the plain was strewed with their bodies and with the carcasses of horses. They were exposed to an oblique fire from the batteries on the hills on both sides, as wed as to a direct fire of musketry.</a:t>
            </a:r>
          </a:p>
          <a:p>
            <a:pPr marL="0" indent="0">
              <a:buNone/>
            </a:pPr>
            <a:r>
              <a:rPr lang="en-GB" sz="1100" dirty="0">
                <a:latin typeface="Comic Sans MS" panose="030F0902030302020204" pitchFamily="66" charset="0"/>
              </a:rPr>
              <a:t>	Through the clouds of smoke we could see their sabres flashing as they rode up to the guns and dashed between 'them, cutting down the gunners as they stood… We saw them riding through the guns, as I have said; to our delight we saw them returning, after breaking through a column of Russian infantry, and scattering them like chaff, when the flank fire of the battery on the hill swept them down, scattered and broken as they were.</a:t>
            </a:r>
          </a:p>
          <a:p>
            <a:pPr marL="0" indent="0">
              <a:buNone/>
            </a:pPr>
            <a:endParaRPr lang="en-GB" sz="1100" dirty="0">
              <a:latin typeface="Comic Sans MS" panose="030F0902030302020204" pitchFamily="66" charset="0"/>
            </a:endParaRPr>
          </a:p>
        </p:txBody>
      </p:sp>
      <p:sp>
        <p:nvSpPr>
          <p:cNvPr id="4" name="Content Placeholder 3"/>
          <p:cNvSpPr>
            <a:spLocks noGrp="1"/>
          </p:cNvSpPr>
          <p:nvPr>
            <p:ph sz="half" idx="2"/>
          </p:nvPr>
        </p:nvSpPr>
        <p:spPr>
          <a:xfrm>
            <a:off x="6223856" y="958576"/>
            <a:ext cx="4316288" cy="5052259"/>
          </a:xfrm>
        </p:spPr>
        <p:txBody>
          <a:bodyPr>
            <a:normAutofit/>
          </a:bodyPr>
          <a:lstStyle/>
          <a:p>
            <a:pPr marL="0" indent="0">
              <a:buNone/>
            </a:pPr>
            <a:r>
              <a:rPr lang="en-GB" sz="1100" dirty="0">
                <a:latin typeface="Comic Sans MS" panose="030F0902030302020204" pitchFamily="66" charset="0"/>
              </a:rPr>
              <a:t>	Wounded men and dismounted troopers flying towards us told the sad tale… At the very moment when they were about to retreat, an enormous mass of lancers was hurled upon their flank. Colonel </a:t>
            </a:r>
            <a:r>
              <a:rPr lang="en-GB" sz="1100" dirty="0" err="1">
                <a:latin typeface="Comic Sans MS" panose="030F0902030302020204" pitchFamily="66" charset="0"/>
              </a:rPr>
              <a:t>Shewell</a:t>
            </a:r>
            <a:r>
              <a:rPr lang="en-GB" sz="1100" dirty="0">
                <a:latin typeface="Comic Sans MS" panose="030F0902030302020204" pitchFamily="66" charset="0"/>
              </a:rPr>
              <a:t>, of the 8th Hussars, saw the danger, and rode his few men straight at them, cutting his way through with fearful loss. The other regiments turned and engaged in a desperate encounter. With courage too great almost for credence, they were breaking their way through the columns which enveloped them, when there took place an act of atrocity without parallel in the modem warfare of civilized nations.</a:t>
            </a:r>
          </a:p>
          <a:p>
            <a:pPr marL="0" indent="0">
              <a:buNone/>
            </a:pPr>
            <a:r>
              <a:rPr lang="en-GB" sz="1100" dirty="0">
                <a:latin typeface="Comic Sans MS" panose="030F0902030302020204" pitchFamily="66" charset="0"/>
              </a:rPr>
              <a:t>	The Russian gunners, when the storm of cavalry passed, returned to their guns. They saw their own cavalry mingled with the troopers who had just ridden over them, and to the eternal disgrace of the Russian name the miscreants poured a murderous volley of grape and canister on the mass of struggling men and horses, mingling friend and foe in one common ruin. It was as much as our Heavy Cavalry Brigade could do to cover the retreat of the miserable remnants of that band of heroes as they returned to the place they had so lately quitted in all the pride of life.</a:t>
            </a:r>
          </a:p>
          <a:p>
            <a:pPr marL="0" indent="0">
              <a:buNone/>
            </a:pPr>
            <a:r>
              <a:rPr lang="en-GB" sz="1100" dirty="0">
                <a:latin typeface="Comic Sans MS" panose="030F0902030302020204" pitchFamily="66" charset="0"/>
              </a:rPr>
              <a:t>	At twenty-five to twelve not a British soldier, except the dead and dying, was left in front of these bloody Muscovite guns."</a:t>
            </a:r>
          </a:p>
          <a:p>
            <a:pPr marL="0" indent="0">
              <a:buNone/>
            </a:pPr>
            <a:endParaRPr lang="en-GB" sz="1100" dirty="0">
              <a:latin typeface="Comic Sans MS" panose="030F0902030302020204" pitchFamily="66" charset="0"/>
            </a:endParaRPr>
          </a:p>
        </p:txBody>
      </p:sp>
      <p:sp>
        <p:nvSpPr>
          <p:cNvPr id="6" name="TextBox 5"/>
          <p:cNvSpPr txBox="1"/>
          <p:nvPr/>
        </p:nvSpPr>
        <p:spPr>
          <a:xfrm rot="574279">
            <a:off x="8646529" y="299469"/>
            <a:ext cx="2176333" cy="369332"/>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b="1" dirty="0">
                <a:latin typeface="Comic Sans MS" panose="030F0902030302020204" pitchFamily="66" charset="0"/>
              </a:rPr>
              <a:t>TEXT A</a:t>
            </a:r>
          </a:p>
        </p:txBody>
      </p:sp>
      <p:pic>
        <p:nvPicPr>
          <p:cNvPr id="7" name="Picture 6">
            <a:extLst>
              <a:ext uri="{FF2B5EF4-FFF2-40B4-BE49-F238E27FC236}">
                <a16:creationId xmlns:a16="http://schemas.microsoft.com/office/drawing/2014/main" id="{EBB51FCB-2608-7D43-A663-572655801FF5}"/>
              </a:ext>
            </a:extLst>
          </p:cNvPr>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4232" t="7625" r="14973" b="15122"/>
          <a:stretch/>
        </p:blipFill>
        <p:spPr bwMode="auto">
          <a:xfrm>
            <a:off x="0" y="0"/>
            <a:ext cx="1297443" cy="1219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298749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6" name="Rectangle 5"/>
          <p:cNvSpPr/>
          <p:nvPr/>
        </p:nvSpPr>
        <p:spPr>
          <a:xfrm>
            <a:off x="1641819" y="214766"/>
            <a:ext cx="9144000" cy="656202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sz="half" idx="1"/>
          </p:nvPr>
        </p:nvSpPr>
        <p:spPr>
          <a:xfrm>
            <a:off x="1821331" y="403406"/>
            <a:ext cx="4316288" cy="6562020"/>
          </a:xfrm>
        </p:spPr>
        <p:txBody>
          <a:bodyPr>
            <a:noAutofit/>
          </a:bodyPr>
          <a:lstStyle/>
          <a:p>
            <a:pPr marL="0" indent="0">
              <a:buNone/>
            </a:pPr>
            <a:r>
              <a:rPr lang="en-GB" sz="1100" b="1" u="sng" dirty="0">
                <a:latin typeface="Comic Sans MS" panose="030F0902030302020204" pitchFamily="66" charset="0"/>
              </a:rPr>
              <a:t>Letter to my mother – Wilfred Owen, 16</a:t>
            </a:r>
            <a:r>
              <a:rPr lang="en-GB" sz="1100" b="1" u="sng" baseline="30000" dirty="0">
                <a:latin typeface="Comic Sans MS" panose="030F0902030302020204" pitchFamily="66" charset="0"/>
              </a:rPr>
              <a:t>TH</a:t>
            </a:r>
            <a:r>
              <a:rPr lang="en-GB" sz="1100" b="1" u="sng" dirty="0">
                <a:latin typeface="Comic Sans MS" panose="030F0902030302020204" pitchFamily="66" charset="0"/>
              </a:rPr>
              <a:t> January 1917</a:t>
            </a:r>
          </a:p>
          <a:p>
            <a:pPr marL="0" indent="0">
              <a:buNone/>
            </a:pPr>
            <a:endParaRPr lang="en-GB" sz="1100" dirty="0">
              <a:latin typeface="Comic Sans MS" panose="030F0902030302020204" pitchFamily="66" charset="0"/>
            </a:endParaRPr>
          </a:p>
          <a:p>
            <a:pPr marL="0" indent="0">
              <a:buNone/>
            </a:pPr>
            <a:r>
              <a:rPr lang="en-GB" sz="1100" i="1" dirty="0">
                <a:latin typeface="Comic Sans MS" panose="030F0902030302020204" pitchFamily="66" charset="0"/>
              </a:rPr>
              <a:t>Although he had joined up in October 1915, following his training, Owen had only been in France for two and a half weeks at the time he wrote this letter.</a:t>
            </a:r>
            <a:endParaRPr lang="en-GB" sz="1100" dirty="0">
              <a:latin typeface="Comic Sans MS" panose="030F0902030302020204" pitchFamily="66" charset="0"/>
            </a:endParaRPr>
          </a:p>
          <a:p>
            <a:pPr marL="0" indent="0">
              <a:buNone/>
            </a:pPr>
            <a:endParaRPr lang="en-GB" sz="1100" dirty="0">
              <a:latin typeface="Comic Sans MS" panose="030F0902030302020204" pitchFamily="66" charset="0"/>
            </a:endParaRPr>
          </a:p>
          <a:p>
            <a:pPr marL="0" indent="0">
              <a:buNone/>
            </a:pPr>
            <a:r>
              <a:rPr lang="en-GB" sz="1100" dirty="0">
                <a:latin typeface="Comic Sans MS" panose="030F0902030302020204" pitchFamily="66" charset="0"/>
              </a:rPr>
              <a:t>I can see no excuse for deceiving you about these last four days. I have suffered seventh hell. – I have not been at the front. – I have been in front of it. – I held an advanced post, that is, a ‘dug-out’ in the middle of No Man’s Land. </a:t>
            </a:r>
          </a:p>
          <a:p>
            <a:pPr marL="0" indent="0">
              <a:buNone/>
            </a:pPr>
            <a:endParaRPr lang="en-GB" sz="1100" dirty="0">
              <a:latin typeface="Comic Sans MS" panose="030F0902030302020204" pitchFamily="66" charset="0"/>
            </a:endParaRPr>
          </a:p>
          <a:p>
            <a:pPr marL="0" indent="0">
              <a:buNone/>
            </a:pPr>
            <a:r>
              <a:rPr lang="en-GB" sz="1100" dirty="0">
                <a:latin typeface="Comic Sans MS" panose="030F0902030302020204" pitchFamily="66" charset="0"/>
              </a:rPr>
              <a:t>We had a march of three miles over shelled road, then nearly three along a flooded trench. After that we came to where the trenches had been blown flat out and had to go over the top. It was of course dark, too dark, and the ground was not mud, not sloppy mud, but an octopus of sucking clay, three, four, and five feet deep, relieved only by craters full of water… </a:t>
            </a:r>
          </a:p>
          <a:p>
            <a:pPr marL="0" indent="0">
              <a:buNone/>
            </a:pPr>
            <a:endParaRPr lang="en-GB" sz="1100" dirty="0">
              <a:latin typeface="Comic Sans MS" panose="030F0902030302020204" pitchFamily="66" charset="0"/>
            </a:endParaRPr>
          </a:p>
          <a:p>
            <a:pPr marL="0" indent="0">
              <a:buNone/>
            </a:pPr>
            <a:r>
              <a:rPr lang="en-GB" sz="1100" dirty="0">
                <a:latin typeface="Comic Sans MS" panose="030F0902030302020204" pitchFamily="66" charset="0"/>
              </a:rPr>
              <a:t>Three quarters dead… we reached the dug-out, and relieved the wretches therein… </a:t>
            </a:r>
          </a:p>
          <a:p>
            <a:pPr marL="0" indent="0">
              <a:buNone/>
            </a:pPr>
            <a:endParaRPr lang="en-GB" sz="1100" dirty="0">
              <a:latin typeface="Comic Sans MS" panose="030F0902030302020204" pitchFamily="66" charset="0"/>
            </a:endParaRPr>
          </a:p>
          <a:p>
            <a:pPr marL="0" indent="0">
              <a:buNone/>
            </a:pPr>
            <a:r>
              <a:rPr lang="en-GB" sz="1100" dirty="0">
                <a:latin typeface="Comic Sans MS" panose="030F0902030302020204" pitchFamily="66" charset="0"/>
              </a:rPr>
              <a:t>My dug-out held twenty-five men tight packed. Water filled it to a depth of one or two feet, leaving say four feet of air. One entrance had been blown in and blocked. – So far, the other remained.</a:t>
            </a:r>
          </a:p>
          <a:p>
            <a:pPr marL="0" indent="0">
              <a:buNone/>
            </a:pPr>
            <a:endParaRPr lang="en-GB" sz="1100" dirty="0">
              <a:latin typeface="Comic Sans MS" panose="030F0902030302020204" pitchFamily="66" charset="0"/>
            </a:endParaRPr>
          </a:p>
          <a:p>
            <a:pPr marL="0" indent="0">
              <a:buNone/>
            </a:pPr>
            <a:r>
              <a:rPr lang="en-GB" sz="1100" dirty="0">
                <a:latin typeface="Comic Sans MS" panose="030F0902030302020204" pitchFamily="66" charset="0"/>
              </a:rPr>
              <a:t>The Germans knew we were staying there and decided we shouldn’t. Those fifty hours were the agony of my happy life. – Every ten minutes on Sunday afternoon seemed an hour. - I nearly broke down and let myself drown in the water that was now slowly rising over my knees. </a:t>
            </a:r>
          </a:p>
          <a:p>
            <a:pPr marL="0" indent="0">
              <a:buNone/>
            </a:pPr>
            <a:endParaRPr lang="en-GB" sz="1200" dirty="0"/>
          </a:p>
          <a:p>
            <a:pPr marL="0" indent="0">
              <a:buNone/>
            </a:pPr>
            <a:endParaRPr lang="en-GB" sz="1200" dirty="0"/>
          </a:p>
        </p:txBody>
      </p:sp>
      <p:sp>
        <p:nvSpPr>
          <p:cNvPr id="4" name="Content Placeholder 3"/>
          <p:cNvSpPr>
            <a:spLocks noGrp="1"/>
          </p:cNvSpPr>
          <p:nvPr>
            <p:ph sz="half" idx="2"/>
          </p:nvPr>
        </p:nvSpPr>
        <p:spPr>
          <a:xfrm>
            <a:off x="6285827" y="907463"/>
            <a:ext cx="4388296" cy="4525963"/>
          </a:xfrm>
        </p:spPr>
        <p:txBody>
          <a:bodyPr>
            <a:normAutofit/>
          </a:bodyPr>
          <a:lstStyle/>
          <a:p>
            <a:pPr marL="0" indent="0">
              <a:buNone/>
            </a:pPr>
            <a:r>
              <a:rPr lang="en-GB" sz="1100" dirty="0">
                <a:latin typeface="Comic Sans MS" panose="030F0902030302020204" pitchFamily="66" charset="0"/>
              </a:rPr>
              <a:t>Towards 6 o’clock, when, I suppose, you would be going to church, the shelling grew less intense and less accurate: so that I was mercifully helped to do my duty and crawl, wade, climb and flounder over No Man’s Land to visit my other post. It took me half an hour to move about hundred and fifty yards… </a:t>
            </a:r>
          </a:p>
          <a:p>
            <a:pPr marL="0" indent="0">
              <a:buNone/>
            </a:pPr>
            <a:endParaRPr lang="en-GB" sz="1100" dirty="0">
              <a:latin typeface="Comic Sans MS" panose="030F0902030302020204" pitchFamily="66" charset="0"/>
            </a:endParaRPr>
          </a:p>
          <a:p>
            <a:pPr marL="0" indent="0">
              <a:buNone/>
            </a:pPr>
            <a:r>
              <a:rPr lang="en-GB" sz="1100" dirty="0">
                <a:latin typeface="Comic Sans MS" panose="030F0902030302020204" pitchFamily="66" charset="0"/>
              </a:rPr>
              <a:t>In the platoon on my left the sentries over the dug-out were blown to nothing… I kept my own sentries half way down the stairs during the most terrific bombardment. In spite of this, one lad was blown down and I am afraid, blinded.</a:t>
            </a:r>
          </a:p>
          <a:p>
            <a:pPr marL="0" indent="0">
              <a:buNone/>
            </a:pPr>
            <a:endParaRPr lang="en-GB" sz="1100" dirty="0">
              <a:latin typeface="Comic Sans MS" panose="030F0902030302020204" pitchFamily="66" charset="0"/>
            </a:endParaRPr>
          </a:p>
        </p:txBody>
      </p:sp>
      <p:sp>
        <p:nvSpPr>
          <p:cNvPr id="5" name="TextBox 4"/>
          <p:cNvSpPr txBox="1"/>
          <p:nvPr/>
        </p:nvSpPr>
        <p:spPr>
          <a:xfrm rot="939976">
            <a:off x="9558652" y="304820"/>
            <a:ext cx="1319942" cy="369332"/>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b="1" dirty="0"/>
              <a:t>TEXT B</a:t>
            </a:r>
          </a:p>
        </p:txBody>
      </p:sp>
      <p:pic>
        <p:nvPicPr>
          <p:cNvPr id="2" name="Picture 1">
            <a:extLst>
              <a:ext uri="{FF2B5EF4-FFF2-40B4-BE49-F238E27FC236}">
                <a16:creationId xmlns:a16="http://schemas.microsoft.com/office/drawing/2014/main" id="{4ECE410A-9C30-5749-9762-A9D648E4AE99}"/>
              </a:ext>
            </a:extLst>
          </p:cNvPr>
          <p:cNvPicPr>
            <a:picLocks noChangeAspect="1"/>
          </p:cNvPicPr>
          <p:nvPr/>
        </p:nvPicPr>
        <p:blipFill>
          <a:blip r:embed="rId2"/>
          <a:stretch>
            <a:fillRect/>
          </a:stretch>
        </p:blipFill>
        <p:spPr>
          <a:xfrm rot="21257892">
            <a:off x="6543387" y="3419268"/>
            <a:ext cx="3652226" cy="2739170"/>
          </a:xfrm>
          <a:prstGeom prst="rect">
            <a:avLst/>
          </a:prstGeom>
          <a:effectLst>
            <a:softEdge rad="88900"/>
          </a:effectLst>
        </p:spPr>
      </p:pic>
      <p:pic>
        <p:nvPicPr>
          <p:cNvPr id="9" name="Picture 8">
            <a:extLst>
              <a:ext uri="{FF2B5EF4-FFF2-40B4-BE49-F238E27FC236}">
                <a16:creationId xmlns:a16="http://schemas.microsoft.com/office/drawing/2014/main" id="{12473DFF-BCCB-4A42-AE20-66953F348497}"/>
              </a:ext>
            </a:extLst>
          </p:cNvPr>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4232" t="7625" r="14973" b="15122"/>
          <a:stretch/>
        </p:blipFill>
        <p:spPr bwMode="auto">
          <a:xfrm>
            <a:off x="0" y="0"/>
            <a:ext cx="1297443" cy="1219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324289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graphicFrame>
        <p:nvGraphicFramePr>
          <p:cNvPr id="7" name="Diagram 6"/>
          <p:cNvGraphicFramePr/>
          <p:nvPr/>
        </p:nvGraphicFramePr>
        <p:xfrm>
          <a:off x="5904698" y="3971835"/>
          <a:ext cx="5112568" cy="826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3" name="Group 12"/>
          <p:cNvGrpSpPr/>
          <p:nvPr/>
        </p:nvGrpSpPr>
        <p:grpSpPr>
          <a:xfrm>
            <a:off x="5904698" y="4798764"/>
            <a:ext cx="5040560" cy="1080119"/>
            <a:chOff x="323528" y="4221088"/>
            <a:chExt cx="5040560" cy="2140457"/>
          </a:xfrm>
        </p:grpSpPr>
        <p:sp>
          <p:nvSpPr>
            <p:cNvPr id="8" name="Rectangle 7"/>
            <p:cNvSpPr/>
            <p:nvPr/>
          </p:nvSpPr>
          <p:spPr>
            <a:xfrm>
              <a:off x="323528" y="4509120"/>
              <a:ext cx="1224136" cy="185242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1200" b="1" dirty="0"/>
                <a:t>Make a clear statement about the connections.</a:t>
              </a:r>
            </a:p>
          </p:txBody>
        </p:sp>
        <p:sp>
          <p:nvSpPr>
            <p:cNvPr id="11" name="Rectangle 10"/>
            <p:cNvSpPr/>
            <p:nvPr/>
          </p:nvSpPr>
          <p:spPr>
            <a:xfrm>
              <a:off x="2267744" y="4509120"/>
              <a:ext cx="1224136" cy="185242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200" b="1" dirty="0"/>
                <a:t>Quote details from both sources.</a:t>
              </a:r>
            </a:p>
          </p:txBody>
        </p:sp>
        <p:sp>
          <p:nvSpPr>
            <p:cNvPr id="12" name="Rectangle 11"/>
            <p:cNvSpPr/>
            <p:nvPr/>
          </p:nvSpPr>
          <p:spPr>
            <a:xfrm>
              <a:off x="4139952" y="4509120"/>
              <a:ext cx="1224136" cy="185242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1200" b="1" dirty="0"/>
                <a:t>Make an inference which shows understanding.</a:t>
              </a:r>
            </a:p>
          </p:txBody>
        </p:sp>
        <p:cxnSp>
          <p:nvCxnSpPr>
            <p:cNvPr id="10" name="Straight Connector 9"/>
            <p:cNvCxnSpPr/>
            <p:nvPr/>
          </p:nvCxnSpPr>
          <p:spPr>
            <a:xfrm>
              <a:off x="971600" y="4221088"/>
              <a:ext cx="0" cy="2880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875656" y="4221088"/>
              <a:ext cx="0" cy="288032"/>
            </a:xfrm>
            <a:prstGeom prst="line">
              <a:avLst/>
            </a:prstGeom>
          </p:spPr>
          <p:style>
            <a:lnRef idx="1">
              <a:schemeClr val="accent3"/>
            </a:lnRef>
            <a:fillRef idx="0">
              <a:schemeClr val="accent3"/>
            </a:fillRef>
            <a:effectRef idx="0">
              <a:schemeClr val="accent3"/>
            </a:effectRef>
            <a:fontRef idx="minor">
              <a:schemeClr val="tx1"/>
            </a:fontRef>
          </p:style>
        </p:cxnSp>
        <p:cxnSp>
          <p:nvCxnSpPr>
            <p:cNvPr id="16" name="Straight Connector 15"/>
            <p:cNvCxnSpPr/>
            <p:nvPr/>
          </p:nvCxnSpPr>
          <p:spPr>
            <a:xfrm>
              <a:off x="4823876" y="4221088"/>
              <a:ext cx="0" cy="288032"/>
            </a:xfrm>
            <a:prstGeom prst="line">
              <a:avLst/>
            </a:prstGeom>
          </p:spPr>
          <p:style>
            <a:lnRef idx="1">
              <a:schemeClr val="accent6"/>
            </a:lnRef>
            <a:fillRef idx="0">
              <a:schemeClr val="accent6"/>
            </a:fillRef>
            <a:effectRef idx="0">
              <a:schemeClr val="accent6"/>
            </a:effectRef>
            <a:fontRef idx="minor">
              <a:schemeClr val="tx1"/>
            </a:fontRef>
          </p:style>
        </p:cxnSp>
      </p:grpSp>
      <p:sp>
        <p:nvSpPr>
          <p:cNvPr id="18" name="Rectangle 17"/>
          <p:cNvSpPr/>
          <p:nvPr/>
        </p:nvSpPr>
        <p:spPr>
          <a:xfrm rot="20339973">
            <a:off x="5664087" y="3755812"/>
            <a:ext cx="481222" cy="461665"/>
          </a:xfrm>
          <a:prstGeom prst="rect">
            <a:avLst/>
          </a:prstGeom>
        </p:spPr>
        <p:style>
          <a:lnRef idx="1">
            <a:schemeClr val="accent3"/>
          </a:lnRef>
          <a:fillRef idx="2">
            <a:schemeClr val="accent3"/>
          </a:fillRef>
          <a:effectRef idx="1">
            <a:schemeClr val="accent3"/>
          </a:effectRef>
          <a:fontRef idx="minor">
            <a:schemeClr val="dk1"/>
          </a:fontRef>
        </p:style>
        <p:txBody>
          <a:bodyPr wrap="none" lIns="91440" tIns="45720" rIns="91440" bIns="45720">
            <a:spAutoFit/>
          </a:bodyPr>
          <a:lstStyle/>
          <a:p>
            <a:pPr algn="ctr"/>
            <a:r>
              <a:rPr lang="en-US" sz="2400" b="1" dirty="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rPr>
              <a:t>x3</a:t>
            </a:r>
          </a:p>
        </p:txBody>
      </p:sp>
      <p:sp>
        <p:nvSpPr>
          <p:cNvPr id="20" name="Rectangle 19">
            <a:extLst>
              <a:ext uri="{FF2B5EF4-FFF2-40B4-BE49-F238E27FC236}">
                <a16:creationId xmlns:a16="http://schemas.microsoft.com/office/drawing/2014/main" id="{C7CB5B8B-7F7B-354F-B726-B58A8244DD37}"/>
              </a:ext>
            </a:extLst>
          </p:cNvPr>
          <p:cNvSpPr/>
          <p:nvPr/>
        </p:nvSpPr>
        <p:spPr>
          <a:xfrm>
            <a:off x="531147" y="965196"/>
            <a:ext cx="1602738" cy="1569660"/>
          </a:xfrm>
          <a:prstGeom prst="rect">
            <a:avLst/>
          </a:prstGeom>
        </p:spPr>
        <p:txBody>
          <a:bodyPr wrap="square">
            <a:spAutoFit/>
          </a:bodyPr>
          <a:lstStyle/>
          <a:p>
            <a:r>
              <a:rPr lang="en-US" sz="9600" dirty="0"/>
              <a:t>👨‍🏫</a:t>
            </a:r>
          </a:p>
        </p:txBody>
      </p:sp>
      <p:sp>
        <p:nvSpPr>
          <p:cNvPr id="21" name="Rounded Rectangular Callout 20">
            <a:extLst>
              <a:ext uri="{FF2B5EF4-FFF2-40B4-BE49-F238E27FC236}">
                <a16:creationId xmlns:a16="http://schemas.microsoft.com/office/drawing/2014/main" id="{6DE211BD-C79A-2E40-B432-0DA84AAE3985}"/>
              </a:ext>
            </a:extLst>
          </p:cNvPr>
          <p:cNvSpPr/>
          <p:nvPr/>
        </p:nvSpPr>
        <p:spPr>
          <a:xfrm>
            <a:off x="1332516" y="2396260"/>
            <a:ext cx="3163596" cy="4027125"/>
          </a:xfrm>
          <a:prstGeom prst="wedgeRoundRectCallout">
            <a:avLst>
              <a:gd name="adj1" fmla="val -43893"/>
              <a:gd name="adj2" fmla="val -5964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2060"/>
                </a:solidFill>
                <a:latin typeface="Comic Sans MS" panose="030F0902030302020204" pitchFamily="66" charset="0"/>
              </a:rPr>
              <a:t>Answering question two, you need to:</a:t>
            </a:r>
          </a:p>
          <a:p>
            <a:pPr marL="285750" indent="-285750">
              <a:buFont typeface="Wingdings" pitchFamily="2" charset="2"/>
              <a:buChar char="ü"/>
            </a:pPr>
            <a:r>
              <a:rPr lang="en-US" i="1" dirty="0">
                <a:solidFill>
                  <a:srgbClr val="002060"/>
                </a:solidFill>
                <a:latin typeface="Comic Sans MS" panose="030F0902030302020204" pitchFamily="66" charset="0"/>
              </a:rPr>
              <a:t>Demonstrate a clear </a:t>
            </a:r>
            <a:r>
              <a:rPr lang="en-US" i="1" dirty="0">
                <a:solidFill>
                  <a:srgbClr val="C00000"/>
                </a:solidFill>
                <a:latin typeface="Comic Sans MS" panose="030F0902030302020204" pitchFamily="66" charset="0"/>
              </a:rPr>
              <a:t>connections</a:t>
            </a:r>
            <a:r>
              <a:rPr lang="en-US" i="1" dirty="0">
                <a:solidFill>
                  <a:srgbClr val="002060"/>
                </a:solidFill>
                <a:latin typeface="Comic Sans MS" panose="030F0902030302020204" pitchFamily="66" charset="0"/>
              </a:rPr>
              <a:t> between texts. </a:t>
            </a:r>
          </a:p>
          <a:p>
            <a:pPr marL="285750" indent="-285750">
              <a:buFont typeface="Wingdings" pitchFamily="2" charset="2"/>
              <a:buChar char="ü"/>
            </a:pPr>
            <a:r>
              <a:rPr lang="en-US" i="1" dirty="0">
                <a:solidFill>
                  <a:srgbClr val="C00000"/>
                </a:solidFill>
                <a:latin typeface="Comic Sans MS" panose="030F0902030302020204" pitchFamily="66" charset="0"/>
              </a:rPr>
              <a:t>Select</a:t>
            </a:r>
            <a:r>
              <a:rPr lang="en-US" i="1" dirty="0">
                <a:solidFill>
                  <a:srgbClr val="002060"/>
                </a:solidFill>
                <a:latin typeface="Comic Sans MS" panose="030F0902030302020204" pitchFamily="66" charset="0"/>
              </a:rPr>
              <a:t> relevant </a:t>
            </a:r>
            <a:r>
              <a:rPr lang="en-US" i="1" dirty="0">
                <a:solidFill>
                  <a:srgbClr val="C00000"/>
                </a:solidFill>
                <a:latin typeface="Comic Sans MS" panose="030F0902030302020204" pitchFamily="66" charset="0"/>
              </a:rPr>
              <a:t>quotations</a:t>
            </a:r>
            <a:r>
              <a:rPr lang="en-US" i="1" dirty="0">
                <a:solidFill>
                  <a:srgbClr val="002060"/>
                </a:solidFill>
                <a:latin typeface="Comic Sans MS" panose="030F0902030302020204" pitchFamily="66" charset="0"/>
              </a:rPr>
              <a:t> from both texts to support summary.</a:t>
            </a:r>
          </a:p>
          <a:p>
            <a:pPr marL="285750" indent="-285750">
              <a:buFont typeface="Wingdings" pitchFamily="2" charset="2"/>
              <a:buChar char="ü"/>
            </a:pPr>
            <a:r>
              <a:rPr lang="en-US" i="1" dirty="0">
                <a:solidFill>
                  <a:srgbClr val="002060"/>
                </a:solidFill>
                <a:latin typeface="Comic Sans MS" panose="030F0902030302020204" pitchFamily="66" charset="0"/>
              </a:rPr>
              <a:t>Begin to </a:t>
            </a:r>
            <a:r>
              <a:rPr lang="en-US" i="1" dirty="0">
                <a:solidFill>
                  <a:srgbClr val="C00000"/>
                </a:solidFill>
                <a:latin typeface="Comic Sans MS" panose="030F0902030302020204" pitchFamily="66" charset="0"/>
              </a:rPr>
              <a:t>interpret</a:t>
            </a:r>
            <a:r>
              <a:rPr lang="en-US" i="1" dirty="0">
                <a:solidFill>
                  <a:srgbClr val="002060"/>
                </a:solidFill>
                <a:latin typeface="Comic Sans MS" panose="030F0902030302020204" pitchFamily="66" charset="0"/>
              </a:rPr>
              <a:t> both texts.</a:t>
            </a:r>
          </a:p>
          <a:p>
            <a:endParaRPr lang="en-US" i="1" dirty="0">
              <a:solidFill>
                <a:srgbClr val="002060"/>
              </a:solidFill>
              <a:latin typeface="Comic Sans MS" panose="030F0902030302020204" pitchFamily="66" charset="0"/>
            </a:endParaRPr>
          </a:p>
        </p:txBody>
      </p:sp>
      <p:pic>
        <p:nvPicPr>
          <p:cNvPr id="22" name="Picture 2">
            <a:extLst>
              <a:ext uri="{FF2B5EF4-FFF2-40B4-BE49-F238E27FC236}">
                <a16:creationId xmlns:a16="http://schemas.microsoft.com/office/drawing/2014/main" id="{483F78EC-785C-494E-B9C9-5B0C8790757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542" t="54957" r="59408" b="34914"/>
          <a:stretch/>
        </p:blipFill>
        <p:spPr bwMode="auto">
          <a:xfrm>
            <a:off x="6379510" y="409645"/>
            <a:ext cx="3909848" cy="740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a:extLst>
              <a:ext uri="{FF2B5EF4-FFF2-40B4-BE49-F238E27FC236}">
                <a16:creationId xmlns:a16="http://schemas.microsoft.com/office/drawing/2014/main" id="{F880B255-058F-3349-B076-86CFBA752621}"/>
              </a:ext>
            </a:extLst>
          </p:cNvPr>
          <p:cNvSpPr txBox="1"/>
          <p:nvPr/>
        </p:nvSpPr>
        <p:spPr>
          <a:xfrm rot="551022">
            <a:off x="10162119" y="817145"/>
            <a:ext cx="1775971" cy="1015663"/>
          </a:xfrm>
          <a:prstGeom prst="rect">
            <a:avLst/>
          </a:prstGeom>
          <a:solidFill>
            <a:srgbClr val="FFC000"/>
          </a:solidFill>
          <a:ln w="57150">
            <a:solidFill>
              <a:schemeClr val="tx1"/>
            </a:solidFill>
          </a:ln>
        </p:spPr>
        <p:txBody>
          <a:bodyPr wrap="square" rtlCol="0">
            <a:spAutoFit/>
          </a:bodyPr>
          <a:lstStyle/>
          <a:p>
            <a:pPr algn="ctr"/>
            <a:r>
              <a:rPr lang="en-GB" sz="6000" b="1" dirty="0">
                <a:effectLst>
                  <a:outerShdw blurRad="38100" dist="38100" dir="2700000" algn="tl">
                    <a:srgbClr val="000000">
                      <a:alpha val="43137"/>
                    </a:srgbClr>
                  </a:outerShdw>
                </a:effectLst>
              </a:rPr>
              <a:t>AO1</a:t>
            </a:r>
          </a:p>
        </p:txBody>
      </p:sp>
      <p:sp>
        <p:nvSpPr>
          <p:cNvPr id="24" name="TextBox 23">
            <a:extLst>
              <a:ext uri="{FF2B5EF4-FFF2-40B4-BE49-F238E27FC236}">
                <a16:creationId xmlns:a16="http://schemas.microsoft.com/office/drawing/2014/main" id="{3B4F722A-EC61-CB47-987E-D66F2522EC0A}"/>
              </a:ext>
            </a:extLst>
          </p:cNvPr>
          <p:cNvSpPr txBox="1"/>
          <p:nvPr/>
        </p:nvSpPr>
        <p:spPr>
          <a:xfrm>
            <a:off x="5112335" y="1858661"/>
            <a:ext cx="6721706" cy="1754326"/>
          </a:xfrm>
          <a:prstGeom prst="rect">
            <a:avLst/>
          </a:prstGeom>
          <a:noFill/>
        </p:spPr>
        <p:txBody>
          <a:bodyPr wrap="square" rtlCol="0">
            <a:spAutoFit/>
          </a:bodyPr>
          <a:lstStyle/>
          <a:p>
            <a:r>
              <a:rPr lang="en-GB" dirty="0"/>
              <a:t>You need to refer to </a:t>
            </a:r>
            <a:r>
              <a:rPr lang="en-GB" b="1" dirty="0"/>
              <a:t>source A </a:t>
            </a:r>
            <a:r>
              <a:rPr lang="en-GB" i="1" dirty="0"/>
              <a:t>(The Charge of the Light Brigade newspaper article,) </a:t>
            </a:r>
            <a:r>
              <a:rPr lang="en-GB" dirty="0"/>
              <a:t>and </a:t>
            </a:r>
            <a:r>
              <a:rPr lang="en-GB" b="1" dirty="0"/>
              <a:t>source B </a:t>
            </a:r>
            <a:r>
              <a:rPr lang="en-GB" i="1" dirty="0"/>
              <a:t>(Wilfred Owen’s letter to his mother,)</a:t>
            </a:r>
            <a:r>
              <a:rPr lang="en-GB" dirty="0"/>
              <a:t> for this question.</a:t>
            </a:r>
          </a:p>
          <a:p>
            <a:pPr marL="285750" indent="-285750">
              <a:buFont typeface="Arial" panose="020B0604020202020204" pitchFamily="34" charset="0"/>
              <a:buChar char="•"/>
            </a:pPr>
            <a:r>
              <a:rPr lang="en-GB" dirty="0"/>
              <a:t>The </a:t>
            </a:r>
            <a:r>
              <a:rPr lang="en-GB" b="1" dirty="0">
                <a:solidFill>
                  <a:srgbClr val="FF0000"/>
                </a:solidFill>
              </a:rPr>
              <a:t>writers’ experiences of war </a:t>
            </a:r>
            <a:r>
              <a:rPr lang="en-GB" dirty="0"/>
              <a:t>are </a:t>
            </a:r>
            <a:r>
              <a:rPr lang="en-GB" b="1" dirty="0">
                <a:solidFill>
                  <a:srgbClr val="FF0000"/>
                </a:solidFill>
              </a:rPr>
              <a:t>similar</a:t>
            </a:r>
            <a:r>
              <a:rPr lang="en-GB" dirty="0"/>
              <a:t>. </a:t>
            </a:r>
          </a:p>
          <a:p>
            <a:pPr marL="285750" indent="-285750">
              <a:buFont typeface="Arial" panose="020B0604020202020204" pitchFamily="34" charset="0"/>
              <a:buChar char="•"/>
            </a:pPr>
            <a:r>
              <a:rPr lang="en-GB" dirty="0"/>
              <a:t>Use </a:t>
            </a:r>
            <a:r>
              <a:rPr lang="en-GB" b="1" dirty="0">
                <a:solidFill>
                  <a:srgbClr val="0070C0"/>
                </a:solidFill>
              </a:rPr>
              <a:t>details</a:t>
            </a:r>
            <a:r>
              <a:rPr lang="en-GB" dirty="0">
                <a:solidFill>
                  <a:srgbClr val="0070C0"/>
                </a:solidFill>
              </a:rPr>
              <a:t> </a:t>
            </a:r>
            <a:r>
              <a:rPr lang="en-GB" dirty="0"/>
              <a:t>from </a:t>
            </a:r>
            <a:r>
              <a:rPr lang="en-GB" b="1" dirty="0">
                <a:solidFill>
                  <a:srgbClr val="0070C0"/>
                </a:solidFill>
              </a:rPr>
              <a:t>both</a:t>
            </a:r>
            <a:r>
              <a:rPr lang="en-GB" dirty="0">
                <a:solidFill>
                  <a:srgbClr val="0070C0"/>
                </a:solidFill>
              </a:rPr>
              <a:t> </a:t>
            </a:r>
            <a:r>
              <a:rPr lang="en-GB" dirty="0"/>
              <a:t>sources to write a </a:t>
            </a:r>
            <a:r>
              <a:rPr lang="en-GB" b="1" dirty="0">
                <a:solidFill>
                  <a:srgbClr val="00B050"/>
                </a:solidFill>
              </a:rPr>
              <a:t>summary</a:t>
            </a:r>
            <a:r>
              <a:rPr lang="en-GB" dirty="0">
                <a:solidFill>
                  <a:srgbClr val="00B050"/>
                </a:solidFill>
              </a:rPr>
              <a:t> </a:t>
            </a:r>
            <a:r>
              <a:rPr lang="en-GB" dirty="0"/>
              <a:t>of the similarities. </a:t>
            </a:r>
          </a:p>
        </p:txBody>
      </p:sp>
    </p:spTree>
    <p:extLst>
      <p:ext uri="{BB962C8B-B14F-4D97-AF65-F5344CB8AC3E}">
        <p14:creationId xmlns:p14="http://schemas.microsoft.com/office/powerpoint/2010/main" val="20297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9" name="TextBox 8"/>
          <p:cNvSpPr txBox="1"/>
          <p:nvPr/>
        </p:nvSpPr>
        <p:spPr>
          <a:xfrm>
            <a:off x="5065841" y="1854938"/>
            <a:ext cx="6077768"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GB" sz="2400" dirty="0">
                <a:latin typeface="Comic Sans MS" panose="030F0902030302020204" pitchFamily="66" charset="0"/>
              </a:rPr>
              <a:t>Details: similar experiences of war.</a:t>
            </a:r>
          </a:p>
        </p:txBody>
      </p:sp>
      <p:sp>
        <p:nvSpPr>
          <p:cNvPr id="10" name="TextBox 9"/>
          <p:cNvSpPr txBox="1"/>
          <p:nvPr/>
        </p:nvSpPr>
        <p:spPr>
          <a:xfrm>
            <a:off x="4669386" y="2478040"/>
            <a:ext cx="3435339" cy="338554"/>
          </a:xfrm>
          <a:prstGeom prst="rect">
            <a:avLst/>
          </a:prstGeom>
          <a:noFill/>
        </p:spPr>
        <p:txBody>
          <a:bodyPr wrap="square" rtlCol="0">
            <a:spAutoFit/>
          </a:bodyPr>
          <a:lstStyle/>
          <a:p>
            <a:pPr algn="ctr"/>
            <a:r>
              <a:rPr lang="en-GB" sz="1600" i="1" u="sng" dirty="0">
                <a:latin typeface="Comic Sans MS" panose="030F0902030302020204" pitchFamily="66" charset="0"/>
              </a:rPr>
              <a:t>Charge of the Light Brigade</a:t>
            </a:r>
          </a:p>
        </p:txBody>
      </p:sp>
      <p:sp>
        <p:nvSpPr>
          <p:cNvPr id="11" name="TextBox 10"/>
          <p:cNvSpPr txBox="1"/>
          <p:nvPr/>
        </p:nvSpPr>
        <p:spPr>
          <a:xfrm>
            <a:off x="8345904" y="2478040"/>
            <a:ext cx="3041668" cy="338554"/>
          </a:xfrm>
          <a:prstGeom prst="rect">
            <a:avLst/>
          </a:prstGeom>
          <a:noFill/>
        </p:spPr>
        <p:txBody>
          <a:bodyPr wrap="square" rtlCol="0">
            <a:spAutoFit/>
          </a:bodyPr>
          <a:lstStyle/>
          <a:p>
            <a:pPr algn="ctr"/>
            <a:r>
              <a:rPr lang="en-GB" sz="1600" i="1" u="sng" dirty="0">
                <a:latin typeface="Comic Sans MS" panose="030F0902030302020204" pitchFamily="66" charset="0"/>
              </a:rPr>
              <a:t>Wilfred Owen’s Letter</a:t>
            </a:r>
          </a:p>
        </p:txBody>
      </p:sp>
      <p:sp>
        <p:nvSpPr>
          <p:cNvPr id="12" name="TextBox 11"/>
          <p:cNvSpPr txBox="1"/>
          <p:nvPr/>
        </p:nvSpPr>
        <p:spPr>
          <a:xfrm>
            <a:off x="8252241" y="3455082"/>
            <a:ext cx="3228993" cy="338554"/>
          </a:xfrm>
          <a:prstGeom prst="rect">
            <a:avLst/>
          </a:prstGeom>
          <a:noFill/>
        </p:spPr>
        <p:txBody>
          <a:bodyPr wrap="square" rtlCol="0">
            <a:spAutoFit/>
          </a:bodyPr>
          <a:lstStyle/>
          <a:p>
            <a:pPr algn="ctr"/>
            <a:r>
              <a:rPr lang="en-GB" sz="1600" dirty="0">
                <a:solidFill>
                  <a:srgbClr val="00B050"/>
                </a:solidFill>
                <a:effectLst>
                  <a:outerShdw blurRad="38100" dist="38100" dir="2700000" algn="tl">
                    <a:srgbClr val="000000">
                      <a:alpha val="43137"/>
                    </a:srgbClr>
                  </a:outerShdw>
                </a:effectLst>
                <a:latin typeface="Comic Sans MS" panose="030F0902030302020204" pitchFamily="66" charset="0"/>
              </a:rPr>
              <a:t>“I have suffered seventh hell.”</a:t>
            </a:r>
          </a:p>
        </p:txBody>
      </p:sp>
      <p:sp>
        <p:nvSpPr>
          <p:cNvPr id="13" name="TextBox 12"/>
          <p:cNvSpPr txBox="1"/>
          <p:nvPr/>
        </p:nvSpPr>
        <p:spPr>
          <a:xfrm>
            <a:off x="4709415" y="3208860"/>
            <a:ext cx="3435340" cy="830997"/>
          </a:xfrm>
          <a:prstGeom prst="rect">
            <a:avLst/>
          </a:prstGeom>
          <a:noFill/>
        </p:spPr>
        <p:txBody>
          <a:bodyPr wrap="square" rtlCol="0">
            <a:spAutoFit/>
          </a:bodyPr>
          <a:lstStyle/>
          <a:p>
            <a:pPr algn="ctr"/>
            <a:r>
              <a:rPr lang="en-GB" sz="1600" dirty="0">
                <a:solidFill>
                  <a:srgbClr val="00B050"/>
                </a:solidFill>
                <a:effectLst>
                  <a:outerShdw blurRad="38100" dist="38100" dir="2700000" algn="tl">
                    <a:srgbClr val="000000">
                      <a:alpha val="43137"/>
                    </a:srgbClr>
                  </a:outerShdw>
                </a:effectLst>
                <a:latin typeface="Comic Sans MS" panose="030F0902030302020204" pitchFamily="66" charset="0"/>
              </a:rPr>
              <a:t>“from thirty iron mouths, a flood of smoke and flame, through which hissed the deadly balls.” </a:t>
            </a:r>
          </a:p>
        </p:txBody>
      </p:sp>
      <p:sp>
        <p:nvSpPr>
          <p:cNvPr id="14" name="TextBox 13"/>
          <p:cNvSpPr txBox="1"/>
          <p:nvPr/>
        </p:nvSpPr>
        <p:spPr>
          <a:xfrm>
            <a:off x="8337170" y="4577923"/>
            <a:ext cx="3059133" cy="584775"/>
          </a:xfrm>
          <a:prstGeom prst="rect">
            <a:avLst/>
          </a:prstGeom>
          <a:noFill/>
        </p:spPr>
        <p:txBody>
          <a:bodyPr wrap="square" rtlCol="0">
            <a:spAutoFit/>
          </a:bodyPr>
          <a:lstStyle/>
          <a:p>
            <a:pPr algn="ctr"/>
            <a:r>
              <a:rPr lang="en-GB" sz="1600" dirty="0">
                <a:solidFill>
                  <a:srgbClr val="00B050"/>
                </a:solidFill>
                <a:effectLst>
                  <a:outerShdw blurRad="38100" dist="38100" dir="2700000" algn="tl">
                    <a:srgbClr val="000000">
                      <a:alpha val="43137"/>
                    </a:srgbClr>
                  </a:outerShdw>
                </a:effectLst>
                <a:latin typeface="Comic Sans MS" panose="030F0902030302020204" pitchFamily="66" charset="0"/>
              </a:rPr>
              <a:t>“I held an advanced post … in the middle of No Man’s Land.”</a:t>
            </a:r>
          </a:p>
        </p:txBody>
      </p:sp>
      <p:sp>
        <p:nvSpPr>
          <p:cNvPr id="15" name="TextBox 14"/>
          <p:cNvSpPr txBox="1"/>
          <p:nvPr/>
        </p:nvSpPr>
        <p:spPr>
          <a:xfrm>
            <a:off x="4886280" y="4577923"/>
            <a:ext cx="3001549" cy="584775"/>
          </a:xfrm>
          <a:prstGeom prst="rect">
            <a:avLst/>
          </a:prstGeom>
          <a:noFill/>
        </p:spPr>
        <p:txBody>
          <a:bodyPr wrap="square" rtlCol="0">
            <a:spAutoFit/>
          </a:bodyPr>
          <a:lstStyle/>
          <a:p>
            <a:pPr algn="ctr"/>
            <a:r>
              <a:rPr lang="en-GB" sz="1600" dirty="0">
                <a:solidFill>
                  <a:srgbClr val="00B050"/>
                </a:solidFill>
                <a:effectLst>
                  <a:outerShdw blurRad="38100" dist="38100" dir="2700000" algn="tl">
                    <a:srgbClr val="000000">
                      <a:alpha val="43137"/>
                    </a:srgbClr>
                  </a:outerShdw>
                </a:effectLst>
                <a:latin typeface="Comic Sans MS" panose="030F0902030302020204" pitchFamily="66" charset="0"/>
              </a:rPr>
              <a:t>“their desperate valour knew no bounds”</a:t>
            </a:r>
          </a:p>
        </p:txBody>
      </p:sp>
      <p:sp>
        <p:nvSpPr>
          <p:cNvPr id="16" name="TextBox 15"/>
          <p:cNvSpPr txBox="1"/>
          <p:nvPr/>
        </p:nvSpPr>
        <p:spPr>
          <a:xfrm>
            <a:off x="8455306" y="5650834"/>
            <a:ext cx="2822860" cy="830997"/>
          </a:xfrm>
          <a:prstGeom prst="rect">
            <a:avLst/>
          </a:prstGeom>
          <a:noFill/>
        </p:spPr>
        <p:txBody>
          <a:bodyPr wrap="square" rtlCol="0">
            <a:spAutoFit/>
          </a:bodyPr>
          <a:lstStyle/>
          <a:p>
            <a:pPr algn="ctr"/>
            <a:r>
              <a:rPr lang="en-GB" sz="1600" dirty="0">
                <a:solidFill>
                  <a:srgbClr val="00B050"/>
                </a:solidFill>
                <a:effectLst>
                  <a:outerShdw blurRad="38100" dist="38100" dir="2700000" algn="tl">
                    <a:srgbClr val="000000">
                      <a:alpha val="43137"/>
                    </a:srgbClr>
                  </a:outerShdw>
                </a:effectLst>
                <a:latin typeface="Comic Sans MS" panose="030F0902030302020204" pitchFamily="66" charset="0"/>
              </a:rPr>
              <a:t>“The Germans knew we were staying there and decided we shouldn’t.”</a:t>
            </a:r>
          </a:p>
        </p:txBody>
      </p:sp>
      <p:sp>
        <p:nvSpPr>
          <p:cNvPr id="17" name="TextBox 16"/>
          <p:cNvSpPr txBox="1"/>
          <p:nvPr/>
        </p:nvSpPr>
        <p:spPr>
          <a:xfrm>
            <a:off x="4579690" y="5650834"/>
            <a:ext cx="3614727" cy="830997"/>
          </a:xfrm>
          <a:prstGeom prst="rect">
            <a:avLst/>
          </a:prstGeom>
          <a:noFill/>
        </p:spPr>
        <p:txBody>
          <a:bodyPr wrap="square" rtlCol="0">
            <a:spAutoFit/>
          </a:bodyPr>
          <a:lstStyle/>
          <a:p>
            <a:pPr algn="ctr"/>
            <a:r>
              <a:rPr lang="en-GB" sz="1600" dirty="0">
                <a:solidFill>
                  <a:srgbClr val="00B050"/>
                </a:solidFill>
                <a:effectLst>
                  <a:outerShdw blurRad="38100" dist="38100" dir="2700000" algn="tl">
                    <a:srgbClr val="000000">
                      <a:alpha val="43137"/>
                    </a:srgbClr>
                  </a:outerShdw>
                </a:effectLst>
                <a:latin typeface="Comic Sans MS" panose="030F0902030302020204" pitchFamily="66" charset="0"/>
              </a:rPr>
              <a:t>“there took place an act of atrocity without parallel in the modem warfare of civilized nations.”</a:t>
            </a:r>
          </a:p>
        </p:txBody>
      </p:sp>
      <p:sp>
        <p:nvSpPr>
          <p:cNvPr id="18" name="Rectangle 17">
            <a:extLst>
              <a:ext uri="{FF2B5EF4-FFF2-40B4-BE49-F238E27FC236}">
                <a16:creationId xmlns:a16="http://schemas.microsoft.com/office/drawing/2014/main" id="{50FD0EC0-A0D6-8B4D-8E36-ED3ADD98A2A9}"/>
              </a:ext>
            </a:extLst>
          </p:cNvPr>
          <p:cNvSpPr/>
          <p:nvPr/>
        </p:nvSpPr>
        <p:spPr>
          <a:xfrm>
            <a:off x="181241" y="780134"/>
            <a:ext cx="1602738" cy="1569660"/>
          </a:xfrm>
          <a:prstGeom prst="rect">
            <a:avLst/>
          </a:prstGeom>
        </p:spPr>
        <p:txBody>
          <a:bodyPr wrap="square">
            <a:spAutoFit/>
          </a:bodyPr>
          <a:lstStyle/>
          <a:p>
            <a:r>
              <a:rPr lang="en-US" sz="9600" dirty="0"/>
              <a:t>👨‍🏫</a:t>
            </a:r>
          </a:p>
        </p:txBody>
      </p:sp>
      <p:sp>
        <p:nvSpPr>
          <p:cNvPr id="19" name="Rounded Rectangular Callout 18">
            <a:extLst>
              <a:ext uri="{FF2B5EF4-FFF2-40B4-BE49-F238E27FC236}">
                <a16:creationId xmlns:a16="http://schemas.microsoft.com/office/drawing/2014/main" id="{2E83A7AC-AEF7-8D4B-9387-EC3C52729274}"/>
              </a:ext>
            </a:extLst>
          </p:cNvPr>
          <p:cNvSpPr/>
          <p:nvPr/>
        </p:nvSpPr>
        <p:spPr>
          <a:xfrm>
            <a:off x="872174" y="2316603"/>
            <a:ext cx="2441901" cy="4027125"/>
          </a:xfrm>
          <a:prstGeom prst="wedgeRoundRectCallout">
            <a:avLst>
              <a:gd name="adj1" fmla="val -37914"/>
              <a:gd name="adj2" fmla="val -6097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2060"/>
                </a:solidFill>
                <a:latin typeface="Comic Sans MS" panose="030F0902030302020204" pitchFamily="66" charset="0"/>
              </a:rPr>
              <a:t>To answer this question, you need quotes from both texts, that demonstrate similar experiences.</a:t>
            </a:r>
          </a:p>
          <a:p>
            <a:endParaRPr lang="en-US" i="1" dirty="0">
              <a:solidFill>
                <a:srgbClr val="002060"/>
              </a:solidFill>
              <a:latin typeface="Comic Sans MS" panose="030F0902030302020204" pitchFamily="66" charset="0"/>
            </a:endParaRPr>
          </a:p>
          <a:p>
            <a:r>
              <a:rPr lang="en-US" i="1" dirty="0">
                <a:solidFill>
                  <a:srgbClr val="002060"/>
                </a:solidFill>
                <a:latin typeface="Comic Sans MS" panose="030F0902030302020204" pitchFamily="66" charset="0"/>
              </a:rPr>
              <a:t>Here’s some examples…</a:t>
            </a:r>
          </a:p>
        </p:txBody>
      </p:sp>
      <p:pic>
        <p:nvPicPr>
          <p:cNvPr id="20" name="Picture 2">
            <a:extLst>
              <a:ext uri="{FF2B5EF4-FFF2-40B4-BE49-F238E27FC236}">
                <a16:creationId xmlns:a16="http://schemas.microsoft.com/office/drawing/2014/main" id="{4BB8DCAD-4FC1-4146-B24A-35F944BA0E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42" t="54957" r="59408" b="34914"/>
          <a:stretch/>
        </p:blipFill>
        <p:spPr bwMode="auto">
          <a:xfrm>
            <a:off x="5956890" y="409645"/>
            <a:ext cx="3909848" cy="740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a:extLst>
              <a:ext uri="{FF2B5EF4-FFF2-40B4-BE49-F238E27FC236}">
                <a16:creationId xmlns:a16="http://schemas.microsoft.com/office/drawing/2014/main" id="{CD1CD0FA-3830-D145-B675-A7E90B4A1C1D}"/>
              </a:ext>
            </a:extLst>
          </p:cNvPr>
          <p:cNvSpPr txBox="1"/>
          <p:nvPr/>
        </p:nvSpPr>
        <p:spPr>
          <a:xfrm rot="551022">
            <a:off x="9739499" y="817145"/>
            <a:ext cx="1775971" cy="1015663"/>
          </a:xfrm>
          <a:prstGeom prst="rect">
            <a:avLst/>
          </a:prstGeom>
          <a:solidFill>
            <a:srgbClr val="FFC000"/>
          </a:solidFill>
          <a:ln w="57150">
            <a:solidFill>
              <a:schemeClr val="tx1"/>
            </a:solidFill>
          </a:ln>
        </p:spPr>
        <p:txBody>
          <a:bodyPr wrap="square" rtlCol="0">
            <a:spAutoFit/>
          </a:bodyPr>
          <a:lstStyle/>
          <a:p>
            <a:pPr algn="ctr"/>
            <a:r>
              <a:rPr lang="en-GB" sz="6000" b="1" dirty="0">
                <a:effectLst>
                  <a:outerShdw blurRad="38100" dist="38100" dir="2700000" algn="tl">
                    <a:srgbClr val="000000">
                      <a:alpha val="43137"/>
                    </a:srgbClr>
                  </a:outerShdw>
                </a:effectLst>
              </a:rPr>
              <a:t>AO1</a:t>
            </a:r>
          </a:p>
        </p:txBody>
      </p:sp>
    </p:spTree>
    <p:extLst>
      <p:ext uri="{BB962C8B-B14F-4D97-AF65-F5344CB8AC3E}">
        <p14:creationId xmlns:p14="http://schemas.microsoft.com/office/powerpoint/2010/main" val="35417316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9" name="TextBox 8"/>
          <p:cNvSpPr txBox="1"/>
          <p:nvPr/>
        </p:nvSpPr>
        <p:spPr>
          <a:xfrm>
            <a:off x="5065841" y="1854938"/>
            <a:ext cx="6077768"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GB" sz="2400" dirty="0">
                <a:latin typeface="Comic Sans MS" panose="030F0902030302020204" pitchFamily="66" charset="0"/>
              </a:rPr>
              <a:t>Adding a point…</a:t>
            </a:r>
          </a:p>
        </p:txBody>
      </p:sp>
      <p:sp>
        <p:nvSpPr>
          <p:cNvPr id="10" name="TextBox 9"/>
          <p:cNvSpPr txBox="1"/>
          <p:nvPr/>
        </p:nvSpPr>
        <p:spPr>
          <a:xfrm>
            <a:off x="4669386" y="2478040"/>
            <a:ext cx="3435339" cy="338554"/>
          </a:xfrm>
          <a:prstGeom prst="rect">
            <a:avLst/>
          </a:prstGeom>
          <a:noFill/>
        </p:spPr>
        <p:txBody>
          <a:bodyPr wrap="square" rtlCol="0">
            <a:spAutoFit/>
          </a:bodyPr>
          <a:lstStyle/>
          <a:p>
            <a:pPr algn="ctr"/>
            <a:r>
              <a:rPr lang="en-GB" sz="1600" i="1" u="sng" dirty="0">
                <a:latin typeface="Comic Sans MS" panose="030F0902030302020204" pitchFamily="66" charset="0"/>
              </a:rPr>
              <a:t>Charge of the Light Brigade</a:t>
            </a:r>
          </a:p>
        </p:txBody>
      </p:sp>
      <p:sp>
        <p:nvSpPr>
          <p:cNvPr id="11" name="TextBox 10"/>
          <p:cNvSpPr txBox="1"/>
          <p:nvPr/>
        </p:nvSpPr>
        <p:spPr>
          <a:xfrm>
            <a:off x="8345904" y="2478040"/>
            <a:ext cx="3041668" cy="338554"/>
          </a:xfrm>
          <a:prstGeom prst="rect">
            <a:avLst/>
          </a:prstGeom>
          <a:noFill/>
        </p:spPr>
        <p:txBody>
          <a:bodyPr wrap="square" rtlCol="0">
            <a:spAutoFit/>
          </a:bodyPr>
          <a:lstStyle/>
          <a:p>
            <a:pPr algn="ctr"/>
            <a:r>
              <a:rPr lang="en-GB" sz="1600" i="1" u="sng" dirty="0">
                <a:latin typeface="Comic Sans MS" panose="030F0902030302020204" pitchFamily="66" charset="0"/>
              </a:rPr>
              <a:t>Wilfred Owen’s Letter</a:t>
            </a:r>
          </a:p>
        </p:txBody>
      </p:sp>
      <p:sp>
        <p:nvSpPr>
          <p:cNvPr id="12" name="TextBox 11"/>
          <p:cNvSpPr txBox="1"/>
          <p:nvPr/>
        </p:nvSpPr>
        <p:spPr>
          <a:xfrm>
            <a:off x="8252241" y="3455082"/>
            <a:ext cx="3228993" cy="338554"/>
          </a:xfrm>
          <a:prstGeom prst="rect">
            <a:avLst/>
          </a:prstGeom>
          <a:noFill/>
        </p:spPr>
        <p:txBody>
          <a:bodyPr wrap="square" rtlCol="0">
            <a:spAutoFit/>
          </a:bodyPr>
          <a:lstStyle/>
          <a:p>
            <a:pPr algn="ctr"/>
            <a:r>
              <a:rPr lang="en-GB" sz="1600" dirty="0">
                <a:solidFill>
                  <a:srgbClr val="00B050"/>
                </a:solidFill>
                <a:effectLst>
                  <a:outerShdw blurRad="38100" dist="38100" dir="2700000" algn="tl">
                    <a:srgbClr val="000000">
                      <a:alpha val="43137"/>
                    </a:srgbClr>
                  </a:outerShdw>
                </a:effectLst>
                <a:latin typeface="Comic Sans MS" panose="030F0902030302020204" pitchFamily="66" charset="0"/>
              </a:rPr>
              <a:t>“I have suffered seventh hell.”</a:t>
            </a:r>
          </a:p>
        </p:txBody>
      </p:sp>
      <p:sp>
        <p:nvSpPr>
          <p:cNvPr id="13" name="TextBox 12"/>
          <p:cNvSpPr txBox="1"/>
          <p:nvPr/>
        </p:nvSpPr>
        <p:spPr>
          <a:xfrm>
            <a:off x="4709415" y="3208860"/>
            <a:ext cx="3435340" cy="830997"/>
          </a:xfrm>
          <a:prstGeom prst="rect">
            <a:avLst/>
          </a:prstGeom>
          <a:noFill/>
        </p:spPr>
        <p:txBody>
          <a:bodyPr wrap="square" rtlCol="0">
            <a:spAutoFit/>
          </a:bodyPr>
          <a:lstStyle/>
          <a:p>
            <a:pPr algn="ctr"/>
            <a:r>
              <a:rPr lang="en-GB" sz="1600" dirty="0">
                <a:solidFill>
                  <a:srgbClr val="00B050"/>
                </a:solidFill>
                <a:effectLst>
                  <a:outerShdw blurRad="38100" dist="38100" dir="2700000" algn="tl">
                    <a:srgbClr val="000000">
                      <a:alpha val="43137"/>
                    </a:srgbClr>
                  </a:outerShdw>
                </a:effectLst>
                <a:latin typeface="Comic Sans MS" panose="030F0902030302020204" pitchFamily="66" charset="0"/>
              </a:rPr>
              <a:t>“from thirty iron mouths, a flood of smoke and flame, through which hissed the deadly balls.” </a:t>
            </a:r>
          </a:p>
        </p:txBody>
      </p:sp>
      <p:sp>
        <p:nvSpPr>
          <p:cNvPr id="14" name="TextBox 13"/>
          <p:cNvSpPr txBox="1"/>
          <p:nvPr/>
        </p:nvSpPr>
        <p:spPr>
          <a:xfrm>
            <a:off x="8337170" y="4577923"/>
            <a:ext cx="3059133" cy="584775"/>
          </a:xfrm>
          <a:prstGeom prst="rect">
            <a:avLst/>
          </a:prstGeom>
          <a:noFill/>
        </p:spPr>
        <p:txBody>
          <a:bodyPr wrap="square" rtlCol="0">
            <a:spAutoFit/>
          </a:bodyPr>
          <a:lstStyle/>
          <a:p>
            <a:pPr algn="ctr"/>
            <a:r>
              <a:rPr lang="en-GB" sz="1600" dirty="0">
                <a:solidFill>
                  <a:srgbClr val="00B050"/>
                </a:solidFill>
                <a:effectLst>
                  <a:outerShdw blurRad="38100" dist="38100" dir="2700000" algn="tl">
                    <a:srgbClr val="000000">
                      <a:alpha val="43137"/>
                    </a:srgbClr>
                  </a:outerShdw>
                </a:effectLst>
                <a:latin typeface="Comic Sans MS" panose="030F0902030302020204" pitchFamily="66" charset="0"/>
              </a:rPr>
              <a:t>“I held an advanced post … in the middle of No Man’s Land.”</a:t>
            </a:r>
          </a:p>
        </p:txBody>
      </p:sp>
      <p:sp>
        <p:nvSpPr>
          <p:cNvPr id="15" name="TextBox 14"/>
          <p:cNvSpPr txBox="1"/>
          <p:nvPr/>
        </p:nvSpPr>
        <p:spPr>
          <a:xfrm>
            <a:off x="4886280" y="4577923"/>
            <a:ext cx="3001549" cy="584775"/>
          </a:xfrm>
          <a:prstGeom prst="rect">
            <a:avLst/>
          </a:prstGeom>
          <a:noFill/>
        </p:spPr>
        <p:txBody>
          <a:bodyPr wrap="square" rtlCol="0">
            <a:spAutoFit/>
          </a:bodyPr>
          <a:lstStyle/>
          <a:p>
            <a:pPr algn="ctr"/>
            <a:r>
              <a:rPr lang="en-GB" sz="1600" dirty="0">
                <a:solidFill>
                  <a:srgbClr val="00B050"/>
                </a:solidFill>
                <a:effectLst>
                  <a:outerShdw blurRad="38100" dist="38100" dir="2700000" algn="tl">
                    <a:srgbClr val="000000">
                      <a:alpha val="43137"/>
                    </a:srgbClr>
                  </a:outerShdw>
                </a:effectLst>
                <a:latin typeface="Comic Sans MS" panose="030F0902030302020204" pitchFamily="66" charset="0"/>
              </a:rPr>
              <a:t>“their desperate valour knew no bounds”</a:t>
            </a:r>
          </a:p>
        </p:txBody>
      </p:sp>
      <p:sp>
        <p:nvSpPr>
          <p:cNvPr id="16" name="TextBox 15"/>
          <p:cNvSpPr txBox="1"/>
          <p:nvPr/>
        </p:nvSpPr>
        <p:spPr>
          <a:xfrm>
            <a:off x="8455306" y="5650834"/>
            <a:ext cx="2822860" cy="830997"/>
          </a:xfrm>
          <a:prstGeom prst="rect">
            <a:avLst/>
          </a:prstGeom>
          <a:noFill/>
        </p:spPr>
        <p:txBody>
          <a:bodyPr wrap="square" rtlCol="0">
            <a:spAutoFit/>
          </a:bodyPr>
          <a:lstStyle/>
          <a:p>
            <a:pPr algn="ctr"/>
            <a:r>
              <a:rPr lang="en-GB" sz="1600" dirty="0">
                <a:solidFill>
                  <a:srgbClr val="00B050"/>
                </a:solidFill>
                <a:effectLst>
                  <a:outerShdw blurRad="38100" dist="38100" dir="2700000" algn="tl">
                    <a:srgbClr val="000000">
                      <a:alpha val="43137"/>
                    </a:srgbClr>
                  </a:outerShdw>
                </a:effectLst>
                <a:latin typeface="Comic Sans MS" panose="030F0902030302020204" pitchFamily="66" charset="0"/>
              </a:rPr>
              <a:t>“The Germans knew we were staying there and decided we shouldn’t.”</a:t>
            </a:r>
          </a:p>
        </p:txBody>
      </p:sp>
      <p:sp>
        <p:nvSpPr>
          <p:cNvPr id="17" name="TextBox 16"/>
          <p:cNvSpPr txBox="1"/>
          <p:nvPr/>
        </p:nvSpPr>
        <p:spPr>
          <a:xfrm>
            <a:off x="4579690" y="5650834"/>
            <a:ext cx="3614727" cy="830997"/>
          </a:xfrm>
          <a:prstGeom prst="rect">
            <a:avLst/>
          </a:prstGeom>
          <a:noFill/>
        </p:spPr>
        <p:txBody>
          <a:bodyPr wrap="square" rtlCol="0">
            <a:spAutoFit/>
          </a:bodyPr>
          <a:lstStyle/>
          <a:p>
            <a:pPr algn="ctr"/>
            <a:r>
              <a:rPr lang="en-GB" sz="1600" dirty="0">
                <a:solidFill>
                  <a:srgbClr val="00B050"/>
                </a:solidFill>
                <a:effectLst>
                  <a:outerShdw blurRad="38100" dist="38100" dir="2700000" algn="tl">
                    <a:srgbClr val="000000">
                      <a:alpha val="43137"/>
                    </a:srgbClr>
                  </a:outerShdw>
                </a:effectLst>
                <a:latin typeface="Comic Sans MS" panose="030F0902030302020204" pitchFamily="66" charset="0"/>
              </a:rPr>
              <a:t>“there took place an act of atrocity without parallel in the modem warfare of civilized nations.”</a:t>
            </a:r>
          </a:p>
        </p:txBody>
      </p:sp>
      <p:sp>
        <p:nvSpPr>
          <p:cNvPr id="18" name="Rectangle 17">
            <a:extLst>
              <a:ext uri="{FF2B5EF4-FFF2-40B4-BE49-F238E27FC236}">
                <a16:creationId xmlns:a16="http://schemas.microsoft.com/office/drawing/2014/main" id="{50FD0EC0-A0D6-8B4D-8E36-ED3ADD98A2A9}"/>
              </a:ext>
            </a:extLst>
          </p:cNvPr>
          <p:cNvSpPr/>
          <p:nvPr/>
        </p:nvSpPr>
        <p:spPr>
          <a:xfrm>
            <a:off x="181241" y="780134"/>
            <a:ext cx="1602738" cy="1569660"/>
          </a:xfrm>
          <a:prstGeom prst="rect">
            <a:avLst/>
          </a:prstGeom>
        </p:spPr>
        <p:txBody>
          <a:bodyPr wrap="square">
            <a:spAutoFit/>
          </a:bodyPr>
          <a:lstStyle/>
          <a:p>
            <a:r>
              <a:rPr lang="en-US" sz="9600" dirty="0"/>
              <a:t>👨‍🏫</a:t>
            </a:r>
          </a:p>
        </p:txBody>
      </p:sp>
      <p:sp>
        <p:nvSpPr>
          <p:cNvPr id="19" name="Rounded Rectangular Callout 18">
            <a:extLst>
              <a:ext uri="{FF2B5EF4-FFF2-40B4-BE49-F238E27FC236}">
                <a16:creationId xmlns:a16="http://schemas.microsoft.com/office/drawing/2014/main" id="{2E83A7AC-AEF7-8D4B-9387-EC3C52729274}"/>
              </a:ext>
            </a:extLst>
          </p:cNvPr>
          <p:cNvSpPr/>
          <p:nvPr/>
        </p:nvSpPr>
        <p:spPr>
          <a:xfrm>
            <a:off x="880119" y="2085770"/>
            <a:ext cx="2387363" cy="2546748"/>
          </a:xfrm>
          <a:prstGeom prst="wedgeRoundRectCallout">
            <a:avLst>
              <a:gd name="adj1" fmla="val -37914"/>
              <a:gd name="adj2" fmla="val -6097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2060"/>
                </a:solidFill>
                <a:latin typeface="Comic Sans MS" panose="030F0902030302020204" pitchFamily="66" charset="0"/>
              </a:rPr>
              <a:t>Now, you can develop </a:t>
            </a:r>
            <a:r>
              <a:rPr lang="en-US" b="1" i="1" dirty="0">
                <a:solidFill>
                  <a:srgbClr val="002060"/>
                </a:solidFill>
                <a:latin typeface="Comic Sans MS" panose="030F0902030302020204" pitchFamily="66" charset="0"/>
              </a:rPr>
              <a:t>points</a:t>
            </a:r>
            <a:r>
              <a:rPr lang="en-US" i="1" dirty="0">
                <a:solidFill>
                  <a:srgbClr val="002060"/>
                </a:solidFill>
                <a:latin typeface="Comic Sans MS" panose="030F0902030302020204" pitchFamily="66" charset="0"/>
              </a:rPr>
              <a:t>, which identify the similarities between pairs of quotes… </a:t>
            </a:r>
          </a:p>
        </p:txBody>
      </p:sp>
      <p:pic>
        <p:nvPicPr>
          <p:cNvPr id="20" name="Picture 2">
            <a:extLst>
              <a:ext uri="{FF2B5EF4-FFF2-40B4-BE49-F238E27FC236}">
                <a16:creationId xmlns:a16="http://schemas.microsoft.com/office/drawing/2014/main" id="{4BB8DCAD-4FC1-4146-B24A-35F944BA0E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42" t="54957" r="59408" b="34914"/>
          <a:stretch/>
        </p:blipFill>
        <p:spPr bwMode="auto">
          <a:xfrm>
            <a:off x="5956890" y="409645"/>
            <a:ext cx="3909848" cy="740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a:extLst>
              <a:ext uri="{FF2B5EF4-FFF2-40B4-BE49-F238E27FC236}">
                <a16:creationId xmlns:a16="http://schemas.microsoft.com/office/drawing/2014/main" id="{CD1CD0FA-3830-D145-B675-A7E90B4A1C1D}"/>
              </a:ext>
            </a:extLst>
          </p:cNvPr>
          <p:cNvSpPr txBox="1"/>
          <p:nvPr/>
        </p:nvSpPr>
        <p:spPr>
          <a:xfrm rot="551022">
            <a:off x="9739499" y="817145"/>
            <a:ext cx="1775971" cy="1015663"/>
          </a:xfrm>
          <a:prstGeom prst="rect">
            <a:avLst/>
          </a:prstGeom>
          <a:solidFill>
            <a:srgbClr val="FFC000"/>
          </a:solidFill>
          <a:ln w="57150">
            <a:solidFill>
              <a:schemeClr val="tx1"/>
            </a:solidFill>
          </a:ln>
        </p:spPr>
        <p:txBody>
          <a:bodyPr wrap="square" rtlCol="0">
            <a:spAutoFit/>
          </a:bodyPr>
          <a:lstStyle/>
          <a:p>
            <a:pPr algn="ctr"/>
            <a:r>
              <a:rPr lang="en-GB" sz="6000" b="1" dirty="0">
                <a:effectLst>
                  <a:outerShdw blurRad="38100" dist="38100" dir="2700000" algn="tl">
                    <a:srgbClr val="000000">
                      <a:alpha val="43137"/>
                    </a:srgbClr>
                  </a:outerShdw>
                </a:effectLst>
              </a:rPr>
              <a:t>AO1</a:t>
            </a:r>
          </a:p>
        </p:txBody>
      </p:sp>
      <p:sp>
        <p:nvSpPr>
          <p:cNvPr id="22" name="TextBox 21">
            <a:extLst>
              <a:ext uri="{FF2B5EF4-FFF2-40B4-BE49-F238E27FC236}">
                <a16:creationId xmlns:a16="http://schemas.microsoft.com/office/drawing/2014/main" id="{39A5C74B-A763-A945-8A28-474C22BB10A4}"/>
              </a:ext>
            </a:extLst>
          </p:cNvPr>
          <p:cNvSpPr txBox="1"/>
          <p:nvPr/>
        </p:nvSpPr>
        <p:spPr>
          <a:xfrm>
            <a:off x="4275427" y="2873512"/>
            <a:ext cx="7658595" cy="338554"/>
          </a:xfrm>
          <a:prstGeom prst="rect">
            <a:avLst/>
          </a:prstGeom>
          <a:noFill/>
        </p:spPr>
        <p:txBody>
          <a:bodyPr wrap="square" rtlCol="0">
            <a:spAutoFit/>
          </a:bodyPr>
          <a:lstStyle/>
          <a:p>
            <a:pPr algn="ctr"/>
            <a:r>
              <a:rPr lang="en-GB" sz="1600" dirty="0">
                <a:solidFill>
                  <a:srgbClr val="0070C0"/>
                </a:solidFill>
                <a:effectLst>
                  <a:outerShdw blurRad="38100" dist="38100" dir="2700000" algn="tl">
                    <a:srgbClr val="000000">
                      <a:alpha val="43137"/>
                    </a:srgbClr>
                  </a:outerShdw>
                </a:effectLst>
                <a:latin typeface="Comic Sans MS" panose="030F0902030302020204" pitchFamily="66" charset="0"/>
              </a:rPr>
              <a:t>In both texts, the soldiers suffer and face extreme conditions and hardships.</a:t>
            </a:r>
          </a:p>
        </p:txBody>
      </p:sp>
      <p:sp>
        <p:nvSpPr>
          <p:cNvPr id="23" name="TextBox 22">
            <a:extLst>
              <a:ext uri="{FF2B5EF4-FFF2-40B4-BE49-F238E27FC236}">
                <a16:creationId xmlns:a16="http://schemas.microsoft.com/office/drawing/2014/main" id="{A185D63F-3793-BD40-8CC5-DAF7FD0F2B82}"/>
              </a:ext>
            </a:extLst>
          </p:cNvPr>
          <p:cNvSpPr txBox="1"/>
          <p:nvPr/>
        </p:nvSpPr>
        <p:spPr>
          <a:xfrm>
            <a:off x="4275426" y="4139613"/>
            <a:ext cx="7658595" cy="338554"/>
          </a:xfrm>
          <a:prstGeom prst="rect">
            <a:avLst/>
          </a:prstGeom>
          <a:noFill/>
        </p:spPr>
        <p:txBody>
          <a:bodyPr wrap="square" rtlCol="0">
            <a:spAutoFit/>
          </a:bodyPr>
          <a:lstStyle/>
          <a:p>
            <a:pPr algn="ctr"/>
            <a:r>
              <a:rPr lang="en-GB" sz="1600" dirty="0">
                <a:solidFill>
                  <a:srgbClr val="0070C0"/>
                </a:solidFill>
                <a:effectLst>
                  <a:outerShdw blurRad="38100" dist="38100" dir="2700000" algn="tl">
                    <a:srgbClr val="000000">
                      <a:alpha val="43137"/>
                    </a:srgbClr>
                  </a:outerShdw>
                </a:effectLst>
                <a:latin typeface="Comic Sans MS" panose="030F0902030302020204" pitchFamily="66" charset="0"/>
              </a:rPr>
              <a:t>In addition to this, the bravery of the soldiers is presented in both extracts.</a:t>
            </a:r>
          </a:p>
        </p:txBody>
      </p:sp>
      <p:sp>
        <p:nvSpPr>
          <p:cNvPr id="24" name="TextBox 23">
            <a:extLst>
              <a:ext uri="{FF2B5EF4-FFF2-40B4-BE49-F238E27FC236}">
                <a16:creationId xmlns:a16="http://schemas.microsoft.com/office/drawing/2014/main" id="{8B16714A-A8AC-BA44-84E5-23EDA4D6533A}"/>
              </a:ext>
            </a:extLst>
          </p:cNvPr>
          <p:cNvSpPr txBox="1"/>
          <p:nvPr/>
        </p:nvSpPr>
        <p:spPr>
          <a:xfrm>
            <a:off x="3928259" y="5237489"/>
            <a:ext cx="8352928" cy="338554"/>
          </a:xfrm>
          <a:prstGeom prst="rect">
            <a:avLst/>
          </a:prstGeom>
          <a:noFill/>
        </p:spPr>
        <p:txBody>
          <a:bodyPr wrap="square" rtlCol="0">
            <a:spAutoFit/>
          </a:bodyPr>
          <a:lstStyle/>
          <a:p>
            <a:pPr algn="ctr"/>
            <a:r>
              <a:rPr lang="en-GB" sz="1600" dirty="0">
                <a:solidFill>
                  <a:srgbClr val="0070C0"/>
                </a:solidFill>
                <a:effectLst>
                  <a:outerShdw blurRad="38100" dist="38100" dir="2700000" algn="tl">
                    <a:srgbClr val="000000">
                      <a:alpha val="43137"/>
                    </a:srgbClr>
                  </a:outerShdw>
                </a:effectLst>
                <a:latin typeface="Comic Sans MS" panose="030F0902030302020204" pitchFamily="66" charset="0"/>
              </a:rPr>
              <a:t>Another similarity between the two texts is the negative presentation of the enemy.</a:t>
            </a:r>
          </a:p>
        </p:txBody>
      </p:sp>
    </p:spTree>
    <p:extLst>
      <p:ext uri="{BB962C8B-B14F-4D97-AF65-F5344CB8AC3E}">
        <p14:creationId xmlns:p14="http://schemas.microsoft.com/office/powerpoint/2010/main" val="65055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0" name="TextBox 19"/>
          <p:cNvSpPr txBox="1"/>
          <p:nvPr/>
        </p:nvSpPr>
        <p:spPr>
          <a:xfrm>
            <a:off x="5038967" y="3878627"/>
            <a:ext cx="6721706" cy="2308324"/>
          </a:xfrm>
          <a:prstGeom prst="rect">
            <a:avLst/>
          </a:prstGeom>
          <a:solidFill>
            <a:schemeClr val="bg1"/>
          </a:solidFill>
        </p:spPr>
        <p:txBody>
          <a:bodyPr wrap="square" rtlCol="0">
            <a:spAutoFit/>
          </a:bodyPr>
          <a:lstStyle/>
          <a:p>
            <a:r>
              <a:rPr lang="en-GB" sz="1600" dirty="0">
                <a:solidFill>
                  <a:srgbClr val="00B0F0"/>
                </a:solidFill>
                <a:latin typeface="Comic Sans MS" panose="030F0902030302020204" pitchFamily="66" charset="0"/>
              </a:rPr>
              <a:t>Despite the fact that the texts are produced about two very different wars, both texts emphasise  the suffering of the soldiers in the extreme conditions and hardships that they face. In source B, Owen writes that he has </a:t>
            </a:r>
            <a:r>
              <a:rPr lang="en-GB" sz="1600" dirty="0">
                <a:solidFill>
                  <a:srgbClr val="00B050"/>
                </a:solidFill>
                <a:latin typeface="Comic Sans MS" panose="030F0902030302020204" pitchFamily="66" charset="0"/>
              </a:rPr>
              <a:t>“suffered seventh hell,” </a:t>
            </a:r>
            <a:r>
              <a:rPr lang="en-GB" sz="1600" dirty="0">
                <a:solidFill>
                  <a:schemeClr val="accent6">
                    <a:lumMod val="75000"/>
                  </a:schemeClr>
                </a:solidFill>
                <a:latin typeface="Comic Sans MS" panose="030F0902030302020204" pitchFamily="66" charset="0"/>
              </a:rPr>
              <a:t>suggesting he is overwrought by the violence he has witnessed</a:t>
            </a:r>
            <a:r>
              <a:rPr lang="en-GB" sz="1600" dirty="0">
                <a:latin typeface="Comic Sans MS" panose="030F0902030302020204" pitchFamily="66" charset="0"/>
              </a:rPr>
              <a:t> </a:t>
            </a:r>
            <a:r>
              <a:rPr lang="en-GB" sz="1600" dirty="0">
                <a:solidFill>
                  <a:srgbClr val="00B0F0"/>
                </a:solidFill>
                <a:latin typeface="Comic Sans MS" panose="030F0902030302020204" pitchFamily="66" charset="0"/>
              </a:rPr>
              <a:t>and in source A the soldiers are forced to charge into</a:t>
            </a:r>
            <a:r>
              <a:rPr lang="en-GB" sz="1600" dirty="0">
                <a:latin typeface="Comic Sans MS" panose="030F0902030302020204" pitchFamily="66" charset="0"/>
              </a:rPr>
              <a:t> </a:t>
            </a:r>
            <a:r>
              <a:rPr lang="en-GB" sz="1600" dirty="0">
                <a:solidFill>
                  <a:srgbClr val="00B050"/>
                </a:solidFill>
                <a:latin typeface="Comic Sans MS" panose="030F0902030302020204" pitchFamily="66" charset="0"/>
              </a:rPr>
              <a:t>“a flood of smoke and flame.” </a:t>
            </a:r>
            <a:r>
              <a:rPr lang="en-GB" sz="1600" dirty="0">
                <a:solidFill>
                  <a:schemeClr val="accent6">
                    <a:lumMod val="75000"/>
                  </a:schemeClr>
                </a:solidFill>
                <a:latin typeface="Comic Sans MS" panose="030F0902030302020204" pitchFamily="66" charset="0"/>
              </a:rPr>
              <a:t>which is a similarly hellish and violent description of the soldiers’ experience which suggests that both wars were an extremely dangerous and hostile environment for the soldiers. </a:t>
            </a:r>
          </a:p>
        </p:txBody>
      </p:sp>
      <p:pic>
        <p:nvPicPr>
          <p:cNvPr id="14" name="Picture 2">
            <a:extLst>
              <a:ext uri="{FF2B5EF4-FFF2-40B4-BE49-F238E27FC236}">
                <a16:creationId xmlns:a16="http://schemas.microsoft.com/office/drawing/2014/main" id="{5AE6D0C6-3F89-7648-8B49-EB9511A787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42" t="54957" r="59408" b="34914"/>
          <a:stretch/>
        </p:blipFill>
        <p:spPr bwMode="auto">
          <a:xfrm>
            <a:off x="5956890" y="212005"/>
            <a:ext cx="3909848" cy="740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a:extLst>
              <a:ext uri="{FF2B5EF4-FFF2-40B4-BE49-F238E27FC236}">
                <a16:creationId xmlns:a16="http://schemas.microsoft.com/office/drawing/2014/main" id="{6291248A-55F8-7347-94E7-EBE1504F1A37}"/>
              </a:ext>
            </a:extLst>
          </p:cNvPr>
          <p:cNvSpPr txBox="1"/>
          <p:nvPr/>
        </p:nvSpPr>
        <p:spPr>
          <a:xfrm>
            <a:off x="4971008" y="1882859"/>
            <a:ext cx="6721706" cy="1754326"/>
          </a:xfrm>
          <a:prstGeom prst="rect">
            <a:avLst/>
          </a:prstGeom>
          <a:noFill/>
        </p:spPr>
        <p:txBody>
          <a:bodyPr wrap="square" rtlCol="0">
            <a:spAutoFit/>
          </a:bodyPr>
          <a:lstStyle/>
          <a:p>
            <a:r>
              <a:rPr lang="en-GB" dirty="0"/>
              <a:t>You need to refer to </a:t>
            </a:r>
            <a:r>
              <a:rPr lang="en-GB" b="1" dirty="0"/>
              <a:t>source A </a:t>
            </a:r>
            <a:r>
              <a:rPr lang="en-GB" i="1" dirty="0"/>
              <a:t>(The Charge of the Light Brigade newspaper article,) </a:t>
            </a:r>
            <a:r>
              <a:rPr lang="en-GB" dirty="0"/>
              <a:t>and </a:t>
            </a:r>
            <a:r>
              <a:rPr lang="en-GB" b="1" dirty="0"/>
              <a:t>source B </a:t>
            </a:r>
            <a:r>
              <a:rPr lang="en-GB" i="1" dirty="0"/>
              <a:t>(Wilfred Owen’s letter to his mother,)</a:t>
            </a:r>
            <a:r>
              <a:rPr lang="en-GB" dirty="0"/>
              <a:t> for this question.</a:t>
            </a:r>
          </a:p>
          <a:p>
            <a:pPr marL="285750" indent="-285750">
              <a:buFont typeface="Arial" panose="020B0604020202020204" pitchFamily="34" charset="0"/>
              <a:buChar char="•"/>
            </a:pPr>
            <a:r>
              <a:rPr lang="en-GB" dirty="0"/>
              <a:t>The </a:t>
            </a:r>
            <a:r>
              <a:rPr lang="en-GB" b="1" dirty="0">
                <a:solidFill>
                  <a:srgbClr val="FF0000"/>
                </a:solidFill>
              </a:rPr>
              <a:t>writers’ experiences of war </a:t>
            </a:r>
            <a:r>
              <a:rPr lang="en-GB" dirty="0"/>
              <a:t>are </a:t>
            </a:r>
            <a:r>
              <a:rPr lang="en-GB" b="1" dirty="0">
                <a:solidFill>
                  <a:srgbClr val="FF0000"/>
                </a:solidFill>
              </a:rPr>
              <a:t>similar</a:t>
            </a:r>
            <a:r>
              <a:rPr lang="en-GB" dirty="0"/>
              <a:t>. </a:t>
            </a:r>
          </a:p>
          <a:p>
            <a:pPr marL="285750" indent="-285750">
              <a:buFont typeface="Arial" panose="020B0604020202020204" pitchFamily="34" charset="0"/>
              <a:buChar char="•"/>
            </a:pPr>
            <a:r>
              <a:rPr lang="en-GB" dirty="0"/>
              <a:t>Use </a:t>
            </a:r>
            <a:r>
              <a:rPr lang="en-GB" b="1" dirty="0">
                <a:solidFill>
                  <a:srgbClr val="0070C0"/>
                </a:solidFill>
              </a:rPr>
              <a:t>details</a:t>
            </a:r>
            <a:r>
              <a:rPr lang="en-GB" dirty="0">
                <a:solidFill>
                  <a:srgbClr val="0070C0"/>
                </a:solidFill>
              </a:rPr>
              <a:t> </a:t>
            </a:r>
            <a:r>
              <a:rPr lang="en-GB" dirty="0"/>
              <a:t>from </a:t>
            </a:r>
            <a:r>
              <a:rPr lang="en-GB" b="1" dirty="0">
                <a:solidFill>
                  <a:srgbClr val="0070C0"/>
                </a:solidFill>
              </a:rPr>
              <a:t>both</a:t>
            </a:r>
            <a:r>
              <a:rPr lang="en-GB" dirty="0">
                <a:solidFill>
                  <a:srgbClr val="0070C0"/>
                </a:solidFill>
              </a:rPr>
              <a:t> </a:t>
            </a:r>
            <a:r>
              <a:rPr lang="en-GB" dirty="0"/>
              <a:t>sources to write a </a:t>
            </a:r>
            <a:r>
              <a:rPr lang="en-GB" b="1" dirty="0">
                <a:solidFill>
                  <a:srgbClr val="00B050"/>
                </a:solidFill>
              </a:rPr>
              <a:t>summary</a:t>
            </a:r>
            <a:r>
              <a:rPr lang="en-GB" dirty="0">
                <a:solidFill>
                  <a:srgbClr val="00B050"/>
                </a:solidFill>
              </a:rPr>
              <a:t> </a:t>
            </a:r>
            <a:r>
              <a:rPr lang="en-GB" dirty="0"/>
              <a:t>of the similarities. </a:t>
            </a:r>
          </a:p>
        </p:txBody>
      </p:sp>
      <p:sp>
        <p:nvSpPr>
          <p:cNvPr id="13" name="TextBox 12">
            <a:extLst>
              <a:ext uri="{FF2B5EF4-FFF2-40B4-BE49-F238E27FC236}">
                <a16:creationId xmlns:a16="http://schemas.microsoft.com/office/drawing/2014/main" id="{AB5A7995-5BCA-B543-818B-696642EDF444}"/>
              </a:ext>
            </a:extLst>
          </p:cNvPr>
          <p:cNvSpPr txBox="1"/>
          <p:nvPr/>
        </p:nvSpPr>
        <p:spPr>
          <a:xfrm>
            <a:off x="5127703" y="1279077"/>
            <a:ext cx="6077768"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GB" sz="2400" dirty="0">
                <a:latin typeface="Comic Sans MS" panose="030F0902030302020204" pitchFamily="66" charset="0"/>
              </a:rPr>
              <a:t>Putting it together in a summary:</a:t>
            </a:r>
          </a:p>
        </p:txBody>
      </p:sp>
      <p:sp>
        <p:nvSpPr>
          <p:cNvPr id="17" name="Oval Callout 16">
            <a:extLst>
              <a:ext uri="{FF2B5EF4-FFF2-40B4-BE49-F238E27FC236}">
                <a16:creationId xmlns:a16="http://schemas.microsoft.com/office/drawing/2014/main" id="{697AF774-62F9-C645-9301-D79A3F8A7287}"/>
              </a:ext>
            </a:extLst>
          </p:cNvPr>
          <p:cNvSpPr/>
          <p:nvPr/>
        </p:nvSpPr>
        <p:spPr>
          <a:xfrm>
            <a:off x="3232872" y="5031314"/>
            <a:ext cx="1715334" cy="544094"/>
          </a:xfrm>
          <a:prstGeom prst="wedgeEllipseCallout">
            <a:avLst>
              <a:gd name="adj1" fmla="val 58656"/>
              <a:gd name="adj2" fmla="val -39278"/>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chemeClr val="accent6">
                    <a:lumMod val="50000"/>
                  </a:schemeClr>
                </a:solidFill>
                <a:latin typeface="Comic Sans MS" panose="030F0902030302020204" pitchFamily="66" charset="0"/>
              </a:rPr>
              <a:t>Inference</a:t>
            </a:r>
            <a:endParaRPr lang="en-US" i="1" dirty="0">
              <a:solidFill>
                <a:schemeClr val="accent6">
                  <a:lumMod val="50000"/>
                </a:schemeClr>
              </a:solidFill>
              <a:latin typeface="Comic Sans MS" panose="030F0902030302020204" pitchFamily="66" charset="0"/>
            </a:endParaRPr>
          </a:p>
        </p:txBody>
      </p:sp>
      <p:sp>
        <p:nvSpPr>
          <p:cNvPr id="18" name="Oval Callout 17">
            <a:extLst>
              <a:ext uri="{FF2B5EF4-FFF2-40B4-BE49-F238E27FC236}">
                <a16:creationId xmlns:a16="http://schemas.microsoft.com/office/drawing/2014/main" id="{EFA409F4-A296-1E4D-ADDA-F79081117866}"/>
              </a:ext>
            </a:extLst>
          </p:cNvPr>
          <p:cNvSpPr/>
          <p:nvPr/>
        </p:nvSpPr>
        <p:spPr>
          <a:xfrm>
            <a:off x="3777158" y="4345193"/>
            <a:ext cx="1171048" cy="544094"/>
          </a:xfrm>
          <a:prstGeom prst="wedgeEllipseCallout">
            <a:avLst>
              <a:gd name="adj1" fmla="val 67286"/>
              <a:gd name="adj2" fmla="val 15142"/>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rgbClr val="00B050"/>
                </a:solidFill>
                <a:latin typeface="Comic Sans MS" panose="030F0902030302020204" pitchFamily="66" charset="0"/>
              </a:rPr>
              <a:t>Quote</a:t>
            </a:r>
            <a:endParaRPr lang="en-US" i="1" dirty="0">
              <a:solidFill>
                <a:srgbClr val="00B050"/>
              </a:solidFill>
              <a:latin typeface="Comic Sans MS" panose="030F0902030302020204" pitchFamily="66" charset="0"/>
            </a:endParaRPr>
          </a:p>
        </p:txBody>
      </p:sp>
      <p:sp>
        <p:nvSpPr>
          <p:cNvPr id="19" name="Oval Callout 18">
            <a:extLst>
              <a:ext uri="{FF2B5EF4-FFF2-40B4-BE49-F238E27FC236}">
                <a16:creationId xmlns:a16="http://schemas.microsoft.com/office/drawing/2014/main" id="{C0832B8E-B8D4-CF4E-94B0-6342D7DFA94B}"/>
              </a:ext>
            </a:extLst>
          </p:cNvPr>
          <p:cNvSpPr/>
          <p:nvPr/>
        </p:nvSpPr>
        <p:spPr>
          <a:xfrm>
            <a:off x="3819733" y="3637185"/>
            <a:ext cx="1085898" cy="565981"/>
          </a:xfrm>
          <a:prstGeom prst="wedgeEllipseCallout">
            <a:avLst>
              <a:gd name="adj1" fmla="val 64339"/>
              <a:gd name="adj2" fmla="val 42449"/>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rgbClr val="00B0F0"/>
                </a:solidFill>
                <a:latin typeface="Comic Sans MS" panose="030F0902030302020204" pitchFamily="66" charset="0"/>
              </a:rPr>
              <a:t>Point</a:t>
            </a:r>
            <a:endParaRPr lang="en-US" i="1" dirty="0">
              <a:solidFill>
                <a:srgbClr val="00B0F0"/>
              </a:solidFill>
              <a:latin typeface="Comic Sans MS" panose="030F0902030302020204" pitchFamily="66" charset="0"/>
            </a:endParaRPr>
          </a:p>
        </p:txBody>
      </p:sp>
      <p:sp>
        <p:nvSpPr>
          <p:cNvPr id="21" name="Rectangle 20">
            <a:extLst>
              <a:ext uri="{FF2B5EF4-FFF2-40B4-BE49-F238E27FC236}">
                <a16:creationId xmlns:a16="http://schemas.microsoft.com/office/drawing/2014/main" id="{8658AD8F-D6CD-6B43-8EEE-4200FA2D6997}"/>
              </a:ext>
            </a:extLst>
          </p:cNvPr>
          <p:cNvSpPr/>
          <p:nvPr/>
        </p:nvSpPr>
        <p:spPr>
          <a:xfrm>
            <a:off x="242049" y="1150487"/>
            <a:ext cx="1602738" cy="1569660"/>
          </a:xfrm>
          <a:prstGeom prst="rect">
            <a:avLst/>
          </a:prstGeom>
        </p:spPr>
        <p:txBody>
          <a:bodyPr wrap="square">
            <a:spAutoFit/>
          </a:bodyPr>
          <a:lstStyle/>
          <a:p>
            <a:r>
              <a:rPr lang="en-US" sz="9600" dirty="0"/>
              <a:t>👨‍🏫</a:t>
            </a:r>
          </a:p>
        </p:txBody>
      </p:sp>
      <p:sp>
        <p:nvSpPr>
          <p:cNvPr id="22" name="Rounded Rectangular Callout 21">
            <a:extLst>
              <a:ext uri="{FF2B5EF4-FFF2-40B4-BE49-F238E27FC236}">
                <a16:creationId xmlns:a16="http://schemas.microsoft.com/office/drawing/2014/main" id="{6025C79E-7C00-DC45-BE60-2428E37A96C8}"/>
              </a:ext>
            </a:extLst>
          </p:cNvPr>
          <p:cNvSpPr/>
          <p:nvPr/>
        </p:nvSpPr>
        <p:spPr>
          <a:xfrm>
            <a:off x="850348" y="2484566"/>
            <a:ext cx="2666591" cy="2546748"/>
          </a:xfrm>
          <a:prstGeom prst="wedgeRoundRectCallout">
            <a:avLst>
              <a:gd name="adj1" fmla="val -37914"/>
              <a:gd name="adj2" fmla="val -6097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2060"/>
                </a:solidFill>
                <a:latin typeface="Comic Sans MS" panose="030F0902030302020204" pitchFamily="66" charset="0"/>
              </a:rPr>
              <a:t>Finally, complete a summary paragraph by adding your </a:t>
            </a:r>
            <a:r>
              <a:rPr lang="en-US" b="1" i="1" dirty="0">
                <a:solidFill>
                  <a:srgbClr val="002060"/>
                </a:solidFill>
                <a:latin typeface="Comic Sans MS" panose="030F0902030302020204" pitchFamily="66" charset="0"/>
              </a:rPr>
              <a:t>inference</a:t>
            </a:r>
            <a:r>
              <a:rPr lang="en-US" i="1" dirty="0">
                <a:solidFill>
                  <a:srgbClr val="002060"/>
                </a:solidFill>
                <a:latin typeface="Comic Sans MS" panose="030F0902030302020204" pitchFamily="66" charset="0"/>
              </a:rPr>
              <a:t> – that is, your personal </a:t>
            </a:r>
            <a:r>
              <a:rPr lang="en-US" b="1" i="1" dirty="0">
                <a:solidFill>
                  <a:srgbClr val="002060"/>
                </a:solidFill>
                <a:latin typeface="Comic Sans MS" panose="030F0902030302020204" pitchFamily="66" charset="0"/>
              </a:rPr>
              <a:t>interpretation</a:t>
            </a:r>
            <a:r>
              <a:rPr lang="en-US" i="1" dirty="0">
                <a:solidFill>
                  <a:srgbClr val="002060"/>
                </a:solidFill>
                <a:latin typeface="Comic Sans MS" panose="030F0902030302020204" pitchFamily="66" charset="0"/>
              </a:rPr>
              <a:t> based on the clues.</a:t>
            </a:r>
          </a:p>
        </p:txBody>
      </p:sp>
    </p:spTree>
    <p:extLst>
      <p:ext uri="{BB962C8B-B14F-4D97-AF65-F5344CB8AC3E}">
        <p14:creationId xmlns:p14="http://schemas.microsoft.com/office/powerpoint/2010/main" val="38403500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0" name="TextBox 19"/>
          <p:cNvSpPr txBox="1"/>
          <p:nvPr/>
        </p:nvSpPr>
        <p:spPr>
          <a:xfrm>
            <a:off x="5038967" y="3878627"/>
            <a:ext cx="6721706" cy="2308324"/>
          </a:xfrm>
          <a:prstGeom prst="rect">
            <a:avLst/>
          </a:prstGeom>
          <a:solidFill>
            <a:schemeClr val="bg1"/>
          </a:solidFill>
        </p:spPr>
        <p:txBody>
          <a:bodyPr wrap="square" rtlCol="0">
            <a:spAutoFit/>
          </a:bodyPr>
          <a:lstStyle/>
          <a:p>
            <a:r>
              <a:rPr lang="en-GB" sz="1600" dirty="0">
                <a:solidFill>
                  <a:srgbClr val="00B0F0"/>
                </a:solidFill>
                <a:latin typeface="Comic Sans MS" panose="030F0902030302020204" pitchFamily="66" charset="0"/>
              </a:rPr>
              <a:t>Despite the fact that the texts are produced about two very different wars, both texts emphasise  the suffering of the soldiers in the extreme conditions and hardships that they face. In source B, Owen writes that he has </a:t>
            </a:r>
            <a:r>
              <a:rPr lang="en-GB" sz="1600" dirty="0">
                <a:solidFill>
                  <a:srgbClr val="00B050"/>
                </a:solidFill>
                <a:latin typeface="Comic Sans MS" panose="030F0902030302020204" pitchFamily="66" charset="0"/>
              </a:rPr>
              <a:t>“suffered seventh hell,” </a:t>
            </a:r>
            <a:r>
              <a:rPr lang="en-GB" sz="1600" dirty="0">
                <a:solidFill>
                  <a:schemeClr val="accent6">
                    <a:lumMod val="75000"/>
                  </a:schemeClr>
                </a:solidFill>
                <a:latin typeface="Comic Sans MS" panose="030F0902030302020204" pitchFamily="66" charset="0"/>
              </a:rPr>
              <a:t>suggesting he is overwrought by the violence he has witnessed</a:t>
            </a:r>
            <a:r>
              <a:rPr lang="en-GB" sz="1600" dirty="0">
                <a:latin typeface="Comic Sans MS" panose="030F0902030302020204" pitchFamily="66" charset="0"/>
              </a:rPr>
              <a:t> </a:t>
            </a:r>
            <a:r>
              <a:rPr lang="en-GB" sz="1600" dirty="0">
                <a:solidFill>
                  <a:srgbClr val="00B0F0"/>
                </a:solidFill>
                <a:latin typeface="Comic Sans MS" panose="030F0902030302020204" pitchFamily="66" charset="0"/>
              </a:rPr>
              <a:t>and in source A the soldiers are forced to charge into</a:t>
            </a:r>
            <a:r>
              <a:rPr lang="en-GB" sz="1600" dirty="0">
                <a:latin typeface="Comic Sans MS" panose="030F0902030302020204" pitchFamily="66" charset="0"/>
              </a:rPr>
              <a:t> </a:t>
            </a:r>
            <a:r>
              <a:rPr lang="en-GB" sz="1600" dirty="0">
                <a:solidFill>
                  <a:srgbClr val="00B050"/>
                </a:solidFill>
                <a:latin typeface="Comic Sans MS" panose="030F0902030302020204" pitchFamily="66" charset="0"/>
              </a:rPr>
              <a:t>“a flood of smoke and flame.” </a:t>
            </a:r>
            <a:r>
              <a:rPr lang="en-GB" sz="1600" dirty="0">
                <a:solidFill>
                  <a:schemeClr val="accent6">
                    <a:lumMod val="75000"/>
                  </a:schemeClr>
                </a:solidFill>
                <a:latin typeface="Comic Sans MS" panose="030F0902030302020204" pitchFamily="66" charset="0"/>
              </a:rPr>
              <a:t>which is a similarly hellish and violent description of the soldiers’ experience which suggests that both wars were an extremely dangerous and hostile environment for the soldiers. </a:t>
            </a:r>
          </a:p>
        </p:txBody>
      </p:sp>
      <p:pic>
        <p:nvPicPr>
          <p:cNvPr id="14" name="Picture 2">
            <a:extLst>
              <a:ext uri="{FF2B5EF4-FFF2-40B4-BE49-F238E27FC236}">
                <a16:creationId xmlns:a16="http://schemas.microsoft.com/office/drawing/2014/main" id="{5AE6D0C6-3F89-7648-8B49-EB9511A787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42" t="54957" r="59408" b="34914"/>
          <a:stretch/>
        </p:blipFill>
        <p:spPr bwMode="auto">
          <a:xfrm>
            <a:off x="5956890" y="212005"/>
            <a:ext cx="3909848" cy="740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a:extLst>
              <a:ext uri="{FF2B5EF4-FFF2-40B4-BE49-F238E27FC236}">
                <a16:creationId xmlns:a16="http://schemas.microsoft.com/office/drawing/2014/main" id="{6291248A-55F8-7347-94E7-EBE1504F1A37}"/>
              </a:ext>
            </a:extLst>
          </p:cNvPr>
          <p:cNvSpPr txBox="1"/>
          <p:nvPr/>
        </p:nvSpPr>
        <p:spPr>
          <a:xfrm>
            <a:off x="4971008" y="1882859"/>
            <a:ext cx="6721706" cy="1754326"/>
          </a:xfrm>
          <a:prstGeom prst="rect">
            <a:avLst/>
          </a:prstGeom>
          <a:noFill/>
        </p:spPr>
        <p:txBody>
          <a:bodyPr wrap="square" rtlCol="0">
            <a:spAutoFit/>
          </a:bodyPr>
          <a:lstStyle/>
          <a:p>
            <a:r>
              <a:rPr lang="en-GB" dirty="0"/>
              <a:t>You need to refer to </a:t>
            </a:r>
            <a:r>
              <a:rPr lang="en-GB" b="1" dirty="0"/>
              <a:t>source A </a:t>
            </a:r>
            <a:r>
              <a:rPr lang="en-GB" i="1" dirty="0"/>
              <a:t>(The Charge of the Light Brigade newspaper article,) </a:t>
            </a:r>
            <a:r>
              <a:rPr lang="en-GB" dirty="0"/>
              <a:t>and </a:t>
            </a:r>
            <a:r>
              <a:rPr lang="en-GB" b="1" dirty="0"/>
              <a:t>source B </a:t>
            </a:r>
            <a:r>
              <a:rPr lang="en-GB" i="1" dirty="0"/>
              <a:t>(Wilfred Owen’s letter to his mother,)</a:t>
            </a:r>
            <a:r>
              <a:rPr lang="en-GB" dirty="0"/>
              <a:t> for this question.</a:t>
            </a:r>
          </a:p>
          <a:p>
            <a:pPr marL="285750" indent="-285750">
              <a:buFont typeface="Arial" panose="020B0604020202020204" pitchFamily="34" charset="0"/>
              <a:buChar char="•"/>
            </a:pPr>
            <a:r>
              <a:rPr lang="en-GB" dirty="0"/>
              <a:t>The </a:t>
            </a:r>
            <a:r>
              <a:rPr lang="en-GB" b="1" dirty="0">
                <a:solidFill>
                  <a:srgbClr val="FF0000"/>
                </a:solidFill>
              </a:rPr>
              <a:t>writers’ experiences of war </a:t>
            </a:r>
            <a:r>
              <a:rPr lang="en-GB" dirty="0"/>
              <a:t>are </a:t>
            </a:r>
            <a:r>
              <a:rPr lang="en-GB" b="1" dirty="0">
                <a:solidFill>
                  <a:srgbClr val="FF0000"/>
                </a:solidFill>
              </a:rPr>
              <a:t>similar</a:t>
            </a:r>
            <a:r>
              <a:rPr lang="en-GB" dirty="0"/>
              <a:t>. </a:t>
            </a:r>
          </a:p>
          <a:p>
            <a:pPr marL="285750" indent="-285750">
              <a:buFont typeface="Arial" panose="020B0604020202020204" pitchFamily="34" charset="0"/>
              <a:buChar char="•"/>
            </a:pPr>
            <a:r>
              <a:rPr lang="en-GB" dirty="0"/>
              <a:t>Use </a:t>
            </a:r>
            <a:r>
              <a:rPr lang="en-GB" b="1" dirty="0">
                <a:solidFill>
                  <a:srgbClr val="0070C0"/>
                </a:solidFill>
              </a:rPr>
              <a:t>details</a:t>
            </a:r>
            <a:r>
              <a:rPr lang="en-GB" dirty="0">
                <a:solidFill>
                  <a:srgbClr val="0070C0"/>
                </a:solidFill>
              </a:rPr>
              <a:t> </a:t>
            </a:r>
            <a:r>
              <a:rPr lang="en-GB" dirty="0"/>
              <a:t>from </a:t>
            </a:r>
            <a:r>
              <a:rPr lang="en-GB" b="1" dirty="0">
                <a:solidFill>
                  <a:srgbClr val="0070C0"/>
                </a:solidFill>
              </a:rPr>
              <a:t>both</a:t>
            </a:r>
            <a:r>
              <a:rPr lang="en-GB" dirty="0">
                <a:solidFill>
                  <a:srgbClr val="0070C0"/>
                </a:solidFill>
              </a:rPr>
              <a:t> </a:t>
            </a:r>
            <a:r>
              <a:rPr lang="en-GB" dirty="0"/>
              <a:t>sources to write a </a:t>
            </a:r>
            <a:r>
              <a:rPr lang="en-GB" b="1" dirty="0">
                <a:solidFill>
                  <a:srgbClr val="00B050"/>
                </a:solidFill>
              </a:rPr>
              <a:t>summary</a:t>
            </a:r>
            <a:r>
              <a:rPr lang="en-GB" dirty="0">
                <a:solidFill>
                  <a:srgbClr val="00B050"/>
                </a:solidFill>
              </a:rPr>
              <a:t> </a:t>
            </a:r>
            <a:r>
              <a:rPr lang="en-GB" dirty="0"/>
              <a:t>of the similarities. </a:t>
            </a:r>
          </a:p>
        </p:txBody>
      </p:sp>
      <p:sp>
        <p:nvSpPr>
          <p:cNvPr id="13" name="TextBox 12">
            <a:extLst>
              <a:ext uri="{FF2B5EF4-FFF2-40B4-BE49-F238E27FC236}">
                <a16:creationId xmlns:a16="http://schemas.microsoft.com/office/drawing/2014/main" id="{AB5A7995-5BCA-B543-818B-696642EDF444}"/>
              </a:ext>
            </a:extLst>
          </p:cNvPr>
          <p:cNvSpPr txBox="1"/>
          <p:nvPr/>
        </p:nvSpPr>
        <p:spPr>
          <a:xfrm>
            <a:off x="5127703" y="1279077"/>
            <a:ext cx="6077768"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GB" sz="2400" dirty="0">
                <a:latin typeface="Comic Sans MS" panose="030F0902030302020204" pitchFamily="66" charset="0"/>
              </a:rPr>
              <a:t>Putting it together in a summary:</a:t>
            </a:r>
          </a:p>
        </p:txBody>
      </p:sp>
      <p:sp>
        <p:nvSpPr>
          <p:cNvPr id="17" name="Oval Callout 16">
            <a:extLst>
              <a:ext uri="{FF2B5EF4-FFF2-40B4-BE49-F238E27FC236}">
                <a16:creationId xmlns:a16="http://schemas.microsoft.com/office/drawing/2014/main" id="{697AF774-62F9-C645-9301-D79A3F8A7287}"/>
              </a:ext>
            </a:extLst>
          </p:cNvPr>
          <p:cNvSpPr/>
          <p:nvPr/>
        </p:nvSpPr>
        <p:spPr>
          <a:xfrm>
            <a:off x="3232872" y="5031314"/>
            <a:ext cx="1715334" cy="544094"/>
          </a:xfrm>
          <a:prstGeom prst="wedgeEllipseCallout">
            <a:avLst>
              <a:gd name="adj1" fmla="val 58656"/>
              <a:gd name="adj2" fmla="val -39278"/>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chemeClr val="accent6">
                    <a:lumMod val="50000"/>
                  </a:schemeClr>
                </a:solidFill>
                <a:latin typeface="Comic Sans MS" panose="030F0902030302020204" pitchFamily="66" charset="0"/>
              </a:rPr>
              <a:t>Inference</a:t>
            </a:r>
            <a:endParaRPr lang="en-US" i="1" dirty="0">
              <a:solidFill>
                <a:schemeClr val="accent6">
                  <a:lumMod val="50000"/>
                </a:schemeClr>
              </a:solidFill>
              <a:latin typeface="Comic Sans MS" panose="030F0902030302020204" pitchFamily="66" charset="0"/>
            </a:endParaRPr>
          </a:p>
        </p:txBody>
      </p:sp>
      <p:sp>
        <p:nvSpPr>
          <p:cNvPr id="18" name="Oval Callout 17">
            <a:extLst>
              <a:ext uri="{FF2B5EF4-FFF2-40B4-BE49-F238E27FC236}">
                <a16:creationId xmlns:a16="http://schemas.microsoft.com/office/drawing/2014/main" id="{EFA409F4-A296-1E4D-ADDA-F79081117866}"/>
              </a:ext>
            </a:extLst>
          </p:cNvPr>
          <p:cNvSpPr/>
          <p:nvPr/>
        </p:nvSpPr>
        <p:spPr>
          <a:xfrm>
            <a:off x="3777158" y="4345193"/>
            <a:ext cx="1171048" cy="544094"/>
          </a:xfrm>
          <a:prstGeom prst="wedgeEllipseCallout">
            <a:avLst>
              <a:gd name="adj1" fmla="val 67286"/>
              <a:gd name="adj2" fmla="val 15142"/>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rgbClr val="00B050"/>
                </a:solidFill>
                <a:latin typeface="Comic Sans MS" panose="030F0902030302020204" pitchFamily="66" charset="0"/>
              </a:rPr>
              <a:t>Quote</a:t>
            </a:r>
            <a:endParaRPr lang="en-US" i="1" dirty="0">
              <a:solidFill>
                <a:srgbClr val="00B050"/>
              </a:solidFill>
              <a:latin typeface="Comic Sans MS" panose="030F0902030302020204" pitchFamily="66" charset="0"/>
            </a:endParaRPr>
          </a:p>
        </p:txBody>
      </p:sp>
      <p:sp>
        <p:nvSpPr>
          <p:cNvPr id="19" name="Oval Callout 18">
            <a:extLst>
              <a:ext uri="{FF2B5EF4-FFF2-40B4-BE49-F238E27FC236}">
                <a16:creationId xmlns:a16="http://schemas.microsoft.com/office/drawing/2014/main" id="{C0832B8E-B8D4-CF4E-94B0-6342D7DFA94B}"/>
              </a:ext>
            </a:extLst>
          </p:cNvPr>
          <p:cNvSpPr/>
          <p:nvPr/>
        </p:nvSpPr>
        <p:spPr>
          <a:xfrm>
            <a:off x="3819733" y="3637185"/>
            <a:ext cx="1085898" cy="565981"/>
          </a:xfrm>
          <a:prstGeom prst="wedgeEllipseCallout">
            <a:avLst>
              <a:gd name="adj1" fmla="val 64339"/>
              <a:gd name="adj2" fmla="val 42449"/>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rgbClr val="00B0F0"/>
                </a:solidFill>
                <a:latin typeface="Comic Sans MS" panose="030F0902030302020204" pitchFamily="66" charset="0"/>
              </a:rPr>
              <a:t>Point</a:t>
            </a:r>
            <a:endParaRPr lang="en-US" i="1" dirty="0">
              <a:solidFill>
                <a:srgbClr val="00B0F0"/>
              </a:solidFill>
              <a:latin typeface="Comic Sans MS" panose="030F0902030302020204" pitchFamily="66" charset="0"/>
            </a:endParaRPr>
          </a:p>
        </p:txBody>
      </p:sp>
      <p:sp>
        <p:nvSpPr>
          <p:cNvPr id="21" name="Rectangle 20">
            <a:extLst>
              <a:ext uri="{FF2B5EF4-FFF2-40B4-BE49-F238E27FC236}">
                <a16:creationId xmlns:a16="http://schemas.microsoft.com/office/drawing/2014/main" id="{8658AD8F-D6CD-6B43-8EEE-4200FA2D6997}"/>
              </a:ext>
            </a:extLst>
          </p:cNvPr>
          <p:cNvSpPr/>
          <p:nvPr/>
        </p:nvSpPr>
        <p:spPr>
          <a:xfrm>
            <a:off x="237476" y="1651155"/>
            <a:ext cx="1602738" cy="1569660"/>
          </a:xfrm>
          <a:prstGeom prst="rect">
            <a:avLst/>
          </a:prstGeom>
        </p:spPr>
        <p:txBody>
          <a:bodyPr wrap="square">
            <a:spAutoFit/>
          </a:bodyPr>
          <a:lstStyle/>
          <a:p>
            <a:r>
              <a:rPr lang="en-US" sz="9600" dirty="0"/>
              <a:t>👨‍🏫</a:t>
            </a:r>
          </a:p>
        </p:txBody>
      </p:sp>
      <p:sp>
        <p:nvSpPr>
          <p:cNvPr id="22" name="Rounded Rectangular Callout 21">
            <a:extLst>
              <a:ext uri="{FF2B5EF4-FFF2-40B4-BE49-F238E27FC236}">
                <a16:creationId xmlns:a16="http://schemas.microsoft.com/office/drawing/2014/main" id="{6025C79E-7C00-DC45-BE60-2428E37A96C8}"/>
              </a:ext>
            </a:extLst>
          </p:cNvPr>
          <p:cNvSpPr/>
          <p:nvPr/>
        </p:nvSpPr>
        <p:spPr>
          <a:xfrm>
            <a:off x="1840214" y="273727"/>
            <a:ext cx="3065417" cy="3123233"/>
          </a:xfrm>
          <a:prstGeom prst="wedgeRoundRectCallout">
            <a:avLst>
              <a:gd name="adj1" fmla="val -63482"/>
              <a:gd name="adj2" fmla="val 19607"/>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a:solidFill>
                  <a:srgbClr val="002060"/>
                </a:solidFill>
                <a:latin typeface="Comic Sans MS" panose="030F0902030302020204" pitchFamily="66" charset="0"/>
              </a:rPr>
              <a:t>Task:</a:t>
            </a:r>
          </a:p>
          <a:p>
            <a:pPr marL="285750" indent="-285750">
              <a:buFont typeface="Arial" panose="020B0604020202020204" pitchFamily="34" charset="0"/>
              <a:buChar char="•"/>
            </a:pPr>
            <a:r>
              <a:rPr lang="en-US" i="1" dirty="0">
                <a:solidFill>
                  <a:srgbClr val="002060"/>
                </a:solidFill>
                <a:latin typeface="Comic Sans MS" panose="030F0902030302020204" pitchFamily="66" charset="0"/>
              </a:rPr>
              <a:t>Extend this answer.</a:t>
            </a:r>
          </a:p>
          <a:p>
            <a:pPr marL="285750" indent="-285750">
              <a:buFont typeface="Arial" panose="020B0604020202020204" pitchFamily="34" charset="0"/>
              <a:buChar char="•"/>
            </a:pPr>
            <a:r>
              <a:rPr lang="en-US" i="1" dirty="0">
                <a:solidFill>
                  <a:srgbClr val="002060"/>
                </a:solidFill>
                <a:latin typeface="Comic Sans MS" panose="030F0902030302020204" pitchFamily="66" charset="0"/>
              </a:rPr>
              <a:t>Write two more summary paragraphs.</a:t>
            </a:r>
          </a:p>
          <a:p>
            <a:pPr marL="285750" indent="-285750">
              <a:buFont typeface="Arial" panose="020B0604020202020204" pitchFamily="34" charset="0"/>
              <a:buChar char="•"/>
            </a:pPr>
            <a:r>
              <a:rPr lang="en-US" i="1" dirty="0">
                <a:solidFill>
                  <a:srgbClr val="002060"/>
                </a:solidFill>
                <a:latin typeface="Comic Sans MS" panose="030F0902030302020204" pitchFamily="66" charset="0"/>
              </a:rPr>
              <a:t>Use the quote pairs, and points, from the previous slides.</a:t>
            </a:r>
          </a:p>
          <a:p>
            <a:pPr marL="285750" indent="-285750">
              <a:buFont typeface="Arial" panose="020B0604020202020204" pitchFamily="34" charset="0"/>
              <a:buChar char="•"/>
            </a:pPr>
            <a:r>
              <a:rPr lang="en-US" i="1" dirty="0">
                <a:solidFill>
                  <a:srgbClr val="002060"/>
                </a:solidFill>
                <a:latin typeface="Comic Sans MS" panose="030F0902030302020204" pitchFamily="66" charset="0"/>
              </a:rPr>
              <a:t>Add your own inferences.</a:t>
            </a:r>
          </a:p>
        </p:txBody>
      </p:sp>
      <p:sp>
        <p:nvSpPr>
          <p:cNvPr id="23" name="Rounded Rectangular Callout 22">
            <a:extLst>
              <a:ext uri="{FF2B5EF4-FFF2-40B4-BE49-F238E27FC236}">
                <a16:creationId xmlns:a16="http://schemas.microsoft.com/office/drawing/2014/main" id="{51185893-65F4-3D46-BD45-8A0B5B44251C}"/>
              </a:ext>
            </a:extLst>
          </p:cNvPr>
          <p:cNvSpPr/>
          <p:nvPr/>
        </p:nvSpPr>
        <p:spPr>
          <a:xfrm>
            <a:off x="167292" y="3616770"/>
            <a:ext cx="2967208" cy="2714361"/>
          </a:xfrm>
          <a:prstGeom prst="wedgeRoundRectCallout">
            <a:avLst>
              <a:gd name="adj1" fmla="val -25669"/>
              <a:gd name="adj2" fmla="val -7547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i="1" dirty="0">
                <a:solidFill>
                  <a:srgbClr val="002060"/>
                </a:solidFill>
                <a:latin typeface="Comic Sans MS" panose="030F0902030302020204" pitchFamily="66" charset="0"/>
              </a:rPr>
              <a:t>Here’s some vocabulary to help you:</a:t>
            </a:r>
          </a:p>
        </p:txBody>
      </p:sp>
      <p:sp>
        <p:nvSpPr>
          <p:cNvPr id="2" name="TextBox 1">
            <a:extLst>
              <a:ext uri="{FF2B5EF4-FFF2-40B4-BE49-F238E27FC236}">
                <a16:creationId xmlns:a16="http://schemas.microsoft.com/office/drawing/2014/main" id="{8DF0DB82-FF18-864F-91E1-4350FBE5651A}"/>
              </a:ext>
            </a:extLst>
          </p:cNvPr>
          <p:cNvSpPr txBox="1"/>
          <p:nvPr/>
        </p:nvSpPr>
        <p:spPr>
          <a:xfrm>
            <a:off x="348343" y="4564697"/>
            <a:ext cx="1184366" cy="1477328"/>
          </a:xfrm>
          <a:prstGeom prst="rect">
            <a:avLst/>
          </a:prstGeom>
          <a:noFill/>
        </p:spPr>
        <p:txBody>
          <a:bodyPr wrap="square" rtlCol="0">
            <a:spAutoFit/>
          </a:bodyPr>
          <a:lstStyle/>
          <a:p>
            <a:r>
              <a:rPr lang="en-US" dirty="0">
                <a:solidFill>
                  <a:srgbClr val="00B0F0"/>
                </a:solidFill>
                <a:latin typeface="Comic Sans MS" panose="030F0902030302020204" pitchFamily="66" charset="0"/>
              </a:rPr>
              <a:t>Similarly</a:t>
            </a:r>
          </a:p>
          <a:p>
            <a:r>
              <a:rPr lang="en-US" dirty="0">
                <a:solidFill>
                  <a:srgbClr val="00B0F0"/>
                </a:solidFill>
                <a:latin typeface="Comic Sans MS" panose="030F0902030302020204" pitchFamily="66" charset="0"/>
              </a:rPr>
              <a:t>Likewise</a:t>
            </a:r>
          </a:p>
          <a:p>
            <a:r>
              <a:rPr lang="en-US" dirty="0">
                <a:solidFill>
                  <a:srgbClr val="00B0F0"/>
                </a:solidFill>
                <a:latin typeface="Comic Sans MS" panose="030F0902030302020204" pitchFamily="66" charset="0"/>
              </a:rPr>
              <a:t>As with</a:t>
            </a:r>
          </a:p>
          <a:p>
            <a:r>
              <a:rPr lang="en-US" dirty="0">
                <a:solidFill>
                  <a:srgbClr val="00B0F0"/>
                </a:solidFill>
                <a:latin typeface="Comic Sans MS" panose="030F0902030302020204" pitchFamily="66" charset="0"/>
              </a:rPr>
              <a:t>Like</a:t>
            </a:r>
          </a:p>
          <a:p>
            <a:r>
              <a:rPr lang="en-US" dirty="0">
                <a:solidFill>
                  <a:srgbClr val="00B0F0"/>
                </a:solidFill>
                <a:latin typeface="Comic Sans MS" panose="030F0902030302020204" pitchFamily="66" charset="0"/>
              </a:rPr>
              <a:t>Equally</a:t>
            </a:r>
          </a:p>
        </p:txBody>
      </p:sp>
      <p:sp>
        <p:nvSpPr>
          <p:cNvPr id="24" name="TextBox 23">
            <a:extLst>
              <a:ext uri="{FF2B5EF4-FFF2-40B4-BE49-F238E27FC236}">
                <a16:creationId xmlns:a16="http://schemas.microsoft.com/office/drawing/2014/main" id="{D26453E7-1A47-C247-AC0C-DCA18775CD08}"/>
              </a:ext>
            </a:extLst>
          </p:cNvPr>
          <p:cNvSpPr txBox="1"/>
          <p:nvPr/>
        </p:nvSpPr>
        <p:spPr>
          <a:xfrm>
            <a:off x="1531127" y="4564697"/>
            <a:ext cx="1715334" cy="1477328"/>
          </a:xfrm>
          <a:prstGeom prst="rect">
            <a:avLst/>
          </a:prstGeom>
          <a:noFill/>
        </p:spPr>
        <p:txBody>
          <a:bodyPr wrap="square" rtlCol="0">
            <a:spAutoFit/>
          </a:bodyPr>
          <a:lstStyle/>
          <a:p>
            <a:r>
              <a:rPr lang="en-US" dirty="0">
                <a:solidFill>
                  <a:srgbClr val="C00000"/>
                </a:solidFill>
                <a:latin typeface="Comic Sans MS" panose="030F0902030302020204" pitchFamily="66" charset="0"/>
              </a:rPr>
              <a:t>Alternatively</a:t>
            </a:r>
          </a:p>
          <a:p>
            <a:r>
              <a:rPr lang="en-US" dirty="0">
                <a:solidFill>
                  <a:srgbClr val="C00000"/>
                </a:solidFill>
                <a:latin typeface="Comic Sans MS" panose="030F0902030302020204" pitchFamily="66" charset="0"/>
              </a:rPr>
              <a:t>Whereas</a:t>
            </a:r>
          </a:p>
          <a:p>
            <a:r>
              <a:rPr lang="en-US" dirty="0">
                <a:solidFill>
                  <a:srgbClr val="C00000"/>
                </a:solidFill>
                <a:latin typeface="Comic Sans MS" panose="030F0902030302020204" pitchFamily="66" charset="0"/>
              </a:rPr>
              <a:t>Unlike</a:t>
            </a:r>
          </a:p>
          <a:p>
            <a:r>
              <a:rPr lang="en-US" dirty="0">
                <a:solidFill>
                  <a:srgbClr val="C00000"/>
                </a:solidFill>
                <a:latin typeface="Comic Sans MS" panose="030F0902030302020204" pitchFamily="66" charset="0"/>
              </a:rPr>
              <a:t>Instead of</a:t>
            </a:r>
          </a:p>
          <a:p>
            <a:r>
              <a:rPr lang="en-US" dirty="0">
                <a:solidFill>
                  <a:srgbClr val="C00000"/>
                </a:solidFill>
                <a:latin typeface="Comic Sans MS" panose="030F0902030302020204" pitchFamily="66" charset="0"/>
              </a:rPr>
              <a:t>In contrast</a:t>
            </a:r>
          </a:p>
        </p:txBody>
      </p:sp>
    </p:spTree>
    <p:extLst>
      <p:ext uri="{BB962C8B-B14F-4D97-AF65-F5344CB8AC3E}">
        <p14:creationId xmlns:p14="http://schemas.microsoft.com/office/powerpoint/2010/main" val="3574293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7173"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26372" t="26073" r="28068" b="24892"/>
          <a:stretch/>
        </p:blipFill>
        <p:spPr bwMode="auto">
          <a:xfrm rot="500983">
            <a:off x="3686160" y="3721199"/>
            <a:ext cx="3707475" cy="2540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227" t="23263" r="35792" b="25903"/>
          <a:stretch/>
        </p:blipFill>
        <p:spPr bwMode="auto">
          <a:xfrm rot="21208961">
            <a:off x="3580760" y="832958"/>
            <a:ext cx="3707475" cy="2540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6008" t="21013" r="27341" b="28776"/>
          <a:stretch/>
        </p:blipFill>
        <p:spPr bwMode="auto">
          <a:xfrm rot="506706">
            <a:off x="7725015" y="630762"/>
            <a:ext cx="3693460" cy="2540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6493" t="21014" r="27583" b="28573"/>
          <a:stretch/>
        </p:blipFill>
        <p:spPr bwMode="auto">
          <a:xfrm rot="20842397">
            <a:off x="7245538" y="3450453"/>
            <a:ext cx="3707475" cy="2540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6EECAD06-530F-2C45-9D5B-54AC43C7FBB4}"/>
              </a:ext>
            </a:extLst>
          </p:cNvPr>
          <p:cNvSpPr/>
          <p:nvPr/>
        </p:nvSpPr>
        <p:spPr>
          <a:xfrm>
            <a:off x="365655" y="571514"/>
            <a:ext cx="1602738" cy="1569660"/>
          </a:xfrm>
          <a:prstGeom prst="rect">
            <a:avLst/>
          </a:prstGeom>
        </p:spPr>
        <p:txBody>
          <a:bodyPr wrap="square">
            <a:spAutoFit/>
          </a:bodyPr>
          <a:lstStyle/>
          <a:p>
            <a:r>
              <a:rPr lang="en-US" sz="9600" dirty="0"/>
              <a:t>👨‍🏫</a:t>
            </a:r>
          </a:p>
        </p:txBody>
      </p:sp>
      <p:sp>
        <p:nvSpPr>
          <p:cNvPr id="7" name="Rounded Rectangular Callout 6">
            <a:extLst>
              <a:ext uri="{FF2B5EF4-FFF2-40B4-BE49-F238E27FC236}">
                <a16:creationId xmlns:a16="http://schemas.microsoft.com/office/drawing/2014/main" id="{89E0E21F-8E2E-244C-A02C-6C23AD72A2C2}"/>
              </a:ext>
            </a:extLst>
          </p:cNvPr>
          <p:cNvSpPr/>
          <p:nvPr/>
        </p:nvSpPr>
        <p:spPr>
          <a:xfrm>
            <a:off x="365655" y="2081925"/>
            <a:ext cx="2866143" cy="2377578"/>
          </a:xfrm>
          <a:prstGeom prst="wedgeRoundRectCallout">
            <a:avLst>
              <a:gd name="adj1" fmla="val -26807"/>
              <a:gd name="adj2" fmla="val -7137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i="1" dirty="0">
                <a:solidFill>
                  <a:srgbClr val="002060"/>
                </a:solidFill>
                <a:latin typeface="Comic Sans MS" panose="030F0902030302020204" pitchFamily="66" charset="0"/>
              </a:rPr>
              <a:t>Here’s some image prompts to help you.</a:t>
            </a:r>
          </a:p>
          <a:p>
            <a:pPr marL="285750" indent="-285750">
              <a:buFont typeface="Arial" panose="020B0604020202020204" pitchFamily="34" charset="0"/>
              <a:buChar char="•"/>
            </a:pPr>
            <a:r>
              <a:rPr lang="en-US" i="1" dirty="0">
                <a:solidFill>
                  <a:srgbClr val="002060"/>
                </a:solidFill>
                <a:latin typeface="Comic Sans MS" panose="030F0902030302020204" pitchFamily="66" charset="0"/>
              </a:rPr>
              <a:t>Think about the different sights, the sounds, the textures, </a:t>
            </a:r>
            <a:r>
              <a:rPr lang="en-US" i="1" dirty="0" err="1">
                <a:solidFill>
                  <a:srgbClr val="002060"/>
                </a:solidFill>
                <a:latin typeface="Comic Sans MS" panose="030F0902030302020204" pitchFamily="66" charset="0"/>
              </a:rPr>
              <a:t>etc</a:t>
            </a:r>
            <a:r>
              <a:rPr lang="en-US" i="1" dirty="0">
                <a:solidFill>
                  <a:srgbClr val="002060"/>
                </a:solidFill>
                <a:latin typeface="Comic Sans MS" panose="030F0902030302020204" pitchFamily="66" charset="0"/>
              </a:rPr>
              <a:t>…</a:t>
            </a:r>
          </a:p>
        </p:txBody>
      </p:sp>
    </p:spTree>
    <p:extLst>
      <p:ext uri="{BB962C8B-B14F-4D97-AF65-F5344CB8AC3E}">
        <p14:creationId xmlns:p14="http://schemas.microsoft.com/office/powerpoint/2010/main" val="9243075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pic>
        <p:nvPicPr>
          <p:cNvPr id="4" name="table"/>
          <p:cNvPicPr>
            <a:picLocks noChangeAspect="1"/>
          </p:cNvPicPr>
          <p:nvPr/>
        </p:nvPicPr>
        <p:blipFill>
          <a:blip r:embed="rId2"/>
          <a:stretch>
            <a:fillRect/>
          </a:stretch>
        </p:blipFill>
        <p:spPr>
          <a:xfrm>
            <a:off x="409516" y="326924"/>
            <a:ext cx="3343878" cy="6236738"/>
          </a:xfrm>
          <a:prstGeom prst="rect">
            <a:avLst/>
          </a:prstGeom>
        </p:spPr>
      </p:pic>
      <p:sp>
        <p:nvSpPr>
          <p:cNvPr id="8" name="Rectangle 7">
            <a:extLst>
              <a:ext uri="{FF2B5EF4-FFF2-40B4-BE49-F238E27FC236}">
                <a16:creationId xmlns:a16="http://schemas.microsoft.com/office/drawing/2014/main" id="{B05AEC04-05BF-D947-80E5-A8B937BB12BD}"/>
              </a:ext>
            </a:extLst>
          </p:cNvPr>
          <p:cNvSpPr/>
          <p:nvPr/>
        </p:nvSpPr>
        <p:spPr>
          <a:xfrm>
            <a:off x="4561500" y="688483"/>
            <a:ext cx="1602738" cy="1569660"/>
          </a:xfrm>
          <a:prstGeom prst="rect">
            <a:avLst/>
          </a:prstGeom>
        </p:spPr>
        <p:txBody>
          <a:bodyPr wrap="square">
            <a:spAutoFit/>
          </a:bodyPr>
          <a:lstStyle/>
          <a:p>
            <a:r>
              <a:rPr lang="en-US" sz="9600" dirty="0"/>
              <a:t>👨‍🏫</a:t>
            </a:r>
          </a:p>
        </p:txBody>
      </p:sp>
      <p:sp>
        <p:nvSpPr>
          <p:cNvPr id="9" name="Rounded Rectangular Callout 8">
            <a:extLst>
              <a:ext uri="{FF2B5EF4-FFF2-40B4-BE49-F238E27FC236}">
                <a16:creationId xmlns:a16="http://schemas.microsoft.com/office/drawing/2014/main" id="{A044598C-881F-FD4E-AB65-7CDB2C2A9FB3}"/>
              </a:ext>
            </a:extLst>
          </p:cNvPr>
          <p:cNvSpPr/>
          <p:nvPr/>
        </p:nvSpPr>
        <p:spPr>
          <a:xfrm>
            <a:off x="4561500" y="2388772"/>
            <a:ext cx="6456143" cy="2853788"/>
          </a:xfrm>
          <a:prstGeom prst="wedgeRoundRectCallout">
            <a:avLst>
              <a:gd name="adj1" fmla="val -36700"/>
              <a:gd name="adj2" fmla="val -72267"/>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a:solidFill>
                  <a:srgbClr val="00B050"/>
                </a:solidFill>
                <a:latin typeface="Comic Sans MS" panose="030F0902030302020204" pitchFamily="66" charset="0"/>
              </a:rPr>
              <a:t>Self-Assessment:</a:t>
            </a:r>
          </a:p>
          <a:p>
            <a:pPr marL="285750" indent="-285750">
              <a:lnSpc>
                <a:spcPct val="150000"/>
              </a:lnSpc>
              <a:buFont typeface="Wingdings" pitchFamily="2" charset="2"/>
              <a:buChar char="ü"/>
            </a:pPr>
            <a:r>
              <a:rPr lang="en-US" i="1" dirty="0">
                <a:solidFill>
                  <a:srgbClr val="00B050"/>
                </a:solidFill>
                <a:latin typeface="Comic Sans MS" panose="030F0902030302020204" pitchFamily="66" charset="0"/>
              </a:rPr>
              <a:t>Have you made two </a:t>
            </a:r>
            <a:r>
              <a:rPr lang="en-US" b="1" i="1" dirty="0">
                <a:solidFill>
                  <a:srgbClr val="00B050"/>
                </a:solidFill>
                <a:latin typeface="Comic Sans MS" panose="030F0902030302020204" pitchFamily="66" charset="0"/>
              </a:rPr>
              <a:t>points</a:t>
            </a:r>
            <a:r>
              <a:rPr lang="en-US" i="1" dirty="0">
                <a:solidFill>
                  <a:srgbClr val="00B050"/>
                </a:solidFill>
                <a:latin typeface="Comic Sans MS" panose="030F0902030302020204" pitchFamily="66" charset="0"/>
              </a:rPr>
              <a:t> about each text?</a:t>
            </a:r>
          </a:p>
          <a:p>
            <a:pPr marL="285750" indent="-285750">
              <a:lnSpc>
                <a:spcPct val="150000"/>
              </a:lnSpc>
              <a:buFont typeface="Wingdings" pitchFamily="2" charset="2"/>
              <a:buChar char="ü"/>
            </a:pPr>
            <a:r>
              <a:rPr lang="en-US" i="1" dirty="0">
                <a:solidFill>
                  <a:srgbClr val="00B050"/>
                </a:solidFill>
                <a:latin typeface="Comic Sans MS" panose="030F0902030302020204" pitchFamily="66" charset="0"/>
              </a:rPr>
              <a:t>Have you included textual details or </a:t>
            </a:r>
            <a:r>
              <a:rPr lang="en-US" b="1" i="1" dirty="0">
                <a:solidFill>
                  <a:srgbClr val="00B050"/>
                </a:solidFill>
                <a:latin typeface="Comic Sans MS" panose="030F0902030302020204" pitchFamily="66" charset="0"/>
              </a:rPr>
              <a:t>quotations</a:t>
            </a:r>
            <a:r>
              <a:rPr lang="en-US" i="1" dirty="0">
                <a:solidFill>
                  <a:srgbClr val="00B050"/>
                </a:solidFill>
                <a:latin typeface="Comic Sans MS" panose="030F0902030302020204" pitchFamily="66" charset="0"/>
              </a:rPr>
              <a:t>?</a:t>
            </a:r>
          </a:p>
          <a:p>
            <a:pPr marL="285750" indent="-285750">
              <a:lnSpc>
                <a:spcPct val="150000"/>
              </a:lnSpc>
              <a:buFont typeface="Wingdings" pitchFamily="2" charset="2"/>
              <a:buChar char="ü"/>
            </a:pPr>
            <a:r>
              <a:rPr lang="en-US" i="1" dirty="0">
                <a:solidFill>
                  <a:srgbClr val="00B050"/>
                </a:solidFill>
                <a:latin typeface="Comic Sans MS" panose="030F0902030302020204" pitchFamily="66" charset="0"/>
              </a:rPr>
              <a:t>Have you been able to </a:t>
            </a:r>
            <a:r>
              <a:rPr lang="en-US" b="1" i="1" dirty="0">
                <a:solidFill>
                  <a:srgbClr val="00B050"/>
                </a:solidFill>
                <a:latin typeface="Comic Sans MS" panose="030F0902030302020204" pitchFamily="66" charset="0"/>
              </a:rPr>
              <a:t>infer meaning </a:t>
            </a:r>
            <a:r>
              <a:rPr lang="en-US" i="1" dirty="0">
                <a:solidFill>
                  <a:srgbClr val="00B050"/>
                </a:solidFill>
                <a:latin typeface="Comic Sans MS" panose="030F0902030302020204" pitchFamily="66" charset="0"/>
              </a:rPr>
              <a:t>from the textual details you’ve used?</a:t>
            </a:r>
          </a:p>
          <a:p>
            <a:pPr marL="285750" indent="-285750">
              <a:lnSpc>
                <a:spcPct val="150000"/>
              </a:lnSpc>
              <a:buFont typeface="Wingdings" pitchFamily="2" charset="2"/>
              <a:buChar char="ü"/>
            </a:pPr>
            <a:r>
              <a:rPr lang="en-US" i="1" dirty="0">
                <a:solidFill>
                  <a:srgbClr val="00B050"/>
                </a:solidFill>
                <a:latin typeface="Comic Sans MS" panose="030F0902030302020204" pitchFamily="66" charset="0"/>
              </a:rPr>
              <a:t>Do your comments show </a:t>
            </a:r>
            <a:r>
              <a:rPr lang="en-US" b="1" i="1" dirty="0">
                <a:solidFill>
                  <a:srgbClr val="00B050"/>
                </a:solidFill>
                <a:latin typeface="Comic Sans MS" panose="030F0902030302020204" pitchFamily="66" charset="0"/>
              </a:rPr>
              <a:t>similarities</a:t>
            </a:r>
            <a:r>
              <a:rPr lang="en-US" i="1" dirty="0">
                <a:solidFill>
                  <a:srgbClr val="00B050"/>
                </a:solidFill>
                <a:latin typeface="Comic Sans MS" panose="030F0902030302020204" pitchFamily="66" charset="0"/>
              </a:rPr>
              <a:t> between the two writers’ experiences of conflict?</a:t>
            </a:r>
          </a:p>
        </p:txBody>
      </p:sp>
    </p:spTree>
    <p:extLst>
      <p:ext uri="{BB962C8B-B14F-4D97-AF65-F5344CB8AC3E}">
        <p14:creationId xmlns:p14="http://schemas.microsoft.com/office/powerpoint/2010/main" val="16315424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F96948F-A333-D243-A2A5-AF6E0F2EEF84}"/>
              </a:ext>
            </a:extLst>
          </p:cNvPr>
          <p:cNvSpPr/>
          <p:nvPr/>
        </p:nvSpPr>
        <p:spPr>
          <a:xfrm>
            <a:off x="2776365" y="259419"/>
            <a:ext cx="1602738" cy="1569660"/>
          </a:xfrm>
          <a:prstGeom prst="rect">
            <a:avLst/>
          </a:prstGeom>
        </p:spPr>
        <p:txBody>
          <a:bodyPr wrap="square">
            <a:spAutoFit/>
          </a:bodyPr>
          <a:lstStyle/>
          <a:p>
            <a:r>
              <a:rPr lang="en-US" sz="9600" dirty="0"/>
              <a:t>👨‍🏫</a:t>
            </a:r>
          </a:p>
        </p:txBody>
      </p:sp>
      <p:grpSp>
        <p:nvGrpSpPr>
          <p:cNvPr id="13" name="Group 12"/>
          <p:cNvGrpSpPr/>
          <p:nvPr/>
        </p:nvGrpSpPr>
        <p:grpSpPr>
          <a:xfrm>
            <a:off x="5090140" y="5386186"/>
            <a:ext cx="3732263" cy="936956"/>
            <a:chOff x="450761" y="2331076"/>
            <a:chExt cx="2762210" cy="1200329"/>
          </a:xfrm>
        </p:grpSpPr>
        <p:sp>
          <p:nvSpPr>
            <p:cNvPr id="7" name="Rounded Rectangle 6"/>
            <p:cNvSpPr/>
            <p:nvPr/>
          </p:nvSpPr>
          <p:spPr>
            <a:xfrm>
              <a:off x="450761" y="2331076"/>
              <a:ext cx="2668957" cy="1200329"/>
            </a:xfrm>
            <a:prstGeom prst="roundRect">
              <a:avLst/>
            </a:prstGeom>
            <a:ln w="28575">
              <a:solidFill>
                <a:srgbClr val="00CC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8" name="TextBox 7"/>
            <p:cNvSpPr txBox="1"/>
            <p:nvPr/>
          </p:nvSpPr>
          <p:spPr>
            <a:xfrm>
              <a:off x="450761" y="2331076"/>
              <a:ext cx="2762210" cy="1200329"/>
            </a:xfrm>
            <a:prstGeom prst="rect">
              <a:avLst/>
            </a:prstGeom>
            <a:noFill/>
          </p:spPr>
          <p:txBody>
            <a:bodyPr wrap="square" rtlCol="0">
              <a:spAutoFit/>
            </a:bodyPr>
            <a:lstStyle/>
            <a:p>
              <a:pPr algn="ctr"/>
              <a:r>
                <a:rPr lang="en-GB" b="1" dirty="0">
                  <a:solidFill>
                    <a:srgbClr val="00CC00"/>
                  </a:solidFill>
                  <a:effectLst>
                    <a:outerShdw blurRad="38100" dist="38100" dir="2700000" algn="tl">
                      <a:srgbClr val="000000">
                        <a:alpha val="43137"/>
                      </a:srgbClr>
                    </a:outerShdw>
                  </a:effectLst>
                </a:rPr>
                <a:t>Presentation</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Underline date/title</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Use a ruler for tables/ diagrams</a:t>
              </a:r>
            </a:p>
          </p:txBody>
        </p:sp>
      </p:grpSp>
      <p:grpSp>
        <p:nvGrpSpPr>
          <p:cNvPr id="14" name="Group 13"/>
          <p:cNvGrpSpPr/>
          <p:nvPr/>
        </p:nvGrpSpPr>
        <p:grpSpPr>
          <a:xfrm>
            <a:off x="7106078" y="3412033"/>
            <a:ext cx="4843889" cy="1559606"/>
            <a:chOff x="4016188" y="2331076"/>
            <a:chExt cx="4499162" cy="1559606"/>
          </a:xfrm>
        </p:grpSpPr>
        <p:sp>
          <p:nvSpPr>
            <p:cNvPr id="9" name="Rounded Rectangle 8"/>
            <p:cNvSpPr/>
            <p:nvPr/>
          </p:nvSpPr>
          <p:spPr>
            <a:xfrm>
              <a:off x="4016188" y="2331076"/>
              <a:ext cx="4499162" cy="1559606"/>
            </a:xfrm>
            <a:prstGeom prst="roundRect">
              <a:avLst/>
            </a:prstGeom>
            <a:ln w="28575">
              <a:solidFill>
                <a:srgbClr val="00CC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0" name="TextBox 9"/>
            <p:cNvSpPr txBox="1"/>
            <p:nvPr/>
          </p:nvSpPr>
          <p:spPr>
            <a:xfrm>
              <a:off x="4016188" y="2331076"/>
              <a:ext cx="4499162" cy="1477328"/>
            </a:xfrm>
            <a:prstGeom prst="rect">
              <a:avLst/>
            </a:prstGeom>
            <a:noFill/>
          </p:spPr>
          <p:txBody>
            <a:bodyPr wrap="square" rtlCol="0">
              <a:spAutoFit/>
            </a:bodyPr>
            <a:lstStyle/>
            <a:p>
              <a:pPr algn="ctr"/>
              <a:r>
                <a:rPr lang="en-GB" b="1" dirty="0">
                  <a:solidFill>
                    <a:srgbClr val="00CC00"/>
                  </a:solidFill>
                  <a:effectLst>
                    <a:outerShdw blurRad="38100" dist="38100" dir="2700000" algn="tl">
                      <a:srgbClr val="000000">
                        <a:alpha val="43137"/>
                      </a:srgbClr>
                    </a:outerShdw>
                  </a:effectLst>
                </a:rPr>
                <a:t>Improve your connectives:</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And &gt; in addition/furthermore/moreover</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But &gt; however/nevertheless/although</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So &gt; therefore/consequently/subsequently</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Because &gt; as a result/ due to/ as </a:t>
              </a:r>
            </a:p>
          </p:txBody>
        </p:sp>
      </p:grpSp>
      <p:grpSp>
        <p:nvGrpSpPr>
          <p:cNvPr id="15" name="Group 14"/>
          <p:cNvGrpSpPr/>
          <p:nvPr/>
        </p:nvGrpSpPr>
        <p:grpSpPr>
          <a:xfrm>
            <a:off x="398424" y="4385344"/>
            <a:ext cx="2617695" cy="2308323"/>
            <a:chOff x="450761" y="2331076"/>
            <a:chExt cx="2838574" cy="1203171"/>
          </a:xfrm>
        </p:grpSpPr>
        <p:sp>
          <p:nvSpPr>
            <p:cNvPr id="16" name="Rounded Rectangle 15"/>
            <p:cNvSpPr/>
            <p:nvPr/>
          </p:nvSpPr>
          <p:spPr>
            <a:xfrm>
              <a:off x="450761" y="2331076"/>
              <a:ext cx="2838574" cy="1200329"/>
            </a:xfrm>
            <a:prstGeom prst="roundRect">
              <a:avLst/>
            </a:prstGeom>
            <a:ln w="28575">
              <a:solidFill>
                <a:srgbClr val="00CC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7" name="TextBox 16"/>
            <p:cNvSpPr txBox="1"/>
            <p:nvPr/>
          </p:nvSpPr>
          <p:spPr>
            <a:xfrm>
              <a:off x="450761" y="2331076"/>
              <a:ext cx="2762210" cy="1203171"/>
            </a:xfrm>
            <a:prstGeom prst="rect">
              <a:avLst/>
            </a:prstGeom>
            <a:noFill/>
          </p:spPr>
          <p:txBody>
            <a:bodyPr wrap="square" rtlCol="0">
              <a:spAutoFit/>
            </a:bodyPr>
            <a:lstStyle/>
            <a:p>
              <a:pPr algn="ctr"/>
              <a:r>
                <a:rPr lang="en-GB" b="1" dirty="0">
                  <a:solidFill>
                    <a:srgbClr val="00CC00"/>
                  </a:solidFill>
                  <a:effectLst>
                    <a:outerShdw blurRad="38100" dist="38100" dir="2700000" algn="tl">
                      <a:srgbClr val="000000">
                        <a:alpha val="43137"/>
                      </a:srgbClr>
                    </a:outerShdw>
                  </a:effectLst>
                </a:rPr>
                <a:t>Vocabulary</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Underline key words</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Check and correct key word spelling</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Extend your vocabulary (find more interesting or creative words)</a:t>
              </a:r>
            </a:p>
          </p:txBody>
        </p:sp>
      </p:grpSp>
      <p:grpSp>
        <p:nvGrpSpPr>
          <p:cNvPr id="18" name="Group 17"/>
          <p:cNvGrpSpPr/>
          <p:nvPr/>
        </p:nvGrpSpPr>
        <p:grpSpPr>
          <a:xfrm>
            <a:off x="1240845" y="1682812"/>
            <a:ext cx="2109967" cy="2881360"/>
            <a:chOff x="450761" y="2331075"/>
            <a:chExt cx="2691827" cy="1735247"/>
          </a:xfrm>
        </p:grpSpPr>
        <p:sp>
          <p:nvSpPr>
            <p:cNvPr id="19" name="Rounded Rectangle 18"/>
            <p:cNvSpPr/>
            <p:nvPr/>
          </p:nvSpPr>
          <p:spPr>
            <a:xfrm>
              <a:off x="450761" y="2331075"/>
              <a:ext cx="2668957" cy="1484099"/>
            </a:xfrm>
            <a:prstGeom prst="roundRect">
              <a:avLst/>
            </a:prstGeom>
            <a:ln w="28575">
              <a:solidFill>
                <a:srgbClr val="00CC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0" name="TextBox 19"/>
            <p:cNvSpPr txBox="1"/>
            <p:nvPr/>
          </p:nvSpPr>
          <p:spPr>
            <a:xfrm>
              <a:off x="473632" y="2342541"/>
              <a:ext cx="2668956" cy="1723781"/>
            </a:xfrm>
            <a:prstGeom prst="rect">
              <a:avLst/>
            </a:prstGeom>
            <a:noFill/>
          </p:spPr>
          <p:txBody>
            <a:bodyPr wrap="square" rtlCol="0">
              <a:spAutoFit/>
            </a:bodyPr>
            <a:lstStyle/>
            <a:p>
              <a:pPr algn="ctr"/>
              <a:r>
                <a:rPr lang="en-GB" b="1" dirty="0">
                  <a:solidFill>
                    <a:srgbClr val="00CC00"/>
                  </a:solidFill>
                  <a:effectLst>
                    <a:outerShdw blurRad="38100" dist="38100" dir="2700000" algn="tl">
                      <a:srgbClr val="000000">
                        <a:alpha val="43137"/>
                      </a:srgbClr>
                    </a:outerShdw>
                  </a:effectLst>
                </a:rPr>
                <a:t>Punctuation</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Capital letters</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Full stops</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Commas</a:t>
              </a:r>
            </a:p>
            <a:p>
              <a:pPr algn="ctr"/>
              <a:r>
                <a:rPr lang="en-GB" i="1" dirty="0">
                  <a:solidFill>
                    <a:srgbClr val="00CC00"/>
                  </a:solidFill>
                  <a:effectLst>
                    <a:outerShdw blurRad="38100" dist="38100" dir="2700000" algn="tl">
                      <a:srgbClr val="000000">
                        <a:alpha val="43137"/>
                      </a:srgbClr>
                    </a:outerShdw>
                  </a:effectLst>
                </a:rPr>
                <a:t>Or maybe:</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Colon</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Semi colon</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Inverted commas</a:t>
              </a:r>
            </a:p>
            <a:p>
              <a:pPr marL="285750" indent="-285750">
                <a:buFont typeface="Wingdings" panose="05000000000000000000" pitchFamily="2" charset="2"/>
                <a:buChar char="q"/>
              </a:pPr>
              <a:endParaRPr lang="en-GB" dirty="0">
                <a:solidFill>
                  <a:srgbClr val="00CC00"/>
                </a:solidFill>
                <a:effectLst>
                  <a:outerShdw blurRad="38100" dist="38100" dir="2700000" algn="tl">
                    <a:srgbClr val="000000">
                      <a:alpha val="43137"/>
                    </a:srgbClr>
                  </a:outerShdw>
                </a:effectLst>
              </a:endParaRPr>
            </a:p>
            <a:p>
              <a:endParaRPr lang="en-GB" dirty="0">
                <a:solidFill>
                  <a:srgbClr val="00CC00"/>
                </a:solidFill>
                <a:effectLst>
                  <a:outerShdw blurRad="38100" dist="38100" dir="2700000" algn="tl">
                    <a:srgbClr val="000000">
                      <a:alpha val="43137"/>
                    </a:srgbClr>
                  </a:outerShdw>
                </a:effectLst>
              </a:endParaRPr>
            </a:p>
          </p:txBody>
        </p:sp>
      </p:grpSp>
      <p:grpSp>
        <p:nvGrpSpPr>
          <p:cNvPr id="25" name="Group 24"/>
          <p:cNvGrpSpPr/>
          <p:nvPr/>
        </p:nvGrpSpPr>
        <p:grpSpPr>
          <a:xfrm>
            <a:off x="6406543" y="257824"/>
            <a:ext cx="3688952" cy="2954486"/>
            <a:chOff x="339449" y="3714334"/>
            <a:chExt cx="3688952" cy="2954486"/>
          </a:xfrm>
        </p:grpSpPr>
        <p:sp>
          <p:nvSpPr>
            <p:cNvPr id="23" name="Rounded Rectangle 22"/>
            <p:cNvSpPr/>
            <p:nvPr/>
          </p:nvSpPr>
          <p:spPr>
            <a:xfrm>
              <a:off x="339449" y="3714334"/>
              <a:ext cx="3606260" cy="2874796"/>
            </a:xfrm>
            <a:prstGeom prst="roundRect">
              <a:avLst>
                <a:gd name="adj" fmla="val 9378"/>
              </a:avLst>
            </a:prstGeom>
            <a:ln w="28575">
              <a:solidFill>
                <a:srgbClr val="00CC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4" name="TextBox 23"/>
            <p:cNvSpPr txBox="1"/>
            <p:nvPr/>
          </p:nvSpPr>
          <p:spPr>
            <a:xfrm>
              <a:off x="499716" y="3767996"/>
              <a:ext cx="3528685" cy="2900824"/>
            </a:xfrm>
            <a:prstGeom prst="rect">
              <a:avLst/>
            </a:prstGeom>
            <a:noFill/>
          </p:spPr>
          <p:txBody>
            <a:bodyPr wrap="square" rtlCol="0">
              <a:spAutoFit/>
            </a:bodyPr>
            <a:lstStyle/>
            <a:p>
              <a:pPr algn="ctr"/>
              <a:r>
                <a:rPr lang="en-GB" b="1" dirty="0">
                  <a:solidFill>
                    <a:srgbClr val="00CC00"/>
                  </a:solidFill>
                  <a:effectLst>
                    <a:outerShdw blurRad="38100" dist="38100" dir="2700000" algn="tl">
                      <a:srgbClr val="000000">
                        <a:alpha val="43137"/>
                      </a:srgbClr>
                    </a:outerShdw>
                  </a:effectLst>
                </a:rPr>
                <a:t>Grammar</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You’re = you are</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Your = it belongs to you</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They’re = they are</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Their = it belongs to them</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There = a place</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To = moving ‘to’ somewhere</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Two = the number 2</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Too = also, in addition, as well</a:t>
              </a:r>
            </a:p>
            <a:p>
              <a:endParaRPr lang="en-GB" b="1" dirty="0">
                <a:solidFill>
                  <a:srgbClr val="00CC00"/>
                </a:solidFill>
                <a:effectLst>
                  <a:outerShdw blurRad="38100" dist="38100" dir="2700000" algn="tl">
                    <a:srgbClr val="000000">
                      <a:alpha val="43137"/>
                    </a:srgbClr>
                  </a:outerShdw>
                </a:effectLst>
              </a:endParaRPr>
            </a:p>
          </p:txBody>
        </p:sp>
      </p:grpSp>
      <p:pic>
        <p:nvPicPr>
          <p:cNvPr id="21" name="Picture 20">
            <a:extLst>
              <a:ext uri="{FF2B5EF4-FFF2-40B4-BE49-F238E27FC236}">
                <a16:creationId xmlns:a16="http://schemas.microsoft.com/office/drawing/2014/main" id="{D26B4168-CCB8-F348-8AFB-F483A718EF7E}"/>
              </a:ext>
            </a:extLst>
          </p:cNvPr>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4232" t="7625" r="14973" b="15122"/>
          <a:stretch/>
        </p:blipFill>
        <p:spPr bwMode="auto">
          <a:xfrm>
            <a:off x="0" y="0"/>
            <a:ext cx="1297443" cy="1219200"/>
          </a:xfrm>
          <a:prstGeom prst="rect">
            <a:avLst/>
          </a:prstGeom>
          <a:ln>
            <a:noFill/>
          </a:ln>
          <a:extLst>
            <a:ext uri="{53640926-AAD7-44D8-BBD7-CCE9431645EC}">
              <a14:shadowObscured xmlns:a14="http://schemas.microsoft.com/office/drawing/2010/main"/>
            </a:ext>
          </a:extLst>
        </p:spPr>
      </p:pic>
      <p:sp>
        <p:nvSpPr>
          <p:cNvPr id="26" name="Rounded Rectangular Callout 25">
            <a:extLst>
              <a:ext uri="{FF2B5EF4-FFF2-40B4-BE49-F238E27FC236}">
                <a16:creationId xmlns:a16="http://schemas.microsoft.com/office/drawing/2014/main" id="{EFE75E34-F9BB-6442-9921-E15F0800EAA3}"/>
              </a:ext>
            </a:extLst>
          </p:cNvPr>
          <p:cNvSpPr/>
          <p:nvPr/>
        </p:nvSpPr>
        <p:spPr>
          <a:xfrm>
            <a:off x="3741768" y="1290403"/>
            <a:ext cx="2419927" cy="3888509"/>
          </a:xfrm>
          <a:prstGeom prst="wedgeRoundRectCallout">
            <a:avLst>
              <a:gd name="adj1" fmla="val -45525"/>
              <a:gd name="adj2" fmla="val -55330"/>
              <a:gd name="adj3" fmla="val 16667"/>
            </a:avLst>
          </a:prstGeom>
          <a:solidFill>
            <a:schemeClr val="bg1"/>
          </a:solid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4000" b="1" dirty="0">
                <a:solidFill>
                  <a:srgbClr val="33CC33"/>
                </a:solidFill>
                <a:effectLst>
                  <a:outerShdw blurRad="38100" dist="38100" dir="2700000" algn="tl">
                    <a:srgbClr val="000000">
                      <a:alpha val="43137"/>
                    </a:srgbClr>
                  </a:outerShdw>
                </a:effectLst>
                <a:latin typeface="Comic Sans MS" panose="030F0702030302020204" pitchFamily="66" charset="0"/>
              </a:rPr>
              <a:t>Fix</a:t>
            </a:r>
          </a:p>
          <a:p>
            <a:pPr lvl="0" algn="ctr"/>
            <a:endParaRPr lang="en-GB" sz="4000" b="1" dirty="0">
              <a:solidFill>
                <a:srgbClr val="33CC33"/>
              </a:solidFill>
              <a:latin typeface="Comic Sans MS" panose="030F0702030302020204" pitchFamily="66" charset="0"/>
            </a:endParaRPr>
          </a:p>
          <a:p>
            <a:pPr lvl="0" algn="ctr"/>
            <a:endParaRPr lang="en-GB" sz="4000" b="1" dirty="0">
              <a:solidFill>
                <a:srgbClr val="33CC33"/>
              </a:solidFill>
              <a:latin typeface="Comic Sans MS" panose="030F0702030302020204" pitchFamily="66" charset="0"/>
            </a:endParaRPr>
          </a:p>
          <a:p>
            <a:pPr lvl="0" algn="ctr"/>
            <a:endParaRPr lang="en-GB" sz="4000" b="1" dirty="0">
              <a:solidFill>
                <a:srgbClr val="33CC33"/>
              </a:solidFill>
              <a:latin typeface="Comic Sans MS" panose="030F0702030302020204" pitchFamily="66" charset="0"/>
            </a:endParaRPr>
          </a:p>
          <a:p>
            <a:pPr lvl="0" algn="ctr"/>
            <a:r>
              <a:rPr lang="en-GB" b="1" dirty="0">
                <a:solidFill>
                  <a:srgbClr val="33CC33"/>
                </a:solidFill>
                <a:effectLst>
                  <a:outerShdw blurRad="38100" dist="38100" dir="2700000" algn="tl">
                    <a:srgbClr val="000000">
                      <a:alpha val="43137"/>
                    </a:srgbClr>
                  </a:outerShdw>
                </a:effectLst>
                <a:latin typeface="Comic Sans MS" panose="030F0702030302020204" pitchFamily="66" charset="0"/>
              </a:rPr>
              <a:t>Look through your work from today &amp; improve five things.</a:t>
            </a:r>
            <a:endParaRPr lang="en-GB" sz="3600" b="1" dirty="0">
              <a:solidFill>
                <a:srgbClr val="33CC33"/>
              </a:solidFill>
              <a:effectLst>
                <a:outerShdw blurRad="38100" dist="38100" dir="2700000" algn="tl">
                  <a:srgbClr val="000000">
                    <a:alpha val="43137"/>
                  </a:srgbClr>
                </a:outerShdw>
              </a:effectLst>
              <a:latin typeface="Comic Sans MS" panose="030F0702030302020204" pitchFamily="66" charset="0"/>
            </a:endParaRPr>
          </a:p>
        </p:txBody>
      </p:sp>
      <p:pic>
        <p:nvPicPr>
          <p:cNvPr id="27" name="Picture 26">
            <a:extLst>
              <a:ext uri="{FF2B5EF4-FFF2-40B4-BE49-F238E27FC236}">
                <a16:creationId xmlns:a16="http://schemas.microsoft.com/office/drawing/2014/main" id="{354ABB7F-D52C-A74E-B305-5FE0344A4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3231" y="2060885"/>
            <a:ext cx="1727399" cy="1727399"/>
          </a:xfrm>
          <a:prstGeom prst="rect">
            <a:avLst/>
          </a:prstGeom>
        </p:spPr>
      </p:pic>
    </p:spTree>
    <p:extLst>
      <p:ext uri="{BB962C8B-B14F-4D97-AF65-F5344CB8AC3E}">
        <p14:creationId xmlns:p14="http://schemas.microsoft.com/office/powerpoint/2010/main" val="26380873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6" name="Title 5"/>
          <p:cNvSpPr txBox="1">
            <a:spLocks/>
          </p:cNvSpPr>
          <p:nvPr/>
        </p:nvSpPr>
        <p:spPr>
          <a:xfrm>
            <a:off x="2297113" y="554496"/>
            <a:ext cx="7289800" cy="1758397"/>
          </a:xfrm>
          <a:prstGeom prst="rect">
            <a:avLst/>
          </a:prstGeom>
        </p:spPr>
        <p:txBody>
          <a:bodyPr/>
          <a:lst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2pPr>
            <a:lvl3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3pPr>
            <a:lvl4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4pPr>
            <a:lvl5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5pPr>
            <a:lvl6pPr marL="457200" algn="ctr" rtl="0" fontAlgn="base">
              <a:spcBef>
                <a:spcPct val="0"/>
              </a:spcBef>
              <a:spcAft>
                <a:spcPct val="0"/>
              </a:spcAft>
              <a:defRPr sz="4000">
                <a:solidFill>
                  <a:schemeClr val="tx2"/>
                </a:solidFill>
                <a:latin typeface="Bree ExtraBold" pitchFamily="-16" charset="0"/>
                <a:ea typeface="ＭＳ Ｐゴシック" pitchFamily="-16" charset="-128"/>
              </a:defRPr>
            </a:lvl6pPr>
            <a:lvl7pPr marL="914400" algn="ctr" rtl="0" fontAlgn="base">
              <a:spcBef>
                <a:spcPct val="0"/>
              </a:spcBef>
              <a:spcAft>
                <a:spcPct val="0"/>
              </a:spcAft>
              <a:defRPr sz="4000">
                <a:solidFill>
                  <a:schemeClr val="tx2"/>
                </a:solidFill>
                <a:latin typeface="Bree ExtraBold" pitchFamily="-16" charset="0"/>
                <a:ea typeface="ＭＳ Ｐゴシック" pitchFamily="-16" charset="-128"/>
              </a:defRPr>
            </a:lvl7pPr>
            <a:lvl8pPr marL="1371600" algn="ctr" rtl="0" fontAlgn="base">
              <a:spcBef>
                <a:spcPct val="0"/>
              </a:spcBef>
              <a:spcAft>
                <a:spcPct val="0"/>
              </a:spcAft>
              <a:defRPr sz="4000">
                <a:solidFill>
                  <a:schemeClr val="tx2"/>
                </a:solidFill>
                <a:latin typeface="Bree ExtraBold" pitchFamily="-16" charset="0"/>
                <a:ea typeface="ＭＳ Ｐゴシック" pitchFamily="-16" charset="-128"/>
              </a:defRPr>
            </a:lvl8pPr>
            <a:lvl9pPr marL="1828800" algn="ctr" rtl="0" fontAlgn="base">
              <a:spcBef>
                <a:spcPct val="0"/>
              </a:spcBef>
              <a:spcAft>
                <a:spcPct val="0"/>
              </a:spcAft>
              <a:defRPr sz="4000">
                <a:solidFill>
                  <a:schemeClr val="tx2"/>
                </a:solidFill>
                <a:latin typeface="Bree ExtraBold" pitchFamily="-16" charset="0"/>
                <a:ea typeface="ＭＳ Ｐゴシック" pitchFamily="-16" charset="-128"/>
              </a:defRPr>
            </a:lvl9pPr>
          </a:lstStyle>
          <a:p>
            <a:pPr>
              <a:defRPr/>
            </a:pPr>
            <a:r>
              <a:rPr lang="en-GB" sz="3200" kern="0" dirty="0">
                <a:solidFill>
                  <a:srgbClr val="000000"/>
                </a:solidFill>
                <a:latin typeface="Comic Sans MS" panose="030F0902030302020204" pitchFamily="66" charset="0"/>
              </a:rPr>
              <a:t>Year 10 – Term 5</a:t>
            </a:r>
          </a:p>
          <a:p>
            <a:pPr>
              <a:defRPr/>
            </a:pPr>
            <a:r>
              <a:rPr lang="en-GB" sz="3600" kern="0" dirty="0">
                <a:solidFill>
                  <a:srgbClr val="000000"/>
                </a:solidFill>
                <a:latin typeface="Comic Sans MS" panose="030F0902030302020204" pitchFamily="66" charset="0"/>
              </a:rPr>
              <a:t>Language Paper 2 – Non-fiction</a:t>
            </a:r>
          </a:p>
          <a:p>
            <a:pPr>
              <a:defRPr/>
            </a:pPr>
            <a:r>
              <a:rPr lang="en-GB" kern="0" dirty="0">
                <a:solidFill>
                  <a:srgbClr val="000000"/>
                </a:solidFill>
                <a:latin typeface="Comic Sans MS" panose="030F0902030302020204" pitchFamily="66" charset="0"/>
              </a:rPr>
              <a:t>Lesson 7 – </a:t>
            </a:r>
            <a:r>
              <a:rPr lang="en-GB" sz="3200" kern="0" dirty="0">
                <a:solidFill>
                  <a:srgbClr val="000000"/>
                </a:solidFill>
                <a:latin typeface="Comic Sans MS" panose="030F0902030302020204" pitchFamily="66" charset="0"/>
              </a:rPr>
              <a:t>Comparing Two Texts</a:t>
            </a:r>
            <a:endParaRPr lang="en-GB" kern="0" dirty="0">
              <a:solidFill>
                <a:srgbClr val="000000"/>
              </a:solidFill>
              <a:latin typeface="Comic Sans MS" panose="030F0902030302020204" pitchFamily="66" charset="0"/>
            </a:endParaRPr>
          </a:p>
        </p:txBody>
      </p:sp>
      <p:sp>
        <p:nvSpPr>
          <p:cNvPr id="6150" name="TextBox 13"/>
          <p:cNvSpPr txBox="1">
            <a:spLocks noChangeArrowheads="1"/>
          </p:cNvSpPr>
          <p:nvPr/>
        </p:nvSpPr>
        <p:spPr bwMode="auto">
          <a:xfrm>
            <a:off x="4744171" y="3033713"/>
            <a:ext cx="5965224" cy="2031325"/>
          </a:xfrm>
          <a:prstGeom prst="rect">
            <a:avLst/>
          </a:prstGeom>
          <a:solidFill>
            <a:schemeClr val="bg1"/>
          </a:solidFill>
          <a:ln w="9525">
            <a:solidFill>
              <a:srgbClr val="92D050"/>
            </a:solidFill>
            <a:miter lim="800000"/>
            <a:headEnd/>
            <a:tailEnd/>
          </a:ln>
        </p:spPr>
        <p:txBody>
          <a:bodyPr wrap="square">
            <a:spAutoFit/>
          </a:bodyPr>
          <a:lstStyle>
            <a:lvl1pPr>
              <a:spcBef>
                <a:spcPct val="20000"/>
              </a:spcBef>
              <a:buChar char="•"/>
              <a:defRPr sz="3200">
                <a:solidFill>
                  <a:schemeClr val="tx1"/>
                </a:solidFill>
                <a:latin typeface="Bree Regular" pitchFamily="-16" charset="0"/>
                <a:ea typeface="MS PGothic" panose="020B0600070205080204" pitchFamily="34" charset="-128"/>
              </a:defRPr>
            </a:lvl1pPr>
            <a:lvl2pPr marL="742950" indent="-285750">
              <a:spcBef>
                <a:spcPct val="20000"/>
              </a:spcBef>
              <a:buChar char="–"/>
              <a:defRPr sz="2800">
                <a:solidFill>
                  <a:schemeClr val="tx1"/>
                </a:solidFill>
                <a:latin typeface="Bree Regular" pitchFamily="-16" charset="0"/>
                <a:ea typeface="MS PGothic" panose="020B0600070205080204" pitchFamily="34" charset="-128"/>
              </a:defRPr>
            </a:lvl2pPr>
            <a:lvl3pPr marL="1143000" indent="-228600">
              <a:spcBef>
                <a:spcPct val="20000"/>
              </a:spcBef>
              <a:buChar char="•"/>
              <a:defRPr sz="2400">
                <a:solidFill>
                  <a:schemeClr val="tx1"/>
                </a:solidFill>
                <a:latin typeface="Bree Regular" pitchFamily="-16" charset="0"/>
                <a:ea typeface="MS PGothic" panose="020B0600070205080204" pitchFamily="34" charset="-128"/>
              </a:defRPr>
            </a:lvl3pPr>
            <a:lvl4pPr marL="1600200" indent="-228600">
              <a:spcBef>
                <a:spcPct val="20000"/>
              </a:spcBef>
              <a:buChar char="–"/>
              <a:defRPr sz="2000">
                <a:solidFill>
                  <a:schemeClr val="tx1"/>
                </a:solidFill>
                <a:latin typeface="Bree Regular" pitchFamily="-16" charset="0"/>
                <a:ea typeface="MS PGothic" panose="020B0600070205080204" pitchFamily="34" charset="-128"/>
              </a:defRPr>
            </a:lvl4pPr>
            <a:lvl5pPr marL="2057400" indent="-228600">
              <a:spcBef>
                <a:spcPct val="20000"/>
              </a:spcBef>
              <a:buChar char="»"/>
              <a:defRPr sz="2000">
                <a:solidFill>
                  <a:schemeClr val="tx1"/>
                </a:solidFill>
                <a:latin typeface="Bree Regular" pitchFamily="-16"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ree Regular" pitchFamily="-16"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ree Regular" pitchFamily="-16"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ree Regular" pitchFamily="-16"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ree Regular" pitchFamily="-16" charset="0"/>
                <a:ea typeface="MS PGothic" panose="020B0600070205080204" pitchFamily="34" charset="-128"/>
              </a:defRPr>
            </a:lvl9pPr>
          </a:lstStyle>
          <a:p>
            <a:pPr>
              <a:spcBef>
                <a:spcPct val="0"/>
              </a:spcBef>
              <a:buFontTx/>
              <a:buNone/>
            </a:pPr>
            <a:r>
              <a:rPr lang="en-GB" altLang="en-US" sz="1800" dirty="0">
                <a:solidFill>
                  <a:srgbClr val="000000"/>
                </a:solidFill>
                <a:latin typeface="Comic Sans MS" panose="030F0902030302020204" pitchFamily="66" charset="0"/>
              </a:rPr>
              <a:t>Learning outcome:</a:t>
            </a:r>
          </a:p>
          <a:p>
            <a:pPr>
              <a:spcBef>
                <a:spcPct val="0"/>
              </a:spcBef>
              <a:buFontTx/>
              <a:buNone/>
            </a:pPr>
            <a:endParaRPr lang="en-GB" altLang="en-US" sz="1800" dirty="0">
              <a:solidFill>
                <a:srgbClr val="000000"/>
              </a:solidFill>
              <a:latin typeface="Comic Sans MS" panose="030F0902030302020204" pitchFamily="66" charset="0"/>
            </a:endParaRPr>
          </a:p>
          <a:p>
            <a:pPr>
              <a:spcBef>
                <a:spcPct val="0"/>
              </a:spcBef>
              <a:buFontTx/>
              <a:buNone/>
            </a:pPr>
            <a:r>
              <a:rPr lang="en-GB" altLang="en-US" sz="1800" dirty="0">
                <a:solidFill>
                  <a:srgbClr val="C00000"/>
                </a:solidFill>
                <a:latin typeface="Comic Sans MS" panose="030F0902030302020204" pitchFamily="66" charset="0"/>
              </a:rPr>
              <a:t>Must: Recall key language terminology.</a:t>
            </a:r>
          </a:p>
          <a:p>
            <a:pPr>
              <a:spcBef>
                <a:spcPct val="0"/>
              </a:spcBef>
              <a:buFontTx/>
              <a:buNone/>
            </a:pPr>
            <a:endParaRPr lang="en-GB" altLang="en-US" sz="1800" dirty="0">
              <a:solidFill>
                <a:srgbClr val="000000"/>
              </a:solidFill>
              <a:latin typeface="Comic Sans MS" panose="030F0902030302020204" pitchFamily="66" charset="0"/>
            </a:endParaRPr>
          </a:p>
          <a:p>
            <a:pPr>
              <a:spcBef>
                <a:spcPct val="0"/>
              </a:spcBef>
              <a:buFontTx/>
              <a:buNone/>
            </a:pPr>
            <a:r>
              <a:rPr lang="en-GB" altLang="en-US" sz="1800" dirty="0">
                <a:solidFill>
                  <a:srgbClr val="FFC000"/>
                </a:solidFill>
                <a:latin typeface="Comic Sans MS" panose="030F0902030302020204" pitchFamily="66" charset="0"/>
              </a:rPr>
              <a:t>Stretch: Analyse the language of an extract.</a:t>
            </a:r>
          </a:p>
          <a:p>
            <a:pPr>
              <a:spcBef>
                <a:spcPct val="0"/>
              </a:spcBef>
              <a:buFontTx/>
              <a:buNone/>
            </a:pPr>
            <a:endParaRPr lang="en-GB" altLang="en-US" sz="1800" dirty="0">
              <a:solidFill>
                <a:srgbClr val="000000"/>
              </a:solidFill>
              <a:latin typeface="Comic Sans MS" panose="030F0902030302020204" pitchFamily="66" charset="0"/>
            </a:endParaRPr>
          </a:p>
          <a:p>
            <a:pPr>
              <a:spcBef>
                <a:spcPct val="0"/>
              </a:spcBef>
              <a:buFontTx/>
              <a:buNone/>
            </a:pPr>
            <a:r>
              <a:rPr lang="en-GB" altLang="en-US" sz="1800" dirty="0">
                <a:solidFill>
                  <a:srgbClr val="00B050"/>
                </a:solidFill>
                <a:latin typeface="Comic Sans MS" panose="030F0902030302020204" pitchFamily="66" charset="0"/>
              </a:rPr>
              <a:t>Challenge: Evaluate the quality of your response.</a:t>
            </a:r>
          </a:p>
        </p:txBody>
      </p:sp>
      <p:pic>
        <p:nvPicPr>
          <p:cNvPr id="14" name="Picture 13">
            <a:extLst>
              <a:ext uri="{FF2B5EF4-FFF2-40B4-BE49-F238E27FC236}">
                <a16:creationId xmlns:a16="http://schemas.microsoft.com/office/drawing/2014/main" id="{A5356A64-551F-8E47-B825-C5AB45C958AA}"/>
              </a:ext>
            </a:extLst>
          </p:cNvPr>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4232" t="7625" r="14973" b="15122"/>
          <a:stretch/>
        </p:blipFill>
        <p:spPr bwMode="auto">
          <a:xfrm>
            <a:off x="0" y="0"/>
            <a:ext cx="1297443" cy="1219200"/>
          </a:xfrm>
          <a:prstGeom prst="rect">
            <a:avLst/>
          </a:prstGeom>
          <a:ln>
            <a:noFill/>
          </a:ln>
          <a:extLst>
            <a:ext uri="{53640926-AAD7-44D8-BBD7-CCE9431645EC}">
              <a14:shadowObscured xmlns:a14="http://schemas.microsoft.com/office/drawing/2010/main"/>
            </a:ext>
          </a:extLst>
        </p:spPr>
      </p:pic>
      <p:sp>
        <p:nvSpPr>
          <p:cNvPr id="7" name="Rectangle 6">
            <a:extLst>
              <a:ext uri="{FF2B5EF4-FFF2-40B4-BE49-F238E27FC236}">
                <a16:creationId xmlns:a16="http://schemas.microsoft.com/office/drawing/2014/main" id="{DAC6FD55-CF13-2E4C-9A55-32815B21B63C}"/>
              </a:ext>
            </a:extLst>
          </p:cNvPr>
          <p:cNvSpPr/>
          <p:nvPr/>
        </p:nvSpPr>
        <p:spPr>
          <a:xfrm>
            <a:off x="1189315" y="1755387"/>
            <a:ext cx="1415772" cy="1569660"/>
          </a:xfrm>
          <a:prstGeom prst="rect">
            <a:avLst/>
          </a:prstGeom>
        </p:spPr>
        <p:txBody>
          <a:bodyPr wrap="none">
            <a:spAutoFit/>
          </a:bodyPr>
          <a:lstStyle/>
          <a:p>
            <a:r>
              <a:rPr lang="en-US" sz="9600" dirty="0"/>
              <a:t>👩🏽‍🏫</a:t>
            </a:r>
          </a:p>
        </p:txBody>
      </p:sp>
      <p:sp>
        <p:nvSpPr>
          <p:cNvPr id="8" name="Rounded Rectangular Callout 7">
            <a:extLst>
              <a:ext uri="{FF2B5EF4-FFF2-40B4-BE49-F238E27FC236}">
                <a16:creationId xmlns:a16="http://schemas.microsoft.com/office/drawing/2014/main" id="{395B966F-45A5-0D40-99EA-7A0477A734BA}"/>
              </a:ext>
            </a:extLst>
          </p:cNvPr>
          <p:cNvSpPr/>
          <p:nvPr/>
        </p:nvSpPr>
        <p:spPr>
          <a:xfrm>
            <a:off x="1785257" y="3033713"/>
            <a:ext cx="2769326" cy="2905534"/>
          </a:xfrm>
          <a:prstGeom prst="wedgeRoundRectCallout">
            <a:avLst>
              <a:gd name="adj1" fmla="val 2840"/>
              <a:gd name="adj2" fmla="val -6191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2060"/>
                </a:solidFill>
                <a:latin typeface="Comic Sans MS" panose="030F0902030302020204" pitchFamily="66" charset="0"/>
              </a:rPr>
              <a:t>Let’s look at Paper 2, question 3 again.</a:t>
            </a:r>
          </a:p>
          <a:p>
            <a:endParaRPr lang="en-US" i="1" dirty="0">
              <a:solidFill>
                <a:srgbClr val="002060"/>
              </a:solidFill>
              <a:latin typeface="Comic Sans MS" panose="030F0902030302020204" pitchFamily="66" charset="0"/>
            </a:endParaRPr>
          </a:p>
          <a:p>
            <a:r>
              <a:rPr lang="en-US" b="1" i="1" dirty="0">
                <a:solidFill>
                  <a:srgbClr val="002060"/>
                </a:solidFill>
                <a:latin typeface="Comic Sans MS" panose="030F0902030302020204" pitchFamily="66" charset="0"/>
              </a:rPr>
              <a:t>Learning objective: </a:t>
            </a:r>
            <a:r>
              <a:rPr lang="en-US" i="1" dirty="0">
                <a:solidFill>
                  <a:srgbClr val="002060"/>
                </a:solidFill>
                <a:latin typeface="Comic Sans MS" panose="030F0902030302020204" pitchFamily="66" charset="0"/>
              </a:rPr>
              <a:t>Identifying language techniques and explaining their impact on the reader.</a:t>
            </a:r>
          </a:p>
        </p:txBody>
      </p:sp>
    </p:spTree>
    <p:extLst>
      <p:ext uri="{BB962C8B-B14F-4D97-AF65-F5344CB8AC3E}">
        <p14:creationId xmlns:p14="http://schemas.microsoft.com/office/powerpoint/2010/main" val="28140385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663" t="54741" r="55167" b="35130"/>
          <a:stretch/>
        </p:blipFill>
        <p:spPr bwMode="auto">
          <a:xfrm>
            <a:off x="5285701" y="217814"/>
            <a:ext cx="4445875" cy="740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rot="1038748">
            <a:off x="10076961" y="408927"/>
            <a:ext cx="1775971" cy="1015663"/>
          </a:xfrm>
          <a:prstGeom prst="rect">
            <a:avLst/>
          </a:prstGeom>
          <a:solidFill>
            <a:srgbClr val="00B0F0"/>
          </a:solidFill>
          <a:ln w="57150">
            <a:solidFill>
              <a:schemeClr val="tx1"/>
            </a:solidFill>
          </a:ln>
        </p:spPr>
        <p:txBody>
          <a:bodyPr wrap="square" rtlCol="0">
            <a:spAutoFit/>
          </a:bodyPr>
          <a:lstStyle/>
          <a:p>
            <a:pPr algn="ctr"/>
            <a:r>
              <a:rPr lang="en-GB" sz="6000" b="1" dirty="0">
                <a:effectLst>
                  <a:outerShdw blurRad="38100" dist="38100" dir="2700000" algn="tl">
                    <a:srgbClr val="000000">
                      <a:alpha val="43137"/>
                    </a:srgbClr>
                  </a:outerShdw>
                </a:effectLst>
              </a:rPr>
              <a:t>AO2</a:t>
            </a:r>
          </a:p>
        </p:txBody>
      </p:sp>
      <p:sp>
        <p:nvSpPr>
          <p:cNvPr id="3" name="TextBox 2"/>
          <p:cNvSpPr txBox="1"/>
          <p:nvPr/>
        </p:nvSpPr>
        <p:spPr>
          <a:xfrm>
            <a:off x="3250855" y="1636484"/>
            <a:ext cx="8075411" cy="1077218"/>
          </a:xfrm>
          <a:prstGeom prst="rect">
            <a:avLst/>
          </a:prstGeom>
          <a:noFill/>
        </p:spPr>
        <p:txBody>
          <a:bodyPr wrap="square" rtlCol="0">
            <a:spAutoFit/>
          </a:bodyPr>
          <a:lstStyle/>
          <a:p>
            <a:r>
              <a:rPr lang="en-GB" sz="1600" dirty="0">
                <a:latin typeface="Comic Sans MS" panose="030F0902030302020204" pitchFamily="66" charset="0"/>
              </a:rPr>
              <a:t>Read source A again from the 2nd paragraph beginning; “They advanced in two lines,” to the end of the paragraph beginning; “Through the clouds of smoke.” </a:t>
            </a:r>
          </a:p>
          <a:p>
            <a:endParaRPr lang="en-GB" sz="1600" dirty="0">
              <a:latin typeface="Comic Sans MS" panose="030F0902030302020204" pitchFamily="66" charset="0"/>
            </a:endParaRPr>
          </a:p>
          <a:p>
            <a:r>
              <a:rPr lang="en-GB" sz="1600" dirty="0">
                <a:latin typeface="Comic Sans MS" panose="030F0902030302020204" pitchFamily="66" charset="0"/>
              </a:rPr>
              <a:t>How does the writer </a:t>
            </a:r>
            <a:r>
              <a:rPr lang="en-GB" sz="1600" b="1" dirty="0">
                <a:latin typeface="Comic Sans MS" panose="030F0902030302020204" pitchFamily="66" charset="0"/>
              </a:rPr>
              <a:t>use language </a:t>
            </a:r>
            <a:r>
              <a:rPr lang="en-GB" sz="1600" dirty="0">
                <a:latin typeface="Comic Sans MS" panose="030F0902030302020204" pitchFamily="66" charset="0"/>
              </a:rPr>
              <a:t>to show the horror of the battle?</a:t>
            </a:r>
          </a:p>
        </p:txBody>
      </p:sp>
      <p:sp>
        <p:nvSpPr>
          <p:cNvPr id="31" name="Rectangle 30">
            <a:extLst>
              <a:ext uri="{FF2B5EF4-FFF2-40B4-BE49-F238E27FC236}">
                <a16:creationId xmlns:a16="http://schemas.microsoft.com/office/drawing/2014/main" id="{3AA545FE-685D-764B-8499-223FBC02DA33}"/>
              </a:ext>
            </a:extLst>
          </p:cNvPr>
          <p:cNvSpPr/>
          <p:nvPr/>
        </p:nvSpPr>
        <p:spPr>
          <a:xfrm>
            <a:off x="508923" y="2967137"/>
            <a:ext cx="1415772" cy="1569660"/>
          </a:xfrm>
          <a:prstGeom prst="rect">
            <a:avLst/>
          </a:prstGeom>
        </p:spPr>
        <p:txBody>
          <a:bodyPr wrap="none">
            <a:spAutoFit/>
          </a:bodyPr>
          <a:lstStyle/>
          <a:p>
            <a:r>
              <a:rPr lang="en-US" sz="9600" dirty="0"/>
              <a:t>👩🏽‍🏫</a:t>
            </a:r>
          </a:p>
        </p:txBody>
      </p:sp>
      <p:sp>
        <p:nvSpPr>
          <p:cNvPr id="32" name="Rounded Rectangular Callout 31">
            <a:extLst>
              <a:ext uri="{FF2B5EF4-FFF2-40B4-BE49-F238E27FC236}">
                <a16:creationId xmlns:a16="http://schemas.microsoft.com/office/drawing/2014/main" id="{BB881AB5-F063-1A46-9EC9-1F46DBA46856}"/>
              </a:ext>
            </a:extLst>
          </p:cNvPr>
          <p:cNvSpPr/>
          <p:nvPr/>
        </p:nvSpPr>
        <p:spPr>
          <a:xfrm>
            <a:off x="2889705" y="3554541"/>
            <a:ext cx="5957051" cy="2654158"/>
          </a:xfrm>
          <a:prstGeom prst="wedgeRoundRectCallout">
            <a:avLst>
              <a:gd name="adj1" fmla="val 4484"/>
              <a:gd name="adj2" fmla="val -8421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2060"/>
                </a:solidFill>
                <a:latin typeface="Comic Sans MS" panose="030F0902030302020204" pitchFamily="66" charset="0"/>
              </a:rPr>
              <a:t>You must focus on the effect of the writer’s </a:t>
            </a:r>
            <a:r>
              <a:rPr lang="en-US" b="1" i="1" dirty="0">
                <a:solidFill>
                  <a:srgbClr val="002060"/>
                </a:solidFill>
                <a:latin typeface="Comic Sans MS" panose="030F0902030302020204" pitchFamily="66" charset="0"/>
              </a:rPr>
              <a:t>language choices </a:t>
            </a:r>
            <a:r>
              <a:rPr lang="en-US" i="1" dirty="0">
                <a:solidFill>
                  <a:srgbClr val="002060"/>
                </a:solidFill>
                <a:latin typeface="Comic Sans MS" panose="030F0902030302020204" pitchFamily="66" charset="0"/>
              </a:rPr>
              <a:t>and </a:t>
            </a:r>
            <a:r>
              <a:rPr lang="en-US" b="1" i="1" dirty="0">
                <a:solidFill>
                  <a:srgbClr val="002060"/>
                </a:solidFill>
                <a:latin typeface="Comic Sans MS" panose="030F0902030302020204" pitchFamily="66" charset="0"/>
              </a:rPr>
              <a:t>techniques</a:t>
            </a:r>
            <a:r>
              <a:rPr lang="en-US" i="1" dirty="0">
                <a:solidFill>
                  <a:srgbClr val="002060"/>
                </a:solidFill>
                <a:latin typeface="Comic Sans MS" panose="030F0902030302020204" pitchFamily="66" charset="0"/>
              </a:rPr>
              <a:t>.</a:t>
            </a:r>
          </a:p>
          <a:p>
            <a:pPr marL="285750" indent="-285750">
              <a:buFont typeface="Arial" panose="020B0604020202020204" pitchFamily="34" charset="0"/>
              <a:buChar char="•"/>
            </a:pPr>
            <a:r>
              <a:rPr lang="en-US" i="1" dirty="0">
                <a:solidFill>
                  <a:srgbClr val="002060"/>
                </a:solidFill>
                <a:latin typeface="Comic Sans MS" panose="030F0902030302020204" pitchFamily="66" charset="0"/>
              </a:rPr>
              <a:t>What impact does it have on the reader?</a:t>
            </a:r>
          </a:p>
          <a:p>
            <a:pPr marL="285750" indent="-285750">
              <a:buFont typeface="Arial" panose="020B0604020202020204" pitchFamily="34" charset="0"/>
              <a:buChar char="•"/>
            </a:pPr>
            <a:r>
              <a:rPr lang="en-US" i="1" dirty="0">
                <a:solidFill>
                  <a:srgbClr val="002060"/>
                </a:solidFill>
                <a:latin typeface="Comic Sans MS" panose="030F0902030302020204" pitchFamily="66" charset="0"/>
              </a:rPr>
              <a:t>Select quotations with precision – focus on the impact of specific words.</a:t>
            </a:r>
          </a:p>
          <a:p>
            <a:pPr marL="285750" indent="-285750">
              <a:buFont typeface="Arial" panose="020B0604020202020204" pitchFamily="34" charset="0"/>
              <a:buChar char="•"/>
            </a:pPr>
            <a:r>
              <a:rPr lang="en-US" i="1" dirty="0">
                <a:solidFill>
                  <a:srgbClr val="002060"/>
                </a:solidFill>
                <a:latin typeface="Comic Sans MS" panose="030F0902030302020204" pitchFamily="66" charset="0"/>
              </a:rPr>
              <a:t>Pay attention the section of the extract you have been asked to read.</a:t>
            </a:r>
          </a:p>
        </p:txBody>
      </p:sp>
      <p:sp>
        <p:nvSpPr>
          <p:cNvPr id="33" name="Rounded Rectangular Callout 32">
            <a:extLst>
              <a:ext uri="{FF2B5EF4-FFF2-40B4-BE49-F238E27FC236}">
                <a16:creationId xmlns:a16="http://schemas.microsoft.com/office/drawing/2014/main" id="{58E06444-4E50-9448-BDE3-8DECD3F03FA0}"/>
              </a:ext>
            </a:extLst>
          </p:cNvPr>
          <p:cNvSpPr/>
          <p:nvPr/>
        </p:nvSpPr>
        <p:spPr>
          <a:xfrm>
            <a:off x="369992" y="438501"/>
            <a:ext cx="2646371" cy="1905129"/>
          </a:xfrm>
          <a:prstGeom prst="wedgeRoundRectCallout">
            <a:avLst>
              <a:gd name="adj1" fmla="val 3131"/>
              <a:gd name="adj2" fmla="val 7415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2060"/>
                </a:solidFill>
                <a:latin typeface="Comic Sans MS" panose="030F0902030302020204" pitchFamily="66" charset="0"/>
              </a:rPr>
              <a:t>Question 3 is worth </a:t>
            </a:r>
            <a:r>
              <a:rPr lang="en-US" b="1" i="1" dirty="0">
                <a:solidFill>
                  <a:srgbClr val="002060"/>
                </a:solidFill>
                <a:latin typeface="Comic Sans MS" panose="030F0902030302020204" pitchFamily="66" charset="0"/>
              </a:rPr>
              <a:t>12 marks</a:t>
            </a:r>
            <a:r>
              <a:rPr lang="en-US" i="1" dirty="0">
                <a:solidFill>
                  <a:srgbClr val="002060"/>
                </a:solidFill>
                <a:latin typeface="Comic Sans MS" panose="030F0902030302020204" pitchFamily="66" charset="0"/>
              </a:rPr>
              <a:t>, so you should aim to spend about 12 minutes on your answer.</a:t>
            </a:r>
          </a:p>
        </p:txBody>
      </p:sp>
    </p:spTree>
    <p:extLst>
      <p:ext uri="{BB962C8B-B14F-4D97-AF65-F5344CB8AC3E}">
        <p14:creationId xmlns:p14="http://schemas.microsoft.com/office/powerpoint/2010/main" val="14515873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663" t="54741" r="55167" b="35130"/>
          <a:stretch/>
        </p:blipFill>
        <p:spPr bwMode="auto">
          <a:xfrm>
            <a:off x="5285701" y="217814"/>
            <a:ext cx="4445875" cy="740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rot="1038748">
            <a:off x="10076961" y="408927"/>
            <a:ext cx="1775971" cy="1015663"/>
          </a:xfrm>
          <a:prstGeom prst="rect">
            <a:avLst/>
          </a:prstGeom>
          <a:solidFill>
            <a:srgbClr val="00B0F0"/>
          </a:solidFill>
          <a:ln w="57150">
            <a:solidFill>
              <a:schemeClr val="tx1"/>
            </a:solidFill>
          </a:ln>
        </p:spPr>
        <p:txBody>
          <a:bodyPr wrap="square" rtlCol="0">
            <a:spAutoFit/>
          </a:bodyPr>
          <a:lstStyle/>
          <a:p>
            <a:pPr algn="ctr"/>
            <a:r>
              <a:rPr lang="en-GB" sz="6000" b="1" dirty="0">
                <a:effectLst>
                  <a:outerShdw blurRad="38100" dist="38100" dir="2700000" algn="tl">
                    <a:srgbClr val="000000">
                      <a:alpha val="43137"/>
                    </a:srgbClr>
                  </a:outerShdw>
                </a:effectLst>
              </a:rPr>
              <a:t>AO2</a:t>
            </a:r>
          </a:p>
        </p:txBody>
      </p:sp>
      <p:grpSp>
        <p:nvGrpSpPr>
          <p:cNvPr id="51" name="Group 50"/>
          <p:cNvGrpSpPr/>
          <p:nvPr/>
        </p:nvGrpSpPr>
        <p:grpSpPr>
          <a:xfrm>
            <a:off x="6858995" y="3298900"/>
            <a:ext cx="4640869" cy="2877466"/>
            <a:chOff x="4373263" y="1900325"/>
            <a:chExt cx="4378221" cy="3888432"/>
          </a:xfrm>
        </p:grpSpPr>
        <p:grpSp>
          <p:nvGrpSpPr>
            <p:cNvPr id="52" name="Group 51"/>
            <p:cNvGrpSpPr/>
            <p:nvPr/>
          </p:nvGrpSpPr>
          <p:grpSpPr>
            <a:xfrm>
              <a:off x="4565070" y="2284498"/>
              <a:ext cx="1072324" cy="3335616"/>
              <a:chOff x="5211213" y="2661827"/>
              <a:chExt cx="1125170" cy="3719502"/>
            </a:xfrm>
          </p:grpSpPr>
          <p:grpSp>
            <p:nvGrpSpPr>
              <p:cNvPr id="59" name="Group 58"/>
              <p:cNvGrpSpPr/>
              <p:nvPr/>
            </p:nvGrpSpPr>
            <p:grpSpPr>
              <a:xfrm>
                <a:off x="5219156" y="2661827"/>
                <a:ext cx="1112248" cy="691900"/>
                <a:chOff x="996925" y="834687"/>
                <a:chExt cx="2148052" cy="1008112"/>
              </a:xfrm>
            </p:grpSpPr>
            <p:sp>
              <p:nvSpPr>
                <p:cNvPr id="69" name="Rectangle 68"/>
                <p:cNvSpPr/>
                <p:nvPr/>
              </p:nvSpPr>
              <p:spPr>
                <a:xfrm>
                  <a:off x="996925" y="834687"/>
                  <a:ext cx="2148052" cy="1008112"/>
                </a:xfrm>
                <a:prstGeom prst="rect">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solidFill>
                      <a:prstClr val="white"/>
                    </a:solidFill>
                  </a:endParaRPr>
                </a:p>
              </p:txBody>
            </p:sp>
            <p:sp>
              <p:nvSpPr>
                <p:cNvPr id="70" name="TextBox 69"/>
                <p:cNvSpPr txBox="1"/>
                <p:nvPr/>
              </p:nvSpPr>
              <p:spPr>
                <a:xfrm>
                  <a:off x="1225138" y="1154087"/>
                  <a:ext cx="1710859" cy="57437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1100" b="1">
                      <a:solidFill>
                        <a:prstClr val="black"/>
                      </a:solidFill>
                      <a:effectLst>
                        <a:outerShdw blurRad="38100" dist="38100" dir="2700000" algn="tl">
                          <a:srgbClr val="000000">
                            <a:alpha val="43137"/>
                          </a:srgbClr>
                        </a:outerShdw>
                      </a:effectLst>
                    </a:rPr>
                    <a:t>Point</a:t>
                  </a:r>
                </a:p>
              </p:txBody>
            </p:sp>
          </p:grpSp>
          <p:grpSp>
            <p:nvGrpSpPr>
              <p:cNvPr id="60" name="Group 59"/>
              <p:cNvGrpSpPr/>
              <p:nvPr/>
            </p:nvGrpSpPr>
            <p:grpSpPr>
              <a:xfrm>
                <a:off x="5211213" y="3684539"/>
                <a:ext cx="1112248" cy="691900"/>
                <a:chOff x="996925" y="834687"/>
                <a:chExt cx="2148052" cy="1008112"/>
              </a:xfrm>
              <a:solidFill>
                <a:srgbClr val="FFC000"/>
              </a:solidFill>
            </p:grpSpPr>
            <p:sp>
              <p:nvSpPr>
                <p:cNvPr id="67" name="Rectangle 66"/>
                <p:cNvSpPr/>
                <p:nvPr/>
              </p:nvSpPr>
              <p:spPr>
                <a:xfrm>
                  <a:off x="996925" y="834687"/>
                  <a:ext cx="2148052" cy="1008112"/>
                </a:xfrm>
                <a:prstGeom prst="rect">
                  <a:avLst/>
                </a:pr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solidFill>
                      <a:prstClr val="white"/>
                    </a:solidFill>
                  </a:endParaRPr>
                </a:p>
              </p:txBody>
            </p:sp>
            <p:sp>
              <p:nvSpPr>
                <p:cNvPr id="68" name="TextBox 67"/>
                <p:cNvSpPr txBox="1"/>
                <p:nvPr/>
              </p:nvSpPr>
              <p:spPr>
                <a:xfrm>
                  <a:off x="1225138" y="1154087"/>
                  <a:ext cx="1710859" cy="57437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1100" b="1">
                      <a:solidFill>
                        <a:prstClr val="black"/>
                      </a:solidFill>
                      <a:effectLst>
                        <a:outerShdw blurRad="38100" dist="38100" dir="2700000" algn="tl">
                          <a:srgbClr val="000000">
                            <a:alpha val="43137"/>
                          </a:srgbClr>
                        </a:outerShdw>
                      </a:effectLst>
                    </a:rPr>
                    <a:t>Evidence</a:t>
                  </a:r>
                </a:p>
              </p:txBody>
            </p:sp>
          </p:grpSp>
          <p:grpSp>
            <p:nvGrpSpPr>
              <p:cNvPr id="61" name="Group 60"/>
              <p:cNvGrpSpPr/>
              <p:nvPr/>
            </p:nvGrpSpPr>
            <p:grpSpPr>
              <a:xfrm>
                <a:off x="5224135" y="4725617"/>
                <a:ext cx="1112248" cy="691900"/>
                <a:chOff x="996925" y="834687"/>
                <a:chExt cx="2148052" cy="1008112"/>
              </a:xfrm>
              <a:solidFill>
                <a:srgbClr val="92D050"/>
              </a:solidFill>
            </p:grpSpPr>
            <p:sp>
              <p:nvSpPr>
                <p:cNvPr id="65" name="Rectangle 64"/>
                <p:cNvSpPr/>
                <p:nvPr/>
              </p:nvSpPr>
              <p:spPr>
                <a:xfrm>
                  <a:off x="996925" y="834687"/>
                  <a:ext cx="2148052" cy="1008112"/>
                </a:xfrm>
                <a:prstGeom prst="rect">
                  <a:avLst/>
                </a:prstGeom>
                <a:solidFill>
                  <a:srgbClr val="FFC0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solidFill>
                      <a:prstClr val="white"/>
                    </a:solidFill>
                  </a:endParaRPr>
                </a:p>
              </p:txBody>
            </p:sp>
            <p:sp>
              <p:nvSpPr>
                <p:cNvPr id="66" name="TextBox 65"/>
                <p:cNvSpPr txBox="1"/>
                <p:nvPr/>
              </p:nvSpPr>
              <p:spPr>
                <a:xfrm>
                  <a:off x="1225138" y="1154087"/>
                  <a:ext cx="1710859" cy="57437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1100" b="1">
                      <a:solidFill>
                        <a:prstClr val="black"/>
                      </a:solidFill>
                      <a:effectLst>
                        <a:outerShdw blurRad="38100" dist="38100" dir="2700000" algn="tl">
                          <a:srgbClr val="000000">
                            <a:alpha val="43137"/>
                          </a:srgbClr>
                        </a:outerShdw>
                      </a:effectLst>
                    </a:rPr>
                    <a:t>Explain</a:t>
                  </a:r>
                </a:p>
              </p:txBody>
            </p:sp>
          </p:grpSp>
          <p:grpSp>
            <p:nvGrpSpPr>
              <p:cNvPr id="62" name="Group 61"/>
              <p:cNvGrpSpPr/>
              <p:nvPr/>
            </p:nvGrpSpPr>
            <p:grpSpPr>
              <a:xfrm>
                <a:off x="5211213" y="5689429"/>
                <a:ext cx="1112248" cy="691900"/>
                <a:chOff x="996925" y="834687"/>
                <a:chExt cx="2148052" cy="1008112"/>
              </a:xfrm>
              <a:solidFill>
                <a:srgbClr val="C00000"/>
              </a:solidFill>
            </p:grpSpPr>
            <p:sp>
              <p:nvSpPr>
                <p:cNvPr id="63" name="Rectangle 62"/>
                <p:cNvSpPr/>
                <p:nvPr/>
              </p:nvSpPr>
              <p:spPr>
                <a:xfrm>
                  <a:off x="996925" y="834687"/>
                  <a:ext cx="2148052" cy="1008112"/>
                </a:xfrm>
                <a:prstGeom prst="rect">
                  <a:avLst/>
                </a:prstGeom>
                <a:solidFill>
                  <a:srgbClr val="66FF3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solidFill>
                      <a:prstClr val="white"/>
                    </a:solidFill>
                  </a:endParaRPr>
                </a:p>
              </p:txBody>
            </p:sp>
            <p:sp>
              <p:nvSpPr>
                <p:cNvPr id="64" name="TextBox 63"/>
                <p:cNvSpPr txBox="1"/>
                <p:nvPr/>
              </p:nvSpPr>
              <p:spPr>
                <a:xfrm>
                  <a:off x="1225138" y="1154087"/>
                  <a:ext cx="1710859" cy="57437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1100" b="1">
                      <a:solidFill>
                        <a:prstClr val="black"/>
                      </a:solidFill>
                      <a:effectLst>
                        <a:outerShdw blurRad="38100" dist="38100" dir="2700000" algn="tl">
                          <a:srgbClr val="000000">
                            <a:alpha val="43137"/>
                          </a:srgbClr>
                        </a:outerShdw>
                      </a:effectLst>
                    </a:rPr>
                    <a:t>Link</a:t>
                  </a:r>
                </a:p>
              </p:txBody>
            </p:sp>
          </p:grpSp>
        </p:grpSp>
        <p:grpSp>
          <p:nvGrpSpPr>
            <p:cNvPr id="53" name="Group 52"/>
            <p:cNvGrpSpPr/>
            <p:nvPr/>
          </p:nvGrpSpPr>
          <p:grpSpPr>
            <a:xfrm>
              <a:off x="4373263" y="1900325"/>
              <a:ext cx="4378221" cy="3888432"/>
              <a:chOff x="4373263" y="1900325"/>
              <a:chExt cx="4378221" cy="3888432"/>
            </a:xfrm>
          </p:grpSpPr>
          <p:sp>
            <p:nvSpPr>
              <p:cNvPr id="54" name="Rectangle 53"/>
              <p:cNvSpPr/>
              <p:nvPr/>
            </p:nvSpPr>
            <p:spPr>
              <a:xfrm>
                <a:off x="4373263" y="1900325"/>
                <a:ext cx="4378221" cy="3888432"/>
              </a:xfrm>
              <a:prstGeom prst="rect">
                <a:avLst/>
              </a:prstGeom>
              <a:no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prstClr val="white"/>
                  </a:solidFill>
                </a:endParaRPr>
              </a:p>
            </p:txBody>
          </p:sp>
          <p:sp>
            <p:nvSpPr>
              <p:cNvPr id="55" name="TextBox 54"/>
              <p:cNvSpPr txBox="1"/>
              <p:nvPr/>
            </p:nvSpPr>
            <p:spPr>
              <a:xfrm>
                <a:off x="5696542" y="2181967"/>
                <a:ext cx="2903847" cy="623866"/>
              </a:xfrm>
              <a:prstGeom prst="rect">
                <a:avLst/>
              </a:prstGeom>
              <a:noFill/>
            </p:spPr>
            <p:txBody>
              <a:bodyPr wrap="square" rtlCol="0">
                <a:spAutoFit/>
              </a:bodyPr>
              <a:lstStyle/>
              <a:p>
                <a:r>
                  <a:rPr lang="en-GB" sz="1200" dirty="0">
                    <a:solidFill>
                      <a:prstClr val="black"/>
                    </a:solidFill>
                    <a:latin typeface="Comic Sans MS" panose="030F0902030302020204" pitchFamily="66" charset="0"/>
                  </a:rPr>
                  <a:t>1) Use your topic sentence to make a </a:t>
                </a:r>
                <a:r>
                  <a:rPr lang="en-GB" sz="1200" b="1" dirty="0">
                    <a:solidFill>
                      <a:prstClr val="black"/>
                    </a:solidFill>
                    <a:latin typeface="Comic Sans MS" panose="030F0902030302020204" pitchFamily="66" charset="0"/>
                  </a:rPr>
                  <a:t>point</a:t>
                </a:r>
                <a:r>
                  <a:rPr lang="en-GB" sz="1200" dirty="0">
                    <a:solidFill>
                      <a:prstClr val="black"/>
                    </a:solidFill>
                    <a:latin typeface="Comic Sans MS" panose="030F0902030302020204" pitchFamily="66" charset="0"/>
                  </a:rPr>
                  <a:t> relevant to the question.</a:t>
                </a:r>
              </a:p>
            </p:txBody>
          </p:sp>
          <p:sp>
            <p:nvSpPr>
              <p:cNvPr id="56" name="TextBox 55"/>
              <p:cNvSpPr txBox="1"/>
              <p:nvPr/>
            </p:nvSpPr>
            <p:spPr>
              <a:xfrm>
                <a:off x="5713993" y="3041215"/>
                <a:ext cx="2903847" cy="623866"/>
              </a:xfrm>
              <a:prstGeom prst="rect">
                <a:avLst/>
              </a:prstGeom>
              <a:noFill/>
            </p:spPr>
            <p:txBody>
              <a:bodyPr wrap="square" rtlCol="0">
                <a:spAutoFit/>
              </a:bodyPr>
              <a:lstStyle/>
              <a:p>
                <a:r>
                  <a:rPr lang="en-GB" sz="1200" dirty="0">
                    <a:solidFill>
                      <a:prstClr val="black"/>
                    </a:solidFill>
                    <a:latin typeface="Comic Sans MS" panose="030F0902030302020204" pitchFamily="66" charset="0"/>
                  </a:rPr>
                  <a:t>2) Select </a:t>
                </a:r>
                <a:r>
                  <a:rPr lang="en-GB" sz="1200" b="1" dirty="0">
                    <a:solidFill>
                      <a:prstClr val="black"/>
                    </a:solidFill>
                    <a:latin typeface="Comic Sans MS" panose="030F0902030302020204" pitchFamily="66" charset="0"/>
                  </a:rPr>
                  <a:t>evidence</a:t>
                </a:r>
                <a:r>
                  <a:rPr lang="en-GB" sz="1200" dirty="0">
                    <a:solidFill>
                      <a:prstClr val="black"/>
                    </a:solidFill>
                    <a:latin typeface="Comic Sans MS" panose="030F0902030302020204" pitchFamily="66" charset="0"/>
                  </a:rPr>
                  <a:t> from the text – pick out a key quotation.</a:t>
                </a:r>
              </a:p>
            </p:txBody>
          </p:sp>
          <p:sp>
            <p:nvSpPr>
              <p:cNvPr id="57" name="TextBox 56"/>
              <p:cNvSpPr txBox="1"/>
              <p:nvPr/>
            </p:nvSpPr>
            <p:spPr>
              <a:xfrm>
                <a:off x="5741415" y="3973953"/>
                <a:ext cx="2903847" cy="623866"/>
              </a:xfrm>
              <a:prstGeom prst="rect">
                <a:avLst/>
              </a:prstGeom>
              <a:noFill/>
            </p:spPr>
            <p:txBody>
              <a:bodyPr wrap="square" rtlCol="0">
                <a:spAutoFit/>
              </a:bodyPr>
              <a:lstStyle/>
              <a:p>
                <a:r>
                  <a:rPr lang="en-GB" sz="1200" dirty="0">
                    <a:solidFill>
                      <a:prstClr val="black"/>
                    </a:solidFill>
                    <a:latin typeface="Comic Sans MS" panose="030F0902030302020204" pitchFamily="66" charset="0"/>
                  </a:rPr>
                  <a:t>3)</a:t>
                </a:r>
                <a:r>
                  <a:rPr lang="en-GB" sz="1200" b="1" dirty="0">
                    <a:solidFill>
                      <a:prstClr val="black"/>
                    </a:solidFill>
                    <a:latin typeface="Comic Sans MS" panose="030F0902030302020204" pitchFamily="66" charset="0"/>
                  </a:rPr>
                  <a:t> Explain</a:t>
                </a:r>
                <a:r>
                  <a:rPr lang="en-GB" sz="1200" dirty="0">
                    <a:solidFill>
                      <a:prstClr val="black"/>
                    </a:solidFill>
                    <a:latin typeface="Comic Sans MS" panose="030F0902030302020204" pitchFamily="66" charset="0"/>
                  </a:rPr>
                  <a:t> the evidence – this should be the longest part of the paragraph.</a:t>
                </a:r>
                <a:endParaRPr lang="en-GB" sz="1200" b="1" dirty="0">
                  <a:solidFill>
                    <a:prstClr val="black"/>
                  </a:solidFill>
                  <a:latin typeface="Comic Sans MS" panose="030F0902030302020204" pitchFamily="66" charset="0"/>
                </a:endParaRPr>
              </a:p>
            </p:txBody>
          </p:sp>
          <p:sp>
            <p:nvSpPr>
              <p:cNvPr id="58" name="TextBox 57"/>
              <p:cNvSpPr txBox="1"/>
              <p:nvPr/>
            </p:nvSpPr>
            <p:spPr>
              <a:xfrm>
                <a:off x="5741415" y="4825863"/>
                <a:ext cx="2903847" cy="623866"/>
              </a:xfrm>
              <a:prstGeom prst="rect">
                <a:avLst/>
              </a:prstGeom>
              <a:noFill/>
            </p:spPr>
            <p:txBody>
              <a:bodyPr wrap="square" rtlCol="0">
                <a:spAutoFit/>
              </a:bodyPr>
              <a:lstStyle/>
              <a:p>
                <a:r>
                  <a:rPr lang="en-GB" sz="1200" dirty="0">
                    <a:solidFill>
                      <a:prstClr val="black"/>
                    </a:solidFill>
                    <a:latin typeface="Comic Sans MS" panose="030F0902030302020204" pitchFamily="66" charset="0"/>
                  </a:rPr>
                  <a:t>4) Finish the paragraph by establishing a </a:t>
                </a:r>
                <a:r>
                  <a:rPr lang="en-GB" sz="1200" b="1" dirty="0">
                    <a:solidFill>
                      <a:prstClr val="black"/>
                    </a:solidFill>
                    <a:latin typeface="Comic Sans MS" panose="030F0902030302020204" pitchFamily="66" charset="0"/>
                  </a:rPr>
                  <a:t>link</a:t>
                </a:r>
                <a:r>
                  <a:rPr lang="en-GB" sz="1200" dirty="0">
                    <a:solidFill>
                      <a:prstClr val="black"/>
                    </a:solidFill>
                    <a:latin typeface="Comic Sans MS" panose="030F0902030302020204" pitchFamily="66" charset="0"/>
                  </a:rPr>
                  <a:t> back to the question.</a:t>
                </a:r>
              </a:p>
            </p:txBody>
          </p:sp>
        </p:grpSp>
      </p:grpSp>
      <p:sp>
        <p:nvSpPr>
          <p:cNvPr id="31" name="Rectangle 30">
            <a:extLst>
              <a:ext uri="{FF2B5EF4-FFF2-40B4-BE49-F238E27FC236}">
                <a16:creationId xmlns:a16="http://schemas.microsoft.com/office/drawing/2014/main" id="{3AA545FE-685D-764B-8499-223FBC02DA33}"/>
              </a:ext>
            </a:extLst>
          </p:cNvPr>
          <p:cNvSpPr/>
          <p:nvPr/>
        </p:nvSpPr>
        <p:spPr>
          <a:xfrm>
            <a:off x="314967" y="2390834"/>
            <a:ext cx="1415772" cy="1569660"/>
          </a:xfrm>
          <a:prstGeom prst="rect">
            <a:avLst/>
          </a:prstGeom>
        </p:spPr>
        <p:txBody>
          <a:bodyPr wrap="none">
            <a:spAutoFit/>
          </a:bodyPr>
          <a:lstStyle/>
          <a:p>
            <a:r>
              <a:rPr lang="en-US" sz="9600" dirty="0"/>
              <a:t>👩🏽‍🏫</a:t>
            </a:r>
          </a:p>
        </p:txBody>
      </p:sp>
      <p:sp>
        <p:nvSpPr>
          <p:cNvPr id="32" name="Rounded Rectangular Callout 31">
            <a:extLst>
              <a:ext uri="{FF2B5EF4-FFF2-40B4-BE49-F238E27FC236}">
                <a16:creationId xmlns:a16="http://schemas.microsoft.com/office/drawing/2014/main" id="{BB881AB5-F063-1A46-9EC9-1F46DBA46856}"/>
              </a:ext>
            </a:extLst>
          </p:cNvPr>
          <p:cNvSpPr/>
          <p:nvPr/>
        </p:nvSpPr>
        <p:spPr>
          <a:xfrm>
            <a:off x="677443" y="265174"/>
            <a:ext cx="2456166" cy="1909919"/>
          </a:xfrm>
          <a:prstGeom prst="wedgeRoundRectCallout">
            <a:avLst>
              <a:gd name="adj1" fmla="val -27707"/>
              <a:gd name="adj2" fmla="val 6058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2060"/>
                </a:solidFill>
                <a:latin typeface="Comic Sans MS" panose="030F0902030302020204" pitchFamily="66" charset="0"/>
              </a:rPr>
              <a:t>Structure your answer in 3 or 4 PEEL paragraphs – each focusing on a different technique…</a:t>
            </a:r>
          </a:p>
        </p:txBody>
      </p:sp>
      <p:grpSp>
        <p:nvGrpSpPr>
          <p:cNvPr id="4" name="Group 3">
            <a:extLst>
              <a:ext uri="{FF2B5EF4-FFF2-40B4-BE49-F238E27FC236}">
                <a16:creationId xmlns:a16="http://schemas.microsoft.com/office/drawing/2014/main" id="{B313E77E-4E09-2F48-8E6C-82E8929529C8}"/>
              </a:ext>
            </a:extLst>
          </p:cNvPr>
          <p:cNvGrpSpPr/>
          <p:nvPr/>
        </p:nvGrpSpPr>
        <p:grpSpPr>
          <a:xfrm>
            <a:off x="1178313" y="3583191"/>
            <a:ext cx="5195718" cy="3132869"/>
            <a:chOff x="765811" y="1867220"/>
            <a:chExt cx="5195718" cy="3231045"/>
          </a:xfrm>
        </p:grpSpPr>
        <p:sp>
          <p:nvSpPr>
            <p:cNvPr id="33" name="Rounded Rectangular Callout 32">
              <a:extLst>
                <a:ext uri="{FF2B5EF4-FFF2-40B4-BE49-F238E27FC236}">
                  <a16:creationId xmlns:a16="http://schemas.microsoft.com/office/drawing/2014/main" id="{D02CA5AD-E984-8047-9171-A4B4262729B5}"/>
                </a:ext>
              </a:extLst>
            </p:cNvPr>
            <p:cNvSpPr/>
            <p:nvPr/>
          </p:nvSpPr>
          <p:spPr>
            <a:xfrm>
              <a:off x="765811" y="1867220"/>
              <a:ext cx="5195718" cy="3231045"/>
            </a:xfrm>
            <a:prstGeom prst="wedgeRoundRectCallout">
              <a:avLst>
                <a:gd name="adj1" fmla="val -39791"/>
                <a:gd name="adj2" fmla="val -5777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r>
                <a:rPr lang="en-US" i="1" dirty="0">
                  <a:solidFill>
                    <a:srgbClr val="002060"/>
                  </a:solidFill>
                  <a:latin typeface="Comic Sans MS" panose="030F0902030302020204" pitchFamily="66" charset="0"/>
                </a:rPr>
                <a:t>You could </a:t>
              </a:r>
              <a:r>
                <a:rPr lang="en-US" i="1" dirty="0" err="1">
                  <a:solidFill>
                    <a:srgbClr val="002060"/>
                  </a:solidFill>
                  <a:latin typeface="Comic Sans MS" panose="030F0902030302020204" pitchFamily="66" charset="0"/>
                </a:rPr>
                <a:t>analyse</a:t>
              </a:r>
              <a:r>
                <a:rPr lang="en-US" i="1" dirty="0">
                  <a:solidFill>
                    <a:srgbClr val="002060"/>
                  </a:solidFill>
                  <a:latin typeface="Comic Sans MS" panose="030F0902030302020204" pitchFamily="66" charset="0"/>
                </a:rPr>
                <a:t> such techniques as:</a:t>
              </a:r>
            </a:p>
            <a:p>
              <a:endParaRPr lang="en-US" i="1" dirty="0">
                <a:solidFill>
                  <a:srgbClr val="002060"/>
                </a:solidFill>
                <a:latin typeface="Comic Sans MS" panose="030F0902030302020204" pitchFamily="66" charset="0"/>
              </a:endParaRPr>
            </a:p>
            <a:p>
              <a:endParaRPr lang="en-US" i="1" dirty="0">
                <a:solidFill>
                  <a:srgbClr val="002060"/>
                </a:solidFill>
                <a:latin typeface="Comic Sans MS" panose="030F0902030302020204" pitchFamily="66" charset="0"/>
              </a:endParaRPr>
            </a:p>
            <a:p>
              <a:endParaRPr lang="en-US" i="1" dirty="0">
                <a:solidFill>
                  <a:srgbClr val="002060"/>
                </a:solidFill>
                <a:latin typeface="Comic Sans MS" panose="030F0902030302020204" pitchFamily="66" charset="0"/>
              </a:endParaRPr>
            </a:p>
            <a:p>
              <a:endParaRPr lang="en-US" i="1" dirty="0">
                <a:solidFill>
                  <a:srgbClr val="002060"/>
                </a:solidFill>
                <a:latin typeface="Comic Sans MS" panose="030F0902030302020204" pitchFamily="66" charset="0"/>
              </a:endParaRPr>
            </a:p>
            <a:p>
              <a:endParaRPr lang="en-US" i="1" dirty="0">
                <a:solidFill>
                  <a:srgbClr val="002060"/>
                </a:solidFill>
                <a:latin typeface="Comic Sans MS" panose="030F0902030302020204" pitchFamily="66" charset="0"/>
              </a:endParaRPr>
            </a:p>
            <a:p>
              <a:endParaRPr lang="en-US" i="1" dirty="0">
                <a:solidFill>
                  <a:srgbClr val="002060"/>
                </a:solidFill>
                <a:latin typeface="Comic Sans MS" panose="030F0902030302020204" pitchFamily="66" charset="0"/>
              </a:endParaRPr>
            </a:p>
            <a:p>
              <a:r>
                <a:rPr lang="en-US" i="1" dirty="0">
                  <a:solidFill>
                    <a:srgbClr val="002060"/>
                  </a:solidFill>
                  <a:latin typeface="Comic Sans MS" panose="030F0902030302020204" pitchFamily="66" charset="0"/>
                </a:rPr>
                <a:t>Don’t forget to use the correct terminology in your answer.</a:t>
              </a:r>
            </a:p>
          </p:txBody>
        </p:sp>
        <p:sp>
          <p:nvSpPr>
            <p:cNvPr id="2" name="TextBox 1">
              <a:extLst>
                <a:ext uri="{FF2B5EF4-FFF2-40B4-BE49-F238E27FC236}">
                  <a16:creationId xmlns:a16="http://schemas.microsoft.com/office/drawing/2014/main" id="{52A2840A-64CC-A547-9A6B-F7CA0DF5BC53}"/>
                </a:ext>
              </a:extLst>
            </p:cNvPr>
            <p:cNvSpPr txBox="1"/>
            <p:nvPr/>
          </p:nvSpPr>
          <p:spPr>
            <a:xfrm>
              <a:off x="971435" y="2675059"/>
              <a:ext cx="4640869" cy="1498149"/>
            </a:xfrm>
            <a:prstGeom prst="rect">
              <a:avLst/>
            </a:prstGeom>
            <a:solidFill>
              <a:schemeClr val="bg1"/>
            </a:solidFill>
          </p:spPr>
          <p:txBody>
            <a:bodyPr wrap="square" numCol="2" rtlCol="0">
              <a:spAutoFit/>
            </a:bodyPr>
            <a:lstStyle/>
            <a:p>
              <a:pPr marL="285750" lvl="0" indent="-285750">
                <a:buFont typeface="Arial" panose="020B0604020202020204" pitchFamily="34" charset="0"/>
                <a:buChar char="•"/>
              </a:pPr>
              <a:r>
                <a:rPr lang="en-US" i="1" dirty="0">
                  <a:solidFill>
                    <a:srgbClr val="002060"/>
                  </a:solidFill>
                  <a:latin typeface="Comic Sans MS" panose="030F0902030302020204" pitchFamily="66" charset="0"/>
                </a:rPr>
                <a:t>Emotive language</a:t>
              </a:r>
            </a:p>
            <a:p>
              <a:pPr marL="285750" lvl="0" indent="-285750">
                <a:buFont typeface="Arial" panose="020B0604020202020204" pitchFamily="34" charset="0"/>
                <a:buChar char="•"/>
              </a:pPr>
              <a:r>
                <a:rPr lang="en-US" i="1" dirty="0">
                  <a:solidFill>
                    <a:srgbClr val="002060"/>
                  </a:solidFill>
                  <a:latin typeface="Comic Sans MS" panose="030F0902030302020204" pitchFamily="66" charset="0"/>
                </a:rPr>
                <a:t>Simile</a:t>
              </a:r>
            </a:p>
            <a:p>
              <a:pPr marL="285750" lvl="0" indent="-285750">
                <a:buFont typeface="Arial" panose="020B0604020202020204" pitchFamily="34" charset="0"/>
                <a:buChar char="•"/>
              </a:pPr>
              <a:r>
                <a:rPr lang="en-US" i="1" dirty="0">
                  <a:solidFill>
                    <a:srgbClr val="002060"/>
                  </a:solidFill>
                  <a:latin typeface="Comic Sans MS" panose="030F0902030302020204" pitchFamily="66" charset="0"/>
                </a:rPr>
                <a:t>Metaphor</a:t>
              </a:r>
            </a:p>
            <a:p>
              <a:pPr marL="285750" lvl="0" indent="-285750">
                <a:buFont typeface="Arial" panose="020B0604020202020204" pitchFamily="34" charset="0"/>
                <a:buChar char="•"/>
              </a:pPr>
              <a:r>
                <a:rPr lang="en-US" i="1" dirty="0">
                  <a:solidFill>
                    <a:srgbClr val="002060"/>
                  </a:solidFill>
                  <a:latin typeface="Comic Sans MS" panose="030F0902030302020204" pitchFamily="66" charset="0"/>
                </a:rPr>
                <a:t>Personification</a:t>
              </a:r>
            </a:p>
            <a:p>
              <a:pPr marL="285750" lvl="0" indent="-285750">
                <a:buFont typeface="Arial" panose="020B0604020202020204" pitchFamily="34" charset="0"/>
                <a:buChar char="•"/>
              </a:pPr>
              <a:r>
                <a:rPr lang="en-US" i="1" dirty="0">
                  <a:solidFill>
                    <a:srgbClr val="002060"/>
                  </a:solidFill>
                  <a:latin typeface="Comic Sans MS" panose="030F0902030302020204" pitchFamily="66" charset="0"/>
                </a:rPr>
                <a:t>Nouns</a:t>
              </a:r>
            </a:p>
            <a:p>
              <a:pPr marL="285750" lvl="0" indent="-285750">
                <a:buFont typeface="Arial" panose="020B0604020202020204" pitchFamily="34" charset="0"/>
                <a:buChar char="•"/>
              </a:pPr>
              <a:r>
                <a:rPr lang="en-US" i="1" dirty="0">
                  <a:solidFill>
                    <a:srgbClr val="002060"/>
                  </a:solidFill>
                  <a:latin typeface="Comic Sans MS" panose="030F0902030302020204" pitchFamily="66" charset="0"/>
                </a:rPr>
                <a:t>(Dynamic) Verbs</a:t>
              </a:r>
            </a:p>
            <a:p>
              <a:pPr marL="285750" lvl="0" indent="-285750">
                <a:buFont typeface="Arial" panose="020B0604020202020204" pitchFamily="34" charset="0"/>
                <a:buChar char="•"/>
              </a:pPr>
              <a:r>
                <a:rPr lang="en-US" i="1" dirty="0">
                  <a:solidFill>
                    <a:srgbClr val="002060"/>
                  </a:solidFill>
                  <a:latin typeface="Comic Sans MS" panose="030F0902030302020204" pitchFamily="66" charset="0"/>
                </a:rPr>
                <a:t>Adjectives</a:t>
              </a:r>
            </a:p>
            <a:p>
              <a:pPr marL="285750" lvl="0" indent="-285750">
                <a:buFont typeface="Arial" panose="020B0604020202020204" pitchFamily="34" charset="0"/>
                <a:buChar char="•"/>
              </a:pPr>
              <a:r>
                <a:rPr lang="en-US" i="1" dirty="0">
                  <a:solidFill>
                    <a:srgbClr val="002060"/>
                  </a:solidFill>
                  <a:latin typeface="Comic Sans MS" panose="030F0902030302020204" pitchFamily="66" charset="0"/>
                </a:rPr>
                <a:t>Adverbs</a:t>
              </a:r>
            </a:p>
            <a:p>
              <a:pPr marL="285750" lvl="0" indent="-285750">
                <a:buFont typeface="Arial" panose="020B0604020202020204" pitchFamily="34" charset="0"/>
                <a:buChar char="•"/>
              </a:pPr>
              <a:r>
                <a:rPr lang="en-US" i="1" dirty="0">
                  <a:solidFill>
                    <a:srgbClr val="002060"/>
                  </a:solidFill>
                  <a:latin typeface="Comic Sans MS" panose="030F0902030302020204" pitchFamily="66" charset="0"/>
                </a:rPr>
                <a:t>Semantic Field</a:t>
              </a:r>
            </a:p>
          </p:txBody>
        </p:sp>
      </p:grpSp>
      <p:sp>
        <p:nvSpPr>
          <p:cNvPr id="30" name="TextBox 29">
            <a:extLst>
              <a:ext uri="{FF2B5EF4-FFF2-40B4-BE49-F238E27FC236}">
                <a16:creationId xmlns:a16="http://schemas.microsoft.com/office/drawing/2014/main" id="{0E887091-82CF-A345-8A16-BA640F93FE49}"/>
              </a:ext>
            </a:extLst>
          </p:cNvPr>
          <p:cNvSpPr txBox="1"/>
          <p:nvPr/>
        </p:nvSpPr>
        <p:spPr>
          <a:xfrm>
            <a:off x="3250855" y="1636484"/>
            <a:ext cx="8075411" cy="1077218"/>
          </a:xfrm>
          <a:prstGeom prst="rect">
            <a:avLst/>
          </a:prstGeom>
          <a:noFill/>
        </p:spPr>
        <p:txBody>
          <a:bodyPr wrap="square" rtlCol="0">
            <a:spAutoFit/>
          </a:bodyPr>
          <a:lstStyle/>
          <a:p>
            <a:r>
              <a:rPr lang="en-GB" sz="1600" dirty="0">
                <a:latin typeface="Comic Sans MS" panose="030F0902030302020204" pitchFamily="66" charset="0"/>
              </a:rPr>
              <a:t>Read source A again from the 2nd paragraph beginning; “They advanced in two lines,” to the end of the paragraph beginning; “Through the clouds of smoke.” </a:t>
            </a:r>
          </a:p>
          <a:p>
            <a:endParaRPr lang="en-GB" sz="1600" dirty="0">
              <a:latin typeface="Comic Sans MS" panose="030F0902030302020204" pitchFamily="66" charset="0"/>
            </a:endParaRPr>
          </a:p>
          <a:p>
            <a:r>
              <a:rPr lang="en-GB" sz="1600" dirty="0">
                <a:latin typeface="Comic Sans MS" panose="030F0902030302020204" pitchFamily="66" charset="0"/>
              </a:rPr>
              <a:t>How does the writer </a:t>
            </a:r>
            <a:r>
              <a:rPr lang="en-GB" sz="1600" b="1" dirty="0">
                <a:latin typeface="Comic Sans MS" panose="030F0902030302020204" pitchFamily="66" charset="0"/>
              </a:rPr>
              <a:t>use language </a:t>
            </a:r>
            <a:r>
              <a:rPr lang="en-GB" sz="1600" dirty="0">
                <a:latin typeface="Comic Sans MS" panose="030F0902030302020204" pitchFamily="66" charset="0"/>
              </a:rPr>
              <a:t>to show the horror of the battle?</a:t>
            </a:r>
          </a:p>
        </p:txBody>
      </p:sp>
    </p:spTree>
    <p:extLst>
      <p:ext uri="{BB962C8B-B14F-4D97-AF65-F5344CB8AC3E}">
        <p14:creationId xmlns:p14="http://schemas.microsoft.com/office/powerpoint/2010/main" val="15454870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5" name="Rectangle 4"/>
          <p:cNvSpPr/>
          <p:nvPr/>
        </p:nvSpPr>
        <p:spPr>
          <a:xfrm>
            <a:off x="1524000" y="199778"/>
            <a:ext cx="9144000" cy="6469956"/>
          </a:xfrm>
          <a:prstGeom prst="rect">
            <a:avLst/>
          </a:prstGeom>
          <a:solidFill>
            <a:srgbClr val="FFFFFF">
              <a:shade val="8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sz="half" idx="1"/>
          </p:nvPr>
        </p:nvSpPr>
        <p:spPr>
          <a:xfrm>
            <a:off x="1779712" y="418666"/>
            <a:ext cx="4316288" cy="6408712"/>
          </a:xfrm>
        </p:spPr>
        <p:txBody>
          <a:bodyPr>
            <a:noAutofit/>
          </a:bodyPr>
          <a:lstStyle/>
          <a:p>
            <a:pPr marL="0" indent="0">
              <a:buNone/>
            </a:pPr>
            <a:r>
              <a:rPr lang="en-GB" sz="1100" b="1" dirty="0">
                <a:latin typeface="Comic Sans MS" panose="030F0902030302020204" pitchFamily="66" charset="0"/>
              </a:rPr>
              <a:t>The Charge of the Light Brigade, 1854</a:t>
            </a:r>
            <a:r>
              <a:rPr lang="en-GB" sz="1100" dirty="0">
                <a:latin typeface="Comic Sans MS" panose="030F0902030302020204" pitchFamily="66" charset="0"/>
              </a:rPr>
              <a:t>, </a:t>
            </a:r>
            <a:r>
              <a:rPr lang="en-GB" sz="1100" b="1" dirty="0">
                <a:latin typeface="Comic Sans MS" panose="030F0902030302020204" pitchFamily="66" charset="0"/>
              </a:rPr>
              <a:t>William Howard Russell</a:t>
            </a:r>
          </a:p>
          <a:p>
            <a:pPr marL="0" indent="0">
              <a:buNone/>
            </a:pPr>
            <a:endParaRPr lang="en-GB" sz="1100" dirty="0">
              <a:latin typeface="Comic Sans MS" panose="030F0902030302020204" pitchFamily="66" charset="0"/>
            </a:endParaRPr>
          </a:p>
          <a:p>
            <a:pPr marL="0" indent="0">
              <a:buNone/>
            </a:pPr>
            <a:r>
              <a:rPr lang="en-GB" sz="1100" dirty="0">
                <a:latin typeface="Comic Sans MS" panose="030F0902030302020204" pitchFamily="66" charset="0"/>
              </a:rPr>
              <a:t>"They swept proudly past, glittering in the morning sun in all the pride and splendour of war. We could hardly believe the evidence of our senses! Surely that handful of men were not going to charge an army in position? Alas! it was but too true - their desperate valour knew no bounds, and far indeed was it removed from its so-called better part - discretion.</a:t>
            </a:r>
          </a:p>
          <a:p>
            <a:pPr marL="0" indent="0">
              <a:buNone/>
            </a:pPr>
            <a:r>
              <a:rPr lang="en-GB" sz="1100" dirty="0">
                <a:latin typeface="Comic Sans MS" panose="030F0902030302020204" pitchFamily="66" charset="0"/>
              </a:rPr>
              <a:t>	They advanced in two lines, quickening their pace as they closed towards the enemy. A more fearful spectacle was never witnessed than by those who, without the power to aid, beheld their heroic countrymen rushing to the arms of death. At the distance of 1200 yards the whole line of the enemy belched forth, from thirty iron mouths, a flood of smoke and flame, through which hissed the deadly balls. Their flight was marked by instant gaps in our ranks, by dead men and horses, by steeds flying wounded or </a:t>
            </a:r>
            <a:r>
              <a:rPr lang="en-GB" sz="1100" dirty="0" err="1">
                <a:latin typeface="Comic Sans MS" panose="030F0902030302020204" pitchFamily="66" charset="0"/>
              </a:rPr>
              <a:t>riderless</a:t>
            </a:r>
            <a:r>
              <a:rPr lang="en-GB" sz="1100" dirty="0">
                <a:latin typeface="Comic Sans MS" panose="030F0902030302020204" pitchFamily="66" charset="0"/>
              </a:rPr>
              <a:t> across the plain.</a:t>
            </a:r>
          </a:p>
          <a:p>
            <a:pPr marL="0" indent="0">
              <a:buNone/>
            </a:pPr>
            <a:r>
              <a:rPr lang="en-GB" sz="1100" dirty="0">
                <a:latin typeface="Comic Sans MS" panose="030F0902030302020204" pitchFamily="66" charset="0"/>
              </a:rPr>
              <a:t>	The first line was broken - it was joined by the second, they never halted or checked their speed an instant. With diminished ranks, thinned by those thirty guns, which the Russians had laid with the most deadly accuracy, with a halo of flashing steel above their heads, and with a cheer which was many a noble fellow's death cry, they flew into the smoke of the batteries; but ere they were lost from view, the plain was strewed with their bodies and with the carcasses of horses. They were exposed to an oblique fire from the batteries on the hills on both sides, as wed as to a direct fire of musketry.</a:t>
            </a:r>
          </a:p>
          <a:p>
            <a:pPr marL="0" indent="0">
              <a:buNone/>
            </a:pPr>
            <a:r>
              <a:rPr lang="en-GB" sz="1100" dirty="0">
                <a:latin typeface="Comic Sans MS" panose="030F0902030302020204" pitchFamily="66" charset="0"/>
              </a:rPr>
              <a:t>	Through the clouds of smoke we could see their sabres flashing as they rode up to the guns and dashed between 'them, cutting down the gunners as they stood… We saw them riding through the guns, as I have said; to our delight we saw them returning, after breaking through a column of Russian infantry, and scattering them like chaff, when the flank fire of the battery on the hill swept them down, scattered and broken as they were.</a:t>
            </a:r>
          </a:p>
          <a:p>
            <a:pPr marL="0" indent="0">
              <a:buNone/>
            </a:pPr>
            <a:endParaRPr lang="en-GB" sz="1100" dirty="0">
              <a:latin typeface="Comic Sans MS" panose="030F0902030302020204" pitchFamily="66" charset="0"/>
            </a:endParaRPr>
          </a:p>
        </p:txBody>
      </p:sp>
      <p:sp>
        <p:nvSpPr>
          <p:cNvPr id="4" name="Content Placeholder 3"/>
          <p:cNvSpPr>
            <a:spLocks noGrp="1"/>
          </p:cNvSpPr>
          <p:nvPr>
            <p:ph sz="half" idx="2"/>
          </p:nvPr>
        </p:nvSpPr>
        <p:spPr>
          <a:xfrm>
            <a:off x="6223856" y="958576"/>
            <a:ext cx="4316288" cy="5052259"/>
          </a:xfrm>
        </p:spPr>
        <p:txBody>
          <a:bodyPr>
            <a:normAutofit/>
          </a:bodyPr>
          <a:lstStyle/>
          <a:p>
            <a:pPr marL="0" indent="0">
              <a:buNone/>
            </a:pPr>
            <a:r>
              <a:rPr lang="en-GB" sz="1100" dirty="0">
                <a:latin typeface="Comic Sans MS" panose="030F0902030302020204" pitchFamily="66" charset="0"/>
              </a:rPr>
              <a:t>	Wounded men and dismounted troopers flying towards us told the sad tale… At the very moment when they were about to retreat, an enormous mass of lancers was hurled upon their flank. Colonel </a:t>
            </a:r>
            <a:r>
              <a:rPr lang="en-GB" sz="1100" dirty="0" err="1">
                <a:latin typeface="Comic Sans MS" panose="030F0902030302020204" pitchFamily="66" charset="0"/>
              </a:rPr>
              <a:t>Shewell</a:t>
            </a:r>
            <a:r>
              <a:rPr lang="en-GB" sz="1100" dirty="0">
                <a:latin typeface="Comic Sans MS" panose="030F0902030302020204" pitchFamily="66" charset="0"/>
              </a:rPr>
              <a:t>, of the 8th Hussars, saw the danger, and rode his few men straight at them, cutting his way through with fearful loss. The other regiments turned and engaged in a desperate encounter. With courage too great almost for credence, they were breaking their way through the columns which enveloped them, when there took place an act of atrocity without parallel in the modem warfare of civilized nations.</a:t>
            </a:r>
          </a:p>
          <a:p>
            <a:pPr marL="0" indent="0">
              <a:buNone/>
            </a:pPr>
            <a:r>
              <a:rPr lang="en-GB" sz="1100" dirty="0">
                <a:latin typeface="Comic Sans MS" panose="030F0902030302020204" pitchFamily="66" charset="0"/>
              </a:rPr>
              <a:t>	The Russian gunners, when the storm of cavalry passed, returned to their guns. They saw their own cavalry mingled with the troopers who had just ridden over them, and to the eternal disgrace of the Russian name the miscreants poured a murderous volley of grape and canister on the mass of struggling men and horses, mingling friend and foe in one common ruin. It was as much as our Heavy Cavalry Brigade could do to cover the retreat of the miserable remnants of that band of heroes as they returned to the place they had so lately quitted in all the pride of life.</a:t>
            </a:r>
          </a:p>
          <a:p>
            <a:pPr marL="0" indent="0">
              <a:buNone/>
            </a:pPr>
            <a:r>
              <a:rPr lang="en-GB" sz="1100" dirty="0">
                <a:latin typeface="Comic Sans MS" panose="030F0902030302020204" pitchFamily="66" charset="0"/>
              </a:rPr>
              <a:t>	At twenty-five to twelve not a British soldier, except the dead and dying, was left in front of these bloody Muscovite guns."</a:t>
            </a:r>
          </a:p>
          <a:p>
            <a:pPr marL="0" indent="0">
              <a:buNone/>
            </a:pPr>
            <a:endParaRPr lang="en-GB" sz="1100" dirty="0">
              <a:latin typeface="Comic Sans MS" panose="030F0902030302020204" pitchFamily="66" charset="0"/>
            </a:endParaRPr>
          </a:p>
        </p:txBody>
      </p:sp>
      <p:sp>
        <p:nvSpPr>
          <p:cNvPr id="6" name="TextBox 5"/>
          <p:cNvSpPr txBox="1"/>
          <p:nvPr/>
        </p:nvSpPr>
        <p:spPr>
          <a:xfrm rot="574279">
            <a:off x="8646529" y="299469"/>
            <a:ext cx="2176333" cy="369332"/>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b="1" dirty="0">
                <a:latin typeface="Comic Sans MS" panose="030F0902030302020204" pitchFamily="66" charset="0"/>
              </a:rPr>
              <a:t>TEXT A</a:t>
            </a:r>
          </a:p>
        </p:txBody>
      </p:sp>
      <p:pic>
        <p:nvPicPr>
          <p:cNvPr id="7" name="Picture 6">
            <a:extLst>
              <a:ext uri="{FF2B5EF4-FFF2-40B4-BE49-F238E27FC236}">
                <a16:creationId xmlns:a16="http://schemas.microsoft.com/office/drawing/2014/main" id="{EBB51FCB-2608-7D43-A663-572655801FF5}"/>
              </a:ext>
            </a:extLst>
          </p:cNvPr>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4232" t="7625" r="14973" b="15122"/>
          <a:stretch/>
        </p:blipFill>
        <p:spPr bwMode="auto">
          <a:xfrm>
            <a:off x="0" y="0"/>
            <a:ext cx="1297443" cy="1219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288474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914810" y="169052"/>
          <a:ext cx="9143999" cy="6400796"/>
        </p:xfrm>
        <a:graphic>
          <a:graphicData uri="http://schemas.openxmlformats.org/drawingml/2006/table">
            <a:tbl>
              <a:tblPr firstRow="1" bandRow="1">
                <a:tableStyleId>{5C22544A-7EE6-4342-B048-85BDC9FD1C3A}</a:tableStyleId>
              </a:tblPr>
              <a:tblGrid>
                <a:gridCol w="2483768">
                  <a:extLst>
                    <a:ext uri="{9D8B030D-6E8A-4147-A177-3AD203B41FA5}">
                      <a16:colId xmlns:a16="http://schemas.microsoft.com/office/drawing/2014/main" val="20000"/>
                    </a:ext>
                  </a:extLst>
                </a:gridCol>
                <a:gridCol w="1368152">
                  <a:extLst>
                    <a:ext uri="{9D8B030D-6E8A-4147-A177-3AD203B41FA5}">
                      <a16:colId xmlns:a16="http://schemas.microsoft.com/office/drawing/2014/main" val="20001"/>
                    </a:ext>
                  </a:extLst>
                </a:gridCol>
                <a:gridCol w="5292079">
                  <a:extLst>
                    <a:ext uri="{9D8B030D-6E8A-4147-A177-3AD203B41FA5}">
                      <a16:colId xmlns:a16="http://schemas.microsoft.com/office/drawing/2014/main" val="20002"/>
                    </a:ext>
                  </a:extLst>
                </a:gridCol>
              </a:tblGrid>
              <a:tr h="412056">
                <a:tc>
                  <a:txBody>
                    <a:bodyPr/>
                    <a:lstStyle/>
                    <a:p>
                      <a:pPr algn="ctr"/>
                      <a:r>
                        <a:rPr lang="en-GB" dirty="0"/>
                        <a:t>Image</a:t>
                      </a:r>
                    </a:p>
                  </a:txBody>
                  <a:tcPr anchor="ctr">
                    <a:solidFill>
                      <a:schemeClr val="accent4">
                        <a:lumMod val="75000"/>
                      </a:schemeClr>
                    </a:solidFill>
                  </a:tcPr>
                </a:tc>
                <a:tc>
                  <a:txBody>
                    <a:bodyPr/>
                    <a:lstStyle/>
                    <a:p>
                      <a:pPr algn="ctr"/>
                      <a:r>
                        <a:rPr lang="en-GB" dirty="0"/>
                        <a:t>Evidence</a:t>
                      </a:r>
                    </a:p>
                  </a:txBody>
                  <a:tcPr anchor="ctr">
                    <a:solidFill>
                      <a:srgbClr val="FFC000"/>
                    </a:solidFill>
                  </a:tcPr>
                </a:tc>
                <a:tc>
                  <a:txBody>
                    <a:bodyPr/>
                    <a:lstStyle/>
                    <a:p>
                      <a:pPr algn="ctr"/>
                      <a:r>
                        <a:rPr lang="en-GB" dirty="0"/>
                        <a:t>Ideas</a:t>
                      </a:r>
                      <a:r>
                        <a:rPr lang="en-GB" baseline="0" dirty="0"/>
                        <a:t> and Analysis</a:t>
                      </a:r>
                      <a:endParaRPr lang="en-GB" dirty="0"/>
                    </a:p>
                  </a:txBody>
                  <a:tcPr anchor="ctr">
                    <a:solidFill>
                      <a:srgbClr val="92D050"/>
                    </a:solidFill>
                  </a:tcPr>
                </a:tc>
                <a:extLst>
                  <a:ext uri="{0D108BD9-81ED-4DB2-BD59-A6C34878D82A}">
                    <a16:rowId xmlns:a16="http://schemas.microsoft.com/office/drawing/2014/main" val="10000"/>
                  </a:ext>
                </a:extLst>
              </a:tr>
              <a:tr h="1197748">
                <a:tc>
                  <a:txBody>
                    <a:bodyPr/>
                    <a:lstStyle/>
                    <a:p>
                      <a:endParaRPr lang="en-GB" dirty="0"/>
                    </a:p>
                  </a:txBody>
                  <a:tcPr/>
                </a:tc>
                <a:tc>
                  <a:txBody>
                    <a:bodyPr/>
                    <a:lstStyle/>
                    <a:p>
                      <a:pPr algn="ctr"/>
                      <a:r>
                        <a:rPr lang="en-GB" sz="1400" dirty="0"/>
                        <a:t>“heroic</a:t>
                      </a:r>
                      <a:r>
                        <a:rPr lang="en-GB" sz="1400" baseline="0" dirty="0"/>
                        <a:t> countrymen rushing to the arms of death,”</a:t>
                      </a:r>
                      <a:endParaRPr lang="en-GB" sz="1400" dirty="0"/>
                    </a:p>
                  </a:txBody>
                  <a:tcPr anchor="ctr"/>
                </a:tc>
                <a:tc>
                  <a:txBody>
                    <a:bodyPr/>
                    <a:lstStyle/>
                    <a:p>
                      <a:endParaRPr lang="en-GB" dirty="0"/>
                    </a:p>
                  </a:txBody>
                  <a:tcPr/>
                </a:tc>
                <a:extLst>
                  <a:ext uri="{0D108BD9-81ED-4DB2-BD59-A6C34878D82A}">
                    <a16:rowId xmlns:a16="http://schemas.microsoft.com/office/drawing/2014/main" val="10001"/>
                  </a:ext>
                </a:extLst>
              </a:tr>
              <a:tr h="1197748">
                <a:tc>
                  <a:txBody>
                    <a:bodyPr/>
                    <a:lstStyle/>
                    <a:p>
                      <a:endParaRPr lang="en-GB"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a:t>“belched forth,</a:t>
                      </a:r>
                      <a:r>
                        <a:rPr lang="en-GB" sz="1400" baseline="0" dirty="0"/>
                        <a:t> from thirty iron mouths, a flood of smoke and flame.”</a:t>
                      </a:r>
                      <a:endParaRPr lang="en-GB" sz="1400" dirty="0"/>
                    </a:p>
                  </a:txBody>
                  <a:tcPr anchor="ctr"/>
                </a:tc>
                <a:tc>
                  <a:txBody>
                    <a:bodyPr/>
                    <a:lstStyle/>
                    <a:p>
                      <a:endParaRPr lang="en-GB" dirty="0"/>
                    </a:p>
                  </a:txBody>
                  <a:tcPr/>
                </a:tc>
                <a:extLst>
                  <a:ext uri="{0D108BD9-81ED-4DB2-BD59-A6C34878D82A}">
                    <a16:rowId xmlns:a16="http://schemas.microsoft.com/office/drawing/2014/main" val="10002"/>
                  </a:ext>
                </a:extLst>
              </a:tr>
              <a:tr h="1197748">
                <a:tc>
                  <a:txBody>
                    <a:bodyPr/>
                    <a:lstStyle/>
                    <a:p>
                      <a:endParaRPr lang="en-GB"/>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a:t>“through which hissed the deadly balls”</a:t>
                      </a:r>
                    </a:p>
                  </a:txBody>
                  <a:tcPr anchor="ctr"/>
                </a:tc>
                <a:tc>
                  <a:txBody>
                    <a:bodyPr/>
                    <a:lstStyle/>
                    <a:p>
                      <a:endParaRPr lang="en-GB" dirty="0"/>
                    </a:p>
                  </a:txBody>
                  <a:tcPr/>
                </a:tc>
                <a:extLst>
                  <a:ext uri="{0D108BD9-81ED-4DB2-BD59-A6C34878D82A}">
                    <a16:rowId xmlns:a16="http://schemas.microsoft.com/office/drawing/2014/main" val="10003"/>
                  </a:ext>
                </a:extLst>
              </a:tr>
              <a:tr h="1197748">
                <a:tc>
                  <a:txBody>
                    <a:bodyPr/>
                    <a:lstStyle/>
                    <a:p>
                      <a:endParaRPr lang="en-GB"/>
                    </a:p>
                  </a:txBody>
                  <a:tcPr/>
                </a:tc>
                <a:tc>
                  <a:txBody>
                    <a:bodyPr/>
                    <a:lstStyle/>
                    <a:p>
                      <a:pPr algn="ctr"/>
                      <a:r>
                        <a:rPr lang="en-GB" sz="1400" dirty="0"/>
                        <a:t>“clouds</a:t>
                      </a:r>
                      <a:r>
                        <a:rPr lang="en-GB" sz="1400" baseline="0" dirty="0"/>
                        <a:t> of smoke” </a:t>
                      </a:r>
                      <a:endParaRPr lang="en-GB" sz="1400" dirty="0"/>
                    </a:p>
                  </a:txBody>
                  <a:tcPr anchor="ctr"/>
                </a:tc>
                <a:tc>
                  <a:txBody>
                    <a:bodyPr/>
                    <a:lstStyle/>
                    <a:p>
                      <a:endParaRPr lang="en-GB" dirty="0"/>
                    </a:p>
                  </a:txBody>
                  <a:tcPr/>
                </a:tc>
                <a:extLst>
                  <a:ext uri="{0D108BD9-81ED-4DB2-BD59-A6C34878D82A}">
                    <a16:rowId xmlns:a16="http://schemas.microsoft.com/office/drawing/2014/main" val="10004"/>
                  </a:ext>
                </a:extLst>
              </a:tr>
              <a:tr h="1197748">
                <a:tc>
                  <a:txBody>
                    <a:bodyPr/>
                    <a:lstStyle/>
                    <a:p>
                      <a:endParaRPr lang="en-GB" dirty="0"/>
                    </a:p>
                  </a:txBody>
                  <a:tcPr/>
                </a:tc>
                <a:tc>
                  <a:txBody>
                    <a:bodyPr/>
                    <a:lstStyle/>
                    <a:p>
                      <a:pPr algn="ctr"/>
                      <a:r>
                        <a:rPr lang="en-GB" sz="1400" dirty="0"/>
                        <a:t>“swept</a:t>
                      </a:r>
                      <a:r>
                        <a:rPr lang="en-GB" sz="1400" baseline="0" dirty="0"/>
                        <a:t> them down, scattered and broken as they were.”</a:t>
                      </a:r>
                      <a:endParaRPr lang="en-GB" sz="1400" dirty="0"/>
                    </a:p>
                  </a:txBody>
                  <a:tcPr anchor="ctr"/>
                </a:tc>
                <a:tc>
                  <a:txBody>
                    <a:bodyPr/>
                    <a:lstStyle/>
                    <a:p>
                      <a:endParaRPr lang="en-GB" dirty="0"/>
                    </a:p>
                  </a:txBody>
                  <a:tcPr/>
                </a:tc>
                <a:extLst>
                  <a:ext uri="{0D108BD9-81ED-4DB2-BD59-A6C34878D82A}">
                    <a16:rowId xmlns:a16="http://schemas.microsoft.com/office/drawing/2014/main" val="10005"/>
                  </a:ext>
                </a:extLst>
              </a:tr>
            </a:tbl>
          </a:graphicData>
        </a:graphic>
      </p:graphicFrame>
      <p:pic>
        <p:nvPicPr>
          <p:cNvPr id="3" name="Picture 2">
            <a:extLst>
              <a:ext uri="{FF2B5EF4-FFF2-40B4-BE49-F238E27FC236}">
                <a16:creationId xmlns:a16="http://schemas.microsoft.com/office/drawing/2014/main" id="{DAD53D44-0336-B247-90DC-E6FBF4DD53C9}"/>
              </a:ext>
            </a:extLst>
          </p:cNvPr>
          <p:cNvPicPr>
            <a:picLocks noChangeAspect="1"/>
          </p:cNvPicPr>
          <p:nvPr/>
        </p:nvPicPr>
        <p:blipFill>
          <a:blip r:embed="rId2"/>
          <a:stretch>
            <a:fillRect/>
          </a:stretch>
        </p:blipFill>
        <p:spPr>
          <a:xfrm rot="246162">
            <a:off x="3179014" y="502374"/>
            <a:ext cx="1242134" cy="1425754"/>
          </a:xfrm>
          <a:prstGeom prst="rect">
            <a:avLst/>
          </a:prstGeom>
        </p:spPr>
      </p:pic>
      <p:pic>
        <p:nvPicPr>
          <p:cNvPr id="4" name="Picture 3">
            <a:extLst>
              <a:ext uri="{FF2B5EF4-FFF2-40B4-BE49-F238E27FC236}">
                <a16:creationId xmlns:a16="http://schemas.microsoft.com/office/drawing/2014/main" id="{BC1D25A2-557D-9F4A-9A18-6A36843D21B9}"/>
              </a:ext>
            </a:extLst>
          </p:cNvPr>
          <p:cNvPicPr>
            <a:picLocks noChangeAspect="1"/>
          </p:cNvPicPr>
          <p:nvPr/>
        </p:nvPicPr>
        <p:blipFill>
          <a:blip r:embed="rId3"/>
          <a:stretch>
            <a:fillRect/>
          </a:stretch>
        </p:blipFill>
        <p:spPr>
          <a:xfrm rot="21268760">
            <a:off x="3435562" y="1764362"/>
            <a:ext cx="1837632" cy="1224137"/>
          </a:xfrm>
          <a:prstGeom prst="rect">
            <a:avLst/>
          </a:prstGeom>
        </p:spPr>
      </p:pic>
      <p:pic>
        <p:nvPicPr>
          <p:cNvPr id="9" name="Picture 8">
            <a:extLst>
              <a:ext uri="{FF2B5EF4-FFF2-40B4-BE49-F238E27FC236}">
                <a16:creationId xmlns:a16="http://schemas.microsoft.com/office/drawing/2014/main" id="{18D7A706-96AE-A64D-BE12-F8B59809A4FB}"/>
              </a:ext>
            </a:extLst>
          </p:cNvPr>
          <p:cNvPicPr>
            <a:picLocks noChangeAspect="1"/>
          </p:cNvPicPr>
          <p:nvPr/>
        </p:nvPicPr>
        <p:blipFill>
          <a:blip r:embed="rId4"/>
          <a:stretch>
            <a:fillRect/>
          </a:stretch>
        </p:blipFill>
        <p:spPr>
          <a:xfrm rot="312527">
            <a:off x="3178323" y="2943669"/>
            <a:ext cx="1732523" cy="1152128"/>
          </a:xfrm>
          <a:prstGeom prst="rect">
            <a:avLst/>
          </a:prstGeom>
        </p:spPr>
      </p:pic>
      <p:pic>
        <p:nvPicPr>
          <p:cNvPr id="10" name="Picture 9">
            <a:extLst>
              <a:ext uri="{FF2B5EF4-FFF2-40B4-BE49-F238E27FC236}">
                <a16:creationId xmlns:a16="http://schemas.microsoft.com/office/drawing/2014/main" id="{E349DF32-C164-4F4A-B9C3-B586448050A1}"/>
              </a:ext>
            </a:extLst>
          </p:cNvPr>
          <p:cNvPicPr>
            <a:picLocks noChangeAspect="1"/>
          </p:cNvPicPr>
          <p:nvPr/>
        </p:nvPicPr>
        <p:blipFill rotWithShape="1">
          <a:blip r:embed="rId5"/>
          <a:srcRect l="5127" r="12026"/>
          <a:stretch/>
        </p:blipFill>
        <p:spPr>
          <a:xfrm rot="21280431">
            <a:off x="3432424" y="4200349"/>
            <a:ext cx="1889167" cy="1197157"/>
          </a:xfrm>
          <a:prstGeom prst="rect">
            <a:avLst/>
          </a:prstGeom>
        </p:spPr>
      </p:pic>
      <p:pic>
        <p:nvPicPr>
          <p:cNvPr id="11" name="Picture 10">
            <a:extLst>
              <a:ext uri="{FF2B5EF4-FFF2-40B4-BE49-F238E27FC236}">
                <a16:creationId xmlns:a16="http://schemas.microsoft.com/office/drawing/2014/main" id="{668331A3-BE88-8948-B228-7A72361B3B52}"/>
              </a:ext>
            </a:extLst>
          </p:cNvPr>
          <p:cNvPicPr>
            <a:picLocks noChangeAspect="1"/>
          </p:cNvPicPr>
          <p:nvPr/>
        </p:nvPicPr>
        <p:blipFill>
          <a:blip r:embed="rId6"/>
          <a:stretch>
            <a:fillRect/>
          </a:stretch>
        </p:blipFill>
        <p:spPr>
          <a:xfrm rot="377528">
            <a:off x="3040841" y="5388286"/>
            <a:ext cx="1518480" cy="1160288"/>
          </a:xfrm>
          <a:prstGeom prst="rect">
            <a:avLst/>
          </a:prstGeom>
        </p:spPr>
      </p:pic>
      <p:sp>
        <p:nvSpPr>
          <p:cNvPr id="13" name="Rectangle 12">
            <a:extLst>
              <a:ext uri="{FF2B5EF4-FFF2-40B4-BE49-F238E27FC236}">
                <a16:creationId xmlns:a16="http://schemas.microsoft.com/office/drawing/2014/main" id="{2806E705-09E5-E343-B58E-8FB9C02642C2}"/>
              </a:ext>
            </a:extLst>
          </p:cNvPr>
          <p:cNvSpPr/>
          <p:nvPr/>
        </p:nvSpPr>
        <p:spPr>
          <a:xfrm>
            <a:off x="212646" y="232879"/>
            <a:ext cx="1415772" cy="1569660"/>
          </a:xfrm>
          <a:prstGeom prst="rect">
            <a:avLst/>
          </a:prstGeom>
        </p:spPr>
        <p:txBody>
          <a:bodyPr wrap="none">
            <a:spAutoFit/>
          </a:bodyPr>
          <a:lstStyle/>
          <a:p>
            <a:r>
              <a:rPr lang="en-US" sz="9600" dirty="0"/>
              <a:t>👩🏽‍🏫</a:t>
            </a:r>
          </a:p>
        </p:txBody>
      </p:sp>
      <p:sp>
        <p:nvSpPr>
          <p:cNvPr id="14" name="Rounded Rectangular Callout 13">
            <a:extLst>
              <a:ext uri="{FF2B5EF4-FFF2-40B4-BE49-F238E27FC236}">
                <a16:creationId xmlns:a16="http://schemas.microsoft.com/office/drawing/2014/main" id="{8685BB97-D39D-3749-B13F-8BF0A9B8EF9D}"/>
              </a:ext>
            </a:extLst>
          </p:cNvPr>
          <p:cNvSpPr/>
          <p:nvPr/>
        </p:nvSpPr>
        <p:spPr>
          <a:xfrm>
            <a:off x="126709" y="1802540"/>
            <a:ext cx="2589384" cy="4767308"/>
          </a:xfrm>
          <a:prstGeom prst="wedgeRoundRectCallout">
            <a:avLst>
              <a:gd name="adj1" fmla="val -21650"/>
              <a:gd name="adj2" fmla="val -59539"/>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2060"/>
                </a:solidFill>
                <a:latin typeface="Comic Sans MS" panose="030F0902030302020204" pitchFamily="66" charset="0"/>
              </a:rPr>
              <a:t>These quotes evoke images in our imagination.</a:t>
            </a:r>
          </a:p>
          <a:p>
            <a:endParaRPr lang="en-US" i="1" dirty="0">
              <a:solidFill>
                <a:srgbClr val="002060"/>
              </a:solidFill>
              <a:latin typeface="Comic Sans MS" panose="030F0902030302020204" pitchFamily="66" charset="0"/>
            </a:endParaRPr>
          </a:p>
          <a:p>
            <a:r>
              <a:rPr lang="en-US" i="1" dirty="0">
                <a:solidFill>
                  <a:srgbClr val="002060"/>
                </a:solidFill>
                <a:latin typeface="Comic Sans MS" panose="030F0902030302020204" pitchFamily="66" charset="0"/>
              </a:rPr>
              <a:t>What impact could these images have upon the reader?</a:t>
            </a:r>
          </a:p>
          <a:p>
            <a:endParaRPr lang="en-US" i="1" dirty="0">
              <a:solidFill>
                <a:srgbClr val="002060"/>
              </a:solidFill>
              <a:latin typeface="Comic Sans MS" panose="030F0902030302020204" pitchFamily="66" charset="0"/>
            </a:endParaRPr>
          </a:p>
          <a:p>
            <a:r>
              <a:rPr lang="en-US" b="1" i="1" dirty="0">
                <a:solidFill>
                  <a:srgbClr val="002060"/>
                </a:solidFill>
                <a:latin typeface="Comic Sans MS" panose="030F0902030302020204" pitchFamily="66" charset="0"/>
              </a:rPr>
              <a:t>Extension</a:t>
            </a:r>
            <a:r>
              <a:rPr lang="en-US" i="1" dirty="0">
                <a:solidFill>
                  <a:srgbClr val="002060"/>
                </a:solidFill>
                <a:latin typeface="Comic Sans MS" panose="030F0902030302020204" pitchFamily="66" charset="0"/>
              </a:rPr>
              <a:t>:</a:t>
            </a:r>
          </a:p>
          <a:p>
            <a:r>
              <a:rPr lang="en-US" i="1" dirty="0">
                <a:solidFill>
                  <a:srgbClr val="002060"/>
                </a:solidFill>
                <a:latin typeface="Comic Sans MS" panose="030F0902030302020204" pitchFamily="66" charset="0"/>
              </a:rPr>
              <a:t>What techniques does the writer use to create these images?</a:t>
            </a:r>
          </a:p>
        </p:txBody>
      </p:sp>
    </p:spTree>
    <p:extLst>
      <p:ext uri="{BB962C8B-B14F-4D97-AF65-F5344CB8AC3E}">
        <p14:creationId xmlns:p14="http://schemas.microsoft.com/office/powerpoint/2010/main" val="13811370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663" t="54741" r="55167" b="35130"/>
          <a:stretch/>
        </p:blipFill>
        <p:spPr bwMode="auto">
          <a:xfrm>
            <a:off x="5285701" y="217814"/>
            <a:ext cx="4445875" cy="740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rot="1038748">
            <a:off x="10076961" y="408927"/>
            <a:ext cx="1775971" cy="1015663"/>
          </a:xfrm>
          <a:prstGeom prst="rect">
            <a:avLst/>
          </a:prstGeom>
          <a:solidFill>
            <a:srgbClr val="00B0F0"/>
          </a:solidFill>
          <a:ln w="57150">
            <a:solidFill>
              <a:schemeClr val="tx1"/>
            </a:solidFill>
          </a:ln>
        </p:spPr>
        <p:txBody>
          <a:bodyPr wrap="square" rtlCol="0">
            <a:spAutoFit/>
          </a:bodyPr>
          <a:lstStyle/>
          <a:p>
            <a:pPr algn="ctr"/>
            <a:r>
              <a:rPr lang="en-GB" sz="6000" b="1" dirty="0">
                <a:effectLst>
                  <a:outerShdw blurRad="38100" dist="38100" dir="2700000" algn="tl">
                    <a:srgbClr val="000000">
                      <a:alpha val="43137"/>
                    </a:srgbClr>
                  </a:outerShdw>
                </a:effectLst>
              </a:rPr>
              <a:t>AO2</a:t>
            </a:r>
          </a:p>
        </p:txBody>
      </p:sp>
      <p:sp>
        <p:nvSpPr>
          <p:cNvPr id="31" name="Rectangle 30">
            <a:extLst>
              <a:ext uri="{FF2B5EF4-FFF2-40B4-BE49-F238E27FC236}">
                <a16:creationId xmlns:a16="http://schemas.microsoft.com/office/drawing/2014/main" id="{3AA545FE-685D-764B-8499-223FBC02DA33}"/>
              </a:ext>
            </a:extLst>
          </p:cNvPr>
          <p:cNvSpPr/>
          <p:nvPr/>
        </p:nvSpPr>
        <p:spPr>
          <a:xfrm>
            <a:off x="512323" y="916758"/>
            <a:ext cx="1415772" cy="1569660"/>
          </a:xfrm>
          <a:prstGeom prst="rect">
            <a:avLst/>
          </a:prstGeom>
        </p:spPr>
        <p:txBody>
          <a:bodyPr wrap="none">
            <a:spAutoFit/>
          </a:bodyPr>
          <a:lstStyle/>
          <a:p>
            <a:r>
              <a:rPr lang="en-US" sz="9600" dirty="0"/>
              <a:t>👩🏽‍🏫</a:t>
            </a:r>
          </a:p>
        </p:txBody>
      </p:sp>
      <p:sp>
        <p:nvSpPr>
          <p:cNvPr id="32" name="Rounded Rectangular Callout 31">
            <a:extLst>
              <a:ext uri="{FF2B5EF4-FFF2-40B4-BE49-F238E27FC236}">
                <a16:creationId xmlns:a16="http://schemas.microsoft.com/office/drawing/2014/main" id="{BB881AB5-F063-1A46-9EC9-1F46DBA46856}"/>
              </a:ext>
            </a:extLst>
          </p:cNvPr>
          <p:cNvSpPr/>
          <p:nvPr/>
        </p:nvSpPr>
        <p:spPr>
          <a:xfrm>
            <a:off x="126708" y="2486418"/>
            <a:ext cx="2862883" cy="3127129"/>
          </a:xfrm>
          <a:prstGeom prst="wedgeRoundRectCallout">
            <a:avLst>
              <a:gd name="adj1" fmla="val 2980"/>
              <a:gd name="adj2" fmla="val -6598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2060"/>
                </a:solidFill>
                <a:latin typeface="Comic Sans MS" panose="030F0902030302020204" pitchFamily="66" charset="0"/>
              </a:rPr>
              <a:t>Now you’ve connected imagery to impact, complete this grid:</a:t>
            </a:r>
          </a:p>
          <a:p>
            <a:pPr marL="285750" indent="-285750">
              <a:buFont typeface="Arial" panose="020B0604020202020204" pitchFamily="34" charset="0"/>
              <a:buChar char="•"/>
            </a:pPr>
            <a:r>
              <a:rPr lang="en-US" i="1" dirty="0">
                <a:solidFill>
                  <a:srgbClr val="002060"/>
                </a:solidFill>
                <a:latin typeface="Comic Sans MS" panose="030F0902030302020204" pitchFamily="66" charset="0"/>
              </a:rPr>
              <a:t>What techniques does the writer use?</a:t>
            </a:r>
          </a:p>
          <a:p>
            <a:pPr marL="285750" indent="-285750">
              <a:buFont typeface="Arial" panose="020B0604020202020204" pitchFamily="34" charset="0"/>
              <a:buChar char="•"/>
            </a:pPr>
            <a:r>
              <a:rPr lang="en-US" i="1" dirty="0">
                <a:solidFill>
                  <a:srgbClr val="002060"/>
                </a:solidFill>
                <a:latin typeface="Comic Sans MS" panose="030F0902030302020204" pitchFamily="66" charset="0"/>
              </a:rPr>
              <a:t>What impact do those techniques have on you, the reader? </a:t>
            </a:r>
          </a:p>
        </p:txBody>
      </p:sp>
      <p:graphicFrame>
        <p:nvGraphicFramePr>
          <p:cNvPr id="30" name="Table 29">
            <a:extLst>
              <a:ext uri="{FF2B5EF4-FFF2-40B4-BE49-F238E27FC236}">
                <a16:creationId xmlns:a16="http://schemas.microsoft.com/office/drawing/2014/main" id="{B3D43CE7-FEAD-E642-97F0-7463220EE269}"/>
              </a:ext>
            </a:extLst>
          </p:cNvPr>
          <p:cNvGraphicFramePr>
            <a:graphicFrameLocks noGrp="1"/>
          </p:cNvGraphicFramePr>
          <p:nvPr/>
        </p:nvGraphicFramePr>
        <p:xfrm>
          <a:off x="3133609" y="2811192"/>
          <a:ext cx="8504651" cy="3694322"/>
        </p:xfrm>
        <a:graphic>
          <a:graphicData uri="http://schemas.openxmlformats.org/drawingml/2006/table">
            <a:tbl>
              <a:tblPr firstRow="1" bandRow="1">
                <a:tableStyleId>{5940675A-B579-460E-94D1-54222C63F5DA}</a:tableStyleId>
              </a:tblPr>
              <a:tblGrid>
                <a:gridCol w="1829329">
                  <a:extLst>
                    <a:ext uri="{9D8B030D-6E8A-4147-A177-3AD203B41FA5}">
                      <a16:colId xmlns:a16="http://schemas.microsoft.com/office/drawing/2014/main" val="20000"/>
                    </a:ext>
                  </a:extLst>
                </a:gridCol>
                <a:gridCol w="2578076">
                  <a:extLst>
                    <a:ext uri="{9D8B030D-6E8A-4147-A177-3AD203B41FA5}">
                      <a16:colId xmlns:a16="http://schemas.microsoft.com/office/drawing/2014/main" val="20001"/>
                    </a:ext>
                  </a:extLst>
                </a:gridCol>
                <a:gridCol w="4097246">
                  <a:extLst>
                    <a:ext uri="{9D8B030D-6E8A-4147-A177-3AD203B41FA5}">
                      <a16:colId xmlns:a16="http://schemas.microsoft.com/office/drawing/2014/main" val="20002"/>
                    </a:ext>
                  </a:extLst>
                </a:gridCol>
              </a:tblGrid>
              <a:tr h="333812">
                <a:tc>
                  <a:txBody>
                    <a:bodyPr/>
                    <a:lstStyle/>
                    <a:p>
                      <a:pPr algn="ctr"/>
                      <a:r>
                        <a:rPr lang="en-GB" sz="1600" b="1" dirty="0">
                          <a:latin typeface="Comic Sans MS" panose="030F0902030302020204" pitchFamily="66" charset="0"/>
                        </a:rPr>
                        <a:t>Point (technique)</a:t>
                      </a:r>
                    </a:p>
                  </a:txBody>
                  <a:tcPr anchor="ctr">
                    <a:solidFill>
                      <a:schemeClr val="accent4">
                        <a:lumMod val="40000"/>
                        <a:lumOff val="60000"/>
                      </a:schemeClr>
                    </a:solidFill>
                  </a:tcPr>
                </a:tc>
                <a:tc>
                  <a:txBody>
                    <a:bodyPr/>
                    <a:lstStyle/>
                    <a:p>
                      <a:pPr algn="ctr"/>
                      <a:r>
                        <a:rPr lang="en-GB" sz="1600" b="1" dirty="0">
                          <a:latin typeface="Comic Sans MS" panose="030F0902030302020204" pitchFamily="66" charset="0"/>
                        </a:rPr>
                        <a:t>Evidence (Quote) </a:t>
                      </a:r>
                    </a:p>
                  </a:txBody>
                  <a:tcPr anchor="ctr">
                    <a:solidFill>
                      <a:schemeClr val="accent6">
                        <a:lumMod val="40000"/>
                        <a:lumOff val="60000"/>
                      </a:schemeClr>
                    </a:solidFill>
                  </a:tcPr>
                </a:tc>
                <a:tc>
                  <a:txBody>
                    <a:bodyPr/>
                    <a:lstStyle/>
                    <a:p>
                      <a:pPr algn="ctr"/>
                      <a:r>
                        <a:rPr lang="en-GB" sz="1600" b="1" dirty="0">
                          <a:latin typeface="Comic Sans MS" panose="030F0902030302020204" pitchFamily="66" charset="0"/>
                        </a:rPr>
                        <a:t>Explain (Impact)</a:t>
                      </a:r>
                    </a:p>
                  </a:txBody>
                  <a:tcPr anchor="ctr">
                    <a:solidFill>
                      <a:schemeClr val="accent3">
                        <a:lumMod val="40000"/>
                        <a:lumOff val="60000"/>
                      </a:schemeClr>
                    </a:solidFill>
                  </a:tcPr>
                </a:tc>
                <a:extLst>
                  <a:ext uri="{0D108BD9-81ED-4DB2-BD59-A6C34878D82A}">
                    <a16:rowId xmlns:a16="http://schemas.microsoft.com/office/drawing/2014/main" val="10000"/>
                  </a:ext>
                </a:extLst>
              </a:tr>
              <a:tr h="733058">
                <a:tc>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t>“heroic</a:t>
                      </a:r>
                      <a:r>
                        <a:rPr lang="en-GB" sz="1200" baseline="0" dirty="0"/>
                        <a:t> countrymen rushing to the arms of death,”</a:t>
                      </a:r>
                      <a:endParaRPr lang="en-GB" sz="1200" dirty="0"/>
                    </a:p>
                  </a:txBody>
                  <a:tcPr anchor="ctr"/>
                </a:tc>
                <a:tc>
                  <a:txBody>
                    <a:bodyPr/>
                    <a:lstStyle/>
                    <a:p>
                      <a:endParaRPr lang="en-GB"/>
                    </a:p>
                  </a:txBody>
                  <a:tcPr/>
                </a:tc>
                <a:extLst>
                  <a:ext uri="{0D108BD9-81ED-4DB2-BD59-A6C34878D82A}">
                    <a16:rowId xmlns:a16="http://schemas.microsoft.com/office/drawing/2014/main" val="10001"/>
                  </a:ext>
                </a:extLst>
              </a:tr>
              <a:tr h="656496">
                <a:tc>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t>“belched forth,</a:t>
                      </a:r>
                      <a:r>
                        <a:rPr lang="en-GB" sz="1200" baseline="0" dirty="0"/>
                        <a:t> from thirty iron mouths, a flood of smoke and flame.”</a:t>
                      </a:r>
                      <a:endParaRPr lang="en-GB" sz="1200" dirty="0"/>
                    </a:p>
                  </a:txBody>
                  <a:tcPr anchor="ctr"/>
                </a:tc>
                <a:tc>
                  <a:txBody>
                    <a:bodyPr/>
                    <a:lstStyle/>
                    <a:p>
                      <a:endParaRPr lang="en-GB" dirty="0"/>
                    </a:p>
                  </a:txBody>
                  <a:tcPr/>
                </a:tc>
                <a:extLst>
                  <a:ext uri="{0D108BD9-81ED-4DB2-BD59-A6C34878D82A}">
                    <a16:rowId xmlns:a16="http://schemas.microsoft.com/office/drawing/2014/main" val="10002"/>
                  </a:ext>
                </a:extLst>
              </a:tr>
              <a:tr h="656496">
                <a:tc>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t>“through which hissed the deadly balls”</a:t>
                      </a:r>
                    </a:p>
                  </a:txBody>
                  <a:tcPr anchor="ctr"/>
                </a:tc>
                <a:tc>
                  <a:txBody>
                    <a:bodyPr/>
                    <a:lstStyle/>
                    <a:p>
                      <a:endParaRPr lang="en-GB"/>
                    </a:p>
                  </a:txBody>
                  <a:tcPr/>
                </a:tc>
                <a:extLst>
                  <a:ext uri="{0D108BD9-81ED-4DB2-BD59-A6C34878D82A}">
                    <a16:rowId xmlns:a16="http://schemas.microsoft.com/office/drawing/2014/main" val="10003"/>
                  </a:ext>
                </a:extLst>
              </a:tr>
              <a:tr h="656496">
                <a:tc>
                  <a:txBody>
                    <a:bodyPr/>
                    <a:lstStyle/>
                    <a:p>
                      <a:endParaRPr lang="en-GB"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t>“clouds</a:t>
                      </a:r>
                      <a:r>
                        <a:rPr lang="en-GB" sz="1200" baseline="0" dirty="0"/>
                        <a:t> of smoke” </a:t>
                      </a:r>
                      <a:endParaRPr lang="en-GB" sz="1200" dirty="0"/>
                    </a:p>
                  </a:txBody>
                  <a:tcPr anchor="ctr"/>
                </a:tc>
                <a:tc>
                  <a:txBody>
                    <a:bodyPr/>
                    <a:lstStyle/>
                    <a:p>
                      <a:endParaRPr lang="en-GB" dirty="0"/>
                    </a:p>
                  </a:txBody>
                  <a:tcPr/>
                </a:tc>
                <a:extLst>
                  <a:ext uri="{0D108BD9-81ED-4DB2-BD59-A6C34878D82A}">
                    <a16:rowId xmlns:a16="http://schemas.microsoft.com/office/drawing/2014/main" val="10004"/>
                  </a:ext>
                </a:extLst>
              </a:tr>
              <a:tr h="656496">
                <a:tc>
                  <a:txBody>
                    <a:bodyPr/>
                    <a:lstStyle/>
                    <a:p>
                      <a:endParaRPr lang="en-GB"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t>“swept</a:t>
                      </a:r>
                      <a:r>
                        <a:rPr lang="en-GB" sz="1200" baseline="0" dirty="0"/>
                        <a:t> them down, scattered and broken as they were.”</a:t>
                      </a:r>
                      <a:endParaRPr lang="en-GB" sz="1200" dirty="0"/>
                    </a:p>
                  </a:txBody>
                  <a:tcPr anchor="ctr"/>
                </a:tc>
                <a:tc>
                  <a:txBody>
                    <a:bodyPr/>
                    <a:lstStyle/>
                    <a:p>
                      <a:endParaRPr lang="en-GB" dirty="0"/>
                    </a:p>
                  </a:txBody>
                  <a:tcPr/>
                </a:tc>
                <a:extLst>
                  <a:ext uri="{0D108BD9-81ED-4DB2-BD59-A6C34878D82A}">
                    <a16:rowId xmlns:a16="http://schemas.microsoft.com/office/drawing/2014/main" val="274791241"/>
                  </a:ext>
                </a:extLst>
              </a:tr>
            </a:tbl>
          </a:graphicData>
        </a:graphic>
      </p:graphicFrame>
      <p:sp>
        <p:nvSpPr>
          <p:cNvPr id="8" name="TextBox 7">
            <a:extLst>
              <a:ext uri="{FF2B5EF4-FFF2-40B4-BE49-F238E27FC236}">
                <a16:creationId xmlns:a16="http://schemas.microsoft.com/office/drawing/2014/main" id="{549B229A-D839-9C45-AF35-C29AADD0FC3D}"/>
              </a:ext>
            </a:extLst>
          </p:cNvPr>
          <p:cNvSpPr txBox="1"/>
          <p:nvPr/>
        </p:nvSpPr>
        <p:spPr>
          <a:xfrm>
            <a:off x="3250855" y="1636484"/>
            <a:ext cx="8075411" cy="1077218"/>
          </a:xfrm>
          <a:prstGeom prst="rect">
            <a:avLst/>
          </a:prstGeom>
          <a:noFill/>
        </p:spPr>
        <p:txBody>
          <a:bodyPr wrap="square" rtlCol="0">
            <a:spAutoFit/>
          </a:bodyPr>
          <a:lstStyle/>
          <a:p>
            <a:r>
              <a:rPr lang="en-GB" sz="1600" dirty="0">
                <a:latin typeface="Comic Sans MS" panose="030F0902030302020204" pitchFamily="66" charset="0"/>
              </a:rPr>
              <a:t>Read source A again from the 2nd paragraph beginning; “They advanced in two lines,” to the end of the paragraph beginning; “Through the clouds of smoke.” </a:t>
            </a:r>
          </a:p>
          <a:p>
            <a:endParaRPr lang="en-GB" sz="1600" dirty="0">
              <a:latin typeface="Comic Sans MS" panose="030F0902030302020204" pitchFamily="66" charset="0"/>
            </a:endParaRPr>
          </a:p>
          <a:p>
            <a:r>
              <a:rPr lang="en-GB" sz="1600" dirty="0">
                <a:latin typeface="Comic Sans MS" panose="030F0902030302020204" pitchFamily="66" charset="0"/>
              </a:rPr>
              <a:t>How does the writer </a:t>
            </a:r>
            <a:r>
              <a:rPr lang="en-GB" sz="1600" b="1" dirty="0">
                <a:latin typeface="Comic Sans MS" panose="030F0902030302020204" pitchFamily="66" charset="0"/>
              </a:rPr>
              <a:t>use language </a:t>
            </a:r>
            <a:r>
              <a:rPr lang="en-GB" sz="1600" dirty="0">
                <a:latin typeface="Comic Sans MS" panose="030F0902030302020204" pitchFamily="66" charset="0"/>
              </a:rPr>
              <a:t>to show the horror of the battle?</a:t>
            </a:r>
          </a:p>
        </p:txBody>
      </p:sp>
    </p:spTree>
    <p:extLst>
      <p:ext uri="{BB962C8B-B14F-4D97-AF65-F5344CB8AC3E}">
        <p14:creationId xmlns:p14="http://schemas.microsoft.com/office/powerpoint/2010/main" val="39565465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663" t="54741" r="55167" b="35130"/>
          <a:stretch/>
        </p:blipFill>
        <p:spPr bwMode="auto">
          <a:xfrm>
            <a:off x="5285701" y="217814"/>
            <a:ext cx="4445875" cy="740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rot="1038748">
            <a:off x="10076961" y="408927"/>
            <a:ext cx="1775971" cy="1015663"/>
          </a:xfrm>
          <a:prstGeom prst="rect">
            <a:avLst/>
          </a:prstGeom>
          <a:solidFill>
            <a:srgbClr val="00B0F0"/>
          </a:solidFill>
          <a:ln w="57150">
            <a:solidFill>
              <a:schemeClr val="tx1"/>
            </a:solidFill>
          </a:ln>
        </p:spPr>
        <p:txBody>
          <a:bodyPr wrap="square" rtlCol="0">
            <a:spAutoFit/>
          </a:bodyPr>
          <a:lstStyle/>
          <a:p>
            <a:pPr algn="ctr"/>
            <a:r>
              <a:rPr lang="en-GB" sz="6000" b="1" dirty="0">
                <a:effectLst>
                  <a:outerShdw blurRad="38100" dist="38100" dir="2700000" algn="tl">
                    <a:srgbClr val="000000">
                      <a:alpha val="43137"/>
                    </a:srgbClr>
                  </a:outerShdw>
                </a:effectLst>
              </a:rPr>
              <a:t>AO2</a:t>
            </a:r>
          </a:p>
        </p:txBody>
      </p:sp>
      <p:sp>
        <p:nvSpPr>
          <p:cNvPr id="31" name="Rectangle 30">
            <a:extLst>
              <a:ext uri="{FF2B5EF4-FFF2-40B4-BE49-F238E27FC236}">
                <a16:creationId xmlns:a16="http://schemas.microsoft.com/office/drawing/2014/main" id="{3AA545FE-685D-764B-8499-223FBC02DA33}"/>
              </a:ext>
            </a:extLst>
          </p:cNvPr>
          <p:cNvSpPr/>
          <p:nvPr/>
        </p:nvSpPr>
        <p:spPr>
          <a:xfrm>
            <a:off x="3392450" y="217814"/>
            <a:ext cx="1415772" cy="1569660"/>
          </a:xfrm>
          <a:prstGeom prst="rect">
            <a:avLst/>
          </a:prstGeom>
        </p:spPr>
        <p:txBody>
          <a:bodyPr wrap="none">
            <a:spAutoFit/>
          </a:bodyPr>
          <a:lstStyle/>
          <a:p>
            <a:r>
              <a:rPr lang="en-US" sz="9600" dirty="0"/>
              <a:t>👩🏽‍🏫</a:t>
            </a:r>
          </a:p>
        </p:txBody>
      </p:sp>
      <p:sp>
        <p:nvSpPr>
          <p:cNvPr id="32" name="Rounded Rectangular Callout 31">
            <a:extLst>
              <a:ext uri="{FF2B5EF4-FFF2-40B4-BE49-F238E27FC236}">
                <a16:creationId xmlns:a16="http://schemas.microsoft.com/office/drawing/2014/main" id="{BB881AB5-F063-1A46-9EC9-1F46DBA46856}"/>
              </a:ext>
            </a:extLst>
          </p:cNvPr>
          <p:cNvSpPr/>
          <p:nvPr/>
        </p:nvSpPr>
        <p:spPr>
          <a:xfrm>
            <a:off x="228175" y="260084"/>
            <a:ext cx="2862883" cy="3127129"/>
          </a:xfrm>
          <a:prstGeom prst="wedgeRoundRectCallout">
            <a:avLst>
              <a:gd name="adj1" fmla="val 69006"/>
              <a:gd name="adj2" fmla="val -2863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a:solidFill>
                  <a:srgbClr val="002060"/>
                </a:solidFill>
                <a:latin typeface="Comic Sans MS" panose="030F0902030302020204" pitchFamily="66" charset="0"/>
              </a:rPr>
              <a:t>Task:</a:t>
            </a:r>
          </a:p>
          <a:p>
            <a:pPr marL="285750" indent="-285750">
              <a:buFont typeface="Arial" panose="020B0604020202020204" pitchFamily="34" charset="0"/>
              <a:buChar char="•"/>
            </a:pPr>
            <a:r>
              <a:rPr lang="en-US" i="1" dirty="0">
                <a:solidFill>
                  <a:srgbClr val="002060"/>
                </a:solidFill>
                <a:latin typeface="Comic Sans MS" panose="030F0902030302020204" pitchFamily="66" charset="0"/>
              </a:rPr>
              <a:t>Now, use your notes to </a:t>
            </a:r>
            <a:r>
              <a:rPr lang="en-US" b="1" i="1" dirty="0">
                <a:solidFill>
                  <a:srgbClr val="002060"/>
                </a:solidFill>
                <a:latin typeface="Comic Sans MS" panose="030F0902030302020204" pitchFamily="66" charset="0"/>
              </a:rPr>
              <a:t>answer the question</a:t>
            </a:r>
            <a:r>
              <a:rPr lang="en-US" i="1" dirty="0">
                <a:solidFill>
                  <a:srgbClr val="002060"/>
                </a:solidFill>
                <a:latin typeface="Comic Sans MS" panose="030F0902030302020204" pitchFamily="66" charset="0"/>
              </a:rPr>
              <a:t>.</a:t>
            </a:r>
          </a:p>
          <a:p>
            <a:pPr marL="285750" indent="-285750">
              <a:buFont typeface="Arial" panose="020B0604020202020204" pitchFamily="34" charset="0"/>
              <a:buChar char="•"/>
            </a:pPr>
            <a:r>
              <a:rPr lang="en-US" i="1" dirty="0">
                <a:solidFill>
                  <a:srgbClr val="002060"/>
                </a:solidFill>
                <a:latin typeface="Comic Sans MS" panose="030F0902030302020204" pitchFamily="66" charset="0"/>
              </a:rPr>
              <a:t>Aim to write 3 or 4 PEEL paragraphs.</a:t>
            </a:r>
          </a:p>
          <a:p>
            <a:pPr marL="285750" indent="-285750">
              <a:buFont typeface="Arial" panose="020B0604020202020204" pitchFamily="34" charset="0"/>
              <a:buChar char="•"/>
            </a:pPr>
            <a:r>
              <a:rPr lang="en-US" i="1" dirty="0">
                <a:solidFill>
                  <a:srgbClr val="002060"/>
                </a:solidFill>
                <a:latin typeface="Comic Sans MS" panose="030F0902030302020204" pitchFamily="66" charset="0"/>
              </a:rPr>
              <a:t>Spend twelve minutes writing your answer.</a:t>
            </a:r>
          </a:p>
        </p:txBody>
      </p:sp>
      <p:sp>
        <p:nvSpPr>
          <p:cNvPr id="8" name="TextBox 7">
            <a:extLst>
              <a:ext uri="{FF2B5EF4-FFF2-40B4-BE49-F238E27FC236}">
                <a16:creationId xmlns:a16="http://schemas.microsoft.com/office/drawing/2014/main" id="{549B229A-D839-9C45-AF35-C29AADD0FC3D}"/>
              </a:ext>
            </a:extLst>
          </p:cNvPr>
          <p:cNvSpPr txBox="1"/>
          <p:nvPr/>
        </p:nvSpPr>
        <p:spPr>
          <a:xfrm>
            <a:off x="3250855" y="1636484"/>
            <a:ext cx="8075411" cy="1077218"/>
          </a:xfrm>
          <a:prstGeom prst="rect">
            <a:avLst/>
          </a:prstGeom>
          <a:noFill/>
        </p:spPr>
        <p:txBody>
          <a:bodyPr wrap="square" rtlCol="0">
            <a:spAutoFit/>
          </a:bodyPr>
          <a:lstStyle/>
          <a:p>
            <a:r>
              <a:rPr lang="en-GB" sz="1600" dirty="0">
                <a:latin typeface="Comic Sans MS" panose="030F0902030302020204" pitchFamily="66" charset="0"/>
              </a:rPr>
              <a:t>Read source A again from the 2nd paragraph beginning; “They advanced in two lines,” to the end of the paragraph beginning; “Through the clouds of smoke.” </a:t>
            </a:r>
          </a:p>
          <a:p>
            <a:endParaRPr lang="en-GB" sz="1600" dirty="0">
              <a:latin typeface="Comic Sans MS" panose="030F0902030302020204" pitchFamily="66" charset="0"/>
            </a:endParaRPr>
          </a:p>
          <a:p>
            <a:r>
              <a:rPr lang="en-GB" sz="1600" dirty="0">
                <a:latin typeface="Comic Sans MS" panose="030F0902030302020204" pitchFamily="66" charset="0"/>
              </a:rPr>
              <a:t>How does the writer </a:t>
            </a:r>
            <a:r>
              <a:rPr lang="en-GB" sz="1600" b="1" dirty="0">
                <a:latin typeface="Comic Sans MS" panose="030F0902030302020204" pitchFamily="66" charset="0"/>
              </a:rPr>
              <a:t>use language </a:t>
            </a:r>
            <a:r>
              <a:rPr lang="en-GB" sz="1600" dirty="0">
                <a:latin typeface="Comic Sans MS" panose="030F0902030302020204" pitchFamily="66" charset="0"/>
              </a:rPr>
              <a:t>to show the horror of the battle?</a:t>
            </a:r>
          </a:p>
        </p:txBody>
      </p:sp>
      <p:graphicFrame>
        <p:nvGraphicFramePr>
          <p:cNvPr id="10" name="Table 9">
            <a:extLst>
              <a:ext uri="{FF2B5EF4-FFF2-40B4-BE49-F238E27FC236}">
                <a16:creationId xmlns:a16="http://schemas.microsoft.com/office/drawing/2014/main" id="{9B77CE28-C2FB-2B41-A925-298F6445BB27}"/>
              </a:ext>
            </a:extLst>
          </p:cNvPr>
          <p:cNvGraphicFramePr>
            <a:graphicFrameLocks noGrp="1"/>
          </p:cNvGraphicFramePr>
          <p:nvPr/>
        </p:nvGraphicFramePr>
        <p:xfrm>
          <a:off x="730945" y="3573100"/>
          <a:ext cx="2052228" cy="1596170"/>
        </p:xfrm>
        <a:graphic>
          <a:graphicData uri="http://schemas.openxmlformats.org/drawingml/2006/table">
            <a:tbl>
              <a:tblPr firstRow="1" bandRow="1">
                <a:tableStyleId>{5940675A-B579-460E-94D1-54222C63F5DA}</a:tableStyleId>
              </a:tblPr>
              <a:tblGrid>
                <a:gridCol w="2052228">
                  <a:extLst>
                    <a:ext uri="{9D8B030D-6E8A-4147-A177-3AD203B41FA5}">
                      <a16:colId xmlns:a16="http://schemas.microsoft.com/office/drawing/2014/main" val="20000"/>
                    </a:ext>
                  </a:extLst>
                </a:gridCol>
              </a:tblGrid>
              <a:tr h="319234">
                <a:tc>
                  <a:txBody>
                    <a:bodyPr/>
                    <a:lstStyle/>
                    <a:p>
                      <a:pPr algn="ctr"/>
                      <a:r>
                        <a:rPr lang="en-GB" sz="1200" b="1"/>
                        <a:t>As well as</a:t>
                      </a:r>
                    </a:p>
                  </a:txBody>
                  <a:tcPr anchor="ctr">
                    <a:solidFill>
                      <a:schemeClr val="accent6">
                        <a:lumMod val="40000"/>
                        <a:lumOff val="60000"/>
                      </a:schemeClr>
                    </a:solidFill>
                  </a:tcPr>
                </a:tc>
                <a:extLst>
                  <a:ext uri="{0D108BD9-81ED-4DB2-BD59-A6C34878D82A}">
                    <a16:rowId xmlns:a16="http://schemas.microsoft.com/office/drawing/2014/main" val="10000"/>
                  </a:ext>
                </a:extLst>
              </a:tr>
              <a:tr h="319234">
                <a:tc>
                  <a:txBody>
                    <a:bodyPr/>
                    <a:lstStyle/>
                    <a:p>
                      <a:pPr algn="ctr"/>
                      <a:r>
                        <a:rPr lang="en-GB" sz="1200" b="1"/>
                        <a:t>Furthermore</a:t>
                      </a:r>
                    </a:p>
                  </a:txBody>
                  <a:tcPr anchor="ctr">
                    <a:solidFill>
                      <a:schemeClr val="accent1">
                        <a:lumMod val="20000"/>
                        <a:lumOff val="80000"/>
                      </a:schemeClr>
                    </a:solidFill>
                  </a:tcPr>
                </a:tc>
                <a:extLst>
                  <a:ext uri="{0D108BD9-81ED-4DB2-BD59-A6C34878D82A}">
                    <a16:rowId xmlns:a16="http://schemas.microsoft.com/office/drawing/2014/main" val="10001"/>
                  </a:ext>
                </a:extLst>
              </a:tr>
              <a:tr h="319234">
                <a:tc>
                  <a:txBody>
                    <a:bodyPr/>
                    <a:lstStyle/>
                    <a:p>
                      <a:pPr algn="ctr"/>
                      <a:r>
                        <a:rPr lang="en-GB" sz="1200" b="1"/>
                        <a:t>In addition to</a:t>
                      </a:r>
                    </a:p>
                  </a:txBody>
                  <a:tcPr anchor="ctr">
                    <a:solidFill>
                      <a:schemeClr val="accent6">
                        <a:lumMod val="40000"/>
                        <a:lumOff val="60000"/>
                      </a:schemeClr>
                    </a:solidFill>
                  </a:tcPr>
                </a:tc>
                <a:extLst>
                  <a:ext uri="{0D108BD9-81ED-4DB2-BD59-A6C34878D82A}">
                    <a16:rowId xmlns:a16="http://schemas.microsoft.com/office/drawing/2014/main" val="10002"/>
                  </a:ext>
                </a:extLst>
              </a:tr>
              <a:tr h="319234">
                <a:tc>
                  <a:txBody>
                    <a:bodyPr/>
                    <a:lstStyle/>
                    <a:p>
                      <a:pPr algn="ctr"/>
                      <a:r>
                        <a:rPr lang="en-GB" sz="1200" b="1"/>
                        <a:t>Also</a:t>
                      </a:r>
                    </a:p>
                  </a:txBody>
                  <a:tcPr anchor="ctr">
                    <a:solidFill>
                      <a:schemeClr val="accent1">
                        <a:lumMod val="20000"/>
                        <a:lumOff val="80000"/>
                      </a:schemeClr>
                    </a:solidFill>
                  </a:tcPr>
                </a:tc>
                <a:extLst>
                  <a:ext uri="{0D108BD9-81ED-4DB2-BD59-A6C34878D82A}">
                    <a16:rowId xmlns:a16="http://schemas.microsoft.com/office/drawing/2014/main" val="10003"/>
                  </a:ext>
                </a:extLst>
              </a:tr>
              <a:tr h="319234">
                <a:tc>
                  <a:txBody>
                    <a:bodyPr/>
                    <a:lstStyle/>
                    <a:p>
                      <a:pPr algn="ctr"/>
                      <a:r>
                        <a:rPr lang="en-GB" sz="1200" b="1" dirty="0"/>
                        <a:t>Moreover</a:t>
                      </a:r>
                    </a:p>
                  </a:txBody>
                  <a:tcPr anchor="ctr">
                    <a:solidFill>
                      <a:schemeClr val="accent6">
                        <a:lumMod val="40000"/>
                        <a:lumOff val="60000"/>
                      </a:schemeClr>
                    </a:solidFill>
                  </a:tcPr>
                </a:tc>
                <a:extLst>
                  <a:ext uri="{0D108BD9-81ED-4DB2-BD59-A6C34878D82A}">
                    <a16:rowId xmlns:a16="http://schemas.microsoft.com/office/drawing/2014/main" val="10004"/>
                  </a:ext>
                </a:extLst>
              </a:tr>
            </a:tbl>
          </a:graphicData>
        </a:graphic>
      </p:graphicFrame>
      <p:sp>
        <p:nvSpPr>
          <p:cNvPr id="11" name="TextBox 10">
            <a:extLst>
              <a:ext uri="{FF2B5EF4-FFF2-40B4-BE49-F238E27FC236}">
                <a16:creationId xmlns:a16="http://schemas.microsoft.com/office/drawing/2014/main" id="{7934D3A5-E020-2544-867F-33DB0154EC9A}"/>
              </a:ext>
            </a:extLst>
          </p:cNvPr>
          <p:cNvSpPr txBox="1"/>
          <p:nvPr/>
        </p:nvSpPr>
        <p:spPr>
          <a:xfrm>
            <a:off x="3276120" y="2943323"/>
            <a:ext cx="3813490" cy="280076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600" b="1" u="sng" dirty="0">
                <a:latin typeface="Comic Sans MS" panose="030F0902030302020204" pitchFamily="66" charset="0"/>
              </a:rPr>
              <a:t>Useful sentence starters:</a:t>
            </a:r>
          </a:p>
          <a:p>
            <a:pPr marL="285750" indent="-285750">
              <a:buFont typeface="Arial" panose="020B0604020202020204" pitchFamily="34" charset="0"/>
              <a:buChar char="•"/>
            </a:pPr>
            <a:r>
              <a:rPr lang="en-GB" sz="1600" dirty="0">
                <a:latin typeface="Comic Sans MS" panose="030F0902030302020204" pitchFamily="66" charset="0"/>
              </a:rPr>
              <a:t>This metaphor /simile /personification is used to show...</a:t>
            </a:r>
          </a:p>
          <a:p>
            <a:pPr marL="285750" indent="-285750">
              <a:buFont typeface="Arial" panose="020B0604020202020204" pitchFamily="34" charset="0"/>
              <a:buChar char="•"/>
            </a:pPr>
            <a:r>
              <a:rPr lang="en-GB" sz="1600" dirty="0">
                <a:latin typeface="Comic Sans MS" panose="030F0902030302020204" pitchFamily="66" charset="0"/>
              </a:rPr>
              <a:t>The clever use of this adverb/verb/adjective/image represents...</a:t>
            </a:r>
          </a:p>
          <a:p>
            <a:pPr marL="285750" indent="-285750">
              <a:buFont typeface="Arial" panose="020B0604020202020204" pitchFamily="34" charset="0"/>
              <a:buChar char="•"/>
            </a:pPr>
            <a:r>
              <a:rPr lang="en-GB" sz="1600" dirty="0">
                <a:latin typeface="Comic Sans MS" panose="030F0902030302020204" pitchFamily="66" charset="0"/>
              </a:rPr>
              <a:t>The writer is trying to symbolise...</a:t>
            </a:r>
          </a:p>
          <a:p>
            <a:pPr marL="285750" indent="-285750">
              <a:buFont typeface="Arial" panose="020B0604020202020204" pitchFamily="34" charset="0"/>
              <a:buChar char="•"/>
            </a:pPr>
            <a:r>
              <a:rPr lang="en-GB" sz="1600" dirty="0">
                <a:latin typeface="Comic Sans MS" panose="030F0902030302020204" pitchFamily="66" charset="0"/>
              </a:rPr>
              <a:t>This image is effective because...</a:t>
            </a:r>
          </a:p>
          <a:p>
            <a:pPr marL="285750" indent="-285750">
              <a:buFont typeface="Arial" panose="020B0604020202020204" pitchFamily="34" charset="0"/>
              <a:buChar char="•"/>
            </a:pPr>
            <a:r>
              <a:rPr lang="en-GB" sz="1600" dirty="0">
                <a:latin typeface="Comic Sans MS" panose="030F0902030302020204" pitchFamily="66" charset="0"/>
              </a:rPr>
              <a:t>The use of the adjective/noun/verb evokes a sense of…</a:t>
            </a:r>
          </a:p>
        </p:txBody>
      </p:sp>
      <p:graphicFrame>
        <p:nvGraphicFramePr>
          <p:cNvPr id="12" name="Table 11">
            <a:extLst>
              <a:ext uri="{FF2B5EF4-FFF2-40B4-BE49-F238E27FC236}">
                <a16:creationId xmlns:a16="http://schemas.microsoft.com/office/drawing/2014/main" id="{1C76947E-3503-0D46-9D83-DDC95FC94CCA}"/>
              </a:ext>
            </a:extLst>
          </p:cNvPr>
          <p:cNvGraphicFramePr>
            <a:graphicFrameLocks noGrp="1"/>
          </p:cNvGraphicFramePr>
          <p:nvPr/>
        </p:nvGraphicFramePr>
        <p:xfrm>
          <a:off x="3335506" y="5961253"/>
          <a:ext cx="8410836" cy="673773"/>
        </p:xfrm>
        <a:graphic>
          <a:graphicData uri="http://schemas.openxmlformats.org/drawingml/2006/table">
            <a:tbl>
              <a:tblPr firstRow="1" bandRow="1">
                <a:tableStyleId>{5940675A-B579-460E-94D1-54222C63F5DA}</a:tableStyleId>
              </a:tblPr>
              <a:tblGrid>
                <a:gridCol w="2102709">
                  <a:extLst>
                    <a:ext uri="{9D8B030D-6E8A-4147-A177-3AD203B41FA5}">
                      <a16:colId xmlns:a16="http://schemas.microsoft.com/office/drawing/2014/main" val="20000"/>
                    </a:ext>
                  </a:extLst>
                </a:gridCol>
                <a:gridCol w="2102709">
                  <a:extLst>
                    <a:ext uri="{9D8B030D-6E8A-4147-A177-3AD203B41FA5}">
                      <a16:colId xmlns:a16="http://schemas.microsoft.com/office/drawing/2014/main" val="20001"/>
                    </a:ext>
                  </a:extLst>
                </a:gridCol>
                <a:gridCol w="2102709">
                  <a:extLst>
                    <a:ext uri="{9D8B030D-6E8A-4147-A177-3AD203B41FA5}">
                      <a16:colId xmlns:a16="http://schemas.microsoft.com/office/drawing/2014/main" val="20002"/>
                    </a:ext>
                  </a:extLst>
                </a:gridCol>
                <a:gridCol w="2102709">
                  <a:extLst>
                    <a:ext uri="{9D8B030D-6E8A-4147-A177-3AD203B41FA5}">
                      <a16:colId xmlns:a16="http://schemas.microsoft.com/office/drawing/2014/main" val="20003"/>
                    </a:ext>
                  </a:extLst>
                </a:gridCol>
              </a:tblGrid>
              <a:tr h="338493">
                <a:tc>
                  <a:txBody>
                    <a:bodyPr/>
                    <a:lstStyle/>
                    <a:p>
                      <a:pPr algn="ctr"/>
                      <a:r>
                        <a:rPr lang="en-GB" sz="1600" b="0"/>
                        <a:t>This suggests…</a:t>
                      </a:r>
                    </a:p>
                  </a:txBody>
                  <a:tcPr anchor="ctr">
                    <a:lnL w="28575" cap="flat" cmpd="sng" algn="ctr">
                      <a:solidFill>
                        <a:srgbClr val="92D050"/>
                      </a:solidFill>
                      <a:prstDash val="solid"/>
                      <a:round/>
                      <a:headEnd type="none" w="med" len="med"/>
                      <a:tailEnd type="none" w="med" len="med"/>
                    </a:lnL>
                    <a:lnR w="28575" cap="flat" cmpd="sng" algn="ctr">
                      <a:solidFill>
                        <a:srgbClr val="92D050"/>
                      </a:solid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solidFill>
                        <a:srgbClr val="92D050"/>
                      </a:solidFill>
                      <a:prstDash val="solid"/>
                      <a:round/>
                      <a:headEnd type="none" w="med" len="med"/>
                      <a:tailEnd type="none" w="med" len="med"/>
                    </a:lnB>
                  </a:tcPr>
                </a:tc>
                <a:tc>
                  <a:txBody>
                    <a:bodyPr/>
                    <a:lstStyle/>
                    <a:p>
                      <a:pPr algn="ctr"/>
                      <a:r>
                        <a:rPr lang="en-GB" sz="1600" b="0"/>
                        <a:t>This links</a:t>
                      </a:r>
                      <a:r>
                        <a:rPr lang="en-GB" sz="1600" b="0" baseline="0"/>
                        <a:t> to…</a:t>
                      </a:r>
                      <a:endParaRPr lang="en-GB" sz="1600" b="0"/>
                    </a:p>
                  </a:txBody>
                  <a:tcPr anchor="ctr">
                    <a:lnL w="28575" cap="flat" cmpd="sng" algn="ctr">
                      <a:solidFill>
                        <a:srgbClr val="92D050"/>
                      </a:solidFill>
                      <a:prstDash val="solid"/>
                      <a:round/>
                      <a:headEnd type="none" w="med" len="med"/>
                      <a:tailEnd type="none" w="med" len="med"/>
                    </a:lnL>
                    <a:lnR w="28575" cap="flat" cmpd="sng" algn="ctr">
                      <a:solidFill>
                        <a:srgbClr val="92D050"/>
                      </a:solid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solidFill>
                        <a:srgbClr val="92D050"/>
                      </a:solidFill>
                      <a:prstDash val="solid"/>
                      <a:round/>
                      <a:headEnd type="none" w="med" len="med"/>
                      <a:tailEnd type="none" w="med" len="med"/>
                    </a:lnB>
                  </a:tcPr>
                </a:tc>
                <a:tc>
                  <a:txBody>
                    <a:bodyPr/>
                    <a:lstStyle/>
                    <a:p>
                      <a:pPr algn="ctr"/>
                      <a:r>
                        <a:rPr lang="en-GB" sz="1600" b="0"/>
                        <a:t>Alternatively, it might…</a:t>
                      </a:r>
                    </a:p>
                  </a:txBody>
                  <a:tcPr anchor="ctr">
                    <a:lnL w="28575" cap="flat" cmpd="sng" algn="ctr">
                      <a:solidFill>
                        <a:srgbClr val="92D050"/>
                      </a:solidFill>
                      <a:prstDash val="solid"/>
                      <a:round/>
                      <a:headEnd type="none" w="med" len="med"/>
                      <a:tailEnd type="none" w="med" len="med"/>
                    </a:lnL>
                    <a:lnR w="28575" cap="flat" cmpd="sng" algn="ctr">
                      <a:solidFill>
                        <a:srgbClr val="92D050"/>
                      </a:solid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solidFill>
                        <a:srgbClr val="92D050"/>
                      </a:solidFill>
                      <a:prstDash val="solid"/>
                      <a:round/>
                      <a:headEnd type="none" w="med" len="med"/>
                      <a:tailEnd type="none" w="med" len="med"/>
                    </a:lnB>
                  </a:tcPr>
                </a:tc>
                <a:tc>
                  <a:txBody>
                    <a:bodyPr/>
                    <a:lstStyle/>
                    <a:p>
                      <a:pPr algn="ctr"/>
                      <a:r>
                        <a:rPr lang="en-GB" sz="1600" b="0"/>
                        <a:t>This indicates</a:t>
                      </a:r>
                      <a:r>
                        <a:rPr lang="en-GB" sz="1600" b="0" baseline="0"/>
                        <a:t>…</a:t>
                      </a:r>
                      <a:endParaRPr lang="en-GB" sz="1600" b="0"/>
                    </a:p>
                  </a:txBody>
                  <a:tcPr anchor="ctr">
                    <a:lnL w="28575" cap="flat" cmpd="sng" algn="ctr">
                      <a:solidFill>
                        <a:srgbClr val="92D050"/>
                      </a:solidFill>
                      <a:prstDash val="solid"/>
                      <a:round/>
                      <a:headEnd type="none" w="med" len="med"/>
                      <a:tailEnd type="none" w="med" len="med"/>
                    </a:lnL>
                    <a:lnR w="28575" cap="flat" cmpd="sng" algn="ctr">
                      <a:solidFill>
                        <a:srgbClr val="92D050"/>
                      </a:solid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solidFill>
                        <a:srgbClr val="92D050"/>
                      </a:solidFill>
                      <a:prstDash val="solid"/>
                      <a:round/>
                      <a:headEnd type="none" w="med" len="med"/>
                      <a:tailEnd type="none" w="med" len="med"/>
                    </a:lnB>
                  </a:tcPr>
                </a:tc>
                <a:extLst>
                  <a:ext uri="{0D108BD9-81ED-4DB2-BD59-A6C34878D82A}">
                    <a16:rowId xmlns:a16="http://schemas.microsoft.com/office/drawing/2014/main" val="10000"/>
                  </a:ext>
                </a:extLst>
              </a:tr>
              <a:tr h="335280">
                <a:tc>
                  <a:txBody>
                    <a:bodyPr/>
                    <a:lstStyle/>
                    <a:p>
                      <a:pPr algn="ctr"/>
                      <a:r>
                        <a:rPr lang="en-GB" sz="1600" b="0"/>
                        <a:t>We</a:t>
                      </a:r>
                      <a:r>
                        <a:rPr lang="en-GB" sz="1600" b="0" baseline="0"/>
                        <a:t> can argue that…</a:t>
                      </a:r>
                      <a:endParaRPr lang="en-GB" sz="1600" b="0"/>
                    </a:p>
                  </a:txBody>
                  <a:tcPr anchor="ctr">
                    <a:lnL w="28575" cap="flat" cmpd="sng" algn="ctr">
                      <a:solidFill>
                        <a:srgbClr val="92D050"/>
                      </a:solidFill>
                      <a:prstDash val="solid"/>
                      <a:round/>
                      <a:headEnd type="none" w="med" len="med"/>
                      <a:tailEnd type="none" w="med" len="med"/>
                    </a:lnL>
                    <a:lnR w="28575" cap="flat" cmpd="sng" algn="ctr">
                      <a:solidFill>
                        <a:srgbClr val="92D050"/>
                      </a:solid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solidFill>
                        <a:srgbClr val="92D05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0"/>
                        <a:t>The</a:t>
                      </a:r>
                      <a:r>
                        <a:rPr lang="en-GB" sz="1600" b="0" baseline="0"/>
                        <a:t> reader will…</a:t>
                      </a:r>
                      <a:endParaRPr lang="en-GB" sz="1600" b="0"/>
                    </a:p>
                  </a:txBody>
                  <a:tcPr anchor="ctr">
                    <a:lnL w="28575" cap="flat" cmpd="sng" algn="ctr">
                      <a:solidFill>
                        <a:srgbClr val="92D050"/>
                      </a:solidFill>
                      <a:prstDash val="solid"/>
                      <a:round/>
                      <a:headEnd type="none" w="med" len="med"/>
                      <a:tailEnd type="none" w="med" len="med"/>
                    </a:lnL>
                    <a:lnR w="28575" cap="flat" cmpd="sng" algn="ctr">
                      <a:solidFill>
                        <a:srgbClr val="92D050"/>
                      </a:solid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solidFill>
                        <a:srgbClr val="92D050"/>
                      </a:solidFill>
                      <a:prstDash val="solid"/>
                      <a:round/>
                      <a:headEnd type="none" w="med" len="med"/>
                      <a:tailEnd type="none" w="med" len="med"/>
                    </a:lnB>
                  </a:tcPr>
                </a:tc>
                <a:tc>
                  <a:txBody>
                    <a:bodyPr/>
                    <a:lstStyle/>
                    <a:p>
                      <a:pPr algn="ctr"/>
                      <a:r>
                        <a:rPr lang="en-GB" sz="1600" b="0"/>
                        <a:t>This demonstrates…</a:t>
                      </a:r>
                    </a:p>
                  </a:txBody>
                  <a:tcPr anchor="ctr">
                    <a:lnL w="28575" cap="flat" cmpd="sng" algn="ctr">
                      <a:solidFill>
                        <a:srgbClr val="92D050"/>
                      </a:solidFill>
                      <a:prstDash val="solid"/>
                      <a:round/>
                      <a:headEnd type="none" w="med" len="med"/>
                      <a:tailEnd type="none" w="med" len="med"/>
                    </a:lnL>
                    <a:lnR w="28575" cap="flat" cmpd="sng" algn="ctr">
                      <a:solidFill>
                        <a:srgbClr val="92D050"/>
                      </a:solid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solidFill>
                        <a:srgbClr val="92D050"/>
                      </a:solidFill>
                      <a:prstDash val="solid"/>
                      <a:round/>
                      <a:headEnd type="none" w="med" len="med"/>
                      <a:tailEnd type="none" w="med" len="med"/>
                    </a:lnB>
                  </a:tcPr>
                </a:tc>
                <a:tc>
                  <a:txBody>
                    <a:bodyPr/>
                    <a:lstStyle/>
                    <a:p>
                      <a:pPr algn="ctr"/>
                      <a:r>
                        <a:rPr lang="en-GB" sz="1600" b="0" dirty="0"/>
                        <a:t>This reveals…</a:t>
                      </a:r>
                    </a:p>
                  </a:txBody>
                  <a:tcPr anchor="ctr">
                    <a:lnL w="28575" cap="flat" cmpd="sng" algn="ctr">
                      <a:solidFill>
                        <a:srgbClr val="92D050"/>
                      </a:solidFill>
                      <a:prstDash val="solid"/>
                      <a:round/>
                      <a:headEnd type="none" w="med" len="med"/>
                      <a:tailEnd type="none" w="med" len="med"/>
                    </a:lnL>
                    <a:lnR w="28575" cap="flat" cmpd="sng" algn="ctr">
                      <a:solidFill>
                        <a:srgbClr val="92D050"/>
                      </a:solid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solidFill>
                        <a:srgbClr val="92D05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pSp>
        <p:nvGrpSpPr>
          <p:cNvPr id="13" name="Group 12">
            <a:extLst>
              <a:ext uri="{FF2B5EF4-FFF2-40B4-BE49-F238E27FC236}">
                <a16:creationId xmlns:a16="http://schemas.microsoft.com/office/drawing/2014/main" id="{25316420-AE64-8347-8682-472707B7EC1C}"/>
              </a:ext>
            </a:extLst>
          </p:cNvPr>
          <p:cNvGrpSpPr/>
          <p:nvPr/>
        </p:nvGrpSpPr>
        <p:grpSpPr>
          <a:xfrm>
            <a:off x="7397633" y="2930865"/>
            <a:ext cx="4566192" cy="2813225"/>
            <a:chOff x="4373263" y="1900325"/>
            <a:chExt cx="4378221" cy="3888432"/>
          </a:xfrm>
        </p:grpSpPr>
        <p:grpSp>
          <p:nvGrpSpPr>
            <p:cNvPr id="14" name="Group 13">
              <a:extLst>
                <a:ext uri="{FF2B5EF4-FFF2-40B4-BE49-F238E27FC236}">
                  <a16:creationId xmlns:a16="http://schemas.microsoft.com/office/drawing/2014/main" id="{439A52F2-551F-B440-85DA-63CA8F560B31}"/>
                </a:ext>
              </a:extLst>
            </p:cNvPr>
            <p:cNvGrpSpPr/>
            <p:nvPr/>
          </p:nvGrpSpPr>
          <p:grpSpPr>
            <a:xfrm>
              <a:off x="4565070" y="2284498"/>
              <a:ext cx="1072324" cy="3335616"/>
              <a:chOff x="5211213" y="2661827"/>
              <a:chExt cx="1125170" cy="3719502"/>
            </a:xfrm>
          </p:grpSpPr>
          <p:grpSp>
            <p:nvGrpSpPr>
              <p:cNvPr id="21" name="Group 20">
                <a:extLst>
                  <a:ext uri="{FF2B5EF4-FFF2-40B4-BE49-F238E27FC236}">
                    <a16:creationId xmlns:a16="http://schemas.microsoft.com/office/drawing/2014/main" id="{436B6C09-9E99-4F46-BC5D-0501CF1E35EC}"/>
                  </a:ext>
                </a:extLst>
              </p:cNvPr>
              <p:cNvGrpSpPr/>
              <p:nvPr/>
            </p:nvGrpSpPr>
            <p:grpSpPr>
              <a:xfrm>
                <a:off x="5219156" y="2661827"/>
                <a:ext cx="1112248" cy="691900"/>
                <a:chOff x="996925" y="834687"/>
                <a:chExt cx="2148052" cy="1008112"/>
              </a:xfrm>
            </p:grpSpPr>
            <p:sp>
              <p:nvSpPr>
                <p:cNvPr id="34" name="Rectangle 33">
                  <a:extLst>
                    <a:ext uri="{FF2B5EF4-FFF2-40B4-BE49-F238E27FC236}">
                      <a16:creationId xmlns:a16="http://schemas.microsoft.com/office/drawing/2014/main" id="{95A3F94F-3F76-8147-8316-BAB2835EF510}"/>
                    </a:ext>
                  </a:extLst>
                </p:cNvPr>
                <p:cNvSpPr/>
                <p:nvPr/>
              </p:nvSpPr>
              <p:spPr>
                <a:xfrm>
                  <a:off x="996925" y="834687"/>
                  <a:ext cx="2148052" cy="1008112"/>
                </a:xfrm>
                <a:prstGeom prst="rect">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solidFill>
                      <a:prstClr val="white"/>
                    </a:solidFill>
                  </a:endParaRPr>
                </a:p>
              </p:txBody>
            </p:sp>
            <p:sp>
              <p:nvSpPr>
                <p:cNvPr id="35" name="TextBox 34">
                  <a:extLst>
                    <a:ext uri="{FF2B5EF4-FFF2-40B4-BE49-F238E27FC236}">
                      <a16:creationId xmlns:a16="http://schemas.microsoft.com/office/drawing/2014/main" id="{134C6B96-23CB-C74F-846B-BC528C8F32DC}"/>
                    </a:ext>
                  </a:extLst>
                </p:cNvPr>
                <p:cNvSpPr txBox="1"/>
                <p:nvPr/>
              </p:nvSpPr>
              <p:spPr>
                <a:xfrm>
                  <a:off x="1225138" y="1154087"/>
                  <a:ext cx="1710859" cy="57437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1100" b="1">
                      <a:solidFill>
                        <a:prstClr val="black"/>
                      </a:solidFill>
                      <a:effectLst>
                        <a:outerShdw blurRad="38100" dist="38100" dir="2700000" algn="tl">
                          <a:srgbClr val="000000">
                            <a:alpha val="43137"/>
                          </a:srgbClr>
                        </a:outerShdw>
                      </a:effectLst>
                    </a:rPr>
                    <a:t>Point</a:t>
                  </a:r>
                </a:p>
              </p:txBody>
            </p:sp>
          </p:grpSp>
          <p:grpSp>
            <p:nvGrpSpPr>
              <p:cNvPr id="22" name="Group 21">
                <a:extLst>
                  <a:ext uri="{FF2B5EF4-FFF2-40B4-BE49-F238E27FC236}">
                    <a16:creationId xmlns:a16="http://schemas.microsoft.com/office/drawing/2014/main" id="{FDAD3BE5-4C89-6A43-99D4-B9BE50CEA000}"/>
                  </a:ext>
                </a:extLst>
              </p:cNvPr>
              <p:cNvGrpSpPr/>
              <p:nvPr/>
            </p:nvGrpSpPr>
            <p:grpSpPr>
              <a:xfrm>
                <a:off x="5211213" y="3684539"/>
                <a:ext cx="1112248" cy="691900"/>
                <a:chOff x="996925" y="834687"/>
                <a:chExt cx="2148052" cy="1008112"/>
              </a:xfrm>
              <a:solidFill>
                <a:srgbClr val="FFC000"/>
              </a:solidFill>
            </p:grpSpPr>
            <p:sp>
              <p:nvSpPr>
                <p:cNvPr id="29" name="Rectangle 28">
                  <a:extLst>
                    <a:ext uri="{FF2B5EF4-FFF2-40B4-BE49-F238E27FC236}">
                      <a16:creationId xmlns:a16="http://schemas.microsoft.com/office/drawing/2014/main" id="{CDE6DCC8-2C16-3241-AFA0-F85F5C427F03}"/>
                    </a:ext>
                  </a:extLst>
                </p:cNvPr>
                <p:cNvSpPr/>
                <p:nvPr/>
              </p:nvSpPr>
              <p:spPr>
                <a:xfrm>
                  <a:off x="996925" y="834687"/>
                  <a:ext cx="2148052" cy="1008112"/>
                </a:xfrm>
                <a:prstGeom prst="rect">
                  <a:avLst/>
                </a:pr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solidFill>
                      <a:prstClr val="white"/>
                    </a:solidFill>
                  </a:endParaRPr>
                </a:p>
              </p:txBody>
            </p:sp>
            <p:sp>
              <p:nvSpPr>
                <p:cNvPr id="33" name="TextBox 32">
                  <a:extLst>
                    <a:ext uri="{FF2B5EF4-FFF2-40B4-BE49-F238E27FC236}">
                      <a16:creationId xmlns:a16="http://schemas.microsoft.com/office/drawing/2014/main" id="{ECEF9342-0165-BD41-8004-635CE885B61E}"/>
                    </a:ext>
                  </a:extLst>
                </p:cNvPr>
                <p:cNvSpPr txBox="1"/>
                <p:nvPr/>
              </p:nvSpPr>
              <p:spPr>
                <a:xfrm>
                  <a:off x="1225138" y="1154087"/>
                  <a:ext cx="1710859" cy="57437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1100" b="1">
                      <a:solidFill>
                        <a:prstClr val="black"/>
                      </a:solidFill>
                      <a:effectLst>
                        <a:outerShdw blurRad="38100" dist="38100" dir="2700000" algn="tl">
                          <a:srgbClr val="000000">
                            <a:alpha val="43137"/>
                          </a:srgbClr>
                        </a:outerShdw>
                      </a:effectLst>
                    </a:rPr>
                    <a:t>Evidence</a:t>
                  </a:r>
                </a:p>
              </p:txBody>
            </p:sp>
          </p:grpSp>
          <p:grpSp>
            <p:nvGrpSpPr>
              <p:cNvPr id="23" name="Group 22">
                <a:extLst>
                  <a:ext uri="{FF2B5EF4-FFF2-40B4-BE49-F238E27FC236}">
                    <a16:creationId xmlns:a16="http://schemas.microsoft.com/office/drawing/2014/main" id="{64EAAAB3-A9BE-7246-AB40-4308F922A953}"/>
                  </a:ext>
                </a:extLst>
              </p:cNvPr>
              <p:cNvGrpSpPr/>
              <p:nvPr/>
            </p:nvGrpSpPr>
            <p:grpSpPr>
              <a:xfrm>
                <a:off x="5224135" y="4725617"/>
                <a:ext cx="1112248" cy="691900"/>
                <a:chOff x="996925" y="834687"/>
                <a:chExt cx="2148052" cy="1008112"/>
              </a:xfrm>
              <a:solidFill>
                <a:srgbClr val="92D050"/>
              </a:solidFill>
            </p:grpSpPr>
            <p:sp>
              <p:nvSpPr>
                <p:cNvPr id="27" name="Rectangle 26">
                  <a:extLst>
                    <a:ext uri="{FF2B5EF4-FFF2-40B4-BE49-F238E27FC236}">
                      <a16:creationId xmlns:a16="http://schemas.microsoft.com/office/drawing/2014/main" id="{8801D469-F680-E540-8955-F742E431E52C}"/>
                    </a:ext>
                  </a:extLst>
                </p:cNvPr>
                <p:cNvSpPr/>
                <p:nvPr/>
              </p:nvSpPr>
              <p:spPr>
                <a:xfrm>
                  <a:off x="996925" y="834687"/>
                  <a:ext cx="2148052" cy="1008112"/>
                </a:xfrm>
                <a:prstGeom prst="rect">
                  <a:avLst/>
                </a:prstGeom>
                <a:solidFill>
                  <a:srgbClr val="FFC0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solidFill>
                      <a:prstClr val="white"/>
                    </a:solidFill>
                  </a:endParaRPr>
                </a:p>
              </p:txBody>
            </p:sp>
            <p:sp>
              <p:nvSpPr>
                <p:cNvPr id="28" name="TextBox 27">
                  <a:extLst>
                    <a:ext uri="{FF2B5EF4-FFF2-40B4-BE49-F238E27FC236}">
                      <a16:creationId xmlns:a16="http://schemas.microsoft.com/office/drawing/2014/main" id="{24460F7F-EE77-BD46-81DD-A092C7395404}"/>
                    </a:ext>
                  </a:extLst>
                </p:cNvPr>
                <p:cNvSpPr txBox="1"/>
                <p:nvPr/>
              </p:nvSpPr>
              <p:spPr>
                <a:xfrm>
                  <a:off x="1225138" y="1154087"/>
                  <a:ext cx="1710859" cy="57437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1100" b="1" dirty="0">
                      <a:solidFill>
                        <a:prstClr val="black"/>
                      </a:solidFill>
                      <a:effectLst>
                        <a:outerShdw blurRad="38100" dist="38100" dir="2700000" algn="tl">
                          <a:srgbClr val="000000">
                            <a:alpha val="43137"/>
                          </a:srgbClr>
                        </a:outerShdw>
                      </a:effectLst>
                    </a:rPr>
                    <a:t>Explain</a:t>
                  </a:r>
                </a:p>
              </p:txBody>
            </p:sp>
          </p:grpSp>
          <p:grpSp>
            <p:nvGrpSpPr>
              <p:cNvPr id="24" name="Group 23">
                <a:extLst>
                  <a:ext uri="{FF2B5EF4-FFF2-40B4-BE49-F238E27FC236}">
                    <a16:creationId xmlns:a16="http://schemas.microsoft.com/office/drawing/2014/main" id="{1CBCA74F-8BF0-E44D-A8E8-70E9D50A5984}"/>
                  </a:ext>
                </a:extLst>
              </p:cNvPr>
              <p:cNvGrpSpPr/>
              <p:nvPr/>
            </p:nvGrpSpPr>
            <p:grpSpPr>
              <a:xfrm>
                <a:off x="5211213" y="5689429"/>
                <a:ext cx="1112248" cy="691900"/>
                <a:chOff x="996925" y="834687"/>
                <a:chExt cx="2148052" cy="1008112"/>
              </a:xfrm>
              <a:solidFill>
                <a:srgbClr val="C00000"/>
              </a:solidFill>
            </p:grpSpPr>
            <p:sp>
              <p:nvSpPr>
                <p:cNvPr id="25" name="Rectangle 24">
                  <a:extLst>
                    <a:ext uri="{FF2B5EF4-FFF2-40B4-BE49-F238E27FC236}">
                      <a16:creationId xmlns:a16="http://schemas.microsoft.com/office/drawing/2014/main" id="{4323B499-D180-C144-AC0D-7E163870A2BE}"/>
                    </a:ext>
                  </a:extLst>
                </p:cNvPr>
                <p:cNvSpPr/>
                <p:nvPr/>
              </p:nvSpPr>
              <p:spPr>
                <a:xfrm>
                  <a:off x="996925" y="834687"/>
                  <a:ext cx="2148052" cy="1008112"/>
                </a:xfrm>
                <a:prstGeom prst="rect">
                  <a:avLst/>
                </a:prstGeom>
                <a:solidFill>
                  <a:srgbClr val="66FF3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solidFill>
                      <a:prstClr val="white"/>
                    </a:solidFill>
                  </a:endParaRPr>
                </a:p>
              </p:txBody>
            </p:sp>
            <p:sp>
              <p:nvSpPr>
                <p:cNvPr id="26" name="TextBox 25">
                  <a:extLst>
                    <a:ext uri="{FF2B5EF4-FFF2-40B4-BE49-F238E27FC236}">
                      <a16:creationId xmlns:a16="http://schemas.microsoft.com/office/drawing/2014/main" id="{AD8466F2-1BB0-8C43-8795-C7F0D9CAB5C6}"/>
                    </a:ext>
                  </a:extLst>
                </p:cNvPr>
                <p:cNvSpPr txBox="1"/>
                <p:nvPr/>
              </p:nvSpPr>
              <p:spPr>
                <a:xfrm>
                  <a:off x="1225138" y="1154087"/>
                  <a:ext cx="1710859" cy="57437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1100" b="1">
                      <a:solidFill>
                        <a:prstClr val="black"/>
                      </a:solidFill>
                      <a:effectLst>
                        <a:outerShdw blurRad="38100" dist="38100" dir="2700000" algn="tl">
                          <a:srgbClr val="000000">
                            <a:alpha val="43137"/>
                          </a:srgbClr>
                        </a:outerShdw>
                      </a:effectLst>
                    </a:rPr>
                    <a:t>Link</a:t>
                  </a:r>
                </a:p>
              </p:txBody>
            </p:sp>
          </p:grpSp>
        </p:grpSp>
        <p:grpSp>
          <p:nvGrpSpPr>
            <p:cNvPr id="15" name="Group 14">
              <a:extLst>
                <a:ext uri="{FF2B5EF4-FFF2-40B4-BE49-F238E27FC236}">
                  <a16:creationId xmlns:a16="http://schemas.microsoft.com/office/drawing/2014/main" id="{F5C89C24-6F45-E441-87F3-C1E5A825B99B}"/>
                </a:ext>
              </a:extLst>
            </p:cNvPr>
            <p:cNvGrpSpPr/>
            <p:nvPr/>
          </p:nvGrpSpPr>
          <p:grpSpPr>
            <a:xfrm>
              <a:off x="4373263" y="1900325"/>
              <a:ext cx="4378221" cy="3888432"/>
              <a:chOff x="4373263" y="1900325"/>
              <a:chExt cx="4378221" cy="3888432"/>
            </a:xfrm>
          </p:grpSpPr>
          <p:sp>
            <p:nvSpPr>
              <p:cNvPr id="16" name="Rectangle 15">
                <a:extLst>
                  <a:ext uri="{FF2B5EF4-FFF2-40B4-BE49-F238E27FC236}">
                    <a16:creationId xmlns:a16="http://schemas.microsoft.com/office/drawing/2014/main" id="{ED9D2CC9-CDB6-BB42-8940-FCC7A6F7EC64}"/>
                  </a:ext>
                </a:extLst>
              </p:cNvPr>
              <p:cNvSpPr/>
              <p:nvPr/>
            </p:nvSpPr>
            <p:spPr>
              <a:xfrm>
                <a:off x="4373263" y="1900325"/>
                <a:ext cx="4378221" cy="3888432"/>
              </a:xfrm>
              <a:prstGeom prst="rect">
                <a:avLst/>
              </a:prstGeom>
              <a:no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prstClr val="white"/>
                  </a:solidFill>
                </a:endParaRPr>
              </a:p>
            </p:txBody>
          </p:sp>
          <p:sp>
            <p:nvSpPr>
              <p:cNvPr id="17" name="TextBox 16">
                <a:extLst>
                  <a:ext uri="{FF2B5EF4-FFF2-40B4-BE49-F238E27FC236}">
                    <a16:creationId xmlns:a16="http://schemas.microsoft.com/office/drawing/2014/main" id="{D298B60A-651D-0543-AE3E-9DD4EA37D67A}"/>
                  </a:ext>
                </a:extLst>
              </p:cNvPr>
              <p:cNvSpPr txBox="1"/>
              <p:nvPr/>
            </p:nvSpPr>
            <p:spPr>
              <a:xfrm>
                <a:off x="5696542" y="2181967"/>
                <a:ext cx="2903847" cy="623866"/>
              </a:xfrm>
              <a:prstGeom prst="rect">
                <a:avLst/>
              </a:prstGeom>
              <a:noFill/>
            </p:spPr>
            <p:txBody>
              <a:bodyPr wrap="square" rtlCol="0">
                <a:spAutoFit/>
              </a:bodyPr>
              <a:lstStyle/>
              <a:p>
                <a:r>
                  <a:rPr lang="en-GB" sz="1200" dirty="0">
                    <a:solidFill>
                      <a:prstClr val="black"/>
                    </a:solidFill>
                    <a:latin typeface="Comic Sans MS" panose="030F0902030302020204" pitchFamily="66" charset="0"/>
                  </a:rPr>
                  <a:t>1) Use your topic sentence to make a </a:t>
                </a:r>
                <a:r>
                  <a:rPr lang="en-GB" sz="1200" b="1" dirty="0">
                    <a:solidFill>
                      <a:prstClr val="black"/>
                    </a:solidFill>
                    <a:latin typeface="Comic Sans MS" panose="030F0902030302020204" pitchFamily="66" charset="0"/>
                  </a:rPr>
                  <a:t>point</a:t>
                </a:r>
                <a:r>
                  <a:rPr lang="en-GB" sz="1200" dirty="0">
                    <a:solidFill>
                      <a:prstClr val="black"/>
                    </a:solidFill>
                    <a:latin typeface="Comic Sans MS" panose="030F0902030302020204" pitchFamily="66" charset="0"/>
                  </a:rPr>
                  <a:t> relevant to the question.</a:t>
                </a:r>
              </a:p>
            </p:txBody>
          </p:sp>
          <p:sp>
            <p:nvSpPr>
              <p:cNvPr id="18" name="TextBox 17">
                <a:extLst>
                  <a:ext uri="{FF2B5EF4-FFF2-40B4-BE49-F238E27FC236}">
                    <a16:creationId xmlns:a16="http://schemas.microsoft.com/office/drawing/2014/main" id="{7F6AE7D7-16A1-A642-B2C4-89252C245ED0}"/>
                  </a:ext>
                </a:extLst>
              </p:cNvPr>
              <p:cNvSpPr txBox="1"/>
              <p:nvPr/>
            </p:nvSpPr>
            <p:spPr>
              <a:xfrm>
                <a:off x="5713993" y="3041215"/>
                <a:ext cx="2903847" cy="623866"/>
              </a:xfrm>
              <a:prstGeom prst="rect">
                <a:avLst/>
              </a:prstGeom>
              <a:noFill/>
            </p:spPr>
            <p:txBody>
              <a:bodyPr wrap="square" rtlCol="0">
                <a:spAutoFit/>
              </a:bodyPr>
              <a:lstStyle/>
              <a:p>
                <a:r>
                  <a:rPr lang="en-GB" sz="1200" dirty="0">
                    <a:solidFill>
                      <a:prstClr val="black"/>
                    </a:solidFill>
                    <a:latin typeface="Comic Sans MS" panose="030F0902030302020204" pitchFamily="66" charset="0"/>
                  </a:rPr>
                  <a:t>2) Select </a:t>
                </a:r>
                <a:r>
                  <a:rPr lang="en-GB" sz="1200" b="1" dirty="0">
                    <a:solidFill>
                      <a:prstClr val="black"/>
                    </a:solidFill>
                    <a:latin typeface="Comic Sans MS" panose="030F0902030302020204" pitchFamily="66" charset="0"/>
                  </a:rPr>
                  <a:t>evidence</a:t>
                </a:r>
                <a:r>
                  <a:rPr lang="en-GB" sz="1200" dirty="0">
                    <a:solidFill>
                      <a:prstClr val="black"/>
                    </a:solidFill>
                    <a:latin typeface="Comic Sans MS" panose="030F0902030302020204" pitchFamily="66" charset="0"/>
                  </a:rPr>
                  <a:t> from the text – pick out a key quotation.</a:t>
                </a:r>
              </a:p>
            </p:txBody>
          </p:sp>
          <p:sp>
            <p:nvSpPr>
              <p:cNvPr id="19" name="TextBox 18">
                <a:extLst>
                  <a:ext uri="{FF2B5EF4-FFF2-40B4-BE49-F238E27FC236}">
                    <a16:creationId xmlns:a16="http://schemas.microsoft.com/office/drawing/2014/main" id="{E9C476D4-5B89-C442-A076-4466844FFFEB}"/>
                  </a:ext>
                </a:extLst>
              </p:cNvPr>
              <p:cNvSpPr txBox="1"/>
              <p:nvPr/>
            </p:nvSpPr>
            <p:spPr>
              <a:xfrm>
                <a:off x="5741415" y="3973953"/>
                <a:ext cx="2903847" cy="623866"/>
              </a:xfrm>
              <a:prstGeom prst="rect">
                <a:avLst/>
              </a:prstGeom>
              <a:noFill/>
            </p:spPr>
            <p:txBody>
              <a:bodyPr wrap="square" rtlCol="0">
                <a:spAutoFit/>
              </a:bodyPr>
              <a:lstStyle/>
              <a:p>
                <a:r>
                  <a:rPr lang="en-GB" sz="1200" dirty="0">
                    <a:solidFill>
                      <a:prstClr val="black"/>
                    </a:solidFill>
                    <a:latin typeface="Comic Sans MS" panose="030F0902030302020204" pitchFamily="66" charset="0"/>
                  </a:rPr>
                  <a:t>3)</a:t>
                </a:r>
                <a:r>
                  <a:rPr lang="en-GB" sz="1200" b="1" dirty="0">
                    <a:solidFill>
                      <a:prstClr val="black"/>
                    </a:solidFill>
                    <a:latin typeface="Comic Sans MS" panose="030F0902030302020204" pitchFamily="66" charset="0"/>
                  </a:rPr>
                  <a:t> Explain</a:t>
                </a:r>
                <a:r>
                  <a:rPr lang="en-GB" sz="1200" dirty="0">
                    <a:solidFill>
                      <a:prstClr val="black"/>
                    </a:solidFill>
                    <a:latin typeface="Comic Sans MS" panose="030F0902030302020204" pitchFamily="66" charset="0"/>
                  </a:rPr>
                  <a:t> the evidence – this should be the longest part of the paragraph.</a:t>
                </a:r>
                <a:endParaRPr lang="en-GB" sz="1200" b="1" dirty="0">
                  <a:solidFill>
                    <a:prstClr val="black"/>
                  </a:solidFill>
                  <a:latin typeface="Comic Sans MS" panose="030F0902030302020204" pitchFamily="66" charset="0"/>
                </a:endParaRPr>
              </a:p>
            </p:txBody>
          </p:sp>
          <p:sp>
            <p:nvSpPr>
              <p:cNvPr id="20" name="TextBox 19">
                <a:extLst>
                  <a:ext uri="{FF2B5EF4-FFF2-40B4-BE49-F238E27FC236}">
                    <a16:creationId xmlns:a16="http://schemas.microsoft.com/office/drawing/2014/main" id="{5916A5F4-17E3-6C4D-8E23-CAFF4E51EECF}"/>
                  </a:ext>
                </a:extLst>
              </p:cNvPr>
              <p:cNvSpPr txBox="1"/>
              <p:nvPr/>
            </p:nvSpPr>
            <p:spPr>
              <a:xfrm>
                <a:off x="5741415" y="4825863"/>
                <a:ext cx="2903847" cy="623866"/>
              </a:xfrm>
              <a:prstGeom prst="rect">
                <a:avLst/>
              </a:prstGeom>
              <a:noFill/>
            </p:spPr>
            <p:txBody>
              <a:bodyPr wrap="square" rtlCol="0">
                <a:spAutoFit/>
              </a:bodyPr>
              <a:lstStyle/>
              <a:p>
                <a:r>
                  <a:rPr lang="en-GB" sz="1200" dirty="0">
                    <a:solidFill>
                      <a:prstClr val="black"/>
                    </a:solidFill>
                    <a:latin typeface="Comic Sans MS" panose="030F0902030302020204" pitchFamily="66" charset="0"/>
                  </a:rPr>
                  <a:t>4) Finish the paragraph by establishing a </a:t>
                </a:r>
                <a:r>
                  <a:rPr lang="en-GB" sz="1200" b="1" dirty="0">
                    <a:solidFill>
                      <a:prstClr val="black"/>
                    </a:solidFill>
                    <a:latin typeface="Comic Sans MS" panose="030F0902030302020204" pitchFamily="66" charset="0"/>
                  </a:rPr>
                  <a:t>link</a:t>
                </a:r>
                <a:r>
                  <a:rPr lang="en-GB" sz="1200" dirty="0">
                    <a:solidFill>
                      <a:prstClr val="black"/>
                    </a:solidFill>
                    <a:latin typeface="Comic Sans MS" panose="030F0902030302020204" pitchFamily="66" charset="0"/>
                  </a:rPr>
                  <a:t> back to the question.</a:t>
                </a:r>
              </a:p>
            </p:txBody>
          </p:sp>
        </p:grpSp>
      </p:grpSp>
      <p:sp>
        <p:nvSpPr>
          <p:cNvPr id="9" name="Rounded Rectangle 8">
            <a:extLst>
              <a:ext uri="{FF2B5EF4-FFF2-40B4-BE49-F238E27FC236}">
                <a16:creationId xmlns:a16="http://schemas.microsoft.com/office/drawing/2014/main" id="{7D5853EE-4884-2049-A6AA-53C35E98B27D}"/>
              </a:ext>
            </a:extLst>
          </p:cNvPr>
          <p:cNvSpPr/>
          <p:nvPr/>
        </p:nvSpPr>
        <p:spPr>
          <a:xfrm rot="21152542">
            <a:off x="1549363" y="5162635"/>
            <a:ext cx="1872208" cy="1492939"/>
          </a:xfrm>
          <a:prstGeom prst="round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dirty="0">
                <a:effectLst>
                  <a:outerShdw blurRad="38100" dist="38100" dir="2700000" algn="tl">
                    <a:srgbClr val="000000">
                      <a:alpha val="43137"/>
                    </a:srgbClr>
                  </a:outerShdw>
                </a:effectLst>
              </a:rPr>
              <a:t>Remember to write </a:t>
            </a:r>
            <a:r>
              <a:rPr lang="en-GB" sz="3200" dirty="0">
                <a:effectLst>
                  <a:outerShdw blurRad="38100" dist="38100" dir="2700000" algn="tl">
                    <a:srgbClr val="000000">
                      <a:alpha val="43137"/>
                    </a:srgbClr>
                  </a:outerShdw>
                </a:effectLst>
              </a:rPr>
              <a:t>a lot </a:t>
            </a:r>
            <a:r>
              <a:rPr lang="en-GB" sz="2000" dirty="0">
                <a:effectLst>
                  <a:outerShdw blurRad="38100" dist="38100" dir="2700000" algn="tl">
                    <a:srgbClr val="000000">
                      <a:alpha val="43137"/>
                    </a:srgbClr>
                  </a:outerShdw>
                </a:effectLst>
              </a:rPr>
              <a:t>about </a:t>
            </a:r>
            <a:r>
              <a:rPr lang="en-GB" sz="1100" dirty="0">
                <a:effectLst>
                  <a:outerShdw blurRad="38100" dist="38100" dir="2700000" algn="tl">
                    <a:srgbClr val="000000">
                      <a:alpha val="43137"/>
                    </a:srgbClr>
                  </a:outerShdw>
                </a:effectLst>
              </a:rPr>
              <a:t>a little!</a:t>
            </a:r>
            <a:endParaRPr lang="en-GB" sz="2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580570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A6C405-2A0B-8446-B53C-E5804F20E559}"/>
              </a:ext>
            </a:extLst>
          </p:cNvPr>
          <p:cNvSpPr/>
          <p:nvPr/>
        </p:nvSpPr>
        <p:spPr>
          <a:xfrm>
            <a:off x="2820088" y="410458"/>
            <a:ext cx="1415772" cy="1569660"/>
          </a:xfrm>
          <a:prstGeom prst="rect">
            <a:avLst/>
          </a:prstGeom>
        </p:spPr>
        <p:txBody>
          <a:bodyPr wrap="none">
            <a:spAutoFit/>
          </a:bodyPr>
          <a:lstStyle/>
          <a:p>
            <a:r>
              <a:rPr lang="en-US" sz="9600" dirty="0"/>
              <a:t>👩🏽‍🏫</a:t>
            </a:r>
          </a:p>
        </p:txBody>
      </p:sp>
      <p:sp>
        <p:nvSpPr>
          <p:cNvPr id="15" name="Rounded Rectangular Callout 14">
            <a:extLst>
              <a:ext uri="{FF2B5EF4-FFF2-40B4-BE49-F238E27FC236}">
                <a16:creationId xmlns:a16="http://schemas.microsoft.com/office/drawing/2014/main" id="{1D2C5300-EA80-0541-98DA-EC895064F558}"/>
              </a:ext>
            </a:extLst>
          </p:cNvPr>
          <p:cNvSpPr/>
          <p:nvPr/>
        </p:nvSpPr>
        <p:spPr>
          <a:xfrm>
            <a:off x="2523602" y="2196352"/>
            <a:ext cx="5338445" cy="3728038"/>
          </a:xfrm>
          <a:prstGeom prst="wedgeRoundRectCallout">
            <a:avLst>
              <a:gd name="adj1" fmla="val -28542"/>
              <a:gd name="adj2" fmla="val -6925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a:solidFill>
                  <a:srgbClr val="00B050"/>
                </a:solidFill>
                <a:latin typeface="Comic Sans MS" panose="030F0902030302020204" pitchFamily="66" charset="0"/>
              </a:rPr>
              <a:t>Self-assessment:</a:t>
            </a:r>
          </a:p>
          <a:p>
            <a:pPr marL="285750" indent="-285750">
              <a:lnSpc>
                <a:spcPct val="150000"/>
              </a:lnSpc>
              <a:buFont typeface="Wingdings" pitchFamily="2" charset="2"/>
              <a:buChar char="ü"/>
            </a:pPr>
            <a:r>
              <a:rPr lang="en-US" i="1" dirty="0">
                <a:solidFill>
                  <a:srgbClr val="00B050"/>
                </a:solidFill>
                <a:latin typeface="Comic Sans MS" panose="030F0902030302020204" pitchFamily="66" charset="0"/>
              </a:rPr>
              <a:t>Have you made a range of clear points about the language techniques used? </a:t>
            </a:r>
          </a:p>
          <a:p>
            <a:pPr marL="285750" indent="-285750">
              <a:lnSpc>
                <a:spcPct val="150000"/>
              </a:lnSpc>
              <a:buFont typeface="Wingdings" pitchFamily="2" charset="2"/>
              <a:buChar char="ü"/>
            </a:pPr>
            <a:r>
              <a:rPr lang="en-US" i="1" dirty="0">
                <a:solidFill>
                  <a:srgbClr val="00B050"/>
                </a:solidFill>
                <a:latin typeface="Comic Sans MS" panose="030F0902030302020204" pitchFamily="66" charset="0"/>
              </a:rPr>
              <a:t>Have you included appropriate quotations?</a:t>
            </a:r>
          </a:p>
          <a:p>
            <a:pPr marL="285750" indent="-285750">
              <a:lnSpc>
                <a:spcPct val="150000"/>
              </a:lnSpc>
              <a:buFont typeface="Wingdings" pitchFamily="2" charset="2"/>
              <a:buChar char="ü"/>
            </a:pPr>
            <a:r>
              <a:rPr lang="en-US" i="1" dirty="0">
                <a:solidFill>
                  <a:srgbClr val="00B050"/>
                </a:solidFill>
                <a:latin typeface="Comic Sans MS" panose="030F0902030302020204" pitchFamily="66" charset="0"/>
              </a:rPr>
              <a:t>Have you explained the effect of the language techniques on the reader?</a:t>
            </a:r>
          </a:p>
          <a:p>
            <a:pPr marL="285750" indent="-285750">
              <a:lnSpc>
                <a:spcPct val="150000"/>
              </a:lnSpc>
              <a:buFont typeface="Wingdings" pitchFamily="2" charset="2"/>
              <a:buChar char="ü"/>
            </a:pPr>
            <a:r>
              <a:rPr lang="en-US" i="1" dirty="0">
                <a:solidFill>
                  <a:srgbClr val="00B050"/>
                </a:solidFill>
                <a:latin typeface="Comic Sans MS" panose="030F0902030302020204" pitchFamily="66" charset="0"/>
              </a:rPr>
              <a:t>Have you tried to develop a range of interpretations of the language?</a:t>
            </a:r>
          </a:p>
        </p:txBody>
      </p:sp>
      <p:pic>
        <p:nvPicPr>
          <p:cNvPr id="19" name="Picture 18">
            <a:extLst>
              <a:ext uri="{FF2B5EF4-FFF2-40B4-BE49-F238E27FC236}">
                <a16:creationId xmlns:a16="http://schemas.microsoft.com/office/drawing/2014/main" id="{89C2B2B0-E0A1-E14B-854D-29C98C0C8BB0}"/>
              </a:ext>
            </a:extLst>
          </p:cNvPr>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4232" t="7625" r="14973" b="15122"/>
          <a:stretch/>
        </p:blipFill>
        <p:spPr bwMode="auto">
          <a:xfrm>
            <a:off x="0" y="0"/>
            <a:ext cx="1297443" cy="1219200"/>
          </a:xfrm>
          <a:prstGeom prst="rect">
            <a:avLst/>
          </a:prstGeom>
          <a:ln>
            <a:noFill/>
          </a:ln>
          <a:extLst>
            <a:ext uri="{53640926-AAD7-44D8-BBD7-CCE9431645EC}">
              <a14:shadowObscured xmlns:a14="http://schemas.microsoft.com/office/drawing/2010/main"/>
            </a:ext>
          </a:extLst>
        </p:spPr>
      </p:pic>
      <p:pic>
        <p:nvPicPr>
          <p:cNvPr id="8" name="table">
            <a:extLst>
              <a:ext uri="{FF2B5EF4-FFF2-40B4-BE49-F238E27FC236}">
                <a16:creationId xmlns:a16="http://schemas.microsoft.com/office/drawing/2014/main" id="{6A4F04B1-E0B0-B94E-AEC3-A5F9FDF26312}"/>
              </a:ext>
            </a:extLst>
          </p:cNvPr>
          <p:cNvPicPr>
            <a:picLocks noChangeAspect="1"/>
          </p:cNvPicPr>
          <p:nvPr/>
        </p:nvPicPr>
        <p:blipFill>
          <a:blip r:embed="rId3"/>
          <a:stretch>
            <a:fillRect/>
          </a:stretch>
        </p:blipFill>
        <p:spPr>
          <a:xfrm>
            <a:off x="8686800" y="217845"/>
            <a:ext cx="3110753" cy="6399264"/>
          </a:xfrm>
          <a:prstGeom prst="rect">
            <a:avLst/>
          </a:prstGeom>
        </p:spPr>
      </p:pic>
    </p:spTree>
    <p:extLst>
      <p:ext uri="{BB962C8B-B14F-4D97-AF65-F5344CB8AC3E}">
        <p14:creationId xmlns:p14="http://schemas.microsoft.com/office/powerpoint/2010/main" val="3238297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6" name="Title 5"/>
          <p:cNvSpPr txBox="1">
            <a:spLocks/>
          </p:cNvSpPr>
          <p:nvPr/>
        </p:nvSpPr>
        <p:spPr>
          <a:xfrm>
            <a:off x="2297113" y="554496"/>
            <a:ext cx="7289800" cy="1758397"/>
          </a:xfrm>
          <a:prstGeom prst="rect">
            <a:avLst/>
          </a:prstGeom>
        </p:spPr>
        <p:txBody>
          <a:bodyPr/>
          <a:lst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2pPr>
            <a:lvl3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3pPr>
            <a:lvl4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4pPr>
            <a:lvl5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5pPr>
            <a:lvl6pPr marL="457200" algn="ctr" rtl="0" fontAlgn="base">
              <a:spcBef>
                <a:spcPct val="0"/>
              </a:spcBef>
              <a:spcAft>
                <a:spcPct val="0"/>
              </a:spcAft>
              <a:defRPr sz="4000">
                <a:solidFill>
                  <a:schemeClr val="tx2"/>
                </a:solidFill>
                <a:latin typeface="Bree ExtraBold" pitchFamily="-16" charset="0"/>
                <a:ea typeface="ＭＳ Ｐゴシック" pitchFamily="-16" charset="-128"/>
              </a:defRPr>
            </a:lvl6pPr>
            <a:lvl7pPr marL="914400" algn="ctr" rtl="0" fontAlgn="base">
              <a:spcBef>
                <a:spcPct val="0"/>
              </a:spcBef>
              <a:spcAft>
                <a:spcPct val="0"/>
              </a:spcAft>
              <a:defRPr sz="4000">
                <a:solidFill>
                  <a:schemeClr val="tx2"/>
                </a:solidFill>
                <a:latin typeface="Bree ExtraBold" pitchFamily="-16" charset="0"/>
                <a:ea typeface="ＭＳ Ｐゴシック" pitchFamily="-16" charset="-128"/>
              </a:defRPr>
            </a:lvl7pPr>
            <a:lvl8pPr marL="1371600" algn="ctr" rtl="0" fontAlgn="base">
              <a:spcBef>
                <a:spcPct val="0"/>
              </a:spcBef>
              <a:spcAft>
                <a:spcPct val="0"/>
              </a:spcAft>
              <a:defRPr sz="4000">
                <a:solidFill>
                  <a:schemeClr val="tx2"/>
                </a:solidFill>
                <a:latin typeface="Bree ExtraBold" pitchFamily="-16" charset="0"/>
                <a:ea typeface="ＭＳ Ｐゴシック" pitchFamily="-16" charset="-128"/>
              </a:defRPr>
            </a:lvl8pPr>
            <a:lvl9pPr marL="1828800" algn="ctr" rtl="0" fontAlgn="base">
              <a:spcBef>
                <a:spcPct val="0"/>
              </a:spcBef>
              <a:spcAft>
                <a:spcPct val="0"/>
              </a:spcAft>
              <a:defRPr sz="4000">
                <a:solidFill>
                  <a:schemeClr val="tx2"/>
                </a:solidFill>
                <a:latin typeface="Bree ExtraBold" pitchFamily="-16" charset="0"/>
                <a:ea typeface="ＭＳ Ｐゴシック" pitchFamily="-16" charset="-128"/>
              </a:defRPr>
            </a:lvl9pPr>
          </a:lstStyle>
          <a:p>
            <a:pPr>
              <a:defRPr/>
            </a:pPr>
            <a:r>
              <a:rPr lang="en-GB" sz="3200" kern="0" dirty="0">
                <a:solidFill>
                  <a:srgbClr val="000000"/>
                </a:solidFill>
                <a:latin typeface="Comic Sans MS" panose="030F0902030302020204" pitchFamily="66" charset="0"/>
              </a:rPr>
              <a:t>Year 10 – Term 5</a:t>
            </a:r>
          </a:p>
          <a:p>
            <a:pPr>
              <a:defRPr/>
            </a:pPr>
            <a:r>
              <a:rPr lang="en-GB" sz="3600" kern="0" dirty="0">
                <a:solidFill>
                  <a:srgbClr val="000000"/>
                </a:solidFill>
                <a:latin typeface="Comic Sans MS" panose="030F0902030302020204" pitchFamily="66" charset="0"/>
              </a:rPr>
              <a:t>Language Paper 2 – Non-fiction</a:t>
            </a:r>
          </a:p>
          <a:p>
            <a:pPr>
              <a:defRPr/>
            </a:pPr>
            <a:r>
              <a:rPr lang="en-GB" kern="0" dirty="0">
                <a:solidFill>
                  <a:srgbClr val="000000"/>
                </a:solidFill>
                <a:latin typeface="Comic Sans MS" panose="030F0902030302020204" pitchFamily="66" charset="0"/>
              </a:rPr>
              <a:t>Lesson 2 – </a:t>
            </a:r>
            <a:r>
              <a:rPr lang="en-GB" sz="3200" kern="0" dirty="0">
                <a:solidFill>
                  <a:srgbClr val="000000"/>
                </a:solidFill>
                <a:latin typeface="Comic Sans MS" panose="030F0902030302020204" pitchFamily="66" charset="0"/>
              </a:rPr>
              <a:t>Descriptive Writing</a:t>
            </a:r>
            <a:endParaRPr lang="en-GB" kern="0" dirty="0">
              <a:solidFill>
                <a:srgbClr val="000000"/>
              </a:solidFill>
              <a:latin typeface="Comic Sans MS" panose="030F0902030302020204" pitchFamily="66" charset="0"/>
            </a:endParaRPr>
          </a:p>
        </p:txBody>
      </p:sp>
      <p:sp>
        <p:nvSpPr>
          <p:cNvPr id="6149" name="TextBox 12"/>
          <p:cNvSpPr txBox="1">
            <a:spLocks noChangeArrowheads="1"/>
          </p:cNvSpPr>
          <p:nvPr/>
        </p:nvSpPr>
        <p:spPr bwMode="auto">
          <a:xfrm>
            <a:off x="1482605" y="3033714"/>
            <a:ext cx="2717800" cy="2585323"/>
          </a:xfrm>
          <a:prstGeom prst="rect">
            <a:avLst/>
          </a:prstGeom>
          <a:solidFill>
            <a:schemeClr val="bg1"/>
          </a:solidFill>
          <a:ln w="9525">
            <a:solidFill>
              <a:srgbClr val="92D050"/>
            </a:solidFill>
            <a:miter lim="800000"/>
            <a:headEnd/>
            <a:tailEnd/>
          </a:ln>
        </p:spPr>
        <p:txBody>
          <a:bodyPr>
            <a:spAutoFit/>
          </a:bodyPr>
          <a:lstStyle>
            <a:lvl1pPr>
              <a:spcBef>
                <a:spcPct val="20000"/>
              </a:spcBef>
              <a:buChar char="•"/>
              <a:defRPr sz="3200">
                <a:solidFill>
                  <a:schemeClr val="tx1"/>
                </a:solidFill>
                <a:latin typeface="Bree Regular" pitchFamily="-16" charset="0"/>
                <a:ea typeface="MS PGothic" panose="020B0600070205080204" pitchFamily="34" charset="-128"/>
              </a:defRPr>
            </a:lvl1pPr>
            <a:lvl2pPr marL="742950" indent="-285750">
              <a:spcBef>
                <a:spcPct val="20000"/>
              </a:spcBef>
              <a:buChar char="–"/>
              <a:defRPr sz="2800">
                <a:solidFill>
                  <a:schemeClr val="tx1"/>
                </a:solidFill>
                <a:latin typeface="Bree Regular" pitchFamily="-16" charset="0"/>
                <a:ea typeface="MS PGothic" panose="020B0600070205080204" pitchFamily="34" charset="-128"/>
              </a:defRPr>
            </a:lvl2pPr>
            <a:lvl3pPr marL="1143000" indent="-228600">
              <a:spcBef>
                <a:spcPct val="20000"/>
              </a:spcBef>
              <a:buChar char="•"/>
              <a:defRPr sz="2400">
                <a:solidFill>
                  <a:schemeClr val="tx1"/>
                </a:solidFill>
                <a:latin typeface="Bree Regular" pitchFamily="-16" charset="0"/>
                <a:ea typeface="MS PGothic" panose="020B0600070205080204" pitchFamily="34" charset="-128"/>
              </a:defRPr>
            </a:lvl3pPr>
            <a:lvl4pPr marL="1600200" indent="-228600">
              <a:spcBef>
                <a:spcPct val="20000"/>
              </a:spcBef>
              <a:buChar char="–"/>
              <a:defRPr sz="2000">
                <a:solidFill>
                  <a:schemeClr val="tx1"/>
                </a:solidFill>
                <a:latin typeface="Bree Regular" pitchFamily="-16" charset="0"/>
                <a:ea typeface="MS PGothic" panose="020B0600070205080204" pitchFamily="34" charset="-128"/>
              </a:defRPr>
            </a:lvl4pPr>
            <a:lvl5pPr marL="2057400" indent="-228600">
              <a:spcBef>
                <a:spcPct val="20000"/>
              </a:spcBef>
              <a:buChar char="»"/>
              <a:defRPr sz="2000">
                <a:solidFill>
                  <a:schemeClr val="tx1"/>
                </a:solidFill>
                <a:latin typeface="Bree Regular" pitchFamily="-16"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ree Regular" pitchFamily="-16"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ree Regular" pitchFamily="-16"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ree Regular" pitchFamily="-16"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ree Regular" pitchFamily="-16" charset="0"/>
                <a:ea typeface="MS PGothic" panose="020B0600070205080204" pitchFamily="34" charset="-128"/>
              </a:defRPr>
            </a:lvl9pPr>
          </a:lstStyle>
          <a:p>
            <a:pPr>
              <a:spcBef>
                <a:spcPct val="0"/>
              </a:spcBef>
              <a:buFontTx/>
              <a:buNone/>
            </a:pPr>
            <a:r>
              <a:rPr lang="en-GB" altLang="en-US" sz="1800" dirty="0">
                <a:solidFill>
                  <a:srgbClr val="000000"/>
                </a:solidFill>
                <a:latin typeface="Comic Sans MS" panose="030F0902030302020204" pitchFamily="66" charset="0"/>
              </a:rPr>
              <a:t>Learning objective:</a:t>
            </a:r>
          </a:p>
          <a:p>
            <a:pPr>
              <a:spcBef>
                <a:spcPct val="0"/>
              </a:spcBef>
              <a:buFontTx/>
              <a:buNone/>
            </a:pPr>
            <a:endParaRPr lang="en-GB" altLang="en-US" sz="1800" dirty="0">
              <a:solidFill>
                <a:srgbClr val="000000"/>
              </a:solidFill>
              <a:latin typeface="Comic Sans MS" panose="030F0902030302020204" pitchFamily="66" charset="0"/>
            </a:endParaRPr>
          </a:p>
          <a:p>
            <a:pPr marL="285750" indent="-285750">
              <a:spcBef>
                <a:spcPct val="0"/>
              </a:spcBef>
            </a:pPr>
            <a:r>
              <a:rPr lang="en-GB" altLang="en-US" sz="1800" dirty="0">
                <a:solidFill>
                  <a:srgbClr val="000000"/>
                </a:solidFill>
                <a:latin typeface="Comic Sans MS" panose="030F0902030302020204" pitchFamily="66" charset="0"/>
              </a:rPr>
              <a:t>To understand the requirements of Paper 2 Reading and the components required to achieve optimum marks.</a:t>
            </a:r>
          </a:p>
          <a:p>
            <a:pPr>
              <a:spcBef>
                <a:spcPct val="0"/>
              </a:spcBef>
              <a:buFontTx/>
              <a:buNone/>
            </a:pPr>
            <a:endParaRPr lang="en-GB" altLang="en-US" sz="1800" dirty="0">
              <a:solidFill>
                <a:srgbClr val="000000"/>
              </a:solidFill>
              <a:latin typeface="Arial" panose="020B0604020202020204" pitchFamily="34" charset="0"/>
            </a:endParaRPr>
          </a:p>
        </p:txBody>
      </p:sp>
      <p:sp>
        <p:nvSpPr>
          <p:cNvPr id="6150" name="TextBox 13"/>
          <p:cNvSpPr txBox="1">
            <a:spLocks noChangeArrowheads="1"/>
          </p:cNvSpPr>
          <p:nvPr/>
        </p:nvSpPr>
        <p:spPr bwMode="auto">
          <a:xfrm>
            <a:off x="4744171" y="3033713"/>
            <a:ext cx="5965224" cy="2585323"/>
          </a:xfrm>
          <a:prstGeom prst="rect">
            <a:avLst/>
          </a:prstGeom>
          <a:solidFill>
            <a:schemeClr val="bg1"/>
          </a:solidFill>
          <a:ln w="9525">
            <a:solidFill>
              <a:srgbClr val="92D050"/>
            </a:solidFill>
            <a:miter lim="800000"/>
            <a:headEnd/>
            <a:tailEnd/>
          </a:ln>
        </p:spPr>
        <p:txBody>
          <a:bodyPr wrap="square">
            <a:spAutoFit/>
          </a:bodyPr>
          <a:lstStyle>
            <a:lvl1pPr>
              <a:spcBef>
                <a:spcPct val="20000"/>
              </a:spcBef>
              <a:buChar char="•"/>
              <a:defRPr sz="3200">
                <a:solidFill>
                  <a:schemeClr val="tx1"/>
                </a:solidFill>
                <a:latin typeface="Bree Regular" pitchFamily="-16" charset="0"/>
                <a:ea typeface="MS PGothic" panose="020B0600070205080204" pitchFamily="34" charset="-128"/>
              </a:defRPr>
            </a:lvl1pPr>
            <a:lvl2pPr marL="742950" indent="-285750">
              <a:spcBef>
                <a:spcPct val="20000"/>
              </a:spcBef>
              <a:buChar char="–"/>
              <a:defRPr sz="2800">
                <a:solidFill>
                  <a:schemeClr val="tx1"/>
                </a:solidFill>
                <a:latin typeface="Bree Regular" pitchFamily="-16" charset="0"/>
                <a:ea typeface="MS PGothic" panose="020B0600070205080204" pitchFamily="34" charset="-128"/>
              </a:defRPr>
            </a:lvl2pPr>
            <a:lvl3pPr marL="1143000" indent="-228600">
              <a:spcBef>
                <a:spcPct val="20000"/>
              </a:spcBef>
              <a:buChar char="•"/>
              <a:defRPr sz="2400">
                <a:solidFill>
                  <a:schemeClr val="tx1"/>
                </a:solidFill>
                <a:latin typeface="Bree Regular" pitchFamily="-16" charset="0"/>
                <a:ea typeface="MS PGothic" panose="020B0600070205080204" pitchFamily="34" charset="-128"/>
              </a:defRPr>
            </a:lvl3pPr>
            <a:lvl4pPr marL="1600200" indent="-228600">
              <a:spcBef>
                <a:spcPct val="20000"/>
              </a:spcBef>
              <a:buChar char="–"/>
              <a:defRPr sz="2000">
                <a:solidFill>
                  <a:schemeClr val="tx1"/>
                </a:solidFill>
                <a:latin typeface="Bree Regular" pitchFamily="-16" charset="0"/>
                <a:ea typeface="MS PGothic" panose="020B0600070205080204" pitchFamily="34" charset="-128"/>
              </a:defRPr>
            </a:lvl4pPr>
            <a:lvl5pPr marL="2057400" indent="-228600">
              <a:spcBef>
                <a:spcPct val="20000"/>
              </a:spcBef>
              <a:buChar char="»"/>
              <a:defRPr sz="2000">
                <a:solidFill>
                  <a:schemeClr val="tx1"/>
                </a:solidFill>
                <a:latin typeface="Bree Regular" pitchFamily="-16"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ree Regular" pitchFamily="-16"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ree Regular" pitchFamily="-16"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ree Regular" pitchFamily="-16"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ree Regular" pitchFamily="-16" charset="0"/>
                <a:ea typeface="MS PGothic" panose="020B0600070205080204" pitchFamily="34" charset="-128"/>
              </a:defRPr>
            </a:lvl9pPr>
          </a:lstStyle>
          <a:p>
            <a:pPr>
              <a:spcBef>
                <a:spcPct val="0"/>
              </a:spcBef>
              <a:buFontTx/>
              <a:buNone/>
            </a:pPr>
            <a:r>
              <a:rPr lang="en-GB" altLang="en-US" sz="1800" dirty="0">
                <a:solidFill>
                  <a:srgbClr val="000000"/>
                </a:solidFill>
                <a:latin typeface="Comic Sans MS" panose="030F0902030302020204" pitchFamily="66" charset="0"/>
              </a:rPr>
              <a:t>Learning outcome:</a:t>
            </a:r>
          </a:p>
          <a:p>
            <a:pPr>
              <a:spcBef>
                <a:spcPct val="0"/>
              </a:spcBef>
              <a:buFontTx/>
              <a:buNone/>
            </a:pPr>
            <a:endParaRPr lang="en-GB" altLang="en-US" sz="1800" dirty="0">
              <a:solidFill>
                <a:srgbClr val="000000"/>
              </a:solidFill>
              <a:latin typeface="Comic Sans MS" panose="030F0902030302020204" pitchFamily="66" charset="0"/>
            </a:endParaRPr>
          </a:p>
          <a:p>
            <a:pPr>
              <a:spcBef>
                <a:spcPct val="0"/>
              </a:spcBef>
              <a:buFontTx/>
              <a:buNone/>
            </a:pPr>
            <a:r>
              <a:rPr lang="en-GB" altLang="en-US" sz="1800" dirty="0">
                <a:solidFill>
                  <a:srgbClr val="C00000"/>
                </a:solidFill>
                <a:latin typeface="Comic Sans MS" panose="030F0902030302020204" pitchFamily="66" charset="0"/>
              </a:rPr>
              <a:t>Must: Understand the format of Paper 2, Section A.</a:t>
            </a:r>
          </a:p>
          <a:p>
            <a:pPr>
              <a:spcBef>
                <a:spcPct val="0"/>
              </a:spcBef>
              <a:buFontTx/>
              <a:buNone/>
            </a:pPr>
            <a:endParaRPr lang="en-GB" altLang="en-US" sz="1800" dirty="0">
              <a:solidFill>
                <a:srgbClr val="000000"/>
              </a:solidFill>
              <a:latin typeface="Comic Sans MS" panose="030F0902030302020204" pitchFamily="66" charset="0"/>
            </a:endParaRPr>
          </a:p>
          <a:p>
            <a:pPr>
              <a:spcBef>
                <a:spcPct val="0"/>
              </a:spcBef>
              <a:buFontTx/>
              <a:buNone/>
            </a:pPr>
            <a:r>
              <a:rPr lang="en-GB" altLang="en-US" sz="1800" dirty="0">
                <a:solidFill>
                  <a:srgbClr val="FFC000"/>
                </a:solidFill>
                <a:latin typeface="Comic Sans MS" panose="030F0902030302020204" pitchFamily="66" charset="0"/>
              </a:rPr>
              <a:t>Stretch: Communicate ideas effectively, using appropriate form and tone. </a:t>
            </a:r>
          </a:p>
          <a:p>
            <a:pPr>
              <a:spcBef>
                <a:spcPct val="0"/>
              </a:spcBef>
              <a:buFontTx/>
              <a:buNone/>
            </a:pPr>
            <a:endParaRPr lang="en-GB" altLang="en-US" sz="1800" dirty="0">
              <a:solidFill>
                <a:srgbClr val="000000"/>
              </a:solidFill>
              <a:latin typeface="Comic Sans MS" panose="030F0902030302020204" pitchFamily="66" charset="0"/>
            </a:endParaRPr>
          </a:p>
          <a:p>
            <a:pPr>
              <a:spcBef>
                <a:spcPct val="0"/>
              </a:spcBef>
              <a:buFontTx/>
              <a:buNone/>
            </a:pPr>
            <a:r>
              <a:rPr lang="en-GB" altLang="en-US" sz="1800" dirty="0">
                <a:solidFill>
                  <a:srgbClr val="00B050"/>
                </a:solidFill>
                <a:latin typeface="Comic Sans MS" panose="030F0902030302020204" pitchFamily="66" charset="0"/>
              </a:rPr>
              <a:t>Challenge: Use a range of grammatical and structural features to convey ideas and viewpoints. </a:t>
            </a:r>
          </a:p>
        </p:txBody>
      </p:sp>
      <p:pic>
        <p:nvPicPr>
          <p:cNvPr id="14" name="Picture 13">
            <a:extLst>
              <a:ext uri="{FF2B5EF4-FFF2-40B4-BE49-F238E27FC236}">
                <a16:creationId xmlns:a16="http://schemas.microsoft.com/office/drawing/2014/main" id="{A5356A64-551F-8E47-B825-C5AB45C958AA}"/>
              </a:ext>
            </a:extLst>
          </p:cNvPr>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4232" t="7625" r="14973" b="15122"/>
          <a:stretch/>
        </p:blipFill>
        <p:spPr bwMode="auto">
          <a:xfrm>
            <a:off x="0" y="0"/>
            <a:ext cx="1297443" cy="1219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873269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014" t="54851" r="52484" b="35261"/>
          <a:stretch/>
        </p:blipFill>
        <p:spPr bwMode="auto">
          <a:xfrm>
            <a:off x="4989813" y="287640"/>
            <a:ext cx="4749421" cy="723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Table 3"/>
          <p:cNvGraphicFramePr>
            <a:graphicFrameLocks noGrp="1"/>
          </p:cNvGraphicFramePr>
          <p:nvPr/>
        </p:nvGraphicFramePr>
        <p:xfrm>
          <a:off x="3657870" y="1973064"/>
          <a:ext cx="7416824" cy="375816"/>
        </p:xfrm>
        <a:graphic>
          <a:graphicData uri="http://schemas.openxmlformats.org/drawingml/2006/table">
            <a:tbl>
              <a:tblPr firstRow="1" bandRow="1">
                <a:tableStyleId>{5940675A-B579-460E-94D1-54222C63F5DA}</a:tableStyleId>
              </a:tblPr>
              <a:tblGrid>
                <a:gridCol w="927103">
                  <a:extLst>
                    <a:ext uri="{9D8B030D-6E8A-4147-A177-3AD203B41FA5}">
                      <a16:colId xmlns:a16="http://schemas.microsoft.com/office/drawing/2014/main" val="20000"/>
                    </a:ext>
                  </a:extLst>
                </a:gridCol>
                <a:gridCol w="927103">
                  <a:extLst>
                    <a:ext uri="{9D8B030D-6E8A-4147-A177-3AD203B41FA5}">
                      <a16:colId xmlns:a16="http://schemas.microsoft.com/office/drawing/2014/main" val="20001"/>
                    </a:ext>
                  </a:extLst>
                </a:gridCol>
                <a:gridCol w="927103">
                  <a:extLst>
                    <a:ext uri="{9D8B030D-6E8A-4147-A177-3AD203B41FA5}">
                      <a16:colId xmlns:a16="http://schemas.microsoft.com/office/drawing/2014/main" val="20002"/>
                    </a:ext>
                  </a:extLst>
                </a:gridCol>
                <a:gridCol w="927103">
                  <a:extLst>
                    <a:ext uri="{9D8B030D-6E8A-4147-A177-3AD203B41FA5}">
                      <a16:colId xmlns:a16="http://schemas.microsoft.com/office/drawing/2014/main" val="20003"/>
                    </a:ext>
                  </a:extLst>
                </a:gridCol>
                <a:gridCol w="927103">
                  <a:extLst>
                    <a:ext uri="{9D8B030D-6E8A-4147-A177-3AD203B41FA5}">
                      <a16:colId xmlns:a16="http://schemas.microsoft.com/office/drawing/2014/main" val="20004"/>
                    </a:ext>
                  </a:extLst>
                </a:gridCol>
                <a:gridCol w="927103">
                  <a:extLst>
                    <a:ext uri="{9D8B030D-6E8A-4147-A177-3AD203B41FA5}">
                      <a16:colId xmlns:a16="http://schemas.microsoft.com/office/drawing/2014/main" val="20005"/>
                    </a:ext>
                  </a:extLst>
                </a:gridCol>
                <a:gridCol w="927103">
                  <a:extLst>
                    <a:ext uri="{9D8B030D-6E8A-4147-A177-3AD203B41FA5}">
                      <a16:colId xmlns:a16="http://schemas.microsoft.com/office/drawing/2014/main" val="20006"/>
                    </a:ext>
                  </a:extLst>
                </a:gridCol>
                <a:gridCol w="927103">
                  <a:extLst>
                    <a:ext uri="{9D8B030D-6E8A-4147-A177-3AD203B41FA5}">
                      <a16:colId xmlns:a16="http://schemas.microsoft.com/office/drawing/2014/main" val="20007"/>
                    </a:ext>
                  </a:extLst>
                </a:gridCol>
              </a:tblGrid>
              <a:tr h="375816">
                <a:tc>
                  <a:txBody>
                    <a:bodyPr/>
                    <a:lstStyle/>
                    <a:p>
                      <a:endParaRPr lang="en-GB" dirty="0"/>
                    </a:p>
                  </a:txBody>
                  <a:tcPr>
                    <a:solidFill>
                      <a:srgbClr val="FF0000"/>
                    </a:solidFill>
                  </a:tcPr>
                </a:tc>
                <a:tc>
                  <a:txBody>
                    <a:bodyPr/>
                    <a:lstStyle/>
                    <a:p>
                      <a:endParaRPr lang="en-GB" dirty="0"/>
                    </a:p>
                  </a:txBody>
                  <a:tcPr>
                    <a:solidFill>
                      <a:srgbClr val="FF9933"/>
                    </a:solidFill>
                  </a:tcPr>
                </a:tc>
                <a:tc>
                  <a:txBody>
                    <a:bodyPr/>
                    <a:lstStyle/>
                    <a:p>
                      <a:endParaRPr lang="en-GB" dirty="0"/>
                    </a:p>
                  </a:txBody>
                  <a:tcPr>
                    <a:solidFill>
                      <a:srgbClr val="FFCC66"/>
                    </a:solidFill>
                  </a:tcPr>
                </a:tc>
                <a:tc>
                  <a:txBody>
                    <a:bodyPr/>
                    <a:lstStyle/>
                    <a:p>
                      <a:endParaRPr lang="en-GB" dirty="0"/>
                    </a:p>
                  </a:txBody>
                  <a:tcPr>
                    <a:solidFill>
                      <a:srgbClr val="FFFF00"/>
                    </a:solidFill>
                  </a:tcPr>
                </a:tc>
                <a:tc>
                  <a:txBody>
                    <a:bodyPr/>
                    <a:lstStyle/>
                    <a:p>
                      <a:endParaRPr lang="en-GB" dirty="0"/>
                    </a:p>
                  </a:txBody>
                  <a:tcPr>
                    <a:solidFill>
                      <a:srgbClr val="FFFF99"/>
                    </a:solidFill>
                  </a:tcPr>
                </a:tc>
                <a:tc>
                  <a:txBody>
                    <a:bodyPr/>
                    <a:lstStyle/>
                    <a:p>
                      <a:endParaRPr lang="en-GB" dirty="0"/>
                    </a:p>
                  </a:txBody>
                  <a:tcPr>
                    <a:solidFill>
                      <a:srgbClr val="C2E49C"/>
                    </a:solidFill>
                  </a:tcPr>
                </a:tc>
                <a:tc>
                  <a:txBody>
                    <a:bodyPr/>
                    <a:lstStyle/>
                    <a:p>
                      <a:endParaRPr lang="en-GB" dirty="0"/>
                    </a:p>
                  </a:txBody>
                  <a:tcPr>
                    <a:solidFill>
                      <a:srgbClr val="92D050"/>
                    </a:solidFill>
                  </a:tcPr>
                </a:tc>
                <a:tc>
                  <a:txBody>
                    <a:bodyPr/>
                    <a:lstStyle/>
                    <a:p>
                      <a:endParaRPr lang="en-GB" dirty="0"/>
                    </a:p>
                  </a:txBody>
                  <a:tcPr>
                    <a:solidFill>
                      <a:srgbClr val="00B050"/>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3657870" y="3629248"/>
          <a:ext cx="7416824" cy="375816"/>
        </p:xfrm>
        <a:graphic>
          <a:graphicData uri="http://schemas.openxmlformats.org/drawingml/2006/table">
            <a:tbl>
              <a:tblPr firstRow="1" bandRow="1">
                <a:tableStyleId>{5940675A-B579-460E-94D1-54222C63F5DA}</a:tableStyleId>
              </a:tblPr>
              <a:tblGrid>
                <a:gridCol w="927103">
                  <a:extLst>
                    <a:ext uri="{9D8B030D-6E8A-4147-A177-3AD203B41FA5}">
                      <a16:colId xmlns:a16="http://schemas.microsoft.com/office/drawing/2014/main" val="20000"/>
                    </a:ext>
                  </a:extLst>
                </a:gridCol>
                <a:gridCol w="927103">
                  <a:extLst>
                    <a:ext uri="{9D8B030D-6E8A-4147-A177-3AD203B41FA5}">
                      <a16:colId xmlns:a16="http://schemas.microsoft.com/office/drawing/2014/main" val="20001"/>
                    </a:ext>
                  </a:extLst>
                </a:gridCol>
                <a:gridCol w="927103">
                  <a:extLst>
                    <a:ext uri="{9D8B030D-6E8A-4147-A177-3AD203B41FA5}">
                      <a16:colId xmlns:a16="http://schemas.microsoft.com/office/drawing/2014/main" val="20002"/>
                    </a:ext>
                  </a:extLst>
                </a:gridCol>
                <a:gridCol w="927103">
                  <a:extLst>
                    <a:ext uri="{9D8B030D-6E8A-4147-A177-3AD203B41FA5}">
                      <a16:colId xmlns:a16="http://schemas.microsoft.com/office/drawing/2014/main" val="20003"/>
                    </a:ext>
                  </a:extLst>
                </a:gridCol>
                <a:gridCol w="927103">
                  <a:extLst>
                    <a:ext uri="{9D8B030D-6E8A-4147-A177-3AD203B41FA5}">
                      <a16:colId xmlns:a16="http://schemas.microsoft.com/office/drawing/2014/main" val="20004"/>
                    </a:ext>
                  </a:extLst>
                </a:gridCol>
                <a:gridCol w="927103">
                  <a:extLst>
                    <a:ext uri="{9D8B030D-6E8A-4147-A177-3AD203B41FA5}">
                      <a16:colId xmlns:a16="http://schemas.microsoft.com/office/drawing/2014/main" val="20005"/>
                    </a:ext>
                  </a:extLst>
                </a:gridCol>
                <a:gridCol w="927103">
                  <a:extLst>
                    <a:ext uri="{9D8B030D-6E8A-4147-A177-3AD203B41FA5}">
                      <a16:colId xmlns:a16="http://schemas.microsoft.com/office/drawing/2014/main" val="20006"/>
                    </a:ext>
                  </a:extLst>
                </a:gridCol>
                <a:gridCol w="927103">
                  <a:extLst>
                    <a:ext uri="{9D8B030D-6E8A-4147-A177-3AD203B41FA5}">
                      <a16:colId xmlns:a16="http://schemas.microsoft.com/office/drawing/2014/main" val="20007"/>
                    </a:ext>
                  </a:extLst>
                </a:gridCol>
              </a:tblGrid>
              <a:tr h="375816">
                <a:tc>
                  <a:txBody>
                    <a:bodyPr/>
                    <a:lstStyle/>
                    <a:p>
                      <a:endParaRPr lang="en-GB" dirty="0"/>
                    </a:p>
                  </a:txBody>
                  <a:tcPr>
                    <a:solidFill>
                      <a:srgbClr val="FF0000"/>
                    </a:solidFill>
                  </a:tcPr>
                </a:tc>
                <a:tc>
                  <a:txBody>
                    <a:bodyPr/>
                    <a:lstStyle/>
                    <a:p>
                      <a:endParaRPr lang="en-GB" dirty="0"/>
                    </a:p>
                  </a:txBody>
                  <a:tcPr>
                    <a:solidFill>
                      <a:srgbClr val="FF9933"/>
                    </a:solidFill>
                  </a:tcPr>
                </a:tc>
                <a:tc>
                  <a:txBody>
                    <a:bodyPr/>
                    <a:lstStyle/>
                    <a:p>
                      <a:endParaRPr lang="en-GB" dirty="0"/>
                    </a:p>
                  </a:txBody>
                  <a:tcPr>
                    <a:solidFill>
                      <a:srgbClr val="FFCC66"/>
                    </a:solidFill>
                  </a:tcPr>
                </a:tc>
                <a:tc>
                  <a:txBody>
                    <a:bodyPr/>
                    <a:lstStyle/>
                    <a:p>
                      <a:endParaRPr lang="en-GB" dirty="0"/>
                    </a:p>
                  </a:txBody>
                  <a:tcPr>
                    <a:solidFill>
                      <a:srgbClr val="FFFF00"/>
                    </a:solidFill>
                  </a:tcPr>
                </a:tc>
                <a:tc>
                  <a:txBody>
                    <a:bodyPr/>
                    <a:lstStyle/>
                    <a:p>
                      <a:endParaRPr lang="en-GB" dirty="0"/>
                    </a:p>
                  </a:txBody>
                  <a:tcPr>
                    <a:solidFill>
                      <a:srgbClr val="FFFF99"/>
                    </a:solidFill>
                  </a:tcPr>
                </a:tc>
                <a:tc>
                  <a:txBody>
                    <a:bodyPr/>
                    <a:lstStyle/>
                    <a:p>
                      <a:endParaRPr lang="en-GB" dirty="0"/>
                    </a:p>
                  </a:txBody>
                  <a:tcPr>
                    <a:solidFill>
                      <a:srgbClr val="C2E49C"/>
                    </a:solidFill>
                  </a:tcPr>
                </a:tc>
                <a:tc>
                  <a:txBody>
                    <a:bodyPr/>
                    <a:lstStyle/>
                    <a:p>
                      <a:endParaRPr lang="en-GB" dirty="0"/>
                    </a:p>
                  </a:txBody>
                  <a:tcPr>
                    <a:solidFill>
                      <a:srgbClr val="92D050"/>
                    </a:solidFill>
                  </a:tcPr>
                </a:tc>
                <a:tc>
                  <a:txBody>
                    <a:bodyPr/>
                    <a:lstStyle/>
                    <a:p>
                      <a:endParaRPr lang="en-GB" dirty="0"/>
                    </a:p>
                  </a:txBody>
                  <a:tcPr>
                    <a:solidFill>
                      <a:srgbClr val="00B050"/>
                    </a:solidFill>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nvGraphicFramePr>
        <p:xfrm>
          <a:off x="3657870" y="5357440"/>
          <a:ext cx="7416824" cy="375816"/>
        </p:xfrm>
        <a:graphic>
          <a:graphicData uri="http://schemas.openxmlformats.org/drawingml/2006/table">
            <a:tbl>
              <a:tblPr firstRow="1" bandRow="1">
                <a:tableStyleId>{5940675A-B579-460E-94D1-54222C63F5DA}</a:tableStyleId>
              </a:tblPr>
              <a:tblGrid>
                <a:gridCol w="927103">
                  <a:extLst>
                    <a:ext uri="{9D8B030D-6E8A-4147-A177-3AD203B41FA5}">
                      <a16:colId xmlns:a16="http://schemas.microsoft.com/office/drawing/2014/main" val="20000"/>
                    </a:ext>
                  </a:extLst>
                </a:gridCol>
                <a:gridCol w="927103">
                  <a:extLst>
                    <a:ext uri="{9D8B030D-6E8A-4147-A177-3AD203B41FA5}">
                      <a16:colId xmlns:a16="http://schemas.microsoft.com/office/drawing/2014/main" val="20001"/>
                    </a:ext>
                  </a:extLst>
                </a:gridCol>
                <a:gridCol w="927103">
                  <a:extLst>
                    <a:ext uri="{9D8B030D-6E8A-4147-A177-3AD203B41FA5}">
                      <a16:colId xmlns:a16="http://schemas.microsoft.com/office/drawing/2014/main" val="20002"/>
                    </a:ext>
                  </a:extLst>
                </a:gridCol>
                <a:gridCol w="927103">
                  <a:extLst>
                    <a:ext uri="{9D8B030D-6E8A-4147-A177-3AD203B41FA5}">
                      <a16:colId xmlns:a16="http://schemas.microsoft.com/office/drawing/2014/main" val="20003"/>
                    </a:ext>
                  </a:extLst>
                </a:gridCol>
                <a:gridCol w="927103">
                  <a:extLst>
                    <a:ext uri="{9D8B030D-6E8A-4147-A177-3AD203B41FA5}">
                      <a16:colId xmlns:a16="http://schemas.microsoft.com/office/drawing/2014/main" val="20004"/>
                    </a:ext>
                  </a:extLst>
                </a:gridCol>
                <a:gridCol w="927103">
                  <a:extLst>
                    <a:ext uri="{9D8B030D-6E8A-4147-A177-3AD203B41FA5}">
                      <a16:colId xmlns:a16="http://schemas.microsoft.com/office/drawing/2014/main" val="20005"/>
                    </a:ext>
                  </a:extLst>
                </a:gridCol>
                <a:gridCol w="927103">
                  <a:extLst>
                    <a:ext uri="{9D8B030D-6E8A-4147-A177-3AD203B41FA5}">
                      <a16:colId xmlns:a16="http://schemas.microsoft.com/office/drawing/2014/main" val="20006"/>
                    </a:ext>
                  </a:extLst>
                </a:gridCol>
                <a:gridCol w="927103">
                  <a:extLst>
                    <a:ext uri="{9D8B030D-6E8A-4147-A177-3AD203B41FA5}">
                      <a16:colId xmlns:a16="http://schemas.microsoft.com/office/drawing/2014/main" val="20007"/>
                    </a:ext>
                  </a:extLst>
                </a:gridCol>
              </a:tblGrid>
              <a:tr h="375816">
                <a:tc>
                  <a:txBody>
                    <a:bodyPr/>
                    <a:lstStyle/>
                    <a:p>
                      <a:endParaRPr lang="en-GB" dirty="0"/>
                    </a:p>
                  </a:txBody>
                  <a:tcPr>
                    <a:solidFill>
                      <a:srgbClr val="FF0000"/>
                    </a:solidFill>
                  </a:tcPr>
                </a:tc>
                <a:tc>
                  <a:txBody>
                    <a:bodyPr/>
                    <a:lstStyle/>
                    <a:p>
                      <a:endParaRPr lang="en-GB" dirty="0"/>
                    </a:p>
                  </a:txBody>
                  <a:tcPr>
                    <a:solidFill>
                      <a:srgbClr val="FF9933"/>
                    </a:solidFill>
                  </a:tcPr>
                </a:tc>
                <a:tc>
                  <a:txBody>
                    <a:bodyPr/>
                    <a:lstStyle/>
                    <a:p>
                      <a:endParaRPr lang="en-GB" dirty="0"/>
                    </a:p>
                  </a:txBody>
                  <a:tcPr>
                    <a:solidFill>
                      <a:srgbClr val="FFCC66"/>
                    </a:solidFill>
                  </a:tcPr>
                </a:tc>
                <a:tc>
                  <a:txBody>
                    <a:bodyPr/>
                    <a:lstStyle/>
                    <a:p>
                      <a:endParaRPr lang="en-GB" dirty="0"/>
                    </a:p>
                  </a:txBody>
                  <a:tcPr>
                    <a:solidFill>
                      <a:srgbClr val="FFFF00"/>
                    </a:solidFill>
                  </a:tcPr>
                </a:tc>
                <a:tc>
                  <a:txBody>
                    <a:bodyPr/>
                    <a:lstStyle/>
                    <a:p>
                      <a:endParaRPr lang="en-GB" dirty="0"/>
                    </a:p>
                  </a:txBody>
                  <a:tcPr>
                    <a:solidFill>
                      <a:srgbClr val="FFFF99"/>
                    </a:solidFill>
                  </a:tcPr>
                </a:tc>
                <a:tc>
                  <a:txBody>
                    <a:bodyPr/>
                    <a:lstStyle/>
                    <a:p>
                      <a:endParaRPr lang="en-GB" dirty="0"/>
                    </a:p>
                  </a:txBody>
                  <a:tcPr>
                    <a:solidFill>
                      <a:srgbClr val="C2E49C"/>
                    </a:solidFill>
                  </a:tcPr>
                </a:tc>
                <a:tc>
                  <a:txBody>
                    <a:bodyPr/>
                    <a:lstStyle/>
                    <a:p>
                      <a:endParaRPr lang="en-GB" dirty="0"/>
                    </a:p>
                  </a:txBody>
                  <a:tcPr>
                    <a:solidFill>
                      <a:srgbClr val="92D050"/>
                    </a:solidFill>
                  </a:tcPr>
                </a:tc>
                <a:tc>
                  <a:txBody>
                    <a:bodyPr/>
                    <a:lstStyle/>
                    <a:p>
                      <a:endParaRPr lang="en-GB" dirty="0"/>
                    </a:p>
                  </a:txBody>
                  <a:tcPr>
                    <a:solidFill>
                      <a:srgbClr val="00B050"/>
                    </a:solidFill>
                  </a:tcPr>
                </a:tc>
                <a:extLst>
                  <a:ext uri="{0D108BD9-81ED-4DB2-BD59-A6C34878D82A}">
                    <a16:rowId xmlns:a16="http://schemas.microsoft.com/office/drawing/2014/main" val="10000"/>
                  </a:ext>
                </a:extLst>
              </a:tr>
            </a:tbl>
          </a:graphicData>
        </a:graphic>
      </p:graphicFrame>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663" t="54741" r="55167" b="35130"/>
          <a:stretch/>
        </p:blipFill>
        <p:spPr bwMode="auto">
          <a:xfrm>
            <a:off x="3102705" y="4819800"/>
            <a:ext cx="2456402" cy="409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0542" t="54957" r="59408" b="34914"/>
          <a:stretch/>
        </p:blipFill>
        <p:spPr bwMode="auto">
          <a:xfrm>
            <a:off x="3037164" y="3091608"/>
            <a:ext cx="2160240" cy="409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0836" t="54758" r="59736" b="34635"/>
          <a:stretch/>
        </p:blipFill>
        <p:spPr bwMode="auto">
          <a:xfrm>
            <a:off x="3081806" y="1188765"/>
            <a:ext cx="2115598" cy="428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AutoShape 4" descr="data:image/jpeg;base64,/9j/4AAQSkZJRgABAQAAAQABAAD/2wCEAAkGBw8QEBAQEBAWFRAVGBUXGBUWFRYQEhUXFRcXFhUYFRUYHikgGBolGxgVITEiJSkrLi8uFyAzODMsNygtLisBCgoKDg0OGxAQGjcmHyUrLTAtLSstLS4tLS8tKy0tLTAtMC0tLS0tLS0rLS0tLTUtLS0rLS0tLS0tLS0tKy0tLf/AABEIAOEA4QMBIgACEQEDEQH/xAAcAAEAAgMBAQEAAAAAAAAAAAAABgcBBAUDCAL/xABEEAABAwIDBAcECAMFCQAAAAABAAIDBBEFBiEHEjFBEyJRYXGBkRQyQqEjUmKCkqKx8DRDchckM2PBFVODk7KzwtHx/8QAGwEBAAEFAQAAAAAAAAAAAAAAAAQBAgMFBgf/xAAuEQACAgEBBgMJAAMAAAAAAAAAAQIDEQQFEiExQVEGE2EUIjJxgZGxwdFCYqH/2gAMAwEAAhEDEQA/ALxREQBERAEREAREQBERAEREAREQBERAEREAREQBERAEREAREQBERAEREAREQBERAEREAREQBFglc/F8bpaNhkqZ2RM7XGxPgOJ8kB0CUuqpx3bXSsuKOB8x4B77wR35aEb/AMgo+7OeZ62/s8BYw8OihDLf8SZ2qsnZCCzJ4+ZVJvkXuioR2Vsy1Os9Y5l+RqXD1bDovP8AsprnavrWX7zI/wCZKhS2ppI87EX+XLsX+l1QH9lmIM1jrWA9zpY/0X7bl7M9LYwVMjwOTakP/LMVWG1NJPgrF9yjrkuhfd0uqIG0DMdDb2qnD2Dj0sJaSBxtLEbDxIKk+B7Z6GWwq4nwOPxAGeP1aN4DyU2M4yWYvJa00Wii08NxSnqWCSnlZLGfiY4OHnbgtsFXFDKIiAIiIAiIgCIiAIiIAiIgCIiAIiIAtXEK+KnjdLNI2ONou5zyGtA8SuXm7NNNhsHTTkknRkbbdJI7saDy4XJ0CpkMxTMk/SSP6OiY7QfymC+oYP5klhxPy4LFddCmDnN4SKxTfBHezPtbnmeabCYS4nQSlpfI7t6OIDQd59FzML2a1lU8VGJ1L946lu908x7i8ndZ4AHyVg5dy3S0DNynjs4+9ITvSP8AF3Idw0XXXH6/xJOT3dOsLu+ZKhQupxMHylh9JYw0zN8fzHASSfidw8l20RczdqbbXmcmyQopBERYC4IiIARfQ6js5KOY1kfDqq5fTtY8678Q6J1+0gaHzCkaKRTqrqXmuTRa4plP12Q8Tw15qMOqHvA1+jvHN4OjBLZRb/4pFlDbD1hBikYjcLDp2ggX/wA6Mi7PHh4KfKOZqybSYg0l7dycA7szRZ33xweO4rqNn+JHwhqV9V+yNOjqifU1SyRrXxva9jhcOaQ5pHcQvZfPGH4rimXKgRS3kpXE9S94pB9aJx1Y/u9RzV4ZazBTYhA2opn7zDoQdHsdza8ciuvrsjZFSg8pkZrB10WAsq8oEREAREQBERAEREAREQBcHOOaIMMpnTzak9WOMe9I+xIaO7S5PILp4nXx08Uk8zg2KNpc5x4AAXPj4KiIW1GY8SfNLvMoo9ANbMZpZjeXSO94nl6LFddCmDnN4SKxTbwZy/gVVjtU6vxBx6AHd003rXPRRX4MF9Tzue8q3KaBkTGxxtDY2gBrWizQByASngZG1rI2hrGgBrWizWgcAF6Lzjam1LNZPtFckT661FBERakyhERAEREAREQBERAEREBqYphsNVE6GdgfG7lzB5Fp5HvVQzwVuXK1s0JL6Z+mtgyZgvdkgHCQcjpy71dN1p4xhkNXC+Cdu9G8eYI91zexwOoK3WydrT0k92XGD5ow217yOvlrH4K+mjqYHXY7iD7zHc2uHIhdZfPGBYlUZdxJ0MxLqWQjf5NdGTZszQdN5oOo8R2L6Bgna9rXscHMcAQ4aggi4IK9FhZGcVKLymQWsHsiIrygREQBERAEREAWCVlczMWLMoqWeqf7sTC7xPBoHeXEDzQFV7ZswSVFRDhFKbkub0oHxPeQImX7Bq4/dUxyxgcdDTR07OI1e7m951c4+fAdllANk2GPqKipxOcXcXO3Sfikku6V3kCGjxsrUXEeJNfvz9ni+C5/MmUQ4ZCIi5QkhEREDxqqqOJu/K9rG9riGj1K9I3tcA5pBaeBBuD4EKiNpuNmqrpIwbxU5dEwct5ptI7xLgR5KRbGMbdvy0Lzdm6ZY/skEb7R3HevbtBXSXbAlXo/P3vexlr0MCuzLBa6Ii5szhERCh51FQyNpfI9rGDi5xDR6lZhma9oexwc06gg7wPgQqU2tY06orTTg/RU/V3eRkNi8kcyNB5Fb2xvGnMqH0Tj9FI1z2D6r2kE28Rf0XSS2BKOi8/PvYzj0MPne9guBERc2ZwiIgIvtBy0K+lO4P7xEHPiPAnS7meDrDzAXN2G5pL2OwyYnfiBfFfnHcb7PFpIsOw9ynSpvPFPJhOKxV8A6j3dKBy3hpMzT6wufvnsXZ+Gte3nTSfqv4Rb4dT6FCLXoKtk0Uc0ZvHI0Pae0OFwthdeRAiIgCIiAIiIAqm2+YwWwU1EzV0zukc0cS2P3B5vI/CrYKovNR9uzRFCdWRGNhHICFjp3epKx2zUK5TfRZKpZeCfZVwoUdFT0/xNYN88LvOrz+In0XWRF5Nfa7bJTfVmyisLAREWIuCyFhFdB4kijPmLEXEzTE8TJIT5vcVI9lziMUp7cxID4Fh/9Lk5rw809dVxHlK9w72vcXs+RHopJsfoHSYgZbdSGNxJ+08hrR83HyXp+rsj7FKXTd/RAj8ZdiIi8uNgFkLCKsXxKM+acxSF1bWOdxM8/wD3HBdLZ68txOjtzeR6tcvzn7DzT4lVtto57pW94lO9+pI8l0NlVCZcTidbqxNfIT2aBrb+Jd8l6hbbD2Jz6bv6ICXvfUvZECLy5mwCIiAKJbUMJ9pw+QgfSQkStNrnQEPA8Wn5KWr8yxte1zHe64EHwOh+Sl6K90XxsXRls1lYI1sMxkz4e6B561M8tGt7xvAez0Jc37oVjhUPsXndS4tUUTj77JGd29A64/Lv+ivgL1aMlJZRrGZREVQEREAREQGCqH2en2jHMQqTyM5B/qk3G/lCvhxVC7Des+seeJZH8y4lazbE9zRWNdjJUsyRbSIi8wNiEREAREQEUzpkiHESyTpDFM0bu+BvBzeQcO7kV0cqZbhw6HooiXOcd573WDnnwHAAaALtIps9oXyoVDl7q6Fm4s5CIihF4REQEYzpk2HEgxxeY5mXDXgb12k33XDmL6jmtjJ+VYcNicxji+R5u+QgAu7AAODRcrvopr2he6PIcvd7Fm4s5CIihF4REQBERECoiPZ81ROGgdO0+U0RYf8AqV+tXz9np25mGmcO2kP593/QL6BC9X0Et7TQf+q/BrZ/EzKIillgREQBERAYcFQuw8bslZGeIZGPwucFfaofILfZsdr6Y6bxnAH9Mm+0fhN1rdrw3tFYl2MlTxJFroiLy82IREQBERAEREAREQBERAEREAREQBERAEREQKezwzpMw0zRxvSD89/9V9AhUE3+8ZqiaNQ2cDyhic4+haVfoXq2gju6aC9F+DWzeZMyiIphYEREAREQGCqLzePYczwz8GSmN9+RErXQP17iP0V6lVPt7wfep6etaOtC/cceYZKRb84b6rHbBWQcH1RWLw8k3RcjKOK+10VNOfecwB/dI3qv+YJ81115PqKnVbKD6M2UXlZCIiwlwRFgn9+CrFNvCKGV5zzsjaXSPaxo+JzgxvqdFDcRzjNUTOpMIiE0rdHzu/h4r87/ABfppwKzTZCbMRJilTJVy8d3eMcAP2Wtte3ktpHZ0KlvamW76LjL7dPqY99v4Tdq9oGFxndbUdK7sha6b5tFlqf2gsd/hYdXSDtFO4BSihwyngAbBBHGPsMa35gLcue1PP0MPhqb+cv4MTfUhY2hRj/Fw6ujHa6ndZblFn7C5SGmpEbuyYGH5u0+alFytHEMJpqgFs8EcgP1mg/NPO0M+Eq3H5PP5GJrqbUMrXtDmODmng5pDmm/CxC/ahM+RHU95MJqn00nHo3OMsDz2EOvYcufgv3hWc3xTCjxSL2eoPuyjWnl7LH4b+ngktnxsi56aW8l05SX0/gU3/kTNERatprmZAiIqFQvxNM2Nrnu91oLjy0aLlftRDali3s+HvaD9JORE3wIJefwgj7wUvRUO++Na6ssnLCyRbYpTuqsVqa19+ox7tRwfUO7e0NDh5q+Aq62HYOYMOM7h16l5kHdG0BjPWznfeViheqxWFg1z5mURFcUCIiAIiIAudmDC2VlLPSye5KwtPdfgR3g2PkuisEICitlWIvpaqpwuo0dvu3QeUsZIkA7nNAcO211aqr3bRl18M0OL0wIc1zBKWg3a5pHRSG3L4T5d6lWVceZX0sc7dHHR7L6sePeHhzHcVxPiTQOM/aIrg+fzJdE+GDsIiLlCSFXmO1s2L1T8OpX7tFH/Ezt+Ig6sbfiLi3eb30C6m0DNsVJTTxxTNNYQGiNrh0rN8X3y0aiw/ULoZIwNlFRRRNsXuAke4a7z3AX152AA8lutLX7JQ9TNe8+EM/n+GKT3nuo6eEYZDSQtggYGxtAtzJ+0483d63ERaiyyVknKbyzKlgIiLGVCIiZBlc7G8Gp62F0FQzeYeHJzT9Zp5FdBFlqtlXJSg8MtazzIDlvEp8Nqm4VXPLo3/ws55t1sxx5cLa8D4hT5RjaLg7KqhkNwyWL6SN5IbZzeI3uW8Bbxss5FzPHXUsIdK01bWDpWX6929Uv3ew8fNbbV1rVULVQXHlJLv3McHuvdZJkRFpTMAFTWcpZMYxeOhgP0bHdEHD1mk8tR90dqnO0XMwoaUtY4e0TAtjF9Wjg6Tyvp3lauxDKpiidiMzT0kwLYt4ativcu15vI9AO1dl4b0DWdRNei/bImon0LPoqZkUbIoxZjGhrR2BosFsLACyuvIoREQBERAEREAREQGtX0cc8ckMrQ6KRpa5p4FrhYhUK9s+W8SLHbz6KXhbXfj5Ef5rOHePFfQa4ebcswYlTOp5x3seLb8bxwc2/oRzCx3VQtg4TWUyqbXI1aWpjlY2WNwdG8AtcNQQeC9VT2DYrWZfqnUVa0mmcS64BcLHTpYT2aat/Ztujqo5o2SxPD43gFrgdCP3yXnG09l2aOfeL5MnV2KSNHEsu0NSS6opY5HHQuc0b5toOtxW/TU7I2NjjaGsaA1rRwAHABeqLXTvsnFQlJtLoZEkERFhLgiIgCIiAIiJkGtiNBDUROhnjEkTrXa7gbEEfMBeOGYLSUt/Z6dkV+JY2ziO93Fb6LNG+xQ3FJ47dC3dWchaGN4tDRwPqJjZjR95xPutb2klZxnFoKOF01Q8NYPNzjya0fET2KpLV2ZK0MYDHTRnU8WQNOu86/vSn96Lb7J2TPVz3pLEF/wB9EY7LFHkeuWMKqMw4i+oqLiljILxwAZe7IGd5HE+J5hfQMUYaA1oAaAAANAANAAtDL2Cw0NPHTQNtGwc9XOPNzzzceJK6a9ChCMIqMeSILeXkIiK8oEREAREQBERAEREAREQHEzVlmmxGAw1DL82vFhJG7tYf1HAql5ocUy3PYgzUbjxs7oX2Pn0Uuvn3r6DWvWUscrHRysa+NwIc1wDmkHtBWO2qFsXCaymVTwQrLWaqSvbeGQCQC7onECVvl8Q7xou4oBmvZG9jvaMJk6N4N+hc8tt29FLxHgdO8Lh0O0LEKB/s+KU73Ec3ARzW7QdGyePzXH6/w3JPf074dmS4X9y20UfwTOeH1dhHOGvNupJaJ+vKx0PkVIP33LmbtLbS8WRaM6knyCIijlwREQBLrD3AAuJAaOJJsB4kqL43n/DaW46Xpnj4IbPN+9xIaPVSaNHde8VxbLJTUeZKVFs2Z4paBrm7wlqLG0TXDQ8ukcL7g+ag1XnLFsWkNPh8TmMOhEXWfY/7yY6M8realWT9kEcZE2JuEstw7oWud0QPH6R2hkPdw8V1Oz/DWGp6l/Rfsjz1HRESwjAMTzFP0873R0gNt8tPRtHAsgYdHHjd3DtvwV54BgdNQwtgpowxg1+053Nzz8Tj2lb8MTWANa0NaBYACwA7AAvRdbCEYR3YrCIzeQERFeUCIiAIiIAiIgCIiAIiIAiIgCIiALTxLC4KlhjqImSRn4XtDh8+C3EQFX47sXoZS51NLJA436htND+E9YeTlGH7O8w0P8FOJGDgI5uiP/Lls0eqvdYsrJQjNYkslU2ihv8Aa+a6fSSlebc3QNl/NEdV5u2h42zR9Cy/fTVDf/NX7ZLKJLZuklzrX2LvMkupQI2gY6/SOhbfupah36uXp7fmyp0jp5Gg82xMgH4pDor6ASyrDZ2lh8Na+w8yT6lExbMMcrSHV1Q1g7HymocO3qN6o8ipbgWxvDoSHVD5Kl31XERw3/obqfNxHcrJsllLjFRWEsFuTXoqGKFgjhjbHGODWNDWjyC2AsorigREQBERAEREAREQBERAEREAREQBERAEREAREQBERAEREAREQBERAEREAREQBERAEREAREQBERAEREAREQBERAEREAREQBERAEREAREQBERAEREAREQBERAEREAREQBERAf/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AutoShape 6" descr="data:image/jpeg;base64,/9j/4AAQSkZJRgABAQAAAQABAAD/2wCEAAkGBw8QEBAQEBAWFRAVGBUXGBUWFRYQEhUXFRcXFhUYFRUYHikgGBolGxgVITEiJSkrLi8uFyAzODMsNygtLisBCgoKDg0OGxAQGjcmHyUrLTAtLSstLS4tLS8tKy0tLTAtMC0tLS0tLS0rLS0tLTUtLS0rLS0tLS0tLS0tKy0tLf/AABEIAOEA4QMBIgACEQEDEQH/xAAcAAEAAgMBAQEAAAAAAAAAAAAABgcBBAUDCAL/xABEEAABAwIDBAcECAMFCQAAAAABAAIDBBEFBiEHEjFBEyJRYXGBkRQyQqEjUmKCkqKx8DRDchckM2PBFVODk7KzwtHx/8QAGwEBAAEFAQAAAAAAAAAAAAAAAAQBAgMFBgf/xAAuEQACAgEBBgMJAAMAAAAAAAAAAQIDEQQFEiExQVEGE2EUIjJxgZGxwdFCYqH/2gAMAwEAAhEDEQA/ALxREQBERAEREAREQBERAEREAREQBERAEREAREQBERAEREAREQBERAEREAREQBERAEREAREQBFglc/F8bpaNhkqZ2RM7XGxPgOJ8kB0CUuqpx3bXSsuKOB8x4B77wR35aEb/AMgo+7OeZ62/s8BYw8OihDLf8SZ2qsnZCCzJ4+ZVJvkXuioR2Vsy1Os9Y5l+RqXD1bDovP8AsprnavrWX7zI/wCZKhS2ppI87EX+XLsX+l1QH9lmIM1jrWA9zpY/0X7bl7M9LYwVMjwOTakP/LMVWG1NJPgrF9yjrkuhfd0uqIG0DMdDb2qnD2Dj0sJaSBxtLEbDxIKk+B7Z6GWwq4nwOPxAGeP1aN4DyU2M4yWYvJa00Wii08NxSnqWCSnlZLGfiY4OHnbgtsFXFDKIiAIiIAiIgCIiAIiIAiIgCIiAIiIAtXEK+KnjdLNI2ONou5zyGtA8SuXm7NNNhsHTTkknRkbbdJI7saDy4XJ0CpkMxTMk/SSP6OiY7QfymC+oYP5klhxPy4LFddCmDnN4SKxTfBHezPtbnmeabCYS4nQSlpfI7t6OIDQd59FzML2a1lU8VGJ1L946lu908x7i8ndZ4AHyVg5dy3S0DNynjs4+9ITvSP8AF3Idw0XXXH6/xJOT3dOsLu+ZKhQupxMHylh9JYw0zN8fzHASSfidw8l20RczdqbbXmcmyQopBERYC4IiIARfQ6js5KOY1kfDqq5fTtY8678Q6J1+0gaHzCkaKRTqrqXmuTRa4plP12Q8Tw15qMOqHvA1+jvHN4OjBLZRb/4pFlDbD1hBikYjcLDp2ggX/wA6Mi7PHh4KfKOZqybSYg0l7dycA7szRZ33xweO4rqNn+JHwhqV9V+yNOjqifU1SyRrXxva9jhcOaQ5pHcQvZfPGH4rimXKgRS3kpXE9S94pB9aJx1Y/u9RzV4ZazBTYhA2opn7zDoQdHsdza8ciuvrsjZFSg8pkZrB10WAsq8oEREAREQBERAEREAREQBcHOOaIMMpnTzak9WOMe9I+xIaO7S5PILp4nXx08Uk8zg2KNpc5x4AAXPj4KiIW1GY8SfNLvMoo9ANbMZpZjeXSO94nl6LFddCmDnN4SKxTbwZy/gVVjtU6vxBx6AHd003rXPRRX4MF9Tzue8q3KaBkTGxxtDY2gBrWizQByASngZG1rI2hrGgBrWizWgcAF6Lzjam1LNZPtFckT661FBERakyhERAEREAREQBERAEREBqYphsNVE6GdgfG7lzB5Fp5HvVQzwVuXK1s0JL6Z+mtgyZgvdkgHCQcjpy71dN1p4xhkNXC+Cdu9G8eYI91zexwOoK3WydrT0k92XGD5ow217yOvlrH4K+mjqYHXY7iD7zHc2uHIhdZfPGBYlUZdxJ0MxLqWQjf5NdGTZszQdN5oOo8R2L6Bgna9rXscHMcAQ4aggi4IK9FhZGcVKLymQWsHsiIrygREQBERAEREAWCVlczMWLMoqWeqf7sTC7xPBoHeXEDzQFV7ZswSVFRDhFKbkub0oHxPeQImX7Bq4/dUxyxgcdDTR07OI1e7m951c4+fAdllANk2GPqKipxOcXcXO3Sfikku6V3kCGjxsrUXEeJNfvz9ni+C5/MmUQ4ZCIi5QkhEREDxqqqOJu/K9rG9riGj1K9I3tcA5pBaeBBuD4EKiNpuNmqrpIwbxU5dEwct5ptI7xLgR5KRbGMbdvy0Lzdm6ZY/skEb7R3HevbtBXSXbAlXo/P3vexlr0MCuzLBa6Ii5szhERCh51FQyNpfI9rGDi5xDR6lZhma9oexwc06gg7wPgQqU2tY06orTTg/RU/V3eRkNi8kcyNB5Fb2xvGnMqH0Tj9FI1z2D6r2kE28Rf0XSS2BKOi8/PvYzj0MPne9guBERc2ZwiIgIvtBy0K+lO4P7xEHPiPAnS7meDrDzAXN2G5pL2OwyYnfiBfFfnHcb7PFpIsOw9ynSpvPFPJhOKxV8A6j3dKBy3hpMzT6wufvnsXZ+Gte3nTSfqv4Rb4dT6FCLXoKtk0Uc0ZvHI0Pae0OFwthdeRAiIgCIiAIiIAqm2+YwWwU1EzV0zukc0cS2P3B5vI/CrYKovNR9uzRFCdWRGNhHICFjp3epKx2zUK5TfRZKpZeCfZVwoUdFT0/xNYN88LvOrz+In0XWRF5Nfa7bJTfVmyisLAREWIuCyFhFdB4kijPmLEXEzTE8TJIT5vcVI9lziMUp7cxID4Fh/9Lk5rw809dVxHlK9w72vcXs+RHopJsfoHSYgZbdSGNxJ+08hrR83HyXp+rsj7FKXTd/RAj8ZdiIi8uNgFkLCKsXxKM+acxSF1bWOdxM8/wD3HBdLZ68txOjtzeR6tcvzn7DzT4lVtto57pW94lO9+pI8l0NlVCZcTidbqxNfIT2aBrb+Jd8l6hbbD2Jz6bv6ICXvfUvZECLy5mwCIiAKJbUMJ9pw+QgfSQkStNrnQEPA8Wn5KWr8yxte1zHe64EHwOh+Sl6K90XxsXRls1lYI1sMxkz4e6B561M8tGt7xvAez0Jc37oVjhUPsXndS4tUUTj77JGd29A64/Lv+ivgL1aMlJZRrGZREVQEREAREQGCqH2en2jHMQqTyM5B/qk3G/lCvhxVC7Des+seeJZH8y4lazbE9zRWNdjJUsyRbSIi8wNiEREAREQEUzpkiHESyTpDFM0bu+BvBzeQcO7kV0cqZbhw6HooiXOcd573WDnnwHAAaALtIps9oXyoVDl7q6Fm4s5CIihF4REQEYzpk2HEgxxeY5mXDXgb12k33XDmL6jmtjJ+VYcNicxji+R5u+QgAu7AAODRcrvopr2he6PIcvd7Fm4s5CIihF4REQBERECoiPZ81ROGgdO0+U0RYf8AqV+tXz9np25mGmcO2kP593/QL6BC9X0Et7TQf+q/BrZ/EzKIillgREQBERAYcFQuw8bslZGeIZGPwucFfaofILfZsdr6Y6bxnAH9Mm+0fhN1rdrw3tFYl2MlTxJFroiLy82IREQBERAEREAREQBERAEREAREQBERAEREQKezwzpMw0zRxvSD89/9V9AhUE3+8ZqiaNQ2cDyhic4+haVfoXq2gju6aC9F+DWzeZMyiIphYEREAREQGCqLzePYczwz8GSmN9+RErXQP17iP0V6lVPt7wfep6etaOtC/cceYZKRb84b6rHbBWQcH1RWLw8k3RcjKOK+10VNOfecwB/dI3qv+YJ81115PqKnVbKD6M2UXlZCIiwlwRFgn9+CrFNvCKGV5zzsjaXSPaxo+JzgxvqdFDcRzjNUTOpMIiE0rdHzu/h4r87/ABfppwKzTZCbMRJilTJVy8d3eMcAP2Wtte3ktpHZ0KlvamW76LjL7dPqY99v4Tdq9oGFxndbUdK7sha6b5tFlqf2gsd/hYdXSDtFO4BSihwyngAbBBHGPsMa35gLcue1PP0MPhqb+cv4MTfUhY2hRj/Fw6ujHa6ndZblFn7C5SGmpEbuyYGH5u0+alFytHEMJpqgFs8EcgP1mg/NPO0M+Eq3H5PP5GJrqbUMrXtDmODmng5pDmm/CxC/ahM+RHU95MJqn00nHo3OMsDz2EOvYcufgv3hWc3xTCjxSL2eoPuyjWnl7LH4b+ngktnxsi56aW8l05SX0/gU3/kTNERatprmZAiIqFQvxNM2Nrnu91oLjy0aLlftRDali3s+HvaD9JORE3wIJefwgj7wUvRUO++Na6ssnLCyRbYpTuqsVqa19+ox7tRwfUO7e0NDh5q+Aq62HYOYMOM7h16l5kHdG0BjPWznfeViheqxWFg1z5mURFcUCIiAIiIAudmDC2VlLPSye5KwtPdfgR3g2PkuisEICitlWIvpaqpwuo0dvu3QeUsZIkA7nNAcO211aqr3bRl18M0OL0wIc1zBKWg3a5pHRSG3L4T5d6lWVceZX0sc7dHHR7L6sePeHhzHcVxPiTQOM/aIrg+fzJdE+GDsIiLlCSFXmO1s2L1T8OpX7tFH/Ezt+Ig6sbfiLi3eb30C6m0DNsVJTTxxTNNYQGiNrh0rN8X3y0aiw/ULoZIwNlFRRRNsXuAke4a7z3AX152AA8lutLX7JQ9TNe8+EM/n+GKT3nuo6eEYZDSQtggYGxtAtzJ+0483d63ERaiyyVknKbyzKlgIiLGVCIiZBlc7G8Gp62F0FQzeYeHJzT9Zp5FdBFlqtlXJSg8MtazzIDlvEp8Nqm4VXPLo3/ws55t1sxx5cLa8D4hT5RjaLg7KqhkNwyWL6SN5IbZzeI3uW8Bbxss5FzPHXUsIdK01bWDpWX6929Uv3ew8fNbbV1rVULVQXHlJLv3McHuvdZJkRFpTMAFTWcpZMYxeOhgP0bHdEHD1mk8tR90dqnO0XMwoaUtY4e0TAtjF9Wjg6Tyvp3lauxDKpiidiMzT0kwLYt4ativcu15vI9AO1dl4b0DWdRNei/bImon0LPoqZkUbIoxZjGhrR2BosFsLACyuvIoREQBERAEREAREQGtX0cc8ckMrQ6KRpa5p4FrhYhUK9s+W8SLHbz6KXhbXfj5Ef5rOHePFfQa4ebcswYlTOp5x3seLb8bxwc2/oRzCx3VQtg4TWUyqbXI1aWpjlY2WNwdG8AtcNQQeC9VT2DYrWZfqnUVa0mmcS64BcLHTpYT2aat/Ztujqo5o2SxPD43gFrgdCP3yXnG09l2aOfeL5MnV2KSNHEsu0NSS6opY5HHQuc0b5toOtxW/TU7I2NjjaGsaA1rRwAHABeqLXTvsnFQlJtLoZEkERFhLgiIgCIiAIiJkGtiNBDUROhnjEkTrXa7gbEEfMBeOGYLSUt/Z6dkV+JY2ziO93Fb6LNG+xQ3FJ47dC3dWchaGN4tDRwPqJjZjR95xPutb2klZxnFoKOF01Q8NYPNzjya0fET2KpLV2ZK0MYDHTRnU8WQNOu86/vSn96Lb7J2TPVz3pLEF/wB9EY7LFHkeuWMKqMw4i+oqLiljILxwAZe7IGd5HE+J5hfQMUYaA1oAaAAANAANAAtDL2Cw0NPHTQNtGwc9XOPNzzzceJK6a9ChCMIqMeSILeXkIiK8oEREAREQBERAEREAREQHEzVlmmxGAw1DL82vFhJG7tYf1HAql5ocUy3PYgzUbjxs7oX2Pn0Uuvn3r6DWvWUscrHRysa+NwIc1wDmkHtBWO2qFsXCaymVTwQrLWaqSvbeGQCQC7onECVvl8Q7xou4oBmvZG9jvaMJk6N4N+hc8tt29FLxHgdO8Lh0O0LEKB/s+KU73Ec3ARzW7QdGyePzXH6/w3JPf074dmS4X9y20UfwTOeH1dhHOGvNupJaJ+vKx0PkVIP33LmbtLbS8WRaM6knyCIijlwREQBLrD3AAuJAaOJJsB4kqL43n/DaW46Xpnj4IbPN+9xIaPVSaNHde8VxbLJTUeZKVFs2Z4paBrm7wlqLG0TXDQ8ukcL7g+ag1XnLFsWkNPh8TmMOhEXWfY/7yY6M8realWT9kEcZE2JuEstw7oWud0QPH6R2hkPdw8V1Oz/DWGp6l/Rfsjz1HRESwjAMTzFP0873R0gNt8tPRtHAsgYdHHjd3DtvwV54BgdNQwtgpowxg1+053Nzz8Tj2lb8MTWANa0NaBYACwA7AAvRdbCEYR3YrCIzeQERFeUCIiAIiIAiIgCIiAIiIAiIgCIiALTxLC4KlhjqImSRn4XtDh8+C3EQFX47sXoZS51NLJA436htND+E9YeTlGH7O8w0P8FOJGDgI5uiP/Lls0eqvdYsrJQjNYkslU2ihv8Aa+a6fSSlebc3QNl/NEdV5u2h42zR9Cy/fTVDf/NX7ZLKJLZuklzrX2LvMkupQI2gY6/SOhbfupah36uXp7fmyp0jp5Gg82xMgH4pDor6ASyrDZ2lh8Na+w8yT6lExbMMcrSHV1Q1g7HymocO3qN6o8ipbgWxvDoSHVD5Kl31XERw3/obqfNxHcrJsllLjFRWEsFuTXoqGKFgjhjbHGODWNDWjyC2AsorigREQBERAEREAREQBERAEREAREQBERAEREAREQBERAEREAREQBERAEREAREQBERAEREAREQBERAEREAREQBERAEREAREQBERAEREAREQBERAEREAREQBERAEREAREQBERAf/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TextBox 18"/>
          <p:cNvSpPr txBox="1"/>
          <p:nvPr/>
        </p:nvSpPr>
        <p:spPr>
          <a:xfrm>
            <a:off x="3102705" y="2387163"/>
            <a:ext cx="8565436" cy="646331"/>
          </a:xfrm>
          <a:prstGeom prst="rect">
            <a:avLst/>
          </a:prstGeom>
          <a:noFill/>
        </p:spPr>
        <p:txBody>
          <a:bodyPr wrap="square" rtlCol="0">
            <a:spAutoFit/>
          </a:bodyPr>
          <a:lstStyle/>
          <a:p>
            <a:r>
              <a:rPr lang="en-GB" dirty="0"/>
              <a:t>…………………………………………………………………………………………………………………………………………………………………………………………………………………………………………………………………………………………</a:t>
            </a:r>
          </a:p>
        </p:txBody>
      </p:sp>
      <p:sp>
        <p:nvSpPr>
          <p:cNvPr id="22" name="TextBox 21"/>
          <p:cNvSpPr txBox="1"/>
          <p:nvPr/>
        </p:nvSpPr>
        <p:spPr>
          <a:xfrm>
            <a:off x="3081806" y="4078814"/>
            <a:ext cx="8565436" cy="646331"/>
          </a:xfrm>
          <a:prstGeom prst="rect">
            <a:avLst/>
          </a:prstGeom>
          <a:noFill/>
        </p:spPr>
        <p:txBody>
          <a:bodyPr wrap="square" rtlCol="0">
            <a:spAutoFit/>
          </a:bodyPr>
          <a:lstStyle/>
          <a:p>
            <a:r>
              <a:rPr lang="en-GB" dirty="0"/>
              <a:t>…………………………………………………………………………………………………………………………………………………………………………………………………………………………………………………………………………………………</a:t>
            </a:r>
          </a:p>
        </p:txBody>
      </p:sp>
      <p:sp>
        <p:nvSpPr>
          <p:cNvPr id="23" name="TextBox 22"/>
          <p:cNvSpPr txBox="1"/>
          <p:nvPr/>
        </p:nvSpPr>
        <p:spPr>
          <a:xfrm>
            <a:off x="3081806" y="5805265"/>
            <a:ext cx="8565436" cy="646331"/>
          </a:xfrm>
          <a:prstGeom prst="rect">
            <a:avLst/>
          </a:prstGeom>
          <a:noFill/>
        </p:spPr>
        <p:txBody>
          <a:bodyPr wrap="square" rtlCol="0">
            <a:spAutoFit/>
          </a:bodyPr>
          <a:lstStyle/>
          <a:p>
            <a:r>
              <a:rPr lang="en-GB" dirty="0"/>
              <a:t>…………………………………………………………………………………………………………………………………………………………………………………………………………………………………………………………………………………………</a:t>
            </a:r>
          </a:p>
        </p:txBody>
      </p:sp>
      <p:sp>
        <p:nvSpPr>
          <p:cNvPr id="18" name="Rectangle 17">
            <a:extLst>
              <a:ext uri="{FF2B5EF4-FFF2-40B4-BE49-F238E27FC236}">
                <a16:creationId xmlns:a16="http://schemas.microsoft.com/office/drawing/2014/main" id="{EA2309DE-74F3-B04C-99B2-03D08E377352}"/>
              </a:ext>
            </a:extLst>
          </p:cNvPr>
          <p:cNvSpPr/>
          <p:nvPr/>
        </p:nvSpPr>
        <p:spPr>
          <a:xfrm>
            <a:off x="10867922" y="1976585"/>
            <a:ext cx="800219" cy="830997"/>
          </a:xfrm>
          <a:prstGeom prst="rect">
            <a:avLst/>
          </a:prstGeom>
        </p:spPr>
        <p:txBody>
          <a:bodyPr wrap="none">
            <a:spAutoFit/>
          </a:bodyPr>
          <a:lstStyle/>
          <a:p>
            <a:r>
              <a:rPr lang="en-US" sz="4800" dirty="0"/>
              <a:t>😎</a:t>
            </a:r>
          </a:p>
        </p:txBody>
      </p:sp>
      <p:sp>
        <p:nvSpPr>
          <p:cNvPr id="20" name="Rectangle 19">
            <a:extLst>
              <a:ext uri="{FF2B5EF4-FFF2-40B4-BE49-F238E27FC236}">
                <a16:creationId xmlns:a16="http://schemas.microsoft.com/office/drawing/2014/main" id="{823677DF-8184-2446-9A30-51E588224060}"/>
              </a:ext>
            </a:extLst>
          </p:cNvPr>
          <p:cNvSpPr/>
          <p:nvPr/>
        </p:nvSpPr>
        <p:spPr>
          <a:xfrm>
            <a:off x="3085248" y="1969386"/>
            <a:ext cx="800219" cy="830997"/>
          </a:xfrm>
          <a:prstGeom prst="rect">
            <a:avLst/>
          </a:prstGeom>
        </p:spPr>
        <p:txBody>
          <a:bodyPr wrap="none">
            <a:spAutoFit/>
          </a:bodyPr>
          <a:lstStyle/>
          <a:p>
            <a:r>
              <a:rPr lang="en-US" sz="4800" dirty="0"/>
              <a:t>😰</a:t>
            </a:r>
            <a:endParaRPr lang="en-US" sz="4400" dirty="0"/>
          </a:p>
        </p:txBody>
      </p:sp>
      <p:sp>
        <p:nvSpPr>
          <p:cNvPr id="27" name="Rectangle 26">
            <a:extLst>
              <a:ext uri="{FF2B5EF4-FFF2-40B4-BE49-F238E27FC236}">
                <a16:creationId xmlns:a16="http://schemas.microsoft.com/office/drawing/2014/main" id="{27A3AC13-4506-BA47-BE31-2B44636D312B}"/>
              </a:ext>
            </a:extLst>
          </p:cNvPr>
          <p:cNvSpPr/>
          <p:nvPr/>
        </p:nvSpPr>
        <p:spPr>
          <a:xfrm>
            <a:off x="10847023" y="3609558"/>
            <a:ext cx="800219" cy="830997"/>
          </a:xfrm>
          <a:prstGeom prst="rect">
            <a:avLst/>
          </a:prstGeom>
        </p:spPr>
        <p:txBody>
          <a:bodyPr wrap="none">
            <a:spAutoFit/>
          </a:bodyPr>
          <a:lstStyle/>
          <a:p>
            <a:r>
              <a:rPr lang="en-US" sz="4800" dirty="0"/>
              <a:t>😎</a:t>
            </a:r>
          </a:p>
        </p:txBody>
      </p:sp>
      <p:sp>
        <p:nvSpPr>
          <p:cNvPr id="28" name="Rectangle 27">
            <a:extLst>
              <a:ext uri="{FF2B5EF4-FFF2-40B4-BE49-F238E27FC236}">
                <a16:creationId xmlns:a16="http://schemas.microsoft.com/office/drawing/2014/main" id="{D796B313-041B-3344-A4E0-39525515214B}"/>
              </a:ext>
            </a:extLst>
          </p:cNvPr>
          <p:cNvSpPr/>
          <p:nvPr/>
        </p:nvSpPr>
        <p:spPr>
          <a:xfrm>
            <a:off x="3064349" y="3602359"/>
            <a:ext cx="800219" cy="830997"/>
          </a:xfrm>
          <a:prstGeom prst="rect">
            <a:avLst/>
          </a:prstGeom>
        </p:spPr>
        <p:txBody>
          <a:bodyPr wrap="none">
            <a:spAutoFit/>
          </a:bodyPr>
          <a:lstStyle/>
          <a:p>
            <a:r>
              <a:rPr lang="en-US" sz="4800" dirty="0"/>
              <a:t>😰</a:t>
            </a:r>
            <a:endParaRPr lang="en-US" sz="4400" dirty="0"/>
          </a:p>
        </p:txBody>
      </p:sp>
      <p:sp>
        <p:nvSpPr>
          <p:cNvPr id="29" name="Rectangle 28">
            <a:extLst>
              <a:ext uri="{FF2B5EF4-FFF2-40B4-BE49-F238E27FC236}">
                <a16:creationId xmlns:a16="http://schemas.microsoft.com/office/drawing/2014/main" id="{FA56C3DF-A7FE-F44A-A004-1FCF60DB438E}"/>
              </a:ext>
            </a:extLst>
          </p:cNvPr>
          <p:cNvSpPr/>
          <p:nvPr/>
        </p:nvSpPr>
        <p:spPr>
          <a:xfrm>
            <a:off x="10847023" y="5357440"/>
            <a:ext cx="800219" cy="830997"/>
          </a:xfrm>
          <a:prstGeom prst="rect">
            <a:avLst/>
          </a:prstGeom>
        </p:spPr>
        <p:txBody>
          <a:bodyPr wrap="none">
            <a:spAutoFit/>
          </a:bodyPr>
          <a:lstStyle/>
          <a:p>
            <a:r>
              <a:rPr lang="en-US" sz="4800" dirty="0"/>
              <a:t>😎</a:t>
            </a:r>
          </a:p>
        </p:txBody>
      </p:sp>
      <p:sp>
        <p:nvSpPr>
          <p:cNvPr id="30" name="Rectangle 29">
            <a:extLst>
              <a:ext uri="{FF2B5EF4-FFF2-40B4-BE49-F238E27FC236}">
                <a16:creationId xmlns:a16="http://schemas.microsoft.com/office/drawing/2014/main" id="{7F5B660E-BB47-D443-91F3-FD208232ED5E}"/>
              </a:ext>
            </a:extLst>
          </p:cNvPr>
          <p:cNvSpPr/>
          <p:nvPr/>
        </p:nvSpPr>
        <p:spPr>
          <a:xfrm>
            <a:off x="3064349" y="5350241"/>
            <a:ext cx="800219" cy="830997"/>
          </a:xfrm>
          <a:prstGeom prst="rect">
            <a:avLst/>
          </a:prstGeom>
        </p:spPr>
        <p:txBody>
          <a:bodyPr wrap="none">
            <a:spAutoFit/>
          </a:bodyPr>
          <a:lstStyle/>
          <a:p>
            <a:r>
              <a:rPr lang="en-US" sz="4800" dirty="0"/>
              <a:t>😰</a:t>
            </a:r>
            <a:endParaRPr lang="en-US" sz="4400" dirty="0"/>
          </a:p>
        </p:txBody>
      </p:sp>
      <p:sp>
        <p:nvSpPr>
          <p:cNvPr id="31" name="Rectangle 30">
            <a:extLst>
              <a:ext uri="{FF2B5EF4-FFF2-40B4-BE49-F238E27FC236}">
                <a16:creationId xmlns:a16="http://schemas.microsoft.com/office/drawing/2014/main" id="{D7CC88B3-45D3-0541-A6CB-9A0667906126}"/>
              </a:ext>
            </a:extLst>
          </p:cNvPr>
          <p:cNvSpPr/>
          <p:nvPr/>
        </p:nvSpPr>
        <p:spPr>
          <a:xfrm>
            <a:off x="523859" y="836941"/>
            <a:ext cx="1415772" cy="1569660"/>
          </a:xfrm>
          <a:prstGeom prst="rect">
            <a:avLst/>
          </a:prstGeom>
        </p:spPr>
        <p:txBody>
          <a:bodyPr wrap="none">
            <a:spAutoFit/>
          </a:bodyPr>
          <a:lstStyle/>
          <a:p>
            <a:r>
              <a:rPr lang="en-US" sz="9600" dirty="0"/>
              <a:t>👩🏽‍🏫</a:t>
            </a:r>
          </a:p>
        </p:txBody>
      </p:sp>
      <p:sp>
        <p:nvSpPr>
          <p:cNvPr id="32" name="Rounded Rectangular Callout 31">
            <a:extLst>
              <a:ext uri="{FF2B5EF4-FFF2-40B4-BE49-F238E27FC236}">
                <a16:creationId xmlns:a16="http://schemas.microsoft.com/office/drawing/2014/main" id="{B28BD995-0367-D84D-A173-D1CAB11F0E4C}"/>
              </a:ext>
            </a:extLst>
          </p:cNvPr>
          <p:cNvSpPr/>
          <p:nvPr/>
        </p:nvSpPr>
        <p:spPr>
          <a:xfrm>
            <a:off x="178205" y="2232846"/>
            <a:ext cx="2411314" cy="2586954"/>
          </a:xfrm>
          <a:prstGeom prst="wedgeRoundRectCallout">
            <a:avLst>
              <a:gd name="adj1" fmla="val -14002"/>
              <a:gd name="adj2" fmla="val -6132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2060"/>
                </a:solidFill>
                <a:latin typeface="Comic Sans MS" panose="030F0902030302020204" pitchFamily="66" charset="0"/>
              </a:rPr>
              <a:t>How confident are you with each question, so far?</a:t>
            </a:r>
          </a:p>
          <a:p>
            <a:endParaRPr lang="en-US" i="1" dirty="0">
              <a:solidFill>
                <a:srgbClr val="002060"/>
              </a:solidFill>
              <a:latin typeface="Comic Sans MS" panose="030F0902030302020204" pitchFamily="66" charset="0"/>
            </a:endParaRPr>
          </a:p>
          <a:p>
            <a:r>
              <a:rPr lang="en-US" i="1" dirty="0">
                <a:solidFill>
                  <a:srgbClr val="002060"/>
                </a:solidFill>
                <a:latin typeface="Comic Sans MS" panose="030F0902030302020204" pitchFamily="66" charset="0"/>
              </a:rPr>
              <a:t>Write a sentence to explain why underneath.</a:t>
            </a:r>
          </a:p>
        </p:txBody>
      </p:sp>
    </p:spTree>
    <p:extLst>
      <p:ext uri="{BB962C8B-B14F-4D97-AF65-F5344CB8AC3E}">
        <p14:creationId xmlns:p14="http://schemas.microsoft.com/office/powerpoint/2010/main" val="9074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19EA995-2029-D443-813B-0704A8582922}"/>
              </a:ext>
            </a:extLst>
          </p:cNvPr>
          <p:cNvSpPr/>
          <p:nvPr/>
        </p:nvSpPr>
        <p:spPr>
          <a:xfrm>
            <a:off x="504718" y="1568863"/>
            <a:ext cx="1602738" cy="1569660"/>
          </a:xfrm>
          <a:prstGeom prst="rect">
            <a:avLst/>
          </a:prstGeom>
        </p:spPr>
        <p:txBody>
          <a:bodyPr wrap="square">
            <a:spAutoFit/>
          </a:bodyPr>
          <a:lstStyle/>
          <a:p>
            <a:r>
              <a:rPr lang="en-US" sz="9600" dirty="0"/>
              <a:t>👨‍🏫</a:t>
            </a:r>
          </a:p>
        </p:txBody>
      </p:sp>
      <p:sp>
        <p:nvSpPr>
          <p:cNvPr id="6" name="Title 5"/>
          <p:cNvSpPr txBox="1">
            <a:spLocks/>
          </p:cNvSpPr>
          <p:nvPr/>
        </p:nvSpPr>
        <p:spPr>
          <a:xfrm>
            <a:off x="2297113" y="554496"/>
            <a:ext cx="7289800" cy="1758397"/>
          </a:xfrm>
          <a:prstGeom prst="rect">
            <a:avLst/>
          </a:prstGeom>
        </p:spPr>
        <p:txBody>
          <a:bodyPr/>
          <a:lst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2pPr>
            <a:lvl3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3pPr>
            <a:lvl4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4pPr>
            <a:lvl5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5pPr>
            <a:lvl6pPr marL="457200" algn="ctr" rtl="0" fontAlgn="base">
              <a:spcBef>
                <a:spcPct val="0"/>
              </a:spcBef>
              <a:spcAft>
                <a:spcPct val="0"/>
              </a:spcAft>
              <a:defRPr sz="4000">
                <a:solidFill>
                  <a:schemeClr val="tx2"/>
                </a:solidFill>
                <a:latin typeface="Bree ExtraBold" pitchFamily="-16" charset="0"/>
                <a:ea typeface="ＭＳ Ｐゴシック" pitchFamily="-16" charset="-128"/>
              </a:defRPr>
            </a:lvl6pPr>
            <a:lvl7pPr marL="914400" algn="ctr" rtl="0" fontAlgn="base">
              <a:spcBef>
                <a:spcPct val="0"/>
              </a:spcBef>
              <a:spcAft>
                <a:spcPct val="0"/>
              </a:spcAft>
              <a:defRPr sz="4000">
                <a:solidFill>
                  <a:schemeClr val="tx2"/>
                </a:solidFill>
                <a:latin typeface="Bree ExtraBold" pitchFamily="-16" charset="0"/>
                <a:ea typeface="ＭＳ Ｐゴシック" pitchFamily="-16" charset="-128"/>
              </a:defRPr>
            </a:lvl7pPr>
            <a:lvl8pPr marL="1371600" algn="ctr" rtl="0" fontAlgn="base">
              <a:spcBef>
                <a:spcPct val="0"/>
              </a:spcBef>
              <a:spcAft>
                <a:spcPct val="0"/>
              </a:spcAft>
              <a:defRPr sz="4000">
                <a:solidFill>
                  <a:schemeClr val="tx2"/>
                </a:solidFill>
                <a:latin typeface="Bree ExtraBold" pitchFamily="-16" charset="0"/>
                <a:ea typeface="ＭＳ Ｐゴシック" pitchFamily="-16" charset="-128"/>
              </a:defRPr>
            </a:lvl8pPr>
            <a:lvl9pPr marL="1828800" algn="ctr" rtl="0" fontAlgn="base">
              <a:spcBef>
                <a:spcPct val="0"/>
              </a:spcBef>
              <a:spcAft>
                <a:spcPct val="0"/>
              </a:spcAft>
              <a:defRPr sz="4000">
                <a:solidFill>
                  <a:schemeClr val="tx2"/>
                </a:solidFill>
                <a:latin typeface="Bree ExtraBold" pitchFamily="-16" charset="0"/>
                <a:ea typeface="ＭＳ Ｐゴシック" pitchFamily="-16" charset="-128"/>
              </a:defRPr>
            </a:lvl9pPr>
          </a:lstStyle>
          <a:p>
            <a:pPr>
              <a:defRPr/>
            </a:pPr>
            <a:r>
              <a:rPr lang="en-GB" sz="3200" kern="0" dirty="0">
                <a:solidFill>
                  <a:srgbClr val="000000"/>
                </a:solidFill>
                <a:latin typeface="Comic Sans MS" panose="030F0902030302020204" pitchFamily="66" charset="0"/>
              </a:rPr>
              <a:t>Year 10 – Term 5</a:t>
            </a:r>
          </a:p>
          <a:p>
            <a:pPr>
              <a:defRPr/>
            </a:pPr>
            <a:r>
              <a:rPr lang="en-GB" sz="3600" kern="0" dirty="0">
                <a:solidFill>
                  <a:srgbClr val="000000"/>
                </a:solidFill>
                <a:latin typeface="Comic Sans MS" panose="030F0902030302020204" pitchFamily="66" charset="0"/>
              </a:rPr>
              <a:t>Language Paper 2 – Non-fiction</a:t>
            </a:r>
          </a:p>
          <a:p>
            <a:pPr>
              <a:defRPr/>
            </a:pPr>
            <a:r>
              <a:rPr lang="en-GB" sz="3600" kern="0" dirty="0">
                <a:solidFill>
                  <a:srgbClr val="000000"/>
                </a:solidFill>
                <a:latin typeface="Comic Sans MS" panose="030F0902030302020204" pitchFamily="66" charset="0"/>
              </a:rPr>
              <a:t>Lesson 8 – </a:t>
            </a:r>
            <a:r>
              <a:rPr lang="en-GB" sz="3200" kern="0" dirty="0">
                <a:solidFill>
                  <a:srgbClr val="000000"/>
                </a:solidFill>
                <a:latin typeface="Comic Sans MS" panose="030F0902030302020204" pitchFamily="66" charset="0"/>
              </a:rPr>
              <a:t>Comparing Two Texts</a:t>
            </a:r>
            <a:endParaRPr lang="en-GB" kern="0" dirty="0">
              <a:solidFill>
                <a:srgbClr val="000000"/>
              </a:solidFill>
              <a:latin typeface="Comic Sans MS" panose="030F0902030302020204" pitchFamily="66" charset="0"/>
            </a:endParaRPr>
          </a:p>
        </p:txBody>
      </p:sp>
      <p:sp>
        <p:nvSpPr>
          <p:cNvPr id="6150" name="TextBox 13"/>
          <p:cNvSpPr txBox="1">
            <a:spLocks noChangeArrowheads="1"/>
          </p:cNvSpPr>
          <p:nvPr/>
        </p:nvSpPr>
        <p:spPr bwMode="auto">
          <a:xfrm>
            <a:off x="4744171" y="3033713"/>
            <a:ext cx="5965224" cy="2031325"/>
          </a:xfrm>
          <a:prstGeom prst="rect">
            <a:avLst/>
          </a:prstGeom>
          <a:solidFill>
            <a:schemeClr val="bg1"/>
          </a:solidFill>
          <a:ln w="9525">
            <a:solidFill>
              <a:srgbClr val="92D050"/>
            </a:solidFill>
            <a:miter lim="800000"/>
            <a:headEnd/>
            <a:tailEnd/>
          </a:ln>
        </p:spPr>
        <p:txBody>
          <a:bodyPr wrap="square">
            <a:spAutoFit/>
          </a:bodyPr>
          <a:lstStyle>
            <a:lvl1pPr>
              <a:spcBef>
                <a:spcPct val="20000"/>
              </a:spcBef>
              <a:buChar char="•"/>
              <a:defRPr sz="3200">
                <a:solidFill>
                  <a:schemeClr val="tx1"/>
                </a:solidFill>
                <a:latin typeface="Bree Regular" pitchFamily="-16" charset="0"/>
                <a:ea typeface="MS PGothic" panose="020B0600070205080204" pitchFamily="34" charset="-128"/>
              </a:defRPr>
            </a:lvl1pPr>
            <a:lvl2pPr marL="742950" indent="-285750">
              <a:spcBef>
                <a:spcPct val="20000"/>
              </a:spcBef>
              <a:buChar char="–"/>
              <a:defRPr sz="2800">
                <a:solidFill>
                  <a:schemeClr val="tx1"/>
                </a:solidFill>
                <a:latin typeface="Bree Regular" pitchFamily="-16" charset="0"/>
                <a:ea typeface="MS PGothic" panose="020B0600070205080204" pitchFamily="34" charset="-128"/>
              </a:defRPr>
            </a:lvl2pPr>
            <a:lvl3pPr marL="1143000" indent="-228600">
              <a:spcBef>
                <a:spcPct val="20000"/>
              </a:spcBef>
              <a:buChar char="•"/>
              <a:defRPr sz="2400">
                <a:solidFill>
                  <a:schemeClr val="tx1"/>
                </a:solidFill>
                <a:latin typeface="Bree Regular" pitchFamily="-16" charset="0"/>
                <a:ea typeface="MS PGothic" panose="020B0600070205080204" pitchFamily="34" charset="-128"/>
              </a:defRPr>
            </a:lvl3pPr>
            <a:lvl4pPr marL="1600200" indent="-228600">
              <a:spcBef>
                <a:spcPct val="20000"/>
              </a:spcBef>
              <a:buChar char="–"/>
              <a:defRPr sz="2000">
                <a:solidFill>
                  <a:schemeClr val="tx1"/>
                </a:solidFill>
                <a:latin typeface="Bree Regular" pitchFamily="-16" charset="0"/>
                <a:ea typeface="MS PGothic" panose="020B0600070205080204" pitchFamily="34" charset="-128"/>
              </a:defRPr>
            </a:lvl4pPr>
            <a:lvl5pPr marL="2057400" indent="-228600">
              <a:spcBef>
                <a:spcPct val="20000"/>
              </a:spcBef>
              <a:buChar char="»"/>
              <a:defRPr sz="2000">
                <a:solidFill>
                  <a:schemeClr val="tx1"/>
                </a:solidFill>
                <a:latin typeface="Bree Regular" pitchFamily="-16"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ree Regular" pitchFamily="-16"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ree Regular" pitchFamily="-16"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ree Regular" pitchFamily="-16"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ree Regular" pitchFamily="-16" charset="0"/>
                <a:ea typeface="MS PGothic" panose="020B0600070205080204" pitchFamily="34" charset="-128"/>
              </a:defRPr>
            </a:lvl9pPr>
          </a:lstStyle>
          <a:p>
            <a:pPr>
              <a:spcBef>
                <a:spcPct val="0"/>
              </a:spcBef>
              <a:buFontTx/>
              <a:buNone/>
            </a:pPr>
            <a:r>
              <a:rPr lang="en-GB" altLang="en-US" sz="1800" dirty="0">
                <a:solidFill>
                  <a:srgbClr val="000000"/>
                </a:solidFill>
                <a:latin typeface="Comic Sans MS" panose="030F0902030302020204" pitchFamily="66" charset="0"/>
              </a:rPr>
              <a:t>Learning outcome:</a:t>
            </a:r>
          </a:p>
          <a:p>
            <a:pPr>
              <a:spcBef>
                <a:spcPct val="0"/>
              </a:spcBef>
              <a:buFontTx/>
              <a:buNone/>
            </a:pPr>
            <a:endParaRPr lang="en-GB" altLang="en-US" sz="1800" dirty="0">
              <a:solidFill>
                <a:srgbClr val="000000"/>
              </a:solidFill>
              <a:latin typeface="Comic Sans MS" panose="030F0902030302020204" pitchFamily="66" charset="0"/>
            </a:endParaRPr>
          </a:p>
          <a:p>
            <a:pPr>
              <a:spcBef>
                <a:spcPct val="0"/>
              </a:spcBef>
              <a:buFontTx/>
              <a:buNone/>
            </a:pPr>
            <a:r>
              <a:rPr lang="en-GB" altLang="en-US" sz="1800" dirty="0">
                <a:solidFill>
                  <a:srgbClr val="C00000"/>
                </a:solidFill>
                <a:latin typeface="Comic Sans MS" panose="030F0902030302020204" pitchFamily="66" charset="0"/>
              </a:rPr>
              <a:t>Must: Select key details from a text.</a:t>
            </a:r>
          </a:p>
          <a:p>
            <a:pPr>
              <a:spcBef>
                <a:spcPct val="0"/>
              </a:spcBef>
              <a:buFontTx/>
              <a:buNone/>
            </a:pPr>
            <a:endParaRPr lang="en-GB" altLang="en-US" sz="1800" dirty="0">
              <a:solidFill>
                <a:srgbClr val="000000"/>
              </a:solidFill>
              <a:latin typeface="Comic Sans MS" panose="030F0902030302020204" pitchFamily="66" charset="0"/>
            </a:endParaRPr>
          </a:p>
          <a:p>
            <a:pPr>
              <a:spcBef>
                <a:spcPct val="0"/>
              </a:spcBef>
              <a:buFontTx/>
              <a:buNone/>
            </a:pPr>
            <a:r>
              <a:rPr lang="en-GB" altLang="en-US" sz="1800" dirty="0">
                <a:solidFill>
                  <a:srgbClr val="FFC000"/>
                </a:solidFill>
                <a:latin typeface="Comic Sans MS" panose="030F0902030302020204" pitchFamily="66" charset="0"/>
              </a:rPr>
              <a:t>Stretch: Sort ideas into a clear structure.</a:t>
            </a:r>
          </a:p>
          <a:p>
            <a:pPr>
              <a:spcBef>
                <a:spcPct val="0"/>
              </a:spcBef>
              <a:buFontTx/>
              <a:buNone/>
            </a:pPr>
            <a:endParaRPr lang="en-GB" altLang="en-US" sz="1800" dirty="0">
              <a:solidFill>
                <a:srgbClr val="000000"/>
              </a:solidFill>
              <a:latin typeface="Comic Sans MS" panose="030F0902030302020204" pitchFamily="66" charset="0"/>
            </a:endParaRPr>
          </a:p>
          <a:p>
            <a:pPr>
              <a:spcBef>
                <a:spcPct val="0"/>
              </a:spcBef>
              <a:buFontTx/>
              <a:buNone/>
            </a:pPr>
            <a:r>
              <a:rPr lang="en-GB" altLang="en-US" sz="1800" dirty="0">
                <a:solidFill>
                  <a:srgbClr val="00B050"/>
                </a:solidFill>
                <a:latin typeface="Comic Sans MS" panose="030F0902030302020204" pitchFamily="66" charset="0"/>
              </a:rPr>
              <a:t>Challenge: Sort ideas into a clear structure.</a:t>
            </a:r>
          </a:p>
        </p:txBody>
      </p:sp>
      <p:pic>
        <p:nvPicPr>
          <p:cNvPr id="14" name="Picture 13">
            <a:extLst>
              <a:ext uri="{FF2B5EF4-FFF2-40B4-BE49-F238E27FC236}">
                <a16:creationId xmlns:a16="http://schemas.microsoft.com/office/drawing/2014/main" id="{A5356A64-551F-8E47-B825-C5AB45C958AA}"/>
              </a:ext>
            </a:extLst>
          </p:cNvPr>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4232" t="7625" r="14973" b="15122"/>
          <a:stretch/>
        </p:blipFill>
        <p:spPr bwMode="auto">
          <a:xfrm>
            <a:off x="0" y="0"/>
            <a:ext cx="1297443" cy="1219200"/>
          </a:xfrm>
          <a:prstGeom prst="rect">
            <a:avLst/>
          </a:prstGeom>
          <a:ln>
            <a:noFill/>
          </a:ln>
          <a:extLst>
            <a:ext uri="{53640926-AAD7-44D8-BBD7-CCE9431645EC}">
              <a14:shadowObscured xmlns:a14="http://schemas.microsoft.com/office/drawing/2010/main"/>
            </a:ext>
          </a:extLst>
        </p:spPr>
      </p:pic>
      <p:sp>
        <p:nvSpPr>
          <p:cNvPr id="8" name="Rounded Rectangular Callout 7">
            <a:extLst>
              <a:ext uri="{FF2B5EF4-FFF2-40B4-BE49-F238E27FC236}">
                <a16:creationId xmlns:a16="http://schemas.microsoft.com/office/drawing/2014/main" id="{395B966F-45A5-0D40-99EA-7A0477A734BA}"/>
              </a:ext>
            </a:extLst>
          </p:cNvPr>
          <p:cNvSpPr/>
          <p:nvPr/>
        </p:nvSpPr>
        <p:spPr>
          <a:xfrm>
            <a:off x="1297444" y="3033713"/>
            <a:ext cx="3221094" cy="2031325"/>
          </a:xfrm>
          <a:prstGeom prst="wedgeRoundRectCallout">
            <a:avLst>
              <a:gd name="adj1" fmla="val -43781"/>
              <a:gd name="adj2" fmla="val -6853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a:solidFill>
                  <a:srgbClr val="002060"/>
                </a:solidFill>
                <a:latin typeface="Comic Sans MS" panose="030F0902030302020204" pitchFamily="66" charset="0"/>
              </a:rPr>
              <a:t>Learning objective:</a:t>
            </a:r>
          </a:p>
          <a:p>
            <a:pPr marL="285750" indent="-285750">
              <a:buFont typeface="Arial" panose="020B0604020202020204" pitchFamily="34" charset="0"/>
              <a:buChar char="•"/>
            </a:pPr>
            <a:r>
              <a:rPr lang="en-US" i="1" dirty="0">
                <a:solidFill>
                  <a:srgbClr val="002060"/>
                </a:solidFill>
                <a:latin typeface="Comic Sans MS" panose="030F0902030302020204" pitchFamily="66" charset="0"/>
              </a:rPr>
              <a:t>Sort ideas into a clear structure in order to evaluate the quality of writing.</a:t>
            </a:r>
          </a:p>
        </p:txBody>
      </p:sp>
    </p:spTree>
    <p:extLst>
      <p:ext uri="{BB962C8B-B14F-4D97-AF65-F5344CB8AC3E}">
        <p14:creationId xmlns:p14="http://schemas.microsoft.com/office/powerpoint/2010/main" val="23268648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6" name="Rectangle 5"/>
          <p:cNvSpPr/>
          <p:nvPr/>
        </p:nvSpPr>
        <p:spPr>
          <a:xfrm>
            <a:off x="2922494" y="115024"/>
            <a:ext cx="9144000" cy="662795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3"/>
          <p:cNvSpPr>
            <a:spLocks noGrp="1"/>
          </p:cNvSpPr>
          <p:nvPr>
            <p:ph sz="half" idx="1"/>
          </p:nvPr>
        </p:nvSpPr>
        <p:spPr>
          <a:xfrm>
            <a:off x="3174014" y="311584"/>
            <a:ext cx="4244280" cy="5904799"/>
          </a:xfrm>
        </p:spPr>
        <p:txBody>
          <a:bodyPr>
            <a:normAutofit fontScale="32500" lnSpcReduction="20000"/>
          </a:bodyPr>
          <a:lstStyle/>
          <a:p>
            <a:pPr marL="0" indent="0" algn="ctr">
              <a:lnSpc>
                <a:spcPct val="120000"/>
              </a:lnSpc>
              <a:buNone/>
            </a:pPr>
            <a:r>
              <a:rPr lang="en-GB" sz="3700" b="1" u="sng" dirty="0">
                <a:latin typeface="Comic Sans MS" panose="030F0902030302020204" pitchFamily="66" charset="0"/>
              </a:rPr>
              <a:t>A Beautiful Job – Gunner William Towers</a:t>
            </a:r>
            <a:endParaRPr lang="en-GB" sz="3700" u="sng" dirty="0">
              <a:latin typeface="Comic Sans MS" panose="030F0902030302020204" pitchFamily="66" charset="0"/>
            </a:endParaRPr>
          </a:p>
          <a:p>
            <a:pPr marL="0" indent="0">
              <a:lnSpc>
                <a:spcPct val="120000"/>
              </a:lnSpc>
              <a:buNone/>
            </a:pPr>
            <a:endParaRPr lang="en-GB" dirty="0">
              <a:latin typeface="Comic Sans MS" panose="030F0902030302020204" pitchFamily="66" charset="0"/>
            </a:endParaRPr>
          </a:p>
          <a:p>
            <a:pPr marL="0" indent="0">
              <a:lnSpc>
                <a:spcPct val="120000"/>
              </a:lnSpc>
              <a:buNone/>
            </a:pPr>
            <a:r>
              <a:rPr lang="en-GB" sz="3100" dirty="0">
                <a:latin typeface="Comic Sans MS" panose="030F0902030302020204" pitchFamily="66" charset="0"/>
              </a:rPr>
              <a:t>I was in a carriage on a stretcher fixed on the wall and when I looked round Sergeant Emsley was next to me. He’d been wounded in the leg as well. They took us to a hospital at </a:t>
            </a:r>
            <a:r>
              <a:rPr lang="en-GB" sz="3100" dirty="0" err="1">
                <a:latin typeface="Comic Sans MS" panose="030F0902030302020204" pitchFamily="66" charset="0"/>
              </a:rPr>
              <a:t>Étaples</a:t>
            </a:r>
            <a:r>
              <a:rPr lang="en-GB" sz="3100" dirty="0">
                <a:latin typeface="Comic Sans MS" panose="030F0902030302020204" pitchFamily="66" charset="0"/>
              </a:rPr>
              <a:t> and then put me in a bed and fitted me with a Thomas splint, a round wooden ring with iron bands and a footrest. </a:t>
            </a:r>
          </a:p>
          <a:p>
            <a:pPr marL="0" indent="0">
              <a:lnSpc>
                <a:spcPct val="120000"/>
              </a:lnSpc>
              <a:buNone/>
            </a:pPr>
            <a:r>
              <a:rPr lang="en-GB" sz="3100" dirty="0">
                <a:latin typeface="Comic Sans MS" panose="030F0902030302020204" pitchFamily="66" charset="0"/>
              </a:rPr>
              <a:t> </a:t>
            </a:r>
          </a:p>
          <a:p>
            <a:pPr marL="0" indent="0">
              <a:lnSpc>
                <a:spcPct val="120000"/>
              </a:lnSpc>
              <a:buNone/>
            </a:pPr>
            <a:r>
              <a:rPr lang="en-GB" sz="3100" dirty="0">
                <a:latin typeface="Comic Sans MS" panose="030F0902030302020204" pitchFamily="66" charset="0"/>
              </a:rPr>
              <a:t>The pain from my knee was getting terrible so when I saw an officer coming up with his arm around two sisters and laughing, I said, ‘Excuse me, Sir, could you have a look at my knee? The pain is driving me crazy.’ He came over and he stank of whisky. When the nurses took the bandages off he said, ‘Oh there’s fluid above the knee. We’ll tap that tonight.’ </a:t>
            </a:r>
          </a:p>
          <a:p>
            <a:pPr marL="0" indent="0">
              <a:lnSpc>
                <a:spcPct val="120000"/>
              </a:lnSpc>
              <a:buNone/>
            </a:pPr>
            <a:endParaRPr lang="en-GB" sz="3100" dirty="0">
              <a:latin typeface="Comic Sans MS" panose="030F0902030302020204" pitchFamily="66" charset="0"/>
            </a:endParaRPr>
          </a:p>
          <a:p>
            <a:pPr marL="0" indent="0">
              <a:lnSpc>
                <a:spcPct val="120000"/>
              </a:lnSpc>
              <a:buNone/>
            </a:pPr>
            <a:r>
              <a:rPr lang="en-GB" sz="3100" dirty="0">
                <a:latin typeface="Comic Sans MS" panose="030F0902030302020204" pitchFamily="66" charset="0"/>
              </a:rPr>
              <a:t>So they came for me to go to the theatre and I thought, ‘Thank God for that.’ But when I woke up in the early hours of the morning I thought, ‘Oh my God. My leg’s gone.’ They’d guillotined it off without saying a word. There had been no hint at all that I was going to lose my leg. They hadn’t even looked at it until I asked the doctor. </a:t>
            </a:r>
          </a:p>
          <a:p>
            <a:pPr marL="0" indent="0">
              <a:lnSpc>
                <a:spcPct val="120000"/>
              </a:lnSpc>
              <a:buNone/>
            </a:pPr>
            <a:endParaRPr lang="en-GB" sz="3100" dirty="0">
              <a:latin typeface="Comic Sans MS" panose="030F0902030302020204" pitchFamily="66" charset="0"/>
            </a:endParaRPr>
          </a:p>
          <a:p>
            <a:pPr marL="0" indent="0">
              <a:lnSpc>
                <a:spcPct val="120000"/>
              </a:lnSpc>
              <a:buNone/>
            </a:pPr>
            <a:r>
              <a:rPr lang="en-GB" sz="3100" dirty="0">
                <a:latin typeface="Comic Sans MS" panose="030F0902030302020204" pitchFamily="66" charset="0"/>
              </a:rPr>
              <a:t>That day, I prayed to die. All I could think of were the men who stood begging on street corners with a crutch and a tin can. And I was a footballer and that was finished. It was terrible. Late in the afternoon, a nurse came up, took the blanket off and started tearing the gauze off that had dried on. As she was pulling it. I think I called her every name I knew. I said, ‘You’re inhuman, woman!’ but she didn’t take any notice, she must have been deaf. She could have wet it, which would have made it come off easily, but she wouldn’t. I was in agony. </a:t>
            </a:r>
          </a:p>
          <a:p>
            <a:endParaRPr lang="en-GB" dirty="0"/>
          </a:p>
        </p:txBody>
      </p:sp>
      <p:sp>
        <p:nvSpPr>
          <p:cNvPr id="5" name="Content Placeholder 4"/>
          <p:cNvSpPr>
            <a:spLocks noGrp="1"/>
          </p:cNvSpPr>
          <p:nvPr>
            <p:ph sz="half" idx="2"/>
          </p:nvPr>
        </p:nvSpPr>
        <p:spPr>
          <a:xfrm>
            <a:off x="7588316" y="857502"/>
            <a:ext cx="4316288" cy="3429000"/>
          </a:xfrm>
        </p:spPr>
        <p:txBody>
          <a:bodyPr>
            <a:noAutofit/>
          </a:bodyPr>
          <a:lstStyle/>
          <a:p>
            <a:pPr marL="0" indent="0">
              <a:lnSpc>
                <a:spcPct val="120000"/>
              </a:lnSpc>
              <a:buNone/>
            </a:pPr>
            <a:r>
              <a:rPr lang="en-GB" sz="1000" dirty="0">
                <a:latin typeface="Comic Sans MS" panose="030F0902030302020204" pitchFamily="66" charset="0"/>
              </a:rPr>
              <a:t>After that, they put me on a boat and I was taken to Stockport General Hospital. A civilian doctor, Mr Fenwick, came to look at me and when he took the bandages off the smell was terrible. The flesh had receded, two inches of bone stuck out and it had gone black. He said, ‘Send a telegram* for his mother and father to come right away.’ He thought I was going to die. He told a Sister to get a bowl of sterilised water with peroxide in it and that my leg had to be syringed with this solution every four hours. </a:t>
            </a:r>
          </a:p>
          <a:p>
            <a:pPr marL="0" indent="0">
              <a:lnSpc>
                <a:spcPct val="120000"/>
              </a:lnSpc>
              <a:buNone/>
            </a:pPr>
            <a:endParaRPr lang="en-GB" sz="1000" dirty="0">
              <a:latin typeface="Comic Sans MS" panose="030F0902030302020204" pitchFamily="66" charset="0"/>
            </a:endParaRPr>
          </a:p>
          <a:p>
            <a:pPr marL="0" indent="0">
              <a:lnSpc>
                <a:spcPct val="120000"/>
              </a:lnSpc>
              <a:buNone/>
            </a:pPr>
            <a:r>
              <a:rPr lang="en-GB" sz="1000" dirty="0">
                <a:latin typeface="Comic Sans MS" panose="030F0902030302020204" pitchFamily="66" charset="0"/>
              </a:rPr>
              <a:t>And then it started to get better. The wound became beautiful clean red flesh. Mr Fenwick said, ‘We’re going to win, Willie.’ My parents came, and my future wife, whom I’d met when I was home on leave. I think it was her that pulled me through. And Mr Fenwick was an angel. He arranged for a friend of his, a surgeon who specialised in amputations, to re-amputate the leg and make a proper stump. He did it and it was perfect. Everybody seeing it said, ‘What a beautiful job.’</a:t>
            </a:r>
          </a:p>
          <a:p>
            <a:pPr marL="0" indent="0">
              <a:lnSpc>
                <a:spcPct val="120000"/>
              </a:lnSpc>
              <a:buNone/>
            </a:pPr>
            <a:endParaRPr lang="en-GB" sz="1000" dirty="0">
              <a:latin typeface="Comic Sans MS" panose="030F0902030302020204" pitchFamily="66" charset="0"/>
            </a:endParaRPr>
          </a:p>
        </p:txBody>
      </p:sp>
      <p:sp>
        <p:nvSpPr>
          <p:cNvPr id="8" name="TextBox 7"/>
          <p:cNvSpPr txBox="1"/>
          <p:nvPr/>
        </p:nvSpPr>
        <p:spPr>
          <a:xfrm rot="593793">
            <a:off x="10247454" y="267019"/>
            <a:ext cx="1800698" cy="369332"/>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b="1" dirty="0"/>
              <a:t>TEXT C</a:t>
            </a:r>
          </a:p>
        </p:txBody>
      </p:sp>
      <p:sp>
        <p:nvSpPr>
          <p:cNvPr id="7" name="Rectangle 6">
            <a:extLst>
              <a:ext uri="{FF2B5EF4-FFF2-40B4-BE49-F238E27FC236}">
                <a16:creationId xmlns:a16="http://schemas.microsoft.com/office/drawing/2014/main" id="{2DB9D3D7-2D60-D24B-B7E4-499634662DC1}"/>
              </a:ext>
            </a:extLst>
          </p:cNvPr>
          <p:cNvSpPr/>
          <p:nvPr/>
        </p:nvSpPr>
        <p:spPr>
          <a:xfrm>
            <a:off x="229237" y="240248"/>
            <a:ext cx="1602738" cy="1569660"/>
          </a:xfrm>
          <a:prstGeom prst="rect">
            <a:avLst/>
          </a:prstGeom>
        </p:spPr>
        <p:txBody>
          <a:bodyPr wrap="square">
            <a:spAutoFit/>
          </a:bodyPr>
          <a:lstStyle/>
          <a:p>
            <a:r>
              <a:rPr lang="en-US" sz="9600" dirty="0"/>
              <a:t>👨‍🏫</a:t>
            </a:r>
          </a:p>
        </p:txBody>
      </p:sp>
      <p:sp>
        <p:nvSpPr>
          <p:cNvPr id="9" name="Rounded Rectangular Callout 8">
            <a:extLst>
              <a:ext uri="{FF2B5EF4-FFF2-40B4-BE49-F238E27FC236}">
                <a16:creationId xmlns:a16="http://schemas.microsoft.com/office/drawing/2014/main" id="{6ED58E44-CAC5-FF48-9F6F-45FB647943E1}"/>
              </a:ext>
            </a:extLst>
          </p:cNvPr>
          <p:cNvSpPr/>
          <p:nvPr/>
        </p:nvSpPr>
        <p:spPr>
          <a:xfrm>
            <a:off x="229237" y="1809909"/>
            <a:ext cx="2561655" cy="3451574"/>
          </a:xfrm>
          <a:prstGeom prst="wedgeRoundRectCallout">
            <a:avLst>
              <a:gd name="adj1" fmla="val -20894"/>
              <a:gd name="adj2" fmla="val -6310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2060"/>
                </a:solidFill>
                <a:latin typeface="Comic Sans MS" panose="030F0902030302020204" pitchFamily="66" charset="0"/>
              </a:rPr>
              <a:t>Let’s look at a new text.</a:t>
            </a:r>
          </a:p>
          <a:p>
            <a:endParaRPr lang="en-US" i="1" dirty="0">
              <a:solidFill>
                <a:srgbClr val="002060"/>
              </a:solidFill>
              <a:latin typeface="Comic Sans MS" panose="030F0902030302020204" pitchFamily="66" charset="0"/>
            </a:endParaRPr>
          </a:p>
          <a:p>
            <a:r>
              <a:rPr lang="en-US" i="1" dirty="0">
                <a:solidFill>
                  <a:srgbClr val="002060"/>
                </a:solidFill>
                <a:latin typeface="Comic Sans MS" panose="030F0902030302020204" pitchFamily="66" charset="0"/>
              </a:rPr>
              <a:t>This is a piece of autobiographical writing by a soldier who was seriously wounded in battle in France during the First World War.</a:t>
            </a:r>
          </a:p>
        </p:txBody>
      </p:sp>
      <p:pic>
        <p:nvPicPr>
          <p:cNvPr id="2" name="Picture 1">
            <a:extLst>
              <a:ext uri="{FF2B5EF4-FFF2-40B4-BE49-F238E27FC236}">
                <a16:creationId xmlns:a16="http://schemas.microsoft.com/office/drawing/2014/main" id="{BF05A039-7537-D147-89F4-3A33248704D1}"/>
              </a:ext>
            </a:extLst>
          </p:cNvPr>
          <p:cNvPicPr>
            <a:picLocks noChangeAspect="1"/>
          </p:cNvPicPr>
          <p:nvPr/>
        </p:nvPicPr>
        <p:blipFill rotWithShape="1">
          <a:blip r:embed="rId2"/>
          <a:srcRect t="6880"/>
          <a:stretch/>
        </p:blipFill>
        <p:spPr>
          <a:xfrm>
            <a:off x="7847312" y="4145280"/>
            <a:ext cx="1771686" cy="2597696"/>
          </a:xfrm>
          <a:prstGeom prst="rect">
            <a:avLst/>
          </a:prstGeom>
          <a:effectLst>
            <a:softEdge rad="165100"/>
          </a:effectLst>
        </p:spPr>
      </p:pic>
      <p:sp>
        <p:nvSpPr>
          <p:cNvPr id="3" name="Folded Corner 2">
            <a:extLst>
              <a:ext uri="{FF2B5EF4-FFF2-40B4-BE49-F238E27FC236}">
                <a16:creationId xmlns:a16="http://schemas.microsoft.com/office/drawing/2014/main" id="{3060B3DE-1A18-6548-99D8-152EDC5E10E0}"/>
              </a:ext>
            </a:extLst>
          </p:cNvPr>
          <p:cNvSpPr/>
          <p:nvPr/>
        </p:nvSpPr>
        <p:spPr>
          <a:xfrm rot="21141486">
            <a:off x="9663814" y="5588976"/>
            <a:ext cx="2427696" cy="1031741"/>
          </a:xfrm>
          <a:prstGeom prst="foldedCorner">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50" i="1" dirty="0">
                <a:solidFill>
                  <a:schemeClr val="tx1">
                    <a:lumMod val="75000"/>
                    <a:lumOff val="25000"/>
                  </a:schemeClr>
                </a:solidFill>
                <a:latin typeface="Comic Sans MS" panose="030F0902030302020204" pitchFamily="66" charset="0"/>
              </a:rPr>
              <a:t>* </a:t>
            </a:r>
            <a:r>
              <a:rPr lang="en-GB" sz="1050" b="1" i="1" dirty="0">
                <a:solidFill>
                  <a:schemeClr val="tx1">
                    <a:lumMod val="75000"/>
                    <a:lumOff val="25000"/>
                  </a:schemeClr>
                </a:solidFill>
                <a:latin typeface="Comic Sans MS" panose="030F0902030302020204" pitchFamily="66" charset="0"/>
              </a:rPr>
              <a:t>Telegram</a:t>
            </a:r>
            <a:r>
              <a:rPr lang="en-GB" sz="1050" i="1" dirty="0">
                <a:solidFill>
                  <a:schemeClr val="tx1">
                    <a:lumMod val="75000"/>
                    <a:lumOff val="25000"/>
                  </a:schemeClr>
                </a:solidFill>
                <a:latin typeface="Comic Sans MS" panose="030F0902030302020204" pitchFamily="66" charset="0"/>
              </a:rPr>
              <a:t>: a message sent by telegraph, then printed &amp; hand-delivered. Often the fastest form of long-distance communication before everyone had a telephone.</a:t>
            </a:r>
          </a:p>
        </p:txBody>
      </p:sp>
    </p:spTree>
    <p:extLst>
      <p:ext uri="{BB962C8B-B14F-4D97-AF65-F5344CB8AC3E}">
        <p14:creationId xmlns:p14="http://schemas.microsoft.com/office/powerpoint/2010/main" val="34615700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44AD7F-F79E-E14C-B72D-65DEDFC60CD0}"/>
              </a:ext>
            </a:extLst>
          </p:cNvPr>
          <p:cNvPicPr>
            <a:picLocks noChangeAspect="1"/>
          </p:cNvPicPr>
          <p:nvPr/>
        </p:nvPicPr>
        <p:blipFill rotWithShape="1">
          <a:blip r:embed="rId2"/>
          <a:srcRect l="2979" t="6212" r="3097" b="6415"/>
          <a:stretch/>
        </p:blipFill>
        <p:spPr>
          <a:xfrm rot="21161687">
            <a:off x="4368089" y="464742"/>
            <a:ext cx="3657601" cy="2757553"/>
          </a:xfrm>
          <a:prstGeom prst="rect">
            <a:avLst/>
          </a:prstGeom>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2299" r="12592"/>
          <a:stretch/>
        </p:blipFill>
        <p:spPr bwMode="auto">
          <a:xfrm rot="505904">
            <a:off x="8088617" y="593673"/>
            <a:ext cx="3647855" cy="335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3160263" y="2955638"/>
            <a:ext cx="7440944" cy="2952754"/>
            <a:chOff x="414346" y="2948121"/>
            <a:chExt cx="8208912" cy="1963255"/>
          </a:xfrm>
        </p:grpSpPr>
        <p:sp>
          <p:nvSpPr>
            <p:cNvPr id="10" name="Rectangle 9"/>
            <p:cNvSpPr/>
            <p:nvPr/>
          </p:nvSpPr>
          <p:spPr>
            <a:xfrm>
              <a:off x="414346" y="2948121"/>
              <a:ext cx="2448272" cy="79465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endParaRPr lang="en-GB" sz="1400" b="1">
                <a:solidFill>
                  <a:schemeClr val="tx1"/>
                </a:solidFill>
              </a:endParaRPr>
            </a:p>
            <a:p>
              <a:endParaRPr lang="en-GB" sz="1400" b="1">
                <a:solidFill>
                  <a:schemeClr val="tx1"/>
                </a:solidFill>
              </a:endParaRPr>
            </a:p>
            <a:p>
              <a:endParaRPr lang="en-GB" sz="1400" b="1">
                <a:solidFill>
                  <a:schemeClr val="tx1"/>
                </a:solidFill>
              </a:endParaRPr>
            </a:p>
            <a:p>
              <a:endParaRPr lang="en-GB" sz="1400">
                <a:solidFill>
                  <a:schemeClr val="tx1"/>
                </a:solidFill>
              </a:endParaRPr>
            </a:p>
          </p:txBody>
        </p:sp>
        <p:sp>
          <p:nvSpPr>
            <p:cNvPr id="11" name="Rectangle 10"/>
            <p:cNvSpPr/>
            <p:nvPr/>
          </p:nvSpPr>
          <p:spPr>
            <a:xfrm>
              <a:off x="3294666" y="2948121"/>
              <a:ext cx="2448272" cy="79465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endParaRPr lang="en-GB" sz="1400" b="1">
                <a:solidFill>
                  <a:schemeClr val="tx1"/>
                </a:solidFill>
              </a:endParaRPr>
            </a:p>
            <a:p>
              <a:endParaRPr lang="en-GB" sz="1400" b="1">
                <a:solidFill>
                  <a:schemeClr val="tx1"/>
                </a:solidFill>
              </a:endParaRPr>
            </a:p>
            <a:p>
              <a:endParaRPr lang="en-GB" sz="1400" b="1">
                <a:solidFill>
                  <a:schemeClr val="tx1"/>
                </a:solidFill>
              </a:endParaRPr>
            </a:p>
            <a:p>
              <a:endParaRPr lang="en-GB" sz="1400" b="1">
                <a:solidFill>
                  <a:schemeClr val="tx1"/>
                </a:solidFill>
              </a:endParaRPr>
            </a:p>
          </p:txBody>
        </p:sp>
        <p:sp>
          <p:nvSpPr>
            <p:cNvPr id="12" name="Rectangle 11"/>
            <p:cNvSpPr/>
            <p:nvPr/>
          </p:nvSpPr>
          <p:spPr>
            <a:xfrm>
              <a:off x="6174986" y="2948121"/>
              <a:ext cx="2448272" cy="79465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endParaRPr lang="en-GB" sz="1400" b="1">
                <a:solidFill>
                  <a:schemeClr val="tx1"/>
                </a:solidFill>
              </a:endParaRPr>
            </a:p>
            <a:p>
              <a:endParaRPr lang="en-GB" sz="1400" b="1">
                <a:solidFill>
                  <a:schemeClr val="tx1"/>
                </a:solidFill>
              </a:endParaRPr>
            </a:p>
            <a:p>
              <a:endParaRPr lang="en-GB" sz="1400" b="1">
                <a:solidFill>
                  <a:schemeClr val="tx1"/>
                </a:solidFill>
              </a:endParaRPr>
            </a:p>
            <a:p>
              <a:endParaRPr lang="en-GB" sz="1400" b="1">
                <a:solidFill>
                  <a:schemeClr val="tx1"/>
                </a:solidFill>
              </a:endParaRPr>
            </a:p>
          </p:txBody>
        </p:sp>
        <p:sp>
          <p:nvSpPr>
            <p:cNvPr id="13" name="Rectangle 12"/>
            <p:cNvSpPr/>
            <p:nvPr/>
          </p:nvSpPr>
          <p:spPr>
            <a:xfrm>
              <a:off x="414346" y="4116725"/>
              <a:ext cx="2448272" cy="79465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endParaRPr lang="en-GB" sz="1400" b="1">
                <a:solidFill>
                  <a:schemeClr val="tx1"/>
                </a:solidFill>
              </a:endParaRPr>
            </a:p>
            <a:p>
              <a:endParaRPr lang="en-GB" sz="1400" b="1">
                <a:solidFill>
                  <a:schemeClr val="tx1"/>
                </a:solidFill>
              </a:endParaRPr>
            </a:p>
            <a:p>
              <a:endParaRPr lang="en-GB" sz="1400" b="1">
                <a:solidFill>
                  <a:schemeClr val="tx1"/>
                </a:solidFill>
              </a:endParaRPr>
            </a:p>
            <a:p>
              <a:endParaRPr lang="en-GB" sz="1400" b="1">
                <a:solidFill>
                  <a:schemeClr val="tx1"/>
                </a:solidFill>
              </a:endParaRPr>
            </a:p>
          </p:txBody>
        </p:sp>
        <p:sp>
          <p:nvSpPr>
            <p:cNvPr id="14" name="Rectangle 13"/>
            <p:cNvSpPr/>
            <p:nvPr/>
          </p:nvSpPr>
          <p:spPr>
            <a:xfrm>
              <a:off x="3294666" y="4116725"/>
              <a:ext cx="2448272" cy="79465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endParaRPr lang="en-GB" sz="1400" b="1">
                <a:solidFill>
                  <a:schemeClr val="tx1"/>
                </a:solidFill>
              </a:endParaRPr>
            </a:p>
            <a:p>
              <a:endParaRPr lang="en-GB" sz="1400" b="1">
                <a:solidFill>
                  <a:schemeClr val="tx1"/>
                </a:solidFill>
              </a:endParaRPr>
            </a:p>
            <a:p>
              <a:endParaRPr lang="en-GB" sz="1400" b="1">
                <a:solidFill>
                  <a:schemeClr val="tx1"/>
                </a:solidFill>
              </a:endParaRPr>
            </a:p>
          </p:txBody>
        </p:sp>
        <p:sp>
          <p:nvSpPr>
            <p:cNvPr id="15" name="Rectangle 14"/>
            <p:cNvSpPr/>
            <p:nvPr/>
          </p:nvSpPr>
          <p:spPr>
            <a:xfrm>
              <a:off x="6174986" y="4116725"/>
              <a:ext cx="2448272" cy="79465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endParaRPr lang="en-GB" sz="1400" b="1">
                <a:solidFill>
                  <a:schemeClr val="tx1"/>
                </a:solidFill>
              </a:endParaRPr>
            </a:p>
            <a:p>
              <a:endParaRPr lang="en-GB" sz="1400" b="1">
                <a:solidFill>
                  <a:schemeClr val="tx1"/>
                </a:solidFill>
              </a:endParaRPr>
            </a:p>
            <a:p>
              <a:endParaRPr lang="en-GB" sz="1400" b="1">
                <a:solidFill>
                  <a:schemeClr val="tx1"/>
                </a:solidFill>
              </a:endParaRPr>
            </a:p>
            <a:p>
              <a:endParaRPr lang="en-GB" sz="1400" b="1">
                <a:solidFill>
                  <a:schemeClr val="tx1"/>
                </a:solidFill>
              </a:endParaRPr>
            </a:p>
          </p:txBody>
        </p:sp>
        <p:cxnSp>
          <p:nvCxnSpPr>
            <p:cNvPr id="16" name="Straight Arrow Connector 15"/>
            <p:cNvCxnSpPr>
              <a:stCxn id="10" idx="3"/>
              <a:endCxn id="11" idx="1"/>
            </p:cNvCxnSpPr>
            <p:nvPr/>
          </p:nvCxnSpPr>
          <p:spPr>
            <a:xfrm>
              <a:off x="2862618" y="3345446"/>
              <a:ext cx="432048"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17" name="Straight Arrow Connector 16"/>
            <p:cNvCxnSpPr>
              <a:stCxn id="11" idx="3"/>
              <a:endCxn id="12" idx="1"/>
            </p:cNvCxnSpPr>
            <p:nvPr/>
          </p:nvCxnSpPr>
          <p:spPr>
            <a:xfrm>
              <a:off x="5742938" y="3345446"/>
              <a:ext cx="432048"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18" name="Straight Arrow Connector 17"/>
            <p:cNvCxnSpPr>
              <a:stCxn id="13" idx="3"/>
              <a:endCxn id="14" idx="1"/>
            </p:cNvCxnSpPr>
            <p:nvPr/>
          </p:nvCxnSpPr>
          <p:spPr>
            <a:xfrm>
              <a:off x="2862618" y="4514051"/>
              <a:ext cx="432048"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19" name="Straight Arrow Connector 18"/>
            <p:cNvCxnSpPr>
              <a:stCxn id="14" idx="3"/>
              <a:endCxn id="15" idx="1"/>
            </p:cNvCxnSpPr>
            <p:nvPr/>
          </p:nvCxnSpPr>
          <p:spPr>
            <a:xfrm>
              <a:off x="5742938" y="4514051"/>
              <a:ext cx="432048"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0" name="Straight Connector 19"/>
            <p:cNvCxnSpPr/>
            <p:nvPr/>
          </p:nvCxnSpPr>
          <p:spPr>
            <a:xfrm>
              <a:off x="8119202" y="3742772"/>
              <a:ext cx="0" cy="221319"/>
            </a:xfrm>
            <a:prstGeom prst="line">
              <a:avLst/>
            </a:prstGeom>
            <a:ln/>
          </p:spPr>
          <p:style>
            <a:lnRef idx="2">
              <a:schemeClr val="dk1"/>
            </a:lnRef>
            <a:fillRef idx="1">
              <a:schemeClr val="lt1"/>
            </a:fillRef>
            <a:effectRef idx="0">
              <a:schemeClr val="dk1"/>
            </a:effectRef>
            <a:fontRef idx="minor">
              <a:schemeClr val="dk1"/>
            </a:fontRef>
          </p:style>
        </p:cxnSp>
        <p:cxnSp>
          <p:nvCxnSpPr>
            <p:cNvPr id="21" name="Straight Connector 20"/>
            <p:cNvCxnSpPr/>
            <p:nvPr/>
          </p:nvCxnSpPr>
          <p:spPr>
            <a:xfrm flipH="1">
              <a:off x="1062418" y="3964091"/>
              <a:ext cx="7056784" cy="0"/>
            </a:xfrm>
            <a:prstGeom prst="line">
              <a:avLst/>
            </a:prstGeom>
            <a:ln/>
          </p:spPr>
          <p:style>
            <a:lnRef idx="2">
              <a:schemeClr val="dk1"/>
            </a:lnRef>
            <a:fillRef idx="1">
              <a:schemeClr val="lt1"/>
            </a:fillRef>
            <a:effectRef idx="0">
              <a:schemeClr val="dk1"/>
            </a:effectRef>
            <a:fontRef idx="minor">
              <a:schemeClr val="dk1"/>
            </a:fontRef>
          </p:style>
        </p:cxnSp>
        <p:cxnSp>
          <p:nvCxnSpPr>
            <p:cNvPr id="22" name="Straight Arrow Connector 21"/>
            <p:cNvCxnSpPr/>
            <p:nvPr/>
          </p:nvCxnSpPr>
          <p:spPr>
            <a:xfrm>
              <a:off x="1062418" y="3964091"/>
              <a:ext cx="0" cy="152634"/>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grpSp>
      <p:sp>
        <p:nvSpPr>
          <p:cNvPr id="24" name="Rectangle 23">
            <a:extLst>
              <a:ext uri="{FF2B5EF4-FFF2-40B4-BE49-F238E27FC236}">
                <a16:creationId xmlns:a16="http://schemas.microsoft.com/office/drawing/2014/main" id="{78F9277B-C2E8-0F48-9C1C-AB73B6C6E4F7}"/>
              </a:ext>
            </a:extLst>
          </p:cNvPr>
          <p:cNvSpPr/>
          <p:nvPr/>
        </p:nvSpPr>
        <p:spPr>
          <a:xfrm>
            <a:off x="229237" y="240248"/>
            <a:ext cx="1602738" cy="1569660"/>
          </a:xfrm>
          <a:prstGeom prst="rect">
            <a:avLst/>
          </a:prstGeom>
        </p:spPr>
        <p:txBody>
          <a:bodyPr wrap="square">
            <a:spAutoFit/>
          </a:bodyPr>
          <a:lstStyle/>
          <a:p>
            <a:r>
              <a:rPr lang="en-US" sz="9600" dirty="0"/>
              <a:t>👨‍🏫</a:t>
            </a:r>
          </a:p>
        </p:txBody>
      </p:sp>
      <p:sp>
        <p:nvSpPr>
          <p:cNvPr id="25" name="Rounded Rectangular Callout 24">
            <a:extLst>
              <a:ext uri="{FF2B5EF4-FFF2-40B4-BE49-F238E27FC236}">
                <a16:creationId xmlns:a16="http://schemas.microsoft.com/office/drawing/2014/main" id="{979E9C3E-0AB0-8941-8B30-28DAEF097F8A}"/>
              </a:ext>
            </a:extLst>
          </p:cNvPr>
          <p:cNvSpPr/>
          <p:nvPr/>
        </p:nvSpPr>
        <p:spPr>
          <a:xfrm>
            <a:off x="229237" y="1809909"/>
            <a:ext cx="2561655" cy="3589406"/>
          </a:xfrm>
          <a:prstGeom prst="wedgeRoundRectCallout">
            <a:avLst>
              <a:gd name="adj1" fmla="val -20894"/>
              <a:gd name="adj2" fmla="val -6310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2060"/>
                </a:solidFill>
                <a:latin typeface="Comic Sans MS" panose="030F0902030302020204" pitchFamily="66" charset="0"/>
              </a:rPr>
              <a:t>The first question to ask yourself: </a:t>
            </a:r>
            <a:r>
              <a:rPr lang="en-US" b="1" i="1" dirty="0">
                <a:solidFill>
                  <a:srgbClr val="002060"/>
                </a:solidFill>
                <a:latin typeface="Comic Sans MS" panose="030F0902030302020204" pitchFamily="66" charset="0"/>
              </a:rPr>
              <a:t>What is the extract about?</a:t>
            </a:r>
          </a:p>
          <a:p>
            <a:endParaRPr lang="en-US" i="1" dirty="0">
              <a:solidFill>
                <a:srgbClr val="002060"/>
              </a:solidFill>
              <a:latin typeface="Comic Sans MS" panose="030F0902030302020204" pitchFamily="66" charset="0"/>
            </a:endParaRPr>
          </a:p>
          <a:p>
            <a:r>
              <a:rPr lang="en-US" b="1" i="1" dirty="0">
                <a:solidFill>
                  <a:srgbClr val="002060"/>
                </a:solidFill>
                <a:latin typeface="Comic Sans MS" panose="030F0902030302020204" pitchFamily="66" charset="0"/>
              </a:rPr>
              <a:t>Task:</a:t>
            </a:r>
          </a:p>
          <a:p>
            <a:r>
              <a:rPr lang="en-US" i="1" dirty="0">
                <a:solidFill>
                  <a:srgbClr val="002060"/>
                </a:solidFill>
                <a:latin typeface="Comic Sans MS" panose="030F0902030302020204" pitchFamily="66" charset="0"/>
              </a:rPr>
              <a:t>Sequence the main events of the narrative in a flow map.</a:t>
            </a:r>
          </a:p>
          <a:p>
            <a:endParaRPr lang="en-US" i="1" dirty="0">
              <a:solidFill>
                <a:srgbClr val="002060"/>
              </a:solidFill>
              <a:latin typeface="Comic Sans MS" panose="030F0902030302020204" pitchFamily="66" charset="0"/>
            </a:endParaRPr>
          </a:p>
        </p:txBody>
      </p:sp>
    </p:spTree>
    <p:extLst>
      <p:ext uri="{BB962C8B-B14F-4D97-AF65-F5344CB8AC3E}">
        <p14:creationId xmlns:p14="http://schemas.microsoft.com/office/powerpoint/2010/main" val="26987674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836" t="54758" r="59736" b="34635"/>
          <a:stretch/>
        </p:blipFill>
        <p:spPr bwMode="auto">
          <a:xfrm>
            <a:off x="5718282" y="469837"/>
            <a:ext cx="3829050" cy="775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rot="575300">
            <a:off x="9811497" y="1793549"/>
            <a:ext cx="1775971" cy="1015663"/>
          </a:xfrm>
          <a:prstGeom prst="rect">
            <a:avLst/>
          </a:prstGeom>
          <a:solidFill>
            <a:srgbClr val="FFC000"/>
          </a:solidFill>
          <a:ln w="57150">
            <a:solidFill>
              <a:schemeClr val="tx1"/>
            </a:solidFill>
          </a:ln>
        </p:spPr>
        <p:txBody>
          <a:bodyPr wrap="square" rtlCol="0">
            <a:spAutoFit/>
          </a:bodyPr>
          <a:lstStyle/>
          <a:p>
            <a:pPr algn="ctr"/>
            <a:r>
              <a:rPr lang="en-GB" sz="6000" b="1" dirty="0">
                <a:effectLst>
                  <a:outerShdw blurRad="38100" dist="38100" dir="2700000" algn="tl">
                    <a:srgbClr val="000000">
                      <a:alpha val="43137"/>
                    </a:srgbClr>
                  </a:outerShdw>
                </a:effectLst>
              </a:rPr>
              <a:t>AO1</a:t>
            </a:r>
          </a:p>
        </p:txBody>
      </p:sp>
      <p:sp>
        <p:nvSpPr>
          <p:cNvPr id="3" name="TextBox 2"/>
          <p:cNvSpPr txBox="1"/>
          <p:nvPr/>
        </p:nvSpPr>
        <p:spPr>
          <a:xfrm>
            <a:off x="3395795" y="1674674"/>
            <a:ext cx="8557492" cy="1754326"/>
          </a:xfrm>
          <a:prstGeom prst="rect">
            <a:avLst/>
          </a:prstGeom>
          <a:noFill/>
        </p:spPr>
        <p:txBody>
          <a:bodyPr wrap="square" rtlCol="0">
            <a:spAutoFit/>
          </a:bodyPr>
          <a:lstStyle/>
          <a:p>
            <a:r>
              <a:rPr lang="en-GB"/>
              <a:t>Read again the </a:t>
            </a:r>
            <a:r>
              <a:rPr lang="en-GB" b="1"/>
              <a:t>first four paragraphs</a:t>
            </a:r>
            <a:r>
              <a:rPr lang="en-GB"/>
              <a:t> of the source. </a:t>
            </a:r>
          </a:p>
          <a:p>
            <a:endParaRPr lang="en-GB"/>
          </a:p>
          <a:p>
            <a:r>
              <a:rPr lang="en-GB"/>
              <a:t>Choose four statements below which are TRUE.</a:t>
            </a:r>
          </a:p>
          <a:p>
            <a:endParaRPr lang="en-GB"/>
          </a:p>
          <a:p>
            <a:pPr marL="285750" indent="-285750">
              <a:buFont typeface="Arial" panose="020B0604020202020204" pitchFamily="34" charset="0"/>
              <a:buChar char="•"/>
            </a:pPr>
            <a:r>
              <a:rPr lang="en-GB"/>
              <a:t>Shade the boxes of the ones you think are true.</a:t>
            </a:r>
          </a:p>
          <a:p>
            <a:pPr marL="285750" indent="-285750">
              <a:buFont typeface="Arial" panose="020B0604020202020204" pitchFamily="34" charset="0"/>
              <a:buChar char="•"/>
            </a:pPr>
            <a:r>
              <a:rPr lang="en-GB"/>
              <a:t>Choose a maximum of four statements.</a:t>
            </a:r>
          </a:p>
        </p:txBody>
      </p:sp>
      <p:sp>
        <p:nvSpPr>
          <p:cNvPr id="8" name="Oval 7"/>
          <p:cNvSpPr/>
          <p:nvPr/>
        </p:nvSpPr>
        <p:spPr>
          <a:xfrm>
            <a:off x="11587643" y="3618891"/>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11593247" y="3965682"/>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11593247" y="4338971"/>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11593247" y="4699011"/>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11593247" y="5117810"/>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11593247" y="5477850"/>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11593247" y="5837890"/>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11593247" y="6197930"/>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0186660-F7C6-0942-968E-B9D3F8882073}"/>
              </a:ext>
            </a:extLst>
          </p:cNvPr>
          <p:cNvSpPr/>
          <p:nvPr/>
        </p:nvSpPr>
        <p:spPr>
          <a:xfrm>
            <a:off x="229237" y="240248"/>
            <a:ext cx="1602738" cy="1569660"/>
          </a:xfrm>
          <a:prstGeom prst="rect">
            <a:avLst/>
          </a:prstGeom>
        </p:spPr>
        <p:txBody>
          <a:bodyPr wrap="square">
            <a:spAutoFit/>
          </a:bodyPr>
          <a:lstStyle/>
          <a:p>
            <a:r>
              <a:rPr lang="en-US" sz="9600" dirty="0"/>
              <a:t>👨‍🏫</a:t>
            </a:r>
          </a:p>
        </p:txBody>
      </p:sp>
      <p:sp>
        <p:nvSpPr>
          <p:cNvPr id="18" name="Rounded Rectangular Callout 17">
            <a:extLst>
              <a:ext uri="{FF2B5EF4-FFF2-40B4-BE49-F238E27FC236}">
                <a16:creationId xmlns:a16="http://schemas.microsoft.com/office/drawing/2014/main" id="{7E8210E0-83AB-5D47-A1DB-0F37D47944BC}"/>
              </a:ext>
            </a:extLst>
          </p:cNvPr>
          <p:cNvSpPr/>
          <p:nvPr/>
        </p:nvSpPr>
        <p:spPr>
          <a:xfrm>
            <a:off x="229237" y="1809908"/>
            <a:ext cx="2713748" cy="3787327"/>
          </a:xfrm>
          <a:prstGeom prst="wedgeRoundRectCallout">
            <a:avLst>
              <a:gd name="adj1" fmla="val -20894"/>
              <a:gd name="adj2" fmla="val -6310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2060"/>
                </a:solidFill>
                <a:latin typeface="Comic Sans MS" panose="030F0902030302020204" pitchFamily="66" charset="0"/>
              </a:rPr>
              <a:t>Firstly, let’s make sure you understand what’s happening in the text.</a:t>
            </a:r>
          </a:p>
          <a:p>
            <a:endParaRPr lang="en-US" i="1" dirty="0">
              <a:solidFill>
                <a:srgbClr val="002060"/>
              </a:solidFill>
              <a:latin typeface="Comic Sans MS" panose="030F0902030302020204" pitchFamily="66" charset="0"/>
            </a:endParaRPr>
          </a:p>
          <a:p>
            <a:r>
              <a:rPr lang="en-US" i="1" dirty="0">
                <a:solidFill>
                  <a:srgbClr val="002060"/>
                </a:solidFill>
                <a:latin typeface="Comic Sans MS" panose="030F0902030302020204" pitchFamily="66" charset="0"/>
              </a:rPr>
              <a:t>Remember, question one is only worth </a:t>
            </a:r>
            <a:r>
              <a:rPr lang="en-US" b="1" i="1" dirty="0">
                <a:solidFill>
                  <a:srgbClr val="002060"/>
                </a:solidFill>
                <a:latin typeface="Comic Sans MS" panose="030F0902030302020204" pitchFamily="66" charset="0"/>
              </a:rPr>
              <a:t>four marks</a:t>
            </a:r>
            <a:r>
              <a:rPr lang="en-US" i="1" dirty="0">
                <a:solidFill>
                  <a:srgbClr val="002060"/>
                </a:solidFill>
                <a:latin typeface="Comic Sans MS" panose="030F0902030302020204" pitchFamily="66" charset="0"/>
              </a:rPr>
              <a:t>, so don’t spend any longer than </a:t>
            </a:r>
            <a:r>
              <a:rPr lang="en-US" b="1" i="1" dirty="0">
                <a:solidFill>
                  <a:srgbClr val="002060"/>
                </a:solidFill>
                <a:latin typeface="Comic Sans MS" panose="030F0902030302020204" pitchFamily="66" charset="0"/>
              </a:rPr>
              <a:t>five minutes </a:t>
            </a:r>
            <a:r>
              <a:rPr lang="en-US" i="1" dirty="0">
                <a:solidFill>
                  <a:srgbClr val="002060"/>
                </a:solidFill>
                <a:latin typeface="Comic Sans MS" panose="030F0902030302020204" pitchFamily="66" charset="0"/>
              </a:rPr>
              <a:t>answering it.</a:t>
            </a:r>
          </a:p>
          <a:p>
            <a:endParaRPr lang="en-US" i="1" dirty="0">
              <a:solidFill>
                <a:srgbClr val="002060"/>
              </a:solidFill>
              <a:latin typeface="Comic Sans MS" panose="030F0902030302020204" pitchFamily="66" charset="0"/>
            </a:endParaRPr>
          </a:p>
        </p:txBody>
      </p:sp>
      <p:graphicFrame>
        <p:nvGraphicFramePr>
          <p:cNvPr id="19" name="Table 18">
            <a:extLst>
              <a:ext uri="{FF2B5EF4-FFF2-40B4-BE49-F238E27FC236}">
                <a16:creationId xmlns:a16="http://schemas.microsoft.com/office/drawing/2014/main" id="{8FEE1E2C-091C-284C-A21A-2FCF64475D38}"/>
              </a:ext>
            </a:extLst>
          </p:cNvPr>
          <p:cNvGraphicFramePr>
            <a:graphicFrameLocks noGrp="1"/>
          </p:cNvGraphicFramePr>
          <p:nvPr/>
        </p:nvGraphicFramePr>
        <p:xfrm>
          <a:off x="3532795" y="3504729"/>
          <a:ext cx="8414600" cy="2966720"/>
        </p:xfrm>
        <a:graphic>
          <a:graphicData uri="http://schemas.openxmlformats.org/drawingml/2006/table">
            <a:tbl>
              <a:tblPr firstRow="1" bandRow="1">
                <a:tableStyleId>{5940675A-B579-460E-94D1-54222C63F5DA}</a:tableStyleId>
              </a:tblPr>
              <a:tblGrid>
                <a:gridCol w="433172">
                  <a:extLst>
                    <a:ext uri="{9D8B030D-6E8A-4147-A177-3AD203B41FA5}">
                      <a16:colId xmlns:a16="http://schemas.microsoft.com/office/drawing/2014/main" val="20000"/>
                    </a:ext>
                  </a:extLst>
                </a:gridCol>
                <a:gridCol w="7420670">
                  <a:extLst>
                    <a:ext uri="{9D8B030D-6E8A-4147-A177-3AD203B41FA5}">
                      <a16:colId xmlns:a16="http://schemas.microsoft.com/office/drawing/2014/main" val="20001"/>
                    </a:ext>
                  </a:extLst>
                </a:gridCol>
                <a:gridCol w="560758">
                  <a:extLst>
                    <a:ext uri="{9D8B030D-6E8A-4147-A177-3AD203B41FA5}">
                      <a16:colId xmlns:a16="http://schemas.microsoft.com/office/drawing/2014/main" val="20002"/>
                    </a:ext>
                  </a:extLst>
                </a:gridCol>
              </a:tblGrid>
              <a:tr h="370840">
                <a:tc>
                  <a:txBody>
                    <a:bodyPr/>
                    <a:lstStyle/>
                    <a:p>
                      <a:r>
                        <a:rPr lang="en-GB" b="1" dirty="0"/>
                        <a:t>A</a:t>
                      </a:r>
                    </a:p>
                  </a:txBody>
                  <a:tcPr/>
                </a:tc>
                <a:tc>
                  <a:txBody>
                    <a:bodyPr/>
                    <a:lstStyle/>
                    <a:p>
                      <a:r>
                        <a:rPr lang="en-GB" dirty="0"/>
                        <a:t>The soldier has been wounded in both arms.</a:t>
                      </a:r>
                    </a:p>
                  </a:txBody>
                  <a:tcPr/>
                </a:tc>
                <a:tc>
                  <a:txBody>
                    <a:bodyPr/>
                    <a:lstStyle/>
                    <a:p>
                      <a:endParaRPr lang="en-GB" dirty="0"/>
                    </a:p>
                  </a:txBody>
                  <a:tcPr/>
                </a:tc>
                <a:extLst>
                  <a:ext uri="{0D108BD9-81ED-4DB2-BD59-A6C34878D82A}">
                    <a16:rowId xmlns:a16="http://schemas.microsoft.com/office/drawing/2014/main" val="10000"/>
                  </a:ext>
                </a:extLst>
              </a:tr>
              <a:tr h="370840">
                <a:tc>
                  <a:txBody>
                    <a:bodyPr/>
                    <a:lstStyle/>
                    <a:p>
                      <a:r>
                        <a:rPr lang="en-GB" b="1" dirty="0"/>
                        <a:t>B</a:t>
                      </a:r>
                    </a:p>
                  </a:txBody>
                  <a:tcPr/>
                </a:tc>
                <a:tc>
                  <a:txBody>
                    <a:bodyPr/>
                    <a:lstStyle/>
                    <a:p>
                      <a:r>
                        <a:rPr lang="en-GB" dirty="0"/>
                        <a:t>The soldier is not told he will lose his leg.</a:t>
                      </a:r>
                    </a:p>
                  </a:txBody>
                  <a:tcPr/>
                </a:tc>
                <a:tc>
                  <a:txBody>
                    <a:bodyPr/>
                    <a:lstStyle/>
                    <a:p>
                      <a:endParaRPr lang="en-GB" dirty="0"/>
                    </a:p>
                  </a:txBody>
                  <a:tcPr/>
                </a:tc>
                <a:extLst>
                  <a:ext uri="{0D108BD9-81ED-4DB2-BD59-A6C34878D82A}">
                    <a16:rowId xmlns:a16="http://schemas.microsoft.com/office/drawing/2014/main" val="10001"/>
                  </a:ext>
                </a:extLst>
              </a:tr>
              <a:tr h="370840">
                <a:tc>
                  <a:txBody>
                    <a:bodyPr/>
                    <a:lstStyle/>
                    <a:p>
                      <a:r>
                        <a:rPr lang="en-GB" b="1" dirty="0"/>
                        <a:t>C</a:t>
                      </a:r>
                    </a:p>
                  </a:txBody>
                  <a:tcPr/>
                </a:tc>
                <a:tc>
                  <a:txBody>
                    <a:bodyPr/>
                    <a:lstStyle/>
                    <a:p>
                      <a:r>
                        <a:rPr lang="en-GB" dirty="0"/>
                        <a:t>The</a:t>
                      </a:r>
                      <a:r>
                        <a:rPr lang="en-GB" baseline="0" dirty="0"/>
                        <a:t> soldier is treated well at the hospital in France. </a:t>
                      </a:r>
                      <a:endParaRPr lang="en-GB" dirty="0"/>
                    </a:p>
                  </a:txBody>
                  <a:tcPr/>
                </a:tc>
                <a:tc>
                  <a:txBody>
                    <a:bodyPr/>
                    <a:lstStyle/>
                    <a:p>
                      <a:endParaRPr lang="en-GB"/>
                    </a:p>
                  </a:txBody>
                  <a:tcPr/>
                </a:tc>
                <a:extLst>
                  <a:ext uri="{0D108BD9-81ED-4DB2-BD59-A6C34878D82A}">
                    <a16:rowId xmlns:a16="http://schemas.microsoft.com/office/drawing/2014/main" val="10002"/>
                  </a:ext>
                </a:extLst>
              </a:tr>
              <a:tr h="370840">
                <a:tc>
                  <a:txBody>
                    <a:bodyPr/>
                    <a:lstStyle/>
                    <a:p>
                      <a:r>
                        <a:rPr lang="en-GB" b="1" dirty="0"/>
                        <a:t>D</a:t>
                      </a:r>
                    </a:p>
                  </a:txBody>
                  <a:tcPr/>
                </a:tc>
                <a:tc>
                  <a:txBody>
                    <a:bodyPr/>
                    <a:lstStyle/>
                    <a:p>
                      <a:r>
                        <a:rPr lang="en-GB" dirty="0"/>
                        <a:t>The doctor</a:t>
                      </a:r>
                      <a:r>
                        <a:rPr lang="en-GB" baseline="0" dirty="0"/>
                        <a:t> is under the influence of alcohol in France.</a:t>
                      </a:r>
                      <a:endParaRPr lang="en-GB" dirty="0"/>
                    </a:p>
                  </a:txBody>
                  <a:tcPr/>
                </a:tc>
                <a:tc>
                  <a:txBody>
                    <a:bodyPr/>
                    <a:lstStyle/>
                    <a:p>
                      <a:endParaRPr lang="en-GB"/>
                    </a:p>
                  </a:txBody>
                  <a:tcPr/>
                </a:tc>
                <a:extLst>
                  <a:ext uri="{0D108BD9-81ED-4DB2-BD59-A6C34878D82A}">
                    <a16:rowId xmlns:a16="http://schemas.microsoft.com/office/drawing/2014/main" val="10003"/>
                  </a:ext>
                </a:extLst>
              </a:tr>
              <a:tr h="370840">
                <a:tc>
                  <a:txBody>
                    <a:bodyPr/>
                    <a:lstStyle/>
                    <a:p>
                      <a:r>
                        <a:rPr lang="en-GB" b="1" dirty="0"/>
                        <a:t>E</a:t>
                      </a:r>
                    </a:p>
                  </a:txBody>
                  <a:tcPr/>
                </a:tc>
                <a:tc>
                  <a:txBody>
                    <a:bodyPr/>
                    <a:lstStyle/>
                    <a:p>
                      <a:r>
                        <a:rPr lang="en-GB" dirty="0"/>
                        <a:t>Back in England, the doctor</a:t>
                      </a:r>
                      <a:r>
                        <a:rPr lang="en-GB" baseline="0" dirty="0"/>
                        <a:t> thinks the soldier will die.</a:t>
                      </a:r>
                      <a:endParaRPr lang="en-GB" dirty="0"/>
                    </a:p>
                  </a:txBody>
                  <a:tcPr/>
                </a:tc>
                <a:tc>
                  <a:txBody>
                    <a:bodyPr/>
                    <a:lstStyle/>
                    <a:p>
                      <a:endParaRPr lang="en-GB"/>
                    </a:p>
                  </a:txBody>
                  <a:tcPr/>
                </a:tc>
                <a:extLst>
                  <a:ext uri="{0D108BD9-81ED-4DB2-BD59-A6C34878D82A}">
                    <a16:rowId xmlns:a16="http://schemas.microsoft.com/office/drawing/2014/main" val="10004"/>
                  </a:ext>
                </a:extLst>
              </a:tr>
              <a:tr h="370840">
                <a:tc>
                  <a:txBody>
                    <a:bodyPr/>
                    <a:lstStyle/>
                    <a:p>
                      <a:r>
                        <a:rPr lang="en-GB" b="1" dirty="0"/>
                        <a:t>F</a:t>
                      </a:r>
                    </a:p>
                  </a:txBody>
                  <a:tcPr/>
                </a:tc>
                <a:tc>
                  <a:txBody>
                    <a:bodyPr/>
                    <a:lstStyle/>
                    <a:p>
                      <a:r>
                        <a:rPr lang="en-GB" dirty="0"/>
                        <a:t>His parents are told to stay</a:t>
                      </a:r>
                      <a:r>
                        <a:rPr lang="en-GB" baseline="0" dirty="0"/>
                        <a:t> away from the hospital. </a:t>
                      </a:r>
                      <a:endParaRPr lang="en-GB" dirty="0"/>
                    </a:p>
                  </a:txBody>
                  <a:tcPr/>
                </a:tc>
                <a:tc>
                  <a:txBody>
                    <a:bodyPr/>
                    <a:lstStyle/>
                    <a:p>
                      <a:endParaRPr lang="en-GB"/>
                    </a:p>
                  </a:txBody>
                  <a:tcPr/>
                </a:tc>
                <a:extLst>
                  <a:ext uri="{0D108BD9-81ED-4DB2-BD59-A6C34878D82A}">
                    <a16:rowId xmlns:a16="http://schemas.microsoft.com/office/drawing/2014/main" val="10005"/>
                  </a:ext>
                </a:extLst>
              </a:tr>
              <a:tr h="370840">
                <a:tc>
                  <a:txBody>
                    <a:bodyPr/>
                    <a:lstStyle/>
                    <a:p>
                      <a:r>
                        <a:rPr lang="en-GB" b="1" dirty="0"/>
                        <a:t>G</a:t>
                      </a:r>
                    </a:p>
                  </a:txBody>
                  <a:tcPr/>
                </a:tc>
                <a:tc>
                  <a:txBody>
                    <a:bodyPr/>
                    <a:lstStyle/>
                    <a:p>
                      <a:r>
                        <a:rPr lang="en-GB" dirty="0"/>
                        <a:t>The amputation</a:t>
                      </a:r>
                      <a:r>
                        <a:rPr lang="en-GB" baseline="0" dirty="0"/>
                        <a:t> was done badly in France.</a:t>
                      </a:r>
                      <a:endParaRPr lang="en-GB" dirty="0"/>
                    </a:p>
                  </a:txBody>
                  <a:tcPr/>
                </a:tc>
                <a:tc>
                  <a:txBody>
                    <a:bodyPr/>
                    <a:lstStyle/>
                    <a:p>
                      <a:endParaRPr lang="en-GB"/>
                    </a:p>
                  </a:txBody>
                  <a:tcPr/>
                </a:tc>
                <a:extLst>
                  <a:ext uri="{0D108BD9-81ED-4DB2-BD59-A6C34878D82A}">
                    <a16:rowId xmlns:a16="http://schemas.microsoft.com/office/drawing/2014/main" val="10006"/>
                  </a:ext>
                </a:extLst>
              </a:tr>
              <a:tr h="370840">
                <a:tc>
                  <a:txBody>
                    <a:bodyPr/>
                    <a:lstStyle/>
                    <a:p>
                      <a:r>
                        <a:rPr lang="en-GB" b="1" dirty="0"/>
                        <a:t>H</a:t>
                      </a:r>
                    </a:p>
                  </a:txBody>
                  <a:tcPr/>
                </a:tc>
                <a:tc>
                  <a:txBody>
                    <a:bodyPr/>
                    <a:lstStyle/>
                    <a:p>
                      <a:r>
                        <a:rPr lang="en-GB" dirty="0"/>
                        <a:t>It</a:t>
                      </a:r>
                      <a:r>
                        <a:rPr lang="en-GB" baseline="0" dirty="0"/>
                        <a:t> is thought he will lose his other leg.</a:t>
                      </a:r>
                      <a:endParaRPr lang="en-GB" dirty="0"/>
                    </a:p>
                  </a:txBody>
                  <a:tcPr/>
                </a:tc>
                <a:tc>
                  <a:txBody>
                    <a:bodyPr/>
                    <a:lstStyle/>
                    <a:p>
                      <a:endParaRPr lang="en-GB"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0107585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836" t="54758" r="59736" b="34635"/>
          <a:stretch/>
        </p:blipFill>
        <p:spPr bwMode="auto">
          <a:xfrm>
            <a:off x="5718282" y="469837"/>
            <a:ext cx="3829050" cy="775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rot="575300">
            <a:off x="9811497" y="1793549"/>
            <a:ext cx="1775971" cy="1015663"/>
          </a:xfrm>
          <a:prstGeom prst="rect">
            <a:avLst/>
          </a:prstGeom>
          <a:solidFill>
            <a:srgbClr val="FFC000"/>
          </a:solidFill>
          <a:ln w="57150">
            <a:solidFill>
              <a:schemeClr val="tx1"/>
            </a:solidFill>
          </a:ln>
        </p:spPr>
        <p:txBody>
          <a:bodyPr wrap="square" rtlCol="0">
            <a:spAutoFit/>
          </a:bodyPr>
          <a:lstStyle/>
          <a:p>
            <a:pPr algn="ctr"/>
            <a:r>
              <a:rPr lang="en-GB" sz="6000" b="1" dirty="0">
                <a:effectLst>
                  <a:outerShdw blurRad="38100" dist="38100" dir="2700000" algn="tl">
                    <a:srgbClr val="000000">
                      <a:alpha val="43137"/>
                    </a:srgbClr>
                  </a:outerShdw>
                </a:effectLst>
              </a:rPr>
              <a:t>AO1</a:t>
            </a:r>
          </a:p>
        </p:txBody>
      </p:sp>
      <p:sp>
        <p:nvSpPr>
          <p:cNvPr id="3" name="TextBox 2"/>
          <p:cNvSpPr txBox="1"/>
          <p:nvPr/>
        </p:nvSpPr>
        <p:spPr>
          <a:xfrm>
            <a:off x="3395795" y="1674674"/>
            <a:ext cx="8557492" cy="1754326"/>
          </a:xfrm>
          <a:prstGeom prst="rect">
            <a:avLst/>
          </a:prstGeom>
          <a:noFill/>
        </p:spPr>
        <p:txBody>
          <a:bodyPr wrap="square" rtlCol="0">
            <a:spAutoFit/>
          </a:bodyPr>
          <a:lstStyle/>
          <a:p>
            <a:r>
              <a:rPr lang="en-GB"/>
              <a:t>Read again the </a:t>
            </a:r>
            <a:r>
              <a:rPr lang="en-GB" b="1"/>
              <a:t>first four paragraphs</a:t>
            </a:r>
            <a:r>
              <a:rPr lang="en-GB"/>
              <a:t> of the source. </a:t>
            </a:r>
          </a:p>
          <a:p>
            <a:endParaRPr lang="en-GB"/>
          </a:p>
          <a:p>
            <a:r>
              <a:rPr lang="en-GB"/>
              <a:t>Choose four statements below which are TRUE.</a:t>
            </a:r>
          </a:p>
          <a:p>
            <a:endParaRPr lang="en-GB"/>
          </a:p>
          <a:p>
            <a:pPr marL="285750" indent="-285750">
              <a:buFont typeface="Arial" panose="020B0604020202020204" pitchFamily="34" charset="0"/>
              <a:buChar char="•"/>
            </a:pPr>
            <a:r>
              <a:rPr lang="en-GB"/>
              <a:t>Shade the boxes of the ones you think are true.</a:t>
            </a:r>
          </a:p>
          <a:p>
            <a:pPr marL="285750" indent="-285750">
              <a:buFont typeface="Arial" panose="020B0604020202020204" pitchFamily="34" charset="0"/>
              <a:buChar char="•"/>
            </a:pPr>
            <a:r>
              <a:rPr lang="en-GB"/>
              <a:t>Choose a maximum of four statements.</a:t>
            </a:r>
          </a:p>
        </p:txBody>
      </p:sp>
      <p:sp>
        <p:nvSpPr>
          <p:cNvPr id="8" name="Oval 7"/>
          <p:cNvSpPr/>
          <p:nvPr/>
        </p:nvSpPr>
        <p:spPr>
          <a:xfrm>
            <a:off x="11587643" y="3618891"/>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11593247" y="3965682"/>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11593247" y="4338971"/>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11593247" y="4699011"/>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11593247" y="5117810"/>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11593247" y="5477850"/>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11593247" y="5837890"/>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11593247" y="6197930"/>
            <a:ext cx="144016" cy="157265"/>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0186660-F7C6-0942-968E-B9D3F8882073}"/>
              </a:ext>
            </a:extLst>
          </p:cNvPr>
          <p:cNvSpPr/>
          <p:nvPr/>
        </p:nvSpPr>
        <p:spPr>
          <a:xfrm>
            <a:off x="229237" y="240248"/>
            <a:ext cx="1602738" cy="1569660"/>
          </a:xfrm>
          <a:prstGeom prst="rect">
            <a:avLst/>
          </a:prstGeom>
        </p:spPr>
        <p:txBody>
          <a:bodyPr wrap="square">
            <a:spAutoFit/>
          </a:bodyPr>
          <a:lstStyle/>
          <a:p>
            <a:r>
              <a:rPr lang="en-US" sz="9600" dirty="0"/>
              <a:t>👨‍🏫</a:t>
            </a:r>
          </a:p>
        </p:txBody>
      </p:sp>
      <p:graphicFrame>
        <p:nvGraphicFramePr>
          <p:cNvPr id="19" name="Table 18">
            <a:extLst>
              <a:ext uri="{FF2B5EF4-FFF2-40B4-BE49-F238E27FC236}">
                <a16:creationId xmlns:a16="http://schemas.microsoft.com/office/drawing/2014/main" id="{8FEE1E2C-091C-284C-A21A-2FCF64475D38}"/>
              </a:ext>
            </a:extLst>
          </p:cNvPr>
          <p:cNvGraphicFramePr>
            <a:graphicFrameLocks noGrp="1"/>
          </p:cNvGraphicFramePr>
          <p:nvPr/>
        </p:nvGraphicFramePr>
        <p:xfrm>
          <a:off x="3532795" y="3504729"/>
          <a:ext cx="8414600" cy="2966720"/>
        </p:xfrm>
        <a:graphic>
          <a:graphicData uri="http://schemas.openxmlformats.org/drawingml/2006/table">
            <a:tbl>
              <a:tblPr firstRow="1" bandRow="1">
                <a:tableStyleId>{5940675A-B579-460E-94D1-54222C63F5DA}</a:tableStyleId>
              </a:tblPr>
              <a:tblGrid>
                <a:gridCol w="433172">
                  <a:extLst>
                    <a:ext uri="{9D8B030D-6E8A-4147-A177-3AD203B41FA5}">
                      <a16:colId xmlns:a16="http://schemas.microsoft.com/office/drawing/2014/main" val="20000"/>
                    </a:ext>
                  </a:extLst>
                </a:gridCol>
                <a:gridCol w="7420670">
                  <a:extLst>
                    <a:ext uri="{9D8B030D-6E8A-4147-A177-3AD203B41FA5}">
                      <a16:colId xmlns:a16="http://schemas.microsoft.com/office/drawing/2014/main" val="20001"/>
                    </a:ext>
                  </a:extLst>
                </a:gridCol>
                <a:gridCol w="560758">
                  <a:extLst>
                    <a:ext uri="{9D8B030D-6E8A-4147-A177-3AD203B41FA5}">
                      <a16:colId xmlns:a16="http://schemas.microsoft.com/office/drawing/2014/main" val="20002"/>
                    </a:ext>
                  </a:extLst>
                </a:gridCol>
              </a:tblGrid>
              <a:tr h="370840">
                <a:tc>
                  <a:txBody>
                    <a:bodyPr/>
                    <a:lstStyle/>
                    <a:p>
                      <a:r>
                        <a:rPr lang="en-GB" b="1" dirty="0"/>
                        <a:t>A</a:t>
                      </a:r>
                    </a:p>
                  </a:txBody>
                  <a:tcPr/>
                </a:tc>
                <a:tc>
                  <a:txBody>
                    <a:bodyPr/>
                    <a:lstStyle/>
                    <a:p>
                      <a:r>
                        <a:rPr lang="en-GB" dirty="0"/>
                        <a:t>The soldier has been wounded in both arms.</a:t>
                      </a:r>
                    </a:p>
                  </a:txBody>
                  <a:tcPr/>
                </a:tc>
                <a:tc>
                  <a:txBody>
                    <a:bodyPr/>
                    <a:lstStyle/>
                    <a:p>
                      <a:endParaRPr lang="en-GB" dirty="0"/>
                    </a:p>
                  </a:txBody>
                  <a:tcPr/>
                </a:tc>
                <a:extLst>
                  <a:ext uri="{0D108BD9-81ED-4DB2-BD59-A6C34878D82A}">
                    <a16:rowId xmlns:a16="http://schemas.microsoft.com/office/drawing/2014/main" val="10000"/>
                  </a:ext>
                </a:extLst>
              </a:tr>
              <a:tr h="370840">
                <a:tc>
                  <a:txBody>
                    <a:bodyPr/>
                    <a:lstStyle/>
                    <a:p>
                      <a:r>
                        <a:rPr lang="en-GB" b="1" dirty="0"/>
                        <a:t>B</a:t>
                      </a:r>
                    </a:p>
                  </a:txBody>
                  <a:tcPr/>
                </a:tc>
                <a:tc>
                  <a:txBody>
                    <a:bodyPr/>
                    <a:lstStyle/>
                    <a:p>
                      <a:r>
                        <a:rPr lang="en-GB" dirty="0"/>
                        <a:t>The soldier is not told he will lose his leg.</a:t>
                      </a:r>
                    </a:p>
                  </a:txBody>
                  <a:tcPr/>
                </a:tc>
                <a:tc>
                  <a:txBody>
                    <a:bodyPr/>
                    <a:lstStyle/>
                    <a:p>
                      <a:endParaRPr lang="en-GB" dirty="0"/>
                    </a:p>
                  </a:txBody>
                  <a:tcPr/>
                </a:tc>
                <a:extLst>
                  <a:ext uri="{0D108BD9-81ED-4DB2-BD59-A6C34878D82A}">
                    <a16:rowId xmlns:a16="http://schemas.microsoft.com/office/drawing/2014/main" val="10001"/>
                  </a:ext>
                </a:extLst>
              </a:tr>
              <a:tr h="370840">
                <a:tc>
                  <a:txBody>
                    <a:bodyPr/>
                    <a:lstStyle/>
                    <a:p>
                      <a:r>
                        <a:rPr lang="en-GB" b="1" dirty="0"/>
                        <a:t>C</a:t>
                      </a:r>
                    </a:p>
                  </a:txBody>
                  <a:tcPr/>
                </a:tc>
                <a:tc>
                  <a:txBody>
                    <a:bodyPr/>
                    <a:lstStyle/>
                    <a:p>
                      <a:r>
                        <a:rPr lang="en-GB" dirty="0"/>
                        <a:t>The</a:t>
                      </a:r>
                      <a:r>
                        <a:rPr lang="en-GB" baseline="0" dirty="0"/>
                        <a:t> soldier is treated well at the hospital in France. </a:t>
                      </a:r>
                      <a:endParaRPr lang="en-GB" dirty="0"/>
                    </a:p>
                  </a:txBody>
                  <a:tcPr/>
                </a:tc>
                <a:tc>
                  <a:txBody>
                    <a:bodyPr/>
                    <a:lstStyle/>
                    <a:p>
                      <a:endParaRPr lang="en-GB"/>
                    </a:p>
                  </a:txBody>
                  <a:tcPr/>
                </a:tc>
                <a:extLst>
                  <a:ext uri="{0D108BD9-81ED-4DB2-BD59-A6C34878D82A}">
                    <a16:rowId xmlns:a16="http://schemas.microsoft.com/office/drawing/2014/main" val="10002"/>
                  </a:ext>
                </a:extLst>
              </a:tr>
              <a:tr h="370840">
                <a:tc>
                  <a:txBody>
                    <a:bodyPr/>
                    <a:lstStyle/>
                    <a:p>
                      <a:r>
                        <a:rPr lang="en-GB" b="1" dirty="0"/>
                        <a:t>D</a:t>
                      </a:r>
                    </a:p>
                  </a:txBody>
                  <a:tcPr/>
                </a:tc>
                <a:tc>
                  <a:txBody>
                    <a:bodyPr/>
                    <a:lstStyle/>
                    <a:p>
                      <a:r>
                        <a:rPr lang="en-GB" dirty="0"/>
                        <a:t>The doctor</a:t>
                      </a:r>
                      <a:r>
                        <a:rPr lang="en-GB" baseline="0" dirty="0"/>
                        <a:t> is under the influence of alcohol in France.</a:t>
                      </a:r>
                      <a:endParaRPr lang="en-GB" dirty="0"/>
                    </a:p>
                  </a:txBody>
                  <a:tcPr/>
                </a:tc>
                <a:tc>
                  <a:txBody>
                    <a:bodyPr/>
                    <a:lstStyle/>
                    <a:p>
                      <a:endParaRPr lang="en-GB"/>
                    </a:p>
                  </a:txBody>
                  <a:tcPr/>
                </a:tc>
                <a:extLst>
                  <a:ext uri="{0D108BD9-81ED-4DB2-BD59-A6C34878D82A}">
                    <a16:rowId xmlns:a16="http://schemas.microsoft.com/office/drawing/2014/main" val="10003"/>
                  </a:ext>
                </a:extLst>
              </a:tr>
              <a:tr h="370840">
                <a:tc>
                  <a:txBody>
                    <a:bodyPr/>
                    <a:lstStyle/>
                    <a:p>
                      <a:r>
                        <a:rPr lang="en-GB" b="1" dirty="0"/>
                        <a:t>E</a:t>
                      </a:r>
                    </a:p>
                  </a:txBody>
                  <a:tcPr/>
                </a:tc>
                <a:tc>
                  <a:txBody>
                    <a:bodyPr/>
                    <a:lstStyle/>
                    <a:p>
                      <a:r>
                        <a:rPr lang="en-GB" dirty="0"/>
                        <a:t>Back in England, the doctor</a:t>
                      </a:r>
                      <a:r>
                        <a:rPr lang="en-GB" baseline="0" dirty="0"/>
                        <a:t> thinks the soldier will die.</a:t>
                      </a:r>
                      <a:endParaRPr lang="en-GB" dirty="0"/>
                    </a:p>
                  </a:txBody>
                  <a:tcPr/>
                </a:tc>
                <a:tc>
                  <a:txBody>
                    <a:bodyPr/>
                    <a:lstStyle/>
                    <a:p>
                      <a:endParaRPr lang="en-GB"/>
                    </a:p>
                  </a:txBody>
                  <a:tcPr/>
                </a:tc>
                <a:extLst>
                  <a:ext uri="{0D108BD9-81ED-4DB2-BD59-A6C34878D82A}">
                    <a16:rowId xmlns:a16="http://schemas.microsoft.com/office/drawing/2014/main" val="10004"/>
                  </a:ext>
                </a:extLst>
              </a:tr>
              <a:tr h="370840">
                <a:tc>
                  <a:txBody>
                    <a:bodyPr/>
                    <a:lstStyle/>
                    <a:p>
                      <a:r>
                        <a:rPr lang="en-GB" b="1" dirty="0"/>
                        <a:t>F</a:t>
                      </a:r>
                    </a:p>
                  </a:txBody>
                  <a:tcPr/>
                </a:tc>
                <a:tc>
                  <a:txBody>
                    <a:bodyPr/>
                    <a:lstStyle/>
                    <a:p>
                      <a:r>
                        <a:rPr lang="en-GB" dirty="0"/>
                        <a:t>His parents are told to stay</a:t>
                      </a:r>
                      <a:r>
                        <a:rPr lang="en-GB" baseline="0" dirty="0"/>
                        <a:t> away from the hospital. </a:t>
                      </a:r>
                      <a:endParaRPr lang="en-GB" dirty="0"/>
                    </a:p>
                  </a:txBody>
                  <a:tcPr/>
                </a:tc>
                <a:tc>
                  <a:txBody>
                    <a:bodyPr/>
                    <a:lstStyle/>
                    <a:p>
                      <a:endParaRPr lang="en-GB"/>
                    </a:p>
                  </a:txBody>
                  <a:tcPr/>
                </a:tc>
                <a:extLst>
                  <a:ext uri="{0D108BD9-81ED-4DB2-BD59-A6C34878D82A}">
                    <a16:rowId xmlns:a16="http://schemas.microsoft.com/office/drawing/2014/main" val="10005"/>
                  </a:ext>
                </a:extLst>
              </a:tr>
              <a:tr h="370840">
                <a:tc>
                  <a:txBody>
                    <a:bodyPr/>
                    <a:lstStyle/>
                    <a:p>
                      <a:r>
                        <a:rPr lang="en-GB" b="1" dirty="0"/>
                        <a:t>G</a:t>
                      </a:r>
                    </a:p>
                  </a:txBody>
                  <a:tcPr/>
                </a:tc>
                <a:tc>
                  <a:txBody>
                    <a:bodyPr/>
                    <a:lstStyle/>
                    <a:p>
                      <a:r>
                        <a:rPr lang="en-GB" dirty="0"/>
                        <a:t>The amputation</a:t>
                      </a:r>
                      <a:r>
                        <a:rPr lang="en-GB" baseline="0" dirty="0"/>
                        <a:t> was done badly in France.</a:t>
                      </a:r>
                      <a:endParaRPr lang="en-GB" dirty="0"/>
                    </a:p>
                  </a:txBody>
                  <a:tcPr/>
                </a:tc>
                <a:tc>
                  <a:txBody>
                    <a:bodyPr/>
                    <a:lstStyle/>
                    <a:p>
                      <a:endParaRPr lang="en-GB"/>
                    </a:p>
                  </a:txBody>
                  <a:tcPr/>
                </a:tc>
                <a:extLst>
                  <a:ext uri="{0D108BD9-81ED-4DB2-BD59-A6C34878D82A}">
                    <a16:rowId xmlns:a16="http://schemas.microsoft.com/office/drawing/2014/main" val="10006"/>
                  </a:ext>
                </a:extLst>
              </a:tr>
              <a:tr h="370840">
                <a:tc>
                  <a:txBody>
                    <a:bodyPr/>
                    <a:lstStyle/>
                    <a:p>
                      <a:r>
                        <a:rPr lang="en-GB" b="1" dirty="0"/>
                        <a:t>H</a:t>
                      </a:r>
                    </a:p>
                  </a:txBody>
                  <a:tcPr/>
                </a:tc>
                <a:tc>
                  <a:txBody>
                    <a:bodyPr/>
                    <a:lstStyle/>
                    <a:p>
                      <a:r>
                        <a:rPr lang="en-GB" dirty="0"/>
                        <a:t>It</a:t>
                      </a:r>
                      <a:r>
                        <a:rPr lang="en-GB" baseline="0" dirty="0"/>
                        <a:t> is thought he will lose his other leg.</a:t>
                      </a:r>
                      <a:endParaRPr lang="en-GB" dirty="0"/>
                    </a:p>
                  </a:txBody>
                  <a:tcPr/>
                </a:tc>
                <a:tc>
                  <a:txBody>
                    <a:bodyPr/>
                    <a:lstStyle/>
                    <a:p>
                      <a:endParaRPr lang="en-GB" dirty="0"/>
                    </a:p>
                  </a:txBody>
                  <a:tcPr/>
                </a:tc>
                <a:extLst>
                  <a:ext uri="{0D108BD9-81ED-4DB2-BD59-A6C34878D82A}">
                    <a16:rowId xmlns:a16="http://schemas.microsoft.com/office/drawing/2014/main" val="10007"/>
                  </a:ext>
                </a:extLst>
              </a:tr>
            </a:tbl>
          </a:graphicData>
        </a:graphic>
      </p:graphicFrame>
      <p:sp>
        <p:nvSpPr>
          <p:cNvPr id="20" name="Rectangle 19">
            <a:extLst>
              <a:ext uri="{FF2B5EF4-FFF2-40B4-BE49-F238E27FC236}">
                <a16:creationId xmlns:a16="http://schemas.microsoft.com/office/drawing/2014/main" id="{6F9BCD23-41E9-B24F-8947-9ACE69367D69}"/>
              </a:ext>
            </a:extLst>
          </p:cNvPr>
          <p:cNvSpPr/>
          <p:nvPr/>
        </p:nvSpPr>
        <p:spPr>
          <a:xfrm>
            <a:off x="11451903" y="3915161"/>
            <a:ext cx="415498" cy="369332"/>
          </a:xfrm>
          <a:prstGeom prst="rect">
            <a:avLst/>
          </a:prstGeom>
        </p:spPr>
        <p:txBody>
          <a:bodyPr wrap="none">
            <a:spAutoFit/>
          </a:bodyPr>
          <a:lstStyle/>
          <a:p>
            <a:r>
              <a:rPr lang="en-US" dirty="0"/>
              <a:t>✅</a:t>
            </a:r>
          </a:p>
        </p:txBody>
      </p:sp>
      <p:sp>
        <p:nvSpPr>
          <p:cNvPr id="21" name="Rounded Rectangle 20">
            <a:extLst>
              <a:ext uri="{FF2B5EF4-FFF2-40B4-BE49-F238E27FC236}">
                <a16:creationId xmlns:a16="http://schemas.microsoft.com/office/drawing/2014/main" id="{F4C24928-D18A-EE43-9942-92E4177CCE2D}"/>
              </a:ext>
            </a:extLst>
          </p:cNvPr>
          <p:cNvSpPr/>
          <p:nvPr/>
        </p:nvSpPr>
        <p:spPr>
          <a:xfrm>
            <a:off x="4024883" y="3941352"/>
            <a:ext cx="3905040" cy="223126"/>
          </a:xfrm>
          <a:prstGeom prst="roundRect">
            <a:avLst/>
          </a:prstGeom>
          <a:solidFill>
            <a:srgbClr val="92D05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C628991E-7F24-AC48-8659-EAD363E62209}"/>
              </a:ext>
            </a:extLst>
          </p:cNvPr>
          <p:cNvSpPr/>
          <p:nvPr/>
        </p:nvSpPr>
        <p:spPr>
          <a:xfrm>
            <a:off x="11451903" y="4658777"/>
            <a:ext cx="415498" cy="369332"/>
          </a:xfrm>
          <a:prstGeom prst="rect">
            <a:avLst/>
          </a:prstGeom>
        </p:spPr>
        <p:txBody>
          <a:bodyPr wrap="none">
            <a:spAutoFit/>
          </a:bodyPr>
          <a:lstStyle/>
          <a:p>
            <a:r>
              <a:rPr lang="en-US" dirty="0"/>
              <a:t>✅</a:t>
            </a:r>
          </a:p>
        </p:txBody>
      </p:sp>
      <p:sp>
        <p:nvSpPr>
          <p:cNvPr id="23" name="Rounded Rectangle 22">
            <a:extLst>
              <a:ext uri="{FF2B5EF4-FFF2-40B4-BE49-F238E27FC236}">
                <a16:creationId xmlns:a16="http://schemas.microsoft.com/office/drawing/2014/main" id="{D5497483-1FDC-3E4A-8A70-5B29814DDDA6}"/>
              </a:ext>
            </a:extLst>
          </p:cNvPr>
          <p:cNvSpPr/>
          <p:nvPr/>
        </p:nvSpPr>
        <p:spPr>
          <a:xfrm>
            <a:off x="4024882" y="4684968"/>
            <a:ext cx="5103749" cy="223126"/>
          </a:xfrm>
          <a:prstGeom prst="roundRect">
            <a:avLst/>
          </a:prstGeom>
          <a:solidFill>
            <a:srgbClr val="92D05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3F62A8B7-F39F-0943-AD48-1169638FAF21}"/>
              </a:ext>
            </a:extLst>
          </p:cNvPr>
          <p:cNvSpPr/>
          <p:nvPr/>
        </p:nvSpPr>
        <p:spPr>
          <a:xfrm>
            <a:off x="11451903" y="5790734"/>
            <a:ext cx="415498" cy="369332"/>
          </a:xfrm>
          <a:prstGeom prst="rect">
            <a:avLst/>
          </a:prstGeom>
        </p:spPr>
        <p:txBody>
          <a:bodyPr wrap="none">
            <a:spAutoFit/>
          </a:bodyPr>
          <a:lstStyle/>
          <a:p>
            <a:r>
              <a:rPr lang="en-US" dirty="0"/>
              <a:t>✅</a:t>
            </a:r>
          </a:p>
        </p:txBody>
      </p:sp>
      <p:sp>
        <p:nvSpPr>
          <p:cNvPr id="25" name="Rounded Rectangle 24">
            <a:extLst>
              <a:ext uri="{FF2B5EF4-FFF2-40B4-BE49-F238E27FC236}">
                <a16:creationId xmlns:a16="http://schemas.microsoft.com/office/drawing/2014/main" id="{FC50B7E8-6B13-0144-BAAA-312754CA73DF}"/>
              </a:ext>
            </a:extLst>
          </p:cNvPr>
          <p:cNvSpPr/>
          <p:nvPr/>
        </p:nvSpPr>
        <p:spPr>
          <a:xfrm>
            <a:off x="4024883" y="5816925"/>
            <a:ext cx="4012616" cy="223126"/>
          </a:xfrm>
          <a:prstGeom prst="roundRect">
            <a:avLst/>
          </a:prstGeom>
          <a:solidFill>
            <a:srgbClr val="92D05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0DCD349-02C4-7F4C-B3F1-BC3853CCF473}"/>
              </a:ext>
            </a:extLst>
          </p:cNvPr>
          <p:cNvSpPr/>
          <p:nvPr/>
        </p:nvSpPr>
        <p:spPr>
          <a:xfrm>
            <a:off x="11450626" y="5054421"/>
            <a:ext cx="415498" cy="369332"/>
          </a:xfrm>
          <a:prstGeom prst="rect">
            <a:avLst/>
          </a:prstGeom>
        </p:spPr>
        <p:txBody>
          <a:bodyPr wrap="none">
            <a:spAutoFit/>
          </a:bodyPr>
          <a:lstStyle/>
          <a:p>
            <a:r>
              <a:rPr lang="en-US" dirty="0"/>
              <a:t>✅</a:t>
            </a:r>
          </a:p>
        </p:txBody>
      </p:sp>
      <p:sp>
        <p:nvSpPr>
          <p:cNvPr id="27" name="Rounded Rectangle 26">
            <a:extLst>
              <a:ext uri="{FF2B5EF4-FFF2-40B4-BE49-F238E27FC236}">
                <a16:creationId xmlns:a16="http://schemas.microsoft.com/office/drawing/2014/main" id="{03891540-63DD-0844-935F-1421EEF866F8}"/>
              </a:ext>
            </a:extLst>
          </p:cNvPr>
          <p:cNvSpPr/>
          <p:nvPr/>
        </p:nvSpPr>
        <p:spPr>
          <a:xfrm>
            <a:off x="4023606" y="5080612"/>
            <a:ext cx="5035870" cy="223126"/>
          </a:xfrm>
          <a:prstGeom prst="roundRect">
            <a:avLst/>
          </a:prstGeom>
          <a:solidFill>
            <a:srgbClr val="92D05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ounded Rectangular Callout 27">
            <a:extLst>
              <a:ext uri="{FF2B5EF4-FFF2-40B4-BE49-F238E27FC236}">
                <a16:creationId xmlns:a16="http://schemas.microsoft.com/office/drawing/2014/main" id="{4319266E-7D89-294B-82FC-646567AC4FBE}"/>
              </a:ext>
            </a:extLst>
          </p:cNvPr>
          <p:cNvSpPr/>
          <p:nvPr/>
        </p:nvSpPr>
        <p:spPr>
          <a:xfrm>
            <a:off x="229237" y="1809908"/>
            <a:ext cx="2561655" cy="3787327"/>
          </a:xfrm>
          <a:prstGeom prst="wedgeRoundRectCallout">
            <a:avLst>
              <a:gd name="adj1" fmla="val -20894"/>
              <a:gd name="adj2" fmla="val -6310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B050"/>
                </a:solidFill>
                <a:latin typeface="Comic Sans MS" panose="030F0902030302020204" pitchFamily="66" charset="0"/>
              </a:rPr>
              <a:t>Self-assess – how did you do?</a:t>
            </a:r>
          </a:p>
          <a:p>
            <a:endParaRPr lang="en-US" i="1" dirty="0">
              <a:solidFill>
                <a:srgbClr val="002060"/>
              </a:solidFill>
              <a:latin typeface="Comic Sans MS" panose="030F0902030302020204" pitchFamily="66" charset="0"/>
            </a:endParaRPr>
          </a:p>
          <a:p>
            <a:r>
              <a:rPr lang="en-US" i="1" dirty="0">
                <a:solidFill>
                  <a:srgbClr val="002060"/>
                </a:solidFill>
                <a:latin typeface="Comic Sans MS" panose="030F0902030302020204" pitchFamily="66" charset="0"/>
              </a:rPr>
              <a:t>If you made any mistakes, look at the text again to make certain you understand it.</a:t>
            </a:r>
          </a:p>
          <a:p>
            <a:endParaRPr lang="en-US" i="1" dirty="0">
              <a:solidFill>
                <a:srgbClr val="002060"/>
              </a:solidFill>
              <a:latin typeface="Comic Sans MS" panose="030F0902030302020204" pitchFamily="66" charset="0"/>
            </a:endParaRPr>
          </a:p>
        </p:txBody>
      </p:sp>
    </p:spTree>
    <p:extLst>
      <p:ext uri="{BB962C8B-B14F-4D97-AF65-F5344CB8AC3E}">
        <p14:creationId xmlns:p14="http://schemas.microsoft.com/office/powerpoint/2010/main" val="18474166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04BCE9-EB68-4549-9C2D-FFDB17EACEF7}"/>
              </a:ext>
            </a:extLst>
          </p:cNvPr>
          <p:cNvPicPr>
            <a:picLocks noChangeAspect="1"/>
          </p:cNvPicPr>
          <p:nvPr/>
        </p:nvPicPr>
        <p:blipFill rotWithShape="1">
          <a:blip r:embed="rId2"/>
          <a:srcRect l="2979" t="6212" r="3097" b="6415"/>
          <a:stretch/>
        </p:blipFill>
        <p:spPr>
          <a:xfrm rot="21161687">
            <a:off x="7236236" y="556565"/>
            <a:ext cx="3657601" cy="2757553"/>
          </a:xfrm>
          <a:prstGeom prst="rect">
            <a:avLst/>
          </a:prstGeom>
        </p:spPr>
      </p:pic>
      <p:pic>
        <p:nvPicPr>
          <p:cNvPr id="9" name="Picture 8">
            <a:extLst>
              <a:ext uri="{FF2B5EF4-FFF2-40B4-BE49-F238E27FC236}">
                <a16:creationId xmlns:a16="http://schemas.microsoft.com/office/drawing/2014/main" id="{41B5DABC-9035-2941-B149-BD7B3C5D8FFA}"/>
              </a:ext>
            </a:extLst>
          </p:cNvPr>
          <p:cNvPicPr>
            <a:picLocks noChangeAspect="1"/>
          </p:cNvPicPr>
          <p:nvPr/>
        </p:nvPicPr>
        <p:blipFill rotWithShape="1">
          <a:blip r:embed="rId3"/>
          <a:srcRect t="6880"/>
          <a:stretch/>
        </p:blipFill>
        <p:spPr>
          <a:xfrm rot="659218">
            <a:off x="8927384" y="2907045"/>
            <a:ext cx="2393727" cy="3509750"/>
          </a:xfrm>
          <a:prstGeom prst="rect">
            <a:avLst/>
          </a:prstGeom>
          <a:effectLst/>
        </p:spPr>
      </p:pic>
      <p:sp>
        <p:nvSpPr>
          <p:cNvPr id="10" name="Rectangle 9">
            <a:extLst>
              <a:ext uri="{FF2B5EF4-FFF2-40B4-BE49-F238E27FC236}">
                <a16:creationId xmlns:a16="http://schemas.microsoft.com/office/drawing/2014/main" id="{3DB9DE40-77C4-D14B-9CAC-215E98AAF5DE}"/>
              </a:ext>
            </a:extLst>
          </p:cNvPr>
          <p:cNvSpPr/>
          <p:nvPr/>
        </p:nvSpPr>
        <p:spPr>
          <a:xfrm>
            <a:off x="247890" y="1381071"/>
            <a:ext cx="1602738" cy="1569660"/>
          </a:xfrm>
          <a:prstGeom prst="rect">
            <a:avLst/>
          </a:prstGeom>
        </p:spPr>
        <p:txBody>
          <a:bodyPr wrap="square">
            <a:spAutoFit/>
          </a:bodyPr>
          <a:lstStyle/>
          <a:p>
            <a:r>
              <a:rPr lang="en-US" sz="9600" dirty="0"/>
              <a:t>👨‍🏫</a:t>
            </a:r>
          </a:p>
        </p:txBody>
      </p:sp>
      <p:sp>
        <p:nvSpPr>
          <p:cNvPr id="11" name="Rounded Rectangular Callout 10">
            <a:extLst>
              <a:ext uri="{FF2B5EF4-FFF2-40B4-BE49-F238E27FC236}">
                <a16:creationId xmlns:a16="http://schemas.microsoft.com/office/drawing/2014/main" id="{4D2236CB-7525-4C4C-9DAB-0A48EE388D1D}"/>
              </a:ext>
            </a:extLst>
          </p:cNvPr>
          <p:cNvSpPr/>
          <p:nvPr/>
        </p:nvSpPr>
        <p:spPr>
          <a:xfrm>
            <a:off x="2029200" y="1827325"/>
            <a:ext cx="4867990" cy="4245004"/>
          </a:xfrm>
          <a:prstGeom prst="wedgeRoundRectCallout">
            <a:avLst>
              <a:gd name="adj1" fmla="val -66109"/>
              <a:gd name="adj2" fmla="val -3643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a:solidFill>
                  <a:srgbClr val="002060"/>
                </a:solidFill>
                <a:latin typeface="Comic Sans MS" panose="030F0902030302020204" pitchFamily="66" charset="0"/>
              </a:rPr>
              <a:t>Extension Questions:</a:t>
            </a:r>
          </a:p>
          <a:p>
            <a:endParaRPr lang="en-US" i="1" dirty="0">
              <a:solidFill>
                <a:srgbClr val="002060"/>
              </a:solidFill>
              <a:latin typeface="Comic Sans MS" panose="030F0902030302020204" pitchFamily="66" charset="0"/>
            </a:endParaRPr>
          </a:p>
          <a:p>
            <a:pPr marL="342900" indent="-342900">
              <a:buFont typeface="+mj-lt"/>
              <a:buAutoNum type="arabicPeriod"/>
            </a:pPr>
            <a:r>
              <a:rPr lang="en-US" i="1" dirty="0">
                <a:solidFill>
                  <a:srgbClr val="002060"/>
                </a:solidFill>
                <a:latin typeface="Comic Sans MS" panose="030F0902030302020204" pitchFamily="66" charset="0"/>
              </a:rPr>
              <a:t>What point is the writer trying to make about the way injured soldiers were treated?</a:t>
            </a:r>
          </a:p>
          <a:p>
            <a:pPr marL="342900" indent="-342900">
              <a:buFont typeface="+mj-lt"/>
              <a:buAutoNum type="arabicPeriod"/>
            </a:pPr>
            <a:endParaRPr lang="en-US" i="1" dirty="0">
              <a:solidFill>
                <a:srgbClr val="002060"/>
              </a:solidFill>
              <a:latin typeface="Comic Sans MS" panose="030F0902030302020204" pitchFamily="66" charset="0"/>
            </a:endParaRPr>
          </a:p>
          <a:p>
            <a:pPr marL="342900" indent="-342900">
              <a:buFont typeface="+mj-lt"/>
              <a:buAutoNum type="arabicPeriod"/>
            </a:pPr>
            <a:r>
              <a:rPr lang="en-US" i="1" dirty="0">
                <a:solidFill>
                  <a:srgbClr val="002060"/>
                </a:solidFill>
                <a:latin typeface="Comic Sans MS" panose="030F0902030302020204" pitchFamily="66" charset="0"/>
              </a:rPr>
              <a:t>What impression is given of the doctors and nurses?</a:t>
            </a:r>
          </a:p>
          <a:p>
            <a:pPr marL="342900" indent="-342900">
              <a:buFont typeface="+mj-lt"/>
              <a:buAutoNum type="arabicPeriod"/>
            </a:pPr>
            <a:endParaRPr lang="en-US" i="1" dirty="0">
              <a:solidFill>
                <a:srgbClr val="002060"/>
              </a:solidFill>
              <a:latin typeface="Comic Sans MS" panose="030F0902030302020204" pitchFamily="66" charset="0"/>
            </a:endParaRPr>
          </a:p>
          <a:p>
            <a:pPr marL="342900" indent="-342900">
              <a:buFont typeface="+mj-lt"/>
              <a:buAutoNum type="arabicPeriod"/>
            </a:pPr>
            <a:r>
              <a:rPr lang="en-US" i="1" dirty="0">
                <a:solidFill>
                  <a:srgbClr val="002060"/>
                </a:solidFill>
                <a:latin typeface="Comic Sans MS" panose="030F0902030302020204" pitchFamily="66" charset="0"/>
              </a:rPr>
              <a:t>Why is a telegram sent to his mother and father?</a:t>
            </a:r>
          </a:p>
        </p:txBody>
      </p:sp>
    </p:spTree>
    <p:extLst>
      <p:ext uri="{BB962C8B-B14F-4D97-AF65-F5344CB8AC3E}">
        <p14:creationId xmlns:p14="http://schemas.microsoft.com/office/powerpoint/2010/main" val="15863174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2891438" y="103960"/>
            <a:ext cx="4495800" cy="1360372"/>
          </a:xfrm>
          <a:prstGeom prst="rect">
            <a:avLst/>
          </a:prstGeom>
          <a:solidFill>
            <a:srgbClr val="FF33CC">
              <a:alpha val="28627"/>
            </a:srgbClr>
          </a:solidFill>
          <a:ln w="25400">
            <a:solidFill>
              <a:schemeClr val="tx1"/>
            </a:solidFill>
            <a:miter lim="800000"/>
            <a:headEnd/>
            <a:tailEnd/>
          </a:ln>
          <a:effectLst/>
        </p:spPr>
        <p:txBody>
          <a:bodyPr>
            <a:spAutoFit/>
          </a:bodyPr>
          <a:lstStyle/>
          <a:p>
            <a:pPr algn="r">
              <a:spcBef>
                <a:spcPct val="15000"/>
              </a:spcBef>
            </a:pPr>
            <a:r>
              <a:rPr lang="en-GB" b="1" u="sng" dirty="0">
                <a:latin typeface="Consolas" panose="020B0609020204030204" pitchFamily="49" charset="0"/>
                <a:cs typeface="Consolas" panose="020B0609020204030204" pitchFamily="49" charset="0"/>
              </a:rPr>
              <a:t>Meaning</a:t>
            </a:r>
          </a:p>
          <a:p>
            <a:pPr>
              <a:spcBef>
                <a:spcPct val="15000"/>
              </a:spcBef>
              <a:buFont typeface="Wingdings" pitchFamily="2" charset="2"/>
              <a:buChar char="§"/>
            </a:pPr>
            <a:r>
              <a:rPr lang="en-GB" sz="1400" dirty="0"/>
              <a:t> </a:t>
            </a:r>
            <a:r>
              <a:rPr lang="en-GB" sz="1400" b="1" dirty="0"/>
              <a:t>what is the extract about?</a:t>
            </a:r>
          </a:p>
          <a:p>
            <a:pPr>
              <a:spcBef>
                <a:spcPct val="15000"/>
              </a:spcBef>
              <a:buFont typeface="Wingdings" pitchFamily="2" charset="2"/>
              <a:buChar char="§"/>
            </a:pPr>
            <a:r>
              <a:rPr lang="en-GB" sz="1400" b="1" dirty="0"/>
              <a:t> </a:t>
            </a:r>
            <a:r>
              <a:rPr lang="en-GB" sz="1400" dirty="0"/>
              <a:t>what happens in the extract?</a:t>
            </a:r>
          </a:p>
          <a:p>
            <a:pPr>
              <a:spcBef>
                <a:spcPct val="15000"/>
              </a:spcBef>
              <a:buFont typeface="Wingdings" pitchFamily="2" charset="2"/>
              <a:buChar char="§"/>
            </a:pPr>
            <a:r>
              <a:rPr lang="en-GB" sz="1400" b="1" dirty="0"/>
              <a:t> Theme(s)</a:t>
            </a:r>
            <a:r>
              <a:rPr lang="en-GB" sz="1400" dirty="0"/>
              <a:t> of the extract </a:t>
            </a:r>
            <a:r>
              <a:rPr lang="en-GB" sz="1000" dirty="0"/>
              <a:t>- what is it really about? </a:t>
            </a:r>
          </a:p>
          <a:p>
            <a:pPr>
              <a:spcBef>
                <a:spcPct val="15000"/>
              </a:spcBef>
              <a:buFont typeface="Wingdings" pitchFamily="2" charset="2"/>
              <a:buChar char="§"/>
            </a:pPr>
            <a:r>
              <a:rPr lang="en-GB" sz="1400" dirty="0"/>
              <a:t> where does the extract “get to” from start to end?</a:t>
            </a:r>
          </a:p>
        </p:txBody>
      </p:sp>
      <p:sp>
        <p:nvSpPr>
          <p:cNvPr id="21507" name="Rectangle 3"/>
          <p:cNvSpPr>
            <a:spLocks noGrp="1" noChangeArrowheads="1"/>
          </p:cNvSpPr>
          <p:nvPr>
            <p:ph type="title"/>
          </p:nvPr>
        </p:nvSpPr>
        <p:spPr>
          <a:xfrm>
            <a:off x="7450738" y="103961"/>
            <a:ext cx="4495800" cy="1249363"/>
          </a:xfrm>
          <a:solidFill>
            <a:schemeClr val="bg1">
              <a:alpha val="50000"/>
            </a:schemeClr>
          </a:solidFill>
          <a:ln w="31750">
            <a:solidFill>
              <a:schemeClr val="tx1"/>
            </a:solidFill>
          </a:ln>
        </p:spPr>
        <p:txBody>
          <a:bodyPr>
            <a:noAutofit/>
          </a:bodyPr>
          <a:lstStyle/>
          <a:p>
            <a:pPr>
              <a:spcBef>
                <a:spcPct val="15000"/>
              </a:spcBef>
            </a:pPr>
            <a:r>
              <a:rPr lang="en-GB" sz="2400" b="1" u="sng">
                <a:latin typeface="Consolas" panose="020B0609020204030204" pitchFamily="49" charset="0"/>
                <a:cs typeface="Consolas" panose="020B0609020204030204" pitchFamily="49" charset="0"/>
              </a:rPr>
              <a:t>Paper 2, Section A: </a:t>
            </a:r>
            <a:br>
              <a:rPr lang="en-GB" sz="2400" b="1" u="sng">
                <a:latin typeface="Consolas" panose="020B0609020204030204" pitchFamily="49" charset="0"/>
                <a:cs typeface="Consolas" panose="020B0609020204030204" pitchFamily="49" charset="0"/>
              </a:rPr>
            </a:br>
            <a:r>
              <a:rPr lang="en-GB" sz="2400" b="1">
                <a:latin typeface="Consolas" panose="020B0609020204030204" pitchFamily="49" charset="0"/>
                <a:cs typeface="Consolas" panose="020B0609020204030204" pitchFamily="49" charset="0"/>
              </a:rPr>
              <a:t>First Responses to Unseen Non-Fiction</a:t>
            </a:r>
          </a:p>
        </p:txBody>
      </p:sp>
      <p:sp>
        <p:nvSpPr>
          <p:cNvPr id="21509" name="Text Box 5"/>
          <p:cNvSpPr txBox="1">
            <a:spLocks noChangeArrowheads="1"/>
          </p:cNvSpPr>
          <p:nvPr/>
        </p:nvSpPr>
        <p:spPr bwMode="auto">
          <a:xfrm>
            <a:off x="7466040" y="5425983"/>
            <a:ext cx="4495800" cy="1328056"/>
          </a:xfrm>
          <a:prstGeom prst="rect">
            <a:avLst/>
          </a:prstGeom>
          <a:solidFill>
            <a:srgbClr val="FFC000">
              <a:alpha val="21000"/>
            </a:srgbClr>
          </a:solidFill>
          <a:ln w="25400">
            <a:solidFill>
              <a:schemeClr val="tx1"/>
            </a:solidFill>
            <a:miter lim="800000"/>
            <a:headEnd/>
            <a:tailEnd/>
          </a:ln>
          <a:effectLst/>
        </p:spPr>
        <p:txBody>
          <a:bodyPr anchor="t">
            <a:spAutoFit/>
          </a:bodyPr>
          <a:lstStyle/>
          <a:p>
            <a:pPr algn="r">
              <a:spcBef>
                <a:spcPct val="15000"/>
              </a:spcBef>
            </a:pPr>
            <a:r>
              <a:rPr lang="en-GB" b="1" u="sng" dirty="0">
                <a:latin typeface="Consolas" panose="020B0609020204030204" pitchFamily="49" charset="0"/>
                <a:cs typeface="Consolas" panose="020B0609020204030204" pitchFamily="49" charset="0"/>
              </a:rPr>
              <a:t>Ideas and Attitudes</a:t>
            </a:r>
          </a:p>
          <a:p>
            <a:pPr>
              <a:spcBef>
                <a:spcPct val="15000"/>
              </a:spcBef>
            </a:pPr>
            <a:endParaRPr lang="en-GB" sz="1400" dirty="0"/>
          </a:p>
          <a:p>
            <a:pPr>
              <a:spcBef>
                <a:spcPct val="15000"/>
              </a:spcBef>
              <a:buFont typeface="Wingdings" pitchFamily="2" charset="2"/>
              <a:buChar char="§"/>
            </a:pPr>
            <a:r>
              <a:rPr lang="en-GB" sz="1400" dirty="0"/>
              <a:t>What is the </a:t>
            </a:r>
            <a:r>
              <a:rPr lang="en-GB" sz="1400" b="1" dirty="0"/>
              <a:t>mood</a:t>
            </a:r>
            <a:r>
              <a:rPr lang="en-GB" sz="1400" dirty="0"/>
              <a:t> of the extract? (angry, sad, nostalgic, bitter, humorous, frightening etc)</a:t>
            </a:r>
          </a:p>
          <a:p>
            <a:pPr>
              <a:spcBef>
                <a:spcPct val="15000"/>
              </a:spcBef>
              <a:buFont typeface="Wingdings" pitchFamily="2" charset="2"/>
              <a:buChar char="§"/>
            </a:pPr>
            <a:r>
              <a:rPr lang="en-GB" sz="1400" dirty="0"/>
              <a:t> What are the </a:t>
            </a:r>
            <a:r>
              <a:rPr lang="en-GB" sz="1400" b="1" dirty="0"/>
              <a:t>key attitudes and opinions </a:t>
            </a:r>
            <a:r>
              <a:rPr lang="en-GB" sz="1400" dirty="0"/>
              <a:t>within the text?</a:t>
            </a:r>
          </a:p>
        </p:txBody>
      </p:sp>
      <p:sp>
        <p:nvSpPr>
          <p:cNvPr id="21510" name="Text Box 6"/>
          <p:cNvSpPr txBox="1">
            <a:spLocks noChangeArrowheads="1"/>
          </p:cNvSpPr>
          <p:nvPr/>
        </p:nvSpPr>
        <p:spPr bwMode="auto">
          <a:xfrm>
            <a:off x="7466040" y="2720786"/>
            <a:ext cx="4495800" cy="2540696"/>
          </a:xfrm>
          <a:prstGeom prst="rect">
            <a:avLst/>
          </a:prstGeom>
          <a:solidFill>
            <a:srgbClr val="92D050">
              <a:alpha val="21000"/>
            </a:srgbClr>
          </a:solidFill>
          <a:ln w="25400">
            <a:solidFill>
              <a:schemeClr val="tx1"/>
            </a:solidFill>
            <a:miter lim="800000"/>
            <a:headEnd/>
            <a:tailEnd/>
          </a:ln>
          <a:effectLst/>
        </p:spPr>
        <p:txBody>
          <a:bodyPr>
            <a:spAutoFit/>
          </a:bodyPr>
          <a:lstStyle/>
          <a:p>
            <a:pPr algn="r">
              <a:spcBef>
                <a:spcPct val="15000"/>
              </a:spcBef>
            </a:pPr>
            <a:r>
              <a:rPr lang="en-GB" b="1" u="sng">
                <a:latin typeface="Consolas" panose="020B0609020204030204" pitchFamily="49" charset="0"/>
                <a:cs typeface="Consolas" panose="020B0609020204030204" pitchFamily="49" charset="0"/>
              </a:rPr>
              <a:t>Structure</a:t>
            </a:r>
          </a:p>
          <a:p>
            <a:pPr>
              <a:spcBef>
                <a:spcPct val="15000"/>
              </a:spcBef>
              <a:buFont typeface="Wingdings" pitchFamily="2" charset="2"/>
              <a:buChar char="§"/>
            </a:pPr>
            <a:r>
              <a:rPr lang="en-GB" sz="1400"/>
              <a:t> </a:t>
            </a:r>
            <a:r>
              <a:rPr lang="en-GB" sz="1400" b="1"/>
              <a:t>Chronological </a:t>
            </a:r>
            <a:r>
              <a:rPr lang="en-GB" sz="1000" b="1"/>
              <a:t>– </a:t>
            </a:r>
            <a:r>
              <a:rPr lang="en-GB" sz="1000"/>
              <a:t>in date or time order.</a:t>
            </a:r>
            <a:endParaRPr lang="en-GB" sz="1400"/>
          </a:p>
          <a:p>
            <a:pPr>
              <a:spcBef>
                <a:spcPct val="15000"/>
              </a:spcBef>
              <a:buFont typeface="Wingdings" pitchFamily="2" charset="2"/>
              <a:buChar char="§"/>
            </a:pPr>
            <a:r>
              <a:rPr lang="en-GB" sz="1400"/>
              <a:t> </a:t>
            </a:r>
            <a:r>
              <a:rPr lang="en-GB" sz="1400" b="1"/>
              <a:t>Prioritised</a:t>
            </a:r>
            <a:r>
              <a:rPr lang="en-GB" sz="1400"/>
              <a:t> </a:t>
            </a:r>
            <a:r>
              <a:rPr lang="en-GB" sz="1000"/>
              <a:t>– most important info first.</a:t>
            </a:r>
          </a:p>
          <a:p>
            <a:pPr>
              <a:spcBef>
                <a:spcPct val="15000"/>
              </a:spcBef>
              <a:buFont typeface="Wingdings" pitchFamily="2" charset="2"/>
              <a:buChar char="§"/>
            </a:pPr>
            <a:r>
              <a:rPr lang="en-GB" sz="1400"/>
              <a:t> </a:t>
            </a:r>
            <a:r>
              <a:rPr lang="en-GB" sz="1400" b="1"/>
              <a:t>Layout</a:t>
            </a:r>
            <a:r>
              <a:rPr lang="en-GB" sz="1400"/>
              <a:t> – </a:t>
            </a:r>
            <a:r>
              <a:rPr lang="en-GB" sz="1000"/>
              <a:t>bullet points, subheadings/headings, dialogue, question and answer.</a:t>
            </a:r>
          </a:p>
          <a:p>
            <a:pPr>
              <a:spcBef>
                <a:spcPct val="15000"/>
              </a:spcBef>
              <a:buFont typeface="Wingdings" pitchFamily="2" charset="2"/>
              <a:buChar char="§"/>
            </a:pPr>
            <a:r>
              <a:rPr lang="en-GB" sz="1400" b="1"/>
              <a:t>Sentences</a:t>
            </a:r>
            <a:r>
              <a:rPr lang="en-GB" sz="1000"/>
              <a:t>- what shapes, styles and patterns can you see?</a:t>
            </a:r>
          </a:p>
          <a:p>
            <a:pPr>
              <a:spcBef>
                <a:spcPct val="15000"/>
              </a:spcBef>
              <a:buFont typeface="Wingdings" pitchFamily="2" charset="2"/>
              <a:buChar char="§"/>
            </a:pPr>
            <a:r>
              <a:rPr lang="en-GB" sz="1400" b="1"/>
              <a:t>Opening</a:t>
            </a:r>
            <a:r>
              <a:rPr lang="en-GB" sz="1400"/>
              <a:t> </a:t>
            </a:r>
            <a:r>
              <a:rPr lang="en-GB" sz="1000"/>
              <a:t>– how does the extract begin?</a:t>
            </a:r>
          </a:p>
          <a:p>
            <a:pPr>
              <a:spcBef>
                <a:spcPct val="15000"/>
              </a:spcBef>
              <a:buFont typeface="Wingdings" pitchFamily="2" charset="2"/>
              <a:buChar char="§"/>
            </a:pPr>
            <a:r>
              <a:rPr lang="en-GB" sz="1400" b="1"/>
              <a:t>Ending</a:t>
            </a:r>
            <a:r>
              <a:rPr lang="en-GB" sz="1400"/>
              <a:t> </a:t>
            </a:r>
            <a:r>
              <a:rPr lang="en-GB" sz="1000"/>
              <a:t>– how does the extract finish? Is there a clear resolution?</a:t>
            </a:r>
          </a:p>
          <a:p>
            <a:pPr>
              <a:spcBef>
                <a:spcPct val="15000"/>
              </a:spcBef>
              <a:buFont typeface="Wingdings" pitchFamily="2" charset="2"/>
              <a:buChar char="§"/>
            </a:pPr>
            <a:r>
              <a:rPr lang="en-GB" sz="1400" b="1"/>
              <a:t>Repetition</a:t>
            </a:r>
            <a:r>
              <a:rPr lang="en-GB" sz="1400"/>
              <a:t> </a:t>
            </a:r>
            <a:r>
              <a:rPr lang="en-GB" sz="1000"/>
              <a:t>– are any ideas or patterns repeated? Why?</a:t>
            </a:r>
          </a:p>
          <a:p>
            <a:pPr>
              <a:spcBef>
                <a:spcPct val="15000"/>
              </a:spcBef>
              <a:buFont typeface="Wingdings" pitchFamily="2" charset="2"/>
              <a:buChar char="§"/>
            </a:pPr>
            <a:r>
              <a:rPr lang="en-GB" sz="1400" b="1"/>
              <a:t>Connections</a:t>
            </a:r>
            <a:r>
              <a:rPr lang="en-GB" sz="1400"/>
              <a:t> </a:t>
            </a:r>
            <a:r>
              <a:rPr lang="en-GB" sz="1000"/>
              <a:t>– how do the paragraphs link together?</a:t>
            </a:r>
          </a:p>
        </p:txBody>
      </p:sp>
      <p:sp>
        <p:nvSpPr>
          <p:cNvPr id="21511" name="Text Box 7"/>
          <p:cNvSpPr txBox="1">
            <a:spLocks noChangeArrowheads="1"/>
          </p:cNvSpPr>
          <p:nvPr/>
        </p:nvSpPr>
        <p:spPr bwMode="auto">
          <a:xfrm>
            <a:off x="2886228" y="2720787"/>
            <a:ext cx="4495800" cy="4059573"/>
          </a:xfrm>
          <a:prstGeom prst="rect">
            <a:avLst/>
          </a:prstGeom>
          <a:solidFill>
            <a:srgbClr val="FFFF00">
              <a:alpha val="21000"/>
            </a:srgbClr>
          </a:solidFill>
          <a:ln w="25400">
            <a:solidFill>
              <a:schemeClr val="tx1"/>
            </a:solidFill>
            <a:miter lim="800000"/>
            <a:headEnd/>
            <a:tailEnd/>
          </a:ln>
          <a:effectLst/>
        </p:spPr>
        <p:txBody>
          <a:bodyPr>
            <a:spAutoFit/>
          </a:bodyPr>
          <a:lstStyle/>
          <a:p>
            <a:pPr algn="r">
              <a:spcBef>
                <a:spcPct val="15000"/>
              </a:spcBef>
            </a:pPr>
            <a:r>
              <a:rPr lang="en-GB" b="1" u="sng">
                <a:latin typeface="Consolas" panose="020B0609020204030204" pitchFamily="49" charset="0"/>
                <a:cs typeface="Consolas" panose="020B0609020204030204" pitchFamily="49" charset="0"/>
              </a:rPr>
              <a:t>Imagery and Language</a:t>
            </a:r>
          </a:p>
          <a:p>
            <a:pPr>
              <a:spcBef>
                <a:spcPct val="15000"/>
              </a:spcBef>
              <a:buFont typeface="Wingdings" pitchFamily="2" charset="2"/>
              <a:buChar char="§"/>
            </a:pPr>
            <a:r>
              <a:rPr lang="en-GB" sz="1400" b="1"/>
              <a:t>Alliteration</a:t>
            </a:r>
            <a:r>
              <a:rPr lang="en-GB" sz="1400"/>
              <a:t> - </a:t>
            </a:r>
            <a:r>
              <a:rPr lang="en-GB" sz="1000"/>
              <a:t>the repeating of initial sounds. </a:t>
            </a:r>
          </a:p>
          <a:p>
            <a:pPr>
              <a:spcBef>
                <a:spcPct val="15000"/>
              </a:spcBef>
              <a:buFont typeface="Wingdings" pitchFamily="2" charset="2"/>
              <a:buChar char="§"/>
            </a:pPr>
            <a:r>
              <a:rPr lang="en-US" sz="1400" b="1"/>
              <a:t>Metaphor </a:t>
            </a:r>
            <a:r>
              <a:rPr lang="en-US" sz="1400"/>
              <a:t>- </a:t>
            </a:r>
            <a:r>
              <a:rPr lang="en-US" sz="1000"/>
              <a:t>comparing two things by saying one is the other.</a:t>
            </a:r>
          </a:p>
          <a:p>
            <a:pPr>
              <a:spcBef>
                <a:spcPct val="15000"/>
              </a:spcBef>
              <a:buFont typeface="Wingdings" pitchFamily="2" charset="2"/>
              <a:buChar char="§"/>
            </a:pPr>
            <a:r>
              <a:rPr lang="en-US" sz="1400" b="1"/>
              <a:t> Simile </a:t>
            </a:r>
            <a:r>
              <a:rPr lang="en-US" sz="1400"/>
              <a:t>- </a:t>
            </a:r>
            <a:r>
              <a:rPr lang="en-US" sz="1000"/>
              <a:t>comparing two things saying one is like or as the other.</a:t>
            </a:r>
          </a:p>
          <a:p>
            <a:pPr>
              <a:spcBef>
                <a:spcPct val="15000"/>
              </a:spcBef>
              <a:buFont typeface="Wingdings" pitchFamily="2" charset="2"/>
              <a:buChar char="§"/>
            </a:pPr>
            <a:r>
              <a:rPr lang="en-US" sz="1400" b="1"/>
              <a:t> Personification </a:t>
            </a:r>
            <a:r>
              <a:rPr lang="en-US" sz="1400"/>
              <a:t>- </a:t>
            </a:r>
            <a:r>
              <a:rPr lang="en-US" sz="1000"/>
              <a:t>giving something non-human human qualities</a:t>
            </a:r>
            <a:r>
              <a:rPr lang="en-US" sz="1000" b="1"/>
              <a:t>.</a:t>
            </a:r>
          </a:p>
          <a:p>
            <a:pPr>
              <a:spcBef>
                <a:spcPct val="15000"/>
              </a:spcBef>
              <a:buFont typeface="Wingdings" pitchFamily="2" charset="2"/>
              <a:buChar char="§"/>
            </a:pPr>
            <a:r>
              <a:rPr lang="en-US" sz="1400" b="1"/>
              <a:t> </a:t>
            </a:r>
            <a:r>
              <a:rPr lang="en-GB" sz="1400" b="1"/>
              <a:t>Onomatopoeia </a:t>
            </a:r>
            <a:r>
              <a:rPr lang="en-GB" sz="1000"/>
              <a:t>- words that sound like the thing they describe.</a:t>
            </a:r>
            <a:r>
              <a:rPr lang="en-GB" sz="1000" b="1"/>
              <a:t> </a:t>
            </a:r>
          </a:p>
          <a:p>
            <a:pPr>
              <a:spcBef>
                <a:spcPct val="15000"/>
              </a:spcBef>
              <a:buFont typeface="Wingdings" pitchFamily="2" charset="2"/>
              <a:buChar char="§"/>
            </a:pPr>
            <a:r>
              <a:rPr lang="en-GB" sz="1400" b="1"/>
              <a:t> Repetition </a:t>
            </a:r>
            <a:r>
              <a:rPr lang="en-GB" sz="1000"/>
              <a:t>- does the writer repeat words or phrases?</a:t>
            </a:r>
            <a:endParaRPr lang="en-US" sz="1000"/>
          </a:p>
          <a:p>
            <a:pPr>
              <a:spcBef>
                <a:spcPct val="15000"/>
              </a:spcBef>
              <a:buFont typeface="Wingdings" pitchFamily="2" charset="2"/>
              <a:buChar char="§"/>
            </a:pPr>
            <a:r>
              <a:rPr lang="en-US" sz="1400" b="1"/>
              <a:t>What kinds of words are used?</a:t>
            </a:r>
          </a:p>
          <a:p>
            <a:pPr>
              <a:spcBef>
                <a:spcPct val="15000"/>
              </a:spcBef>
              <a:buFont typeface="Wingdings" pitchFamily="2" charset="2"/>
              <a:buChar char="§"/>
            </a:pPr>
            <a:r>
              <a:rPr lang="en-GB" sz="1400"/>
              <a:t> </a:t>
            </a:r>
            <a:r>
              <a:rPr lang="en-GB" sz="1400" b="1"/>
              <a:t>Connotation </a:t>
            </a:r>
            <a:r>
              <a:rPr lang="en-GB" sz="1000"/>
              <a:t>- </a:t>
            </a:r>
            <a:r>
              <a:rPr lang="en-US" sz="1000"/>
              <a:t>associations that words have </a:t>
            </a:r>
          </a:p>
          <a:p>
            <a:pPr>
              <a:spcBef>
                <a:spcPct val="15000"/>
              </a:spcBef>
              <a:buFont typeface="Wingdings" pitchFamily="2" charset="2"/>
              <a:buChar char="§"/>
            </a:pPr>
            <a:r>
              <a:rPr lang="en-GB" sz="1400" b="1"/>
              <a:t>Ambiguity </a:t>
            </a:r>
            <a:r>
              <a:rPr lang="en-GB" sz="1400"/>
              <a:t>- </a:t>
            </a:r>
            <a:r>
              <a:rPr lang="en-GB" sz="1000"/>
              <a:t>is the word or phrase deliberately unclear? Could it mean opposite things or many different things?</a:t>
            </a:r>
          </a:p>
          <a:p>
            <a:pPr>
              <a:spcBef>
                <a:spcPct val="15000"/>
              </a:spcBef>
              <a:buFont typeface="Wingdings" pitchFamily="2" charset="2"/>
              <a:buChar char="§"/>
            </a:pPr>
            <a:r>
              <a:rPr lang="en-GB" sz="1400" b="1"/>
              <a:t> Word order </a:t>
            </a:r>
            <a:r>
              <a:rPr lang="en-GB" sz="1000"/>
              <a:t>- are the words in an unusual order – why?</a:t>
            </a:r>
          </a:p>
          <a:p>
            <a:pPr>
              <a:spcBef>
                <a:spcPct val="15000"/>
              </a:spcBef>
              <a:buFont typeface="Wingdings" pitchFamily="2" charset="2"/>
              <a:buChar char="§"/>
            </a:pPr>
            <a:r>
              <a:rPr lang="en-GB" sz="1400" b="1"/>
              <a:t> Adjectives </a:t>
            </a:r>
            <a:r>
              <a:rPr lang="en-GB" sz="1000"/>
              <a:t>- what are the key describing words?</a:t>
            </a:r>
          </a:p>
          <a:p>
            <a:pPr>
              <a:spcBef>
                <a:spcPct val="15000"/>
              </a:spcBef>
              <a:buFont typeface="Wingdings" pitchFamily="2" charset="2"/>
              <a:buChar char="§"/>
            </a:pPr>
            <a:r>
              <a:rPr lang="en-GB" sz="1400" b="1"/>
              <a:t> Slang or unusual words and misspellings </a:t>
            </a:r>
            <a:r>
              <a:rPr lang="en-GB" sz="1400"/>
              <a:t>- </a:t>
            </a:r>
            <a:r>
              <a:rPr lang="en-GB" sz="1000"/>
              <a:t>Does the writer use slang or informal language?</a:t>
            </a:r>
          </a:p>
          <a:p>
            <a:pPr>
              <a:spcBef>
                <a:spcPct val="15000"/>
              </a:spcBef>
              <a:buFont typeface="Wingdings" pitchFamily="2" charset="2"/>
              <a:buChar char="§"/>
            </a:pPr>
            <a:r>
              <a:rPr lang="en-GB" sz="1400"/>
              <a:t> </a:t>
            </a:r>
            <a:r>
              <a:rPr lang="en-GB" sz="1400" b="1"/>
              <a:t>Semantic field </a:t>
            </a:r>
            <a:r>
              <a:rPr lang="en-GB" sz="1400"/>
              <a:t>– </a:t>
            </a:r>
            <a:r>
              <a:rPr lang="en-GB" sz="1050"/>
              <a:t>a group of words that suggest a similar topic/idea/theme.</a:t>
            </a:r>
          </a:p>
        </p:txBody>
      </p:sp>
      <p:sp>
        <p:nvSpPr>
          <p:cNvPr id="4" name="TextBox 3"/>
          <p:cNvSpPr txBox="1"/>
          <p:nvPr/>
        </p:nvSpPr>
        <p:spPr>
          <a:xfrm>
            <a:off x="1703512" y="2780928"/>
            <a:ext cx="4104456" cy="369332"/>
          </a:xfrm>
          <a:prstGeom prst="rect">
            <a:avLst/>
          </a:prstGeom>
          <a:noFill/>
        </p:spPr>
        <p:txBody>
          <a:bodyPr wrap="square" rtlCol="0">
            <a:spAutoFit/>
          </a:bodyPr>
          <a:lstStyle/>
          <a:p>
            <a:endParaRPr lang="en-GB"/>
          </a:p>
        </p:txBody>
      </p:sp>
      <p:sp>
        <p:nvSpPr>
          <p:cNvPr id="5" name="TextBox 4"/>
          <p:cNvSpPr txBox="1"/>
          <p:nvPr/>
        </p:nvSpPr>
        <p:spPr>
          <a:xfrm>
            <a:off x="2886228" y="1537944"/>
            <a:ext cx="4495800" cy="1112612"/>
          </a:xfrm>
          <a:prstGeom prst="rect">
            <a:avLst/>
          </a:prstGeom>
          <a:solidFill>
            <a:schemeClr val="accent4">
              <a:lumMod val="60000"/>
              <a:lumOff val="40000"/>
              <a:alpha val="21000"/>
            </a:schemeClr>
          </a:solidFill>
          <a:ln w="28575">
            <a:solidFill>
              <a:schemeClr val="tx1"/>
            </a:solidFill>
          </a:ln>
        </p:spPr>
        <p:txBody>
          <a:bodyPr wrap="square" rtlCol="0">
            <a:spAutoFit/>
          </a:bodyPr>
          <a:lstStyle/>
          <a:p>
            <a:pPr algn="r"/>
            <a:r>
              <a:rPr lang="en-GB" b="1" u="sng">
                <a:latin typeface="Consolas" panose="020B0609020204030204" pitchFamily="49" charset="0"/>
                <a:cs typeface="Consolas" panose="020B0609020204030204" pitchFamily="49" charset="0"/>
              </a:rPr>
              <a:t>Purpose/Audience/Form (PAF</a:t>
            </a:r>
            <a:r>
              <a:rPr lang="en-GB" b="1" u="sng"/>
              <a:t>)</a:t>
            </a:r>
          </a:p>
          <a:p>
            <a:pPr>
              <a:spcBef>
                <a:spcPct val="15000"/>
              </a:spcBef>
              <a:buFont typeface="Wingdings" pitchFamily="2" charset="2"/>
              <a:buChar char="§"/>
            </a:pPr>
            <a:r>
              <a:rPr lang="en-GB" sz="1400" b="1"/>
              <a:t>What </a:t>
            </a:r>
            <a:r>
              <a:rPr lang="en-GB" sz="1400"/>
              <a:t>is the purpose of the text?</a:t>
            </a:r>
            <a:endParaRPr lang="en-US" sz="1400"/>
          </a:p>
          <a:p>
            <a:pPr>
              <a:spcBef>
                <a:spcPct val="15000"/>
              </a:spcBef>
              <a:buFont typeface="Wingdings" pitchFamily="2" charset="2"/>
              <a:buChar char="§"/>
            </a:pPr>
            <a:r>
              <a:rPr lang="en-US" sz="1400" b="1"/>
              <a:t>Who </a:t>
            </a:r>
            <a:r>
              <a:rPr lang="en-US" sz="1400"/>
              <a:t>is the intended audience of the text?</a:t>
            </a:r>
            <a:endParaRPr lang="en-US" sz="1400" b="1"/>
          </a:p>
          <a:p>
            <a:pPr>
              <a:spcBef>
                <a:spcPct val="15000"/>
              </a:spcBef>
              <a:buFont typeface="Wingdings" pitchFamily="2" charset="2"/>
              <a:buChar char="§"/>
            </a:pPr>
            <a:r>
              <a:rPr lang="en-US" sz="1400" b="1"/>
              <a:t>What </a:t>
            </a:r>
            <a:r>
              <a:rPr lang="en-US" sz="1400"/>
              <a:t>is the form of the text?</a:t>
            </a:r>
            <a:endParaRPr lang="en-US" sz="1400" b="1"/>
          </a:p>
        </p:txBody>
      </p:sp>
      <p:sp>
        <p:nvSpPr>
          <p:cNvPr id="6" name="TextBox 5"/>
          <p:cNvSpPr txBox="1"/>
          <p:nvPr/>
        </p:nvSpPr>
        <p:spPr>
          <a:xfrm>
            <a:off x="7466042" y="1393928"/>
            <a:ext cx="4495800" cy="1231106"/>
          </a:xfrm>
          <a:prstGeom prst="rect">
            <a:avLst/>
          </a:prstGeom>
          <a:solidFill>
            <a:srgbClr val="00B0F0">
              <a:alpha val="21000"/>
            </a:srgbClr>
          </a:solidFill>
          <a:ln w="28575">
            <a:solidFill>
              <a:schemeClr val="tx1"/>
            </a:solidFill>
          </a:ln>
        </p:spPr>
        <p:txBody>
          <a:bodyPr wrap="square" rtlCol="0">
            <a:spAutoFit/>
          </a:bodyPr>
          <a:lstStyle/>
          <a:p>
            <a:pPr algn="r"/>
            <a:r>
              <a:rPr lang="en-GB" b="1" u="sng">
                <a:latin typeface="Consolas" panose="020B0609020204030204" pitchFamily="49" charset="0"/>
                <a:cs typeface="Consolas" panose="020B0609020204030204" pitchFamily="49" charset="0"/>
              </a:rPr>
              <a:t>Context</a:t>
            </a:r>
          </a:p>
          <a:p>
            <a:pPr marL="95250" indent="-95250">
              <a:buFont typeface="Wingdings" panose="05000000000000000000" pitchFamily="2" charset="2"/>
              <a:buChar char="§"/>
            </a:pPr>
            <a:r>
              <a:rPr lang="en-GB" sz="1400" b="1"/>
              <a:t> When </a:t>
            </a:r>
            <a:r>
              <a:rPr lang="en-GB" sz="1000"/>
              <a:t>was the text written an published? </a:t>
            </a:r>
          </a:p>
          <a:p>
            <a:pPr marL="95250" indent="-95250">
              <a:buFont typeface="Wingdings" panose="05000000000000000000" pitchFamily="2" charset="2"/>
              <a:buChar char="§"/>
            </a:pPr>
            <a:r>
              <a:rPr lang="en-GB" sz="1400" b="1"/>
              <a:t> What </a:t>
            </a:r>
            <a:r>
              <a:rPr lang="en-GB" sz="1000"/>
              <a:t>was happening at the time the text was published?</a:t>
            </a:r>
            <a:endParaRPr lang="en-GB" sz="1000" b="1"/>
          </a:p>
          <a:p>
            <a:pPr marL="95250" indent="-95250">
              <a:buFont typeface="Wingdings" panose="05000000000000000000" pitchFamily="2" charset="2"/>
              <a:buChar char="§"/>
            </a:pPr>
            <a:r>
              <a:rPr lang="en-GB" sz="1400" b="1"/>
              <a:t> Where </a:t>
            </a:r>
            <a:r>
              <a:rPr lang="en-GB" sz="1000"/>
              <a:t>was the text published?</a:t>
            </a:r>
          </a:p>
          <a:p>
            <a:pPr marL="95250" indent="-95250">
              <a:buFont typeface="Wingdings" panose="05000000000000000000" pitchFamily="2" charset="2"/>
              <a:buChar char="§"/>
            </a:pPr>
            <a:r>
              <a:rPr lang="en-GB" sz="1400"/>
              <a:t> </a:t>
            </a:r>
            <a:r>
              <a:rPr lang="en-GB" sz="1400" b="1"/>
              <a:t>Who </a:t>
            </a:r>
            <a:r>
              <a:rPr lang="en-GB" sz="1000"/>
              <a:t>wrote the text?</a:t>
            </a:r>
          </a:p>
        </p:txBody>
      </p:sp>
      <p:sp>
        <p:nvSpPr>
          <p:cNvPr id="10" name="Rectangle 9">
            <a:extLst>
              <a:ext uri="{FF2B5EF4-FFF2-40B4-BE49-F238E27FC236}">
                <a16:creationId xmlns:a16="http://schemas.microsoft.com/office/drawing/2014/main" id="{D26291DE-AE70-0745-B380-A41935BE2387}"/>
              </a:ext>
            </a:extLst>
          </p:cNvPr>
          <p:cNvSpPr/>
          <p:nvPr/>
        </p:nvSpPr>
        <p:spPr>
          <a:xfrm>
            <a:off x="229237" y="240248"/>
            <a:ext cx="1602738" cy="1569660"/>
          </a:xfrm>
          <a:prstGeom prst="rect">
            <a:avLst/>
          </a:prstGeom>
        </p:spPr>
        <p:txBody>
          <a:bodyPr wrap="square">
            <a:spAutoFit/>
          </a:bodyPr>
          <a:lstStyle/>
          <a:p>
            <a:r>
              <a:rPr lang="en-US" sz="9600" dirty="0"/>
              <a:t>👨‍🏫</a:t>
            </a:r>
          </a:p>
        </p:txBody>
      </p:sp>
      <p:sp>
        <p:nvSpPr>
          <p:cNvPr id="11" name="Rounded Rectangular Callout 10">
            <a:extLst>
              <a:ext uri="{FF2B5EF4-FFF2-40B4-BE49-F238E27FC236}">
                <a16:creationId xmlns:a16="http://schemas.microsoft.com/office/drawing/2014/main" id="{38FE97F6-236B-2E47-90F4-63D407959536}"/>
              </a:ext>
            </a:extLst>
          </p:cNvPr>
          <p:cNvSpPr/>
          <p:nvPr/>
        </p:nvSpPr>
        <p:spPr>
          <a:xfrm>
            <a:off x="229237" y="1809909"/>
            <a:ext cx="2561655" cy="3451574"/>
          </a:xfrm>
          <a:prstGeom prst="wedgeRoundRectCallout">
            <a:avLst>
              <a:gd name="adj1" fmla="val -20894"/>
              <a:gd name="adj2" fmla="val -6310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2060"/>
                </a:solidFill>
                <a:latin typeface="Comic Sans MS" panose="030F0902030302020204" pitchFamily="66" charset="0"/>
              </a:rPr>
              <a:t>Remember, as you read and </a:t>
            </a:r>
            <a:r>
              <a:rPr lang="en-US" i="1" dirty="0" err="1">
                <a:solidFill>
                  <a:srgbClr val="002060"/>
                </a:solidFill>
                <a:latin typeface="Comic Sans MS" panose="030F0902030302020204" pitchFamily="66" charset="0"/>
              </a:rPr>
              <a:t>analyse</a:t>
            </a:r>
            <a:r>
              <a:rPr lang="en-US" i="1" dirty="0">
                <a:solidFill>
                  <a:srgbClr val="002060"/>
                </a:solidFill>
                <a:latin typeface="Comic Sans MS" panose="030F0902030302020204" pitchFamily="66" charset="0"/>
              </a:rPr>
              <a:t> these texts, these </a:t>
            </a:r>
            <a:r>
              <a:rPr lang="en-US" b="1" i="1" dirty="0">
                <a:solidFill>
                  <a:srgbClr val="002060"/>
                </a:solidFill>
                <a:latin typeface="Comic Sans MS" panose="030F0902030302020204" pitchFamily="66" charset="0"/>
              </a:rPr>
              <a:t>First Responses </a:t>
            </a:r>
            <a:r>
              <a:rPr lang="en-US" i="1" dirty="0">
                <a:solidFill>
                  <a:srgbClr val="002060"/>
                </a:solidFill>
                <a:latin typeface="Comic Sans MS" panose="030F0902030302020204" pitchFamily="66" charset="0"/>
              </a:rPr>
              <a:t>prompts may help you to organize your thoughts.</a:t>
            </a:r>
          </a:p>
        </p:txBody>
      </p:sp>
    </p:spTree>
    <p:extLst>
      <p:ext uri="{BB962C8B-B14F-4D97-AF65-F5344CB8AC3E}">
        <p14:creationId xmlns:p14="http://schemas.microsoft.com/office/powerpoint/2010/main" val="2817485371"/>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F96948F-A333-D243-A2A5-AF6E0F2EEF84}"/>
              </a:ext>
            </a:extLst>
          </p:cNvPr>
          <p:cNvSpPr/>
          <p:nvPr/>
        </p:nvSpPr>
        <p:spPr>
          <a:xfrm>
            <a:off x="2776365" y="259419"/>
            <a:ext cx="1602738" cy="1569660"/>
          </a:xfrm>
          <a:prstGeom prst="rect">
            <a:avLst/>
          </a:prstGeom>
        </p:spPr>
        <p:txBody>
          <a:bodyPr wrap="square">
            <a:spAutoFit/>
          </a:bodyPr>
          <a:lstStyle/>
          <a:p>
            <a:r>
              <a:rPr lang="en-US" sz="9600" dirty="0"/>
              <a:t>👨‍🏫</a:t>
            </a:r>
          </a:p>
        </p:txBody>
      </p:sp>
      <p:grpSp>
        <p:nvGrpSpPr>
          <p:cNvPr id="13" name="Group 12"/>
          <p:cNvGrpSpPr/>
          <p:nvPr/>
        </p:nvGrpSpPr>
        <p:grpSpPr>
          <a:xfrm>
            <a:off x="5090140" y="5386186"/>
            <a:ext cx="3732263" cy="936956"/>
            <a:chOff x="450761" y="2331076"/>
            <a:chExt cx="2762210" cy="1200329"/>
          </a:xfrm>
        </p:grpSpPr>
        <p:sp>
          <p:nvSpPr>
            <p:cNvPr id="7" name="Rounded Rectangle 6"/>
            <p:cNvSpPr/>
            <p:nvPr/>
          </p:nvSpPr>
          <p:spPr>
            <a:xfrm>
              <a:off x="450761" y="2331076"/>
              <a:ext cx="2668957" cy="1200329"/>
            </a:xfrm>
            <a:prstGeom prst="roundRect">
              <a:avLst/>
            </a:prstGeom>
            <a:ln w="28575">
              <a:solidFill>
                <a:srgbClr val="00CC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8" name="TextBox 7"/>
            <p:cNvSpPr txBox="1"/>
            <p:nvPr/>
          </p:nvSpPr>
          <p:spPr>
            <a:xfrm>
              <a:off x="450761" y="2331076"/>
              <a:ext cx="2762210" cy="1200329"/>
            </a:xfrm>
            <a:prstGeom prst="rect">
              <a:avLst/>
            </a:prstGeom>
            <a:noFill/>
          </p:spPr>
          <p:txBody>
            <a:bodyPr wrap="square" rtlCol="0">
              <a:spAutoFit/>
            </a:bodyPr>
            <a:lstStyle/>
            <a:p>
              <a:pPr algn="ctr"/>
              <a:r>
                <a:rPr lang="en-GB" b="1" dirty="0">
                  <a:solidFill>
                    <a:srgbClr val="00CC00"/>
                  </a:solidFill>
                  <a:effectLst>
                    <a:outerShdw blurRad="38100" dist="38100" dir="2700000" algn="tl">
                      <a:srgbClr val="000000">
                        <a:alpha val="43137"/>
                      </a:srgbClr>
                    </a:outerShdw>
                  </a:effectLst>
                </a:rPr>
                <a:t>Presentation</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Underline date/title</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Use a ruler for tables/ diagrams</a:t>
              </a:r>
            </a:p>
          </p:txBody>
        </p:sp>
      </p:grpSp>
      <p:grpSp>
        <p:nvGrpSpPr>
          <p:cNvPr id="14" name="Group 13"/>
          <p:cNvGrpSpPr/>
          <p:nvPr/>
        </p:nvGrpSpPr>
        <p:grpSpPr>
          <a:xfrm>
            <a:off x="7106078" y="3412033"/>
            <a:ext cx="4843889" cy="1559606"/>
            <a:chOff x="4016188" y="2331076"/>
            <a:chExt cx="4499162" cy="1559606"/>
          </a:xfrm>
        </p:grpSpPr>
        <p:sp>
          <p:nvSpPr>
            <p:cNvPr id="9" name="Rounded Rectangle 8"/>
            <p:cNvSpPr/>
            <p:nvPr/>
          </p:nvSpPr>
          <p:spPr>
            <a:xfrm>
              <a:off x="4016188" y="2331076"/>
              <a:ext cx="4499162" cy="1559606"/>
            </a:xfrm>
            <a:prstGeom prst="roundRect">
              <a:avLst/>
            </a:prstGeom>
            <a:ln w="28575">
              <a:solidFill>
                <a:srgbClr val="00CC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0" name="TextBox 9"/>
            <p:cNvSpPr txBox="1"/>
            <p:nvPr/>
          </p:nvSpPr>
          <p:spPr>
            <a:xfrm>
              <a:off x="4016188" y="2331076"/>
              <a:ext cx="4499162" cy="1477328"/>
            </a:xfrm>
            <a:prstGeom prst="rect">
              <a:avLst/>
            </a:prstGeom>
            <a:noFill/>
          </p:spPr>
          <p:txBody>
            <a:bodyPr wrap="square" rtlCol="0">
              <a:spAutoFit/>
            </a:bodyPr>
            <a:lstStyle/>
            <a:p>
              <a:pPr algn="ctr"/>
              <a:r>
                <a:rPr lang="en-GB" b="1" dirty="0">
                  <a:solidFill>
                    <a:srgbClr val="00CC00"/>
                  </a:solidFill>
                  <a:effectLst>
                    <a:outerShdw blurRad="38100" dist="38100" dir="2700000" algn="tl">
                      <a:srgbClr val="000000">
                        <a:alpha val="43137"/>
                      </a:srgbClr>
                    </a:outerShdw>
                  </a:effectLst>
                </a:rPr>
                <a:t>Improve your connectives:</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And &gt; in addition/furthermore/moreover</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But &gt; however/nevertheless/although</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So &gt; therefore/consequently/subsequently</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Because &gt; as a result/ due to/ as </a:t>
              </a:r>
            </a:p>
          </p:txBody>
        </p:sp>
      </p:grpSp>
      <p:grpSp>
        <p:nvGrpSpPr>
          <p:cNvPr id="15" name="Group 14"/>
          <p:cNvGrpSpPr/>
          <p:nvPr/>
        </p:nvGrpSpPr>
        <p:grpSpPr>
          <a:xfrm>
            <a:off x="398424" y="4385344"/>
            <a:ext cx="2617695" cy="2308323"/>
            <a:chOff x="450761" y="2331076"/>
            <a:chExt cx="2838574" cy="1203171"/>
          </a:xfrm>
        </p:grpSpPr>
        <p:sp>
          <p:nvSpPr>
            <p:cNvPr id="16" name="Rounded Rectangle 15"/>
            <p:cNvSpPr/>
            <p:nvPr/>
          </p:nvSpPr>
          <p:spPr>
            <a:xfrm>
              <a:off x="450761" y="2331076"/>
              <a:ext cx="2838574" cy="1200329"/>
            </a:xfrm>
            <a:prstGeom prst="roundRect">
              <a:avLst/>
            </a:prstGeom>
            <a:ln w="28575">
              <a:solidFill>
                <a:srgbClr val="00CC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7" name="TextBox 16"/>
            <p:cNvSpPr txBox="1"/>
            <p:nvPr/>
          </p:nvSpPr>
          <p:spPr>
            <a:xfrm>
              <a:off x="450761" y="2331076"/>
              <a:ext cx="2762210" cy="1203171"/>
            </a:xfrm>
            <a:prstGeom prst="rect">
              <a:avLst/>
            </a:prstGeom>
            <a:noFill/>
          </p:spPr>
          <p:txBody>
            <a:bodyPr wrap="square" rtlCol="0">
              <a:spAutoFit/>
            </a:bodyPr>
            <a:lstStyle/>
            <a:p>
              <a:pPr algn="ctr"/>
              <a:r>
                <a:rPr lang="en-GB" b="1" dirty="0">
                  <a:solidFill>
                    <a:srgbClr val="00CC00"/>
                  </a:solidFill>
                  <a:effectLst>
                    <a:outerShdw blurRad="38100" dist="38100" dir="2700000" algn="tl">
                      <a:srgbClr val="000000">
                        <a:alpha val="43137"/>
                      </a:srgbClr>
                    </a:outerShdw>
                  </a:effectLst>
                </a:rPr>
                <a:t>Vocabulary</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Underline key words</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Check and correct key word spelling</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Extend your vocabulary (find more interesting or creative words)</a:t>
              </a:r>
            </a:p>
          </p:txBody>
        </p:sp>
      </p:grpSp>
      <p:grpSp>
        <p:nvGrpSpPr>
          <p:cNvPr id="18" name="Group 17"/>
          <p:cNvGrpSpPr/>
          <p:nvPr/>
        </p:nvGrpSpPr>
        <p:grpSpPr>
          <a:xfrm>
            <a:off x="1240845" y="1682812"/>
            <a:ext cx="2109967" cy="2881360"/>
            <a:chOff x="450761" y="2331075"/>
            <a:chExt cx="2691827" cy="1735247"/>
          </a:xfrm>
        </p:grpSpPr>
        <p:sp>
          <p:nvSpPr>
            <p:cNvPr id="19" name="Rounded Rectangle 18"/>
            <p:cNvSpPr/>
            <p:nvPr/>
          </p:nvSpPr>
          <p:spPr>
            <a:xfrm>
              <a:off x="450761" y="2331075"/>
              <a:ext cx="2668957" cy="1484099"/>
            </a:xfrm>
            <a:prstGeom prst="roundRect">
              <a:avLst/>
            </a:prstGeom>
            <a:ln w="28575">
              <a:solidFill>
                <a:srgbClr val="00CC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0" name="TextBox 19"/>
            <p:cNvSpPr txBox="1"/>
            <p:nvPr/>
          </p:nvSpPr>
          <p:spPr>
            <a:xfrm>
              <a:off x="473632" y="2342541"/>
              <a:ext cx="2668956" cy="1723781"/>
            </a:xfrm>
            <a:prstGeom prst="rect">
              <a:avLst/>
            </a:prstGeom>
            <a:noFill/>
          </p:spPr>
          <p:txBody>
            <a:bodyPr wrap="square" rtlCol="0">
              <a:spAutoFit/>
            </a:bodyPr>
            <a:lstStyle/>
            <a:p>
              <a:pPr algn="ctr"/>
              <a:r>
                <a:rPr lang="en-GB" b="1" dirty="0">
                  <a:solidFill>
                    <a:srgbClr val="00CC00"/>
                  </a:solidFill>
                  <a:effectLst>
                    <a:outerShdw blurRad="38100" dist="38100" dir="2700000" algn="tl">
                      <a:srgbClr val="000000">
                        <a:alpha val="43137"/>
                      </a:srgbClr>
                    </a:outerShdw>
                  </a:effectLst>
                </a:rPr>
                <a:t>Punctuation</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Capital letters</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Full stops</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Commas</a:t>
              </a:r>
            </a:p>
            <a:p>
              <a:pPr algn="ctr"/>
              <a:r>
                <a:rPr lang="en-GB" i="1" dirty="0">
                  <a:solidFill>
                    <a:srgbClr val="00CC00"/>
                  </a:solidFill>
                  <a:effectLst>
                    <a:outerShdw blurRad="38100" dist="38100" dir="2700000" algn="tl">
                      <a:srgbClr val="000000">
                        <a:alpha val="43137"/>
                      </a:srgbClr>
                    </a:outerShdw>
                  </a:effectLst>
                </a:rPr>
                <a:t>Or maybe:</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Colon</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Semi colon</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Inverted commas</a:t>
              </a:r>
            </a:p>
            <a:p>
              <a:pPr marL="285750" indent="-285750">
                <a:buFont typeface="Wingdings" panose="05000000000000000000" pitchFamily="2" charset="2"/>
                <a:buChar char="q"/>
              </a:pPr>
              <a:endParaRPr lang="en-GB" dirty="0">
                <a:solidFill>
                  <a:srgbClr val="00CC00"/>
                </a:solidFill>
                <a:effectLst>
                  <a:outerShdw blurRad="38100" dist="38100" dir="2700000" algn="tl">
                    <a:srgbClr val="000000">
                      <a:alpha val="43137"/>
                    </a:srgbClr>
                  </a:outerShdw>
                </a:effectLst>
              </a:endParaRPr>
            </a:p>
            <a:p>
              <a:endParaRPr lang="en-GB" dirty="0">
                <a:solidFill>
                  <a:srgbClr val="00CC00"/>
                </a:solidFill>
                <a:effectLst>
                  <a:outerShdw blurRad="38100" dist="38100" dir="2700000" algn="tl">
                    <a:srgbClr val="000000">
                      <a:alpha val="43137"/>
                    </a:srgbClr>
                  </a:outerShdw>
                </a:effectLst>
              </a:endParaRPr>
            </a:p>
          </p:txBody>
        </p:sp>
      </p:grpSp>
      <p:grpSp>
        <p:nvGrpSpPr>
          <p:cNvPr id="25" name="Group 24"/>
          <p:cNvGrpSpPr/>
          <p:nvPr/>
        </p:nvGrpSpPr>
        <p:grpSpPr>
          <a:xfrm>
            <a:off x="6406543" y="257824"/>
            <a:ext cx="3688952" cy="2954486"/>
            <a:chOff x="339449" y="3714334"/>
            <a:chExt cx="3688952" cy="2954486"/>
          </a:xfrm>
        </p:grpSpPr>
        <p:sp>
          <p:nvSpPr>
            <p:cNvPr id="23" name="Rounded Rectangle 22"/>
            <p:cNvSpPr/>
            <p:nvPr/>
          </p:nvSpPr>
          <p:spPr>
            <a:xfrm>
              <a:off x="339449" y="3714334"/>
              <a:ext cx="3606260" cy="2874796"/>
            </a:xfrm>
            <a:prstGeom prst="roundRect">
              <a:avLst>
                <a:gd name="adj" fmla="val 9378"/>
              </a:avLst>
            </a:prstGeom>
            <a:ln w="28575">
              <a:solidFill>
                <a:srgbClr val="00CC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4" name="TextBox 23"/>
            <p:cNvSpPr txBox="1"/>
            <p:nvPr/>
          </p:nvSpPr>
          <p:spPr>
            <a:xfrm>
              <a:off x="499716" y="3767996"/>
              <a:ext cx="3528685" cy="2900824"/>
            </a:xfrm>
            <a:prstGeom prst="rect">
              <a:avLst/>
            </a:prstGeom>
            <a:noFill/>
          </p:spPr>
          <p:txBody>
            <a:bodyPr wrap="square" rtlCol="0">
              <a:spAutoFit/>
            </a:bodyPr>
            <a:lstStyle/>
            <a:p>
              <a:pPr algn="ctr"/>
              <a:r>
                <a:rPr lang="en-GB" b="1" dirty="0">
                  <a:solidFill>
                    <a:srgbClr val="00CC00"/>
                  </a:solidFill>
                  <a:effectLst>
                    <a:outerShdw blurRad="38100" dist="38100" dir="2700000" algn="tl">
                      <a:srgbClr val="000000">
                        <a:alpha val="43137"/>
                      </a:srgbClr>
                    </a:outerShdw>
                  </a:effectLst>
                </a:rPr>
                <a:t>Grammar</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You’re = you are</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Your = it belongs to you</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They’re = they are</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Their = it belongs to them</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There = a place</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To = moving ‘to’ somewhere</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Two = the number 2</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Too = also, in addition, as well</a:t>
              </a:r>
            </a:p>
            <a:p>
              <a:endParaRPr lang="en-GB" b="1" dirty="0">
                <a:solidFill>
                  <a:srgbClr val="00CC00"/>
                </a:solidFill>
                <a:effectLst>
                  <a:outerShdw blurRad="38100" dist="38100" dir="2700000" algn="tl">
                    <a:srgbClr val="000000">
                      <a:alpha val="43137"/>
                    </a:srgbClr>
                  </a:outerShdw>
                </a:effectLst>
              </a:endParaRPr>
            </a:p>
          </p:txBody>
        </p:sp>
      </p:grpSp>
      <p:pic>
        <p:nvPicPr>
          <p:cNvPr id="21" name="Picture 20">
            <a:extLst>
              <a:ext uri="{FF2B5EF4-FFF2-40B4-BE49-F238E27FC236}">
                <a16:creationId xmlns:a16="http://schemas.microsoft.com/office/drawing/2014/main" id="{D26B4168-CCB8-F348-8AFB-F483A718EF7E}"/>
              </a:ext>
            </a:extLst>
          </p:cNvPr>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4232" t="7625" r="14973" b="15122"/>
          <a:stretch/>
        </p:blipFill>
        <p:spPr bwMode="auto">
          <a:xfrm>
            <a:off x="0" y="0"/>
            <a:ext cx="1297443" cy="1219200"/>
          </a:xfrm>
          <a:prstGeom prst="rect">
            <a:avLst/>
          </a:prstGeom>
          <a:ln>
            <a:noFill/>
          </a:ln>
          <a:extLst>
            <a:ext uri="{53640926-AAD7-44D8-BBD7-CCE9431645EC}">
              <a14:shadowObscured xmlns:a14="http://schemas.microsoft.com/office/drawing/2010/main"/>
            </a:ext>
          </a:extLst>
        </p:spPr>
      </p:pic>
      <p:sp>
        <p:nvSpPr>
          <p:cNvPr id="26" name="Rounded Rectangular Callout 25">
            <a:extLst>
              <a:ext uri="{FF2B5EF4-FFF2-40B4-BE49-F238E27FC236}">
                <a16:creationId xmlns:a16="http://schemas.microsoft.com/office/drawing/2014/main" id="{EFE75E34-F9BB-6442-9921-E15F0800EAA3}"/>
              </a:ext>
            </a:extLst>
          </p:cNvPr>
          <p:cNvSpPr/>
          <p:nvPr/>
        </p:nvSpPr>
        <p:spPr>
          <a:xfrm>
            <a:off x="3741768" y="1290403"/>
            <a:ext cx="2419927" cy="3888509"/>
          </a:xfrm>
          <a:prstGeom prst="wedgeRoundRectCallout">
            <a:avLst>
              <a:gd name="adj1" fmla="val -45525"/>
              <a:gd name="adj2" fmla="val -55330"/>
              <a:gd name="adj3" fmla="val 16667"/>
            </a:avLst>
          </a:prstGeom>
          <a:solidFill>
            <a:schemeClr val="bg1"/>
          </a:solid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4000" b="1" dirty="0">
                <a:solidFill>
                  <a:srgbClr val="33CC33"/>
                </a:solidFill>
                <a:effectLst>
                  <a:outerShdw blurRad="38100" dist="38100" dir="2700000" algn="tl">
                    <a:srgbClr val="000000">
                      <a:alpha val="43137"/>
                    </a:srgbClr>
                  </a:outerShdw>
                </a:effectLst>
                <a:latin typeface="Comic Sans MS" panose="030F0702030302020204" pitchFamily="66" charset="0"/>
              </a:rPr>
              <a:t>Fix</a:t>
            </a:r>
          </a:p>
          <a:p>
            <a:pPr lvl="0" algn="ctr"/>
            <a:endParaRPr lang="en-GB" sz="4000" b="1" dirty="0">
              <a:solidFill>
                <a:srgbClr val="33CC33"/>
              </a:solidFill>
              <a:latin typeface="Comic Sans MS" panose="030F0702030302020204" pitchFamily="66" charset="0"/>
            </a:endParaRPr>
          </a:p>
          <a:p>
            <a:pPr lvl="0" algn="ctr"/>
            <a:endParaRPr lang="en-GB" sz="4000" b="1" dirty="0">
              <a:solidFill>
                <a:srgbClr val="33CC33"/>
              </a:solidFill>
              <a:latin typeface="Comic Sans MS" panose="030F0702030302020204" pitchFamily="66" charset="0"/>
            </a:endParaRPr>
          </a:p>
          <a:p>
            <a:pPr lvl="0" algn="ctr"/>
            <a:endParaRPr lang="en-GB" sz="4000" b="1" dirty="0">
              <a:solidFill>
                <a:srgbClr val="33CC33"/>
              </a:solidFill>
              <a:latin typeface="Comic Sans MS" panose="030F0702030302020204" pitchFamily="66" charset="0"/>
            </a:endParaRPr>
          </a:p>
          <a:p>
            <a:pPr lvl="0" algn="ctr"/>
            <a:r>
              <a:rPr lang="en-GB" b="1" dirty="0">
                <a:solidFill>
                  <a:srgbClr val="33CC33"/>
                </a:solidFill>
                <a:effectLst>
                  <a:outerShdw blurRad="38100" dist="38100" dir="2700000" algn="tl">
                    <a:srgbClr val="000000">
                      <a:alpha val="43137"/>
                    </a:srgbClr>
                  </a:outerShdw>
                </a:effectLst>
                <a:latin typeface="Comic Sans MS" panose="030F0702030302020204" pitchFamily="66" charset="0"/>
              </a:rPr>
              <a:t>Look through your work from today &amp; improve five things.</a:t>
            </a:r>
            <a:endParaRPr lang="en-GB" sz="3600" b="1" dirty="0">
              <a:solidFill>
                <a:srgbClr val="33CC33"/>
              </a:solidFill>
              <a:effectLst>
                <a:outerShdw blurRad="38100" dist="38100" dir="2700000" algn="tl">
                  <a:srgbClr val="000000">
                    <a:alpha val="43137"/>
                  </a:srgbClr>
                </a:outerShdw>
              </a:effectLst>
              <a:latin typeface="Comic Sans MS" panose="030F0702030302020204" pitchFamily="66" charset="0"/>
            </a:endParaRPr>
          </a:p>
        </p:txBody>
      </p:sp>
      <p:pic>
        <p:nvPicPr>
          <p:cNvPr id="27" name="Picture 26">
            <a:extLst>
              <a:ext uri="{FF2B5EF4-FFF2-40B4-BE49-F238E27FC236}">
                <a16:creationId xmlns:a16="http://schemas.microsoft.com/office/drawing/2014/main" id="{354ABB7F-D52C-A74E-B305-5FE0344A4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3231" y="2060885"/>
            <a:ext cx="1727399" cy="1727399"/>
          </a:xfrm>
          <a:prstGeom prst="rect">
            <a:avLst/>
          </a:prstGeom>
        </p:spPr>
      </p:pic>
    </p:spTree>
    <p:extLst>
      <p:ext uri="{BB962C8B-B14F-4D97-AF65-F5344CB8AC3E}">
        <p14:creationId xmlns:p14="http://schemas.microsoft.com/office/powerpoint/2010/main" val="33134617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6" name="Title 5"/>
          <p:cNvSpPr txBox="1">
            <a:spLocks/>
          </p:cNvSpPr>
          <p:nvPr/>
        </p:nvSpPr>
        <p:spPr>
          <a:xfrm>
            <a:off x="2080530" y="554496"/>
            <a:ext cx="7813745" cy="1758397"/>
          </a:xfrm>
          <a:prstGeom prst="rect">
            <a:avLst/>
          </a:prstGeom>
        </p:spPr>
        <p:txBody>
          <a:bodyPr/>
          <a:lst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2pPr>
            <a:lvl3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3pPr>
            <a:lvl4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4pPr>
            <a:lvl5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5pPr>
            <a:lvl6pPr marL="457200" algn="ctr" rtl="0" fontAlgn="base">
              <a:spcBef>
                <a:spcPct val="0"/>
              </a:spcBef>
              <a:spcAft>
                <a:spcPct val="0"/>
              </a:spcAft>
              <a:defRPr sz="4000">
                <a:solidFill>
                  <a:schemeClr val="tx2"/>
                </a:solidFill>
                <a:latin typeface="Bree ExtraBold" pitchFamily="-16" charset="0"/>
                <a:ea typeface="ＭＳ Ｐゴシック" pitchFamily="-16" charset="-128"/>
              </a:defRPr>
            </a:lvl6pPr>
            <a:lvl7pPr marL="914400" algn="ctr" rtl="0" fontAlgn="base">
              <a:spcBef>
                <a:spcPct val="0"/>
              </a:spcBef>
              <a:spcAft>
                <a:spcPct val="0"/>
              </a:spcAft>
              <a:defRPr sz="4000">
                <a:solidFill>
                  <a:schemeClr val="tx2"/>
                </a:solidFill>
                <a:latin typeface="Bree ExtraBold" pitchFamily="-16" charset="0"/>
                <a:ea typeface="ＭＳ Ｐゴシック" pitchFamily="-16" charset="-128"/>
              </a:defRPr>
            </a:lvl7pPr>
            <a:lvl8pPr marL="1371600" algn="ctr" rtl="0" fontAlgn="base">
              <a:spcBef>
                <a:spcPct val="0"/>
              </a:spcBef>
              <a:spcAft>
                <a:spcPct val="0"/>
              </a:spcAft>
              <a:defRPr sz="4000">
                <a:solidFill>
                  <a:schemeClr val="tx2"/>
                </a:solidFill>
                <a:latin typeface="Bree ExtraBold" pitchFamily="-16" charset="0"/>
                <a:ea typeface="ＭＳ Ｐゴシック" pitchFamily="-16" charset="-128"/>
              </a:defRPr>
            </a:lvl8pPr>
            <a:lvl9pPr marL="1828800" algn="ctr" rtl="0" fontAlgn="base">
              <a:spcBef>
                <a:spcPct val="0"/>
              </a:spcBef>
              <a:spcAft>
                <a:spcPct val="0"/>
              </a:spcAft>
              <a:defRPr sz="4000">
                <a:solidFill>
                  <a:schemeClr val="tx2"/>
                </a:solidFill>
                <a:latin typeface="Bree ExtraBold" pitchFamily="-16" charset="0"/>
                <a:ea typeface="ＭＳ Ｐゴシック" pitchFamily="-16" charset="-128"/>
              </a:defRPr>
            </a:lvl9pPr>
          </a:lstStyle>
          <a:p>
            <a:pPr>
              <a:defRPr/>
            </a:pPr>
            <a:r>
              <a:rPr lang="en-GB" sz="3200" kern="0" dirty="0">
                <a:solidFill>
                  <a:srgbClr val="000000"/>
                </a:solidFill>
                <a:latin typeface="Comic Sans MS" panose="030F0902030302020204" pitchFamily="66" charset="0"/>
              </a:rPr>
              <a:t>Year 10 – Term 5</a:t>
            </a:r>
          </a:p>
          <a:p>
            <a:pPr>
              <a:defRPr/>
            </a:pPr>
            <a:r>
              <a:rPr lang="en-GB" sz="3600" kern="0" dirty="0">
                <a:solidFill>
                  <a:srgbClr val="000000"/>
                </a:solidFill>
                <a:latin typeface="Comic Sans MS" panose="030F0902030302020204" pitchFamily="66" charset="0"/>
              </a:rPr>
              <a:t>Language Paper 2 – Non-fiction</a:t>
            </a:r>
          </a:p>
          <a:p>
            <a:pPr>
              <a:defRPr/>
            </a:pPr>
            <a:r>
              <a:rPr lang="en-GB" kern="0" dirty="0">
                <a:solidFill>
                  <a:srgbClr val="000000"/>
                </a:solidFill>
                <a:latin typeface="Comic Sans MS" panose="030F0902030302020204" pitchFamily="66" charset="0"/>
              </a:rPr>
              <a:t>Lessons 9 &amp; 10 – </a:t>
            </a:r>
            <a:r>
              <a:rPr lang="en-GB" sz="2800" kern="0" dirty="0">
                <a:solidFill>
                  <a:srgbClr val="000000"/>
                </a:solidFill>
                <a:latin typeface="Comic Sans MS" panose="030F0902030302020204" pitchFamily="66" charset="0"/>
              </a:rPr>
              <a:t>Comparing Two Texts</a:t>
            </a:r>
            <a:endParaRPr lang="en-GB" sz="3200" kern="0" dirty="0">
              <a:solidFill>
                <a:srgbClr val="000000"/>
              </a:solidFill>
              <a:latin typeface="Comic Sans MS" panose="030F0902030302020204" pitchFamily="66" charset="0"/>
            </a:endParaRPr>
          </a:p>
        </p:txBody>
      </p:sp>
      <p:sp>
        <p:nvSpPr>
          <p:cNvPr id="6150" name="TextBox 13"/>
          <p:cNvSpPr txBox="1">
            <a:spLocks noChangeArrowheads="1"/>
          </p:cNvSpPr>
          <p:nvPr/>
        </p:nvSpPr>
        <p:spPr bwMode="auto">
          <a:xfrm>
            <a:off x="4744171" y="3033713"/>
            <a:ext cx="5965224" cy="2862322"/>
          </a:xfrm>
          <a:prstGeom prst="rect">
            <a:avLst/>
          </a:prstGeom>
          <a:solidFill>
            <a:schemeClr val="bg1"/>
          </a:solidFill>
          <a:ln w="9525">
            <a:solidFill>
              <a:srgbClr val="92D050"/>
            </a:solidFill>
            <a:miter lim="800000"/>
            <a:headEnd/>
            <a:tailEnd/>
          </a:ln>
        </p:spPr>
        <p:txBody>
          <a:bodyPr wrap="square">
            <a:spAutoFit/>
          </a:bodyPr>
          <a:lstStyle>
            <a:lvl1pPr>
              <a:spcBef>
                <a:spcPct val="20000"/>
              </a:spcBef>
              <a:buChar char="•"/>
              <a:defRPr sz="3200">
                <a:solidFill>
                  <a:schemeClr val="tx1"/>
                </a:solidFill>
                <a:latin typeface="Bree Regular" pitchFamily="-16" charset="0"/>
                <a:ea typeface="MS PGothic" panose="020B0600070205080204" pitchFamily="34" charset="-128"/>
              </a:defRPr>
            </a:lvl1pPr>
            <a:lvl2pPr marL="742950" indent="-285750">
              <a:spcBef>
                <a:spcPct val="20000"/>
              </a:spcBef>
              <a:buChar char="–"/>
              <a:defRPr sz="2800">
                <a:solidFill>
                  <a:schemeClr val="tx1"/>
                </a:solidFill>
                <a:latin typeface="Bree Regular" pitchFamily="-16" charset="0"/>
                <a:ea typeface="MS PGothic" panose="020B0600070205080204" pitchFamily="34" charset="-128"/>
              </a:defRPr>
            </a:lvl2pPr>
            <a:lvl3pPr marL="1143000" indent="-228600">
              <a:spcBef>
                <a:spcPct val="20000"/>
              </a:spcBef>
              <a:buChar char="•"/>
              <a:defRPr sz="2400">
                <a:solidFill>
                  <a:schemeClr val="tx1"/>
                </a:solidFill>
                <a:latin typeface="Bree Regular" pitchFamily="-16" charset="0"/>
                <a:ea typeface="MS PGothic" panose="020B0600070205080204" pitchFamily="34" charset="-128"/>
              </a:defRPr>
            </a:lvl3pPr>
            <a:lvl4pPr marL="1600200" indent="-228600">
              <a:spcBef>
                <a:spcPct val="20000"/>
              </a:spcBef>
              <a:buChar char="–"/>
              <a:defRPr sz="2000">
                <a:solidFill>
                  <a:schemeClr val="tx1"/>
                </a:solidFill>
                <a:latin typeface="Bree Regular" pitchFamily="-16" charset="0"/>
                <a:ea typeface="MS PGothic" panose="020B0600070205080204" pitchFamily="34" charset="-128"/>
              </a:defRPr>
            </a:lvl4pPr>
            <a:lvl5pPr marL="2057400" indent="-228600">
              <a:spcBef>
                <a:spcPct val="20000"/>
              </a:spcBef>
              <a:buChar char="»"/>
              <a:defRPr sz="2000">
                <a:solidFill>
                  <a:schemeClr val="tx1"/>
                </a:solidFill>
                <a:latin typeface="Bree Regular" pitchFamily="-16"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ree Regular" pitchFamily="-16"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ree Regular" pitchFamily="-16"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ree Regular" pitchFamily="-16"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ree Regular" pitchFamily="-16" charset="0"/>
                <a:ea typeface="MS PGothic" panose="020B0600070205080204" pitchFamily="34" charset="-128"/>
              </a:defRPr>
            </a:lvl9pPr>
          </a:lstStyle>
          <a:p>
            <a:pPr>
              <a:spcBef>
                <a:spcPct val="0"/>
              </a:spcBef>
              <a:buFontTx/>
              <a:buNone/>
            </a:pPr>
            <a:r>
              <a:rPr lang="en-GB" altLang="en-US" sz="1800" dirty="0">
                <a:solidFill>
                  <a:srgbClr val="000000"/>
                </a:solidFill>
                <a:latin typeface="Comic Sans MS" panose="030F0902030302020204" pitchFamily="66" charset="0"/>
              </a:rPr>
              <a:t>Learning outcome:</a:t>
            </a:r>
          </a:p>
          <a:p>
            <a:pPr>
              <a:spcBef>
                <a:spcPct val="0"/>
              </a:spcBef>
              <a:buFontTx/>
              <a:buNone/>
            </a:pPr>
            <a:endParaRPr lang="en-GB" altLang="en-US" sz="1800" dirty="0">
              <a:solidFill>
                <a:srgbClr val="000000"/>
              </a:solidFill>
              <a:latin typeface="Comic Sans MS" panose="030F0902030302020204" pitchFamily="66" charset="0"/>
            </a:endParaRPr>
          </a:p>
          <a:p>
            <a:pPr>
              <a:spcBef>
                <a:spcPct val="0"/>
              </a:spcBef>
              <a:buFontTx/>
              <a:buNone/>
            </a:pPr>
            <a:r>
              <a:rPr lang="en-GB" altLang="en-US" sz="1800" dirty="0">
                <a:solidFill>
                  <a:srgbClr val="C00000"/>
                </a:solidFill>
                <a:latin typeface="Comic Sans MS" panose="030F0902030302020204" pitchFamily="66" charset="0"/>
              </a:rPr>
              <a:t>Must: Identify writers viewpoints and methods of communicating ideas.</a:t>
            </a:r>
          </a:p>
          <a:p>
            <a:pPr>
              <a:spcBef>
                <a:spcPct val="0"/>
              </a:spcBef>
              <a:buFontTx/>
              <a:buNone/>
            </a:pPr>
            <a:endParaRPr lang="en-GB" altLang="en-US" sz="1800" dirty="0">
              <a:solidFill>
                <a:srgbClr val="000000"/>
              </a:solidFill>
              <a:latin typeface="Comic Sans MS" panose="030F0902030302020204" pitchFamily="66" charset="0"/>
            </a:endParaRPr>
          </a:p>
          <a:p>
            <a:pPr>
              <a:spcBef>
                <a:spcPct val="0"/>
              </a:spcBef>
              <a:buFontTx/>
              <a:buNone/>
            </a:pPr>
            <a:r>
              <a:rPr lang="en-GB" altLang="en-US" sz="1800" dirty="0">
                <a:solidFill>
                  <a:srgbClr val="FFC000"/>
                </a:solidFill>
                <a:latin typeface="Comic Sans MS" panose="030F0902030302020204" pitchFamily="66" charset="0"/>
              </a:rPr>
              <a:t>Stretch: Explain effect the writers choices have on YOU.</a:t>
            </a:r>
          </a:p>
          <a:p>
            <a:pPr>
              <a:spcBef>
                <a:spcPct val="0"/>
              </a:spcBef>
              <a:buFontTx/>
              <a:buNone/>
            </a:pPr>
            <a:endParaRPr lang="en-GB" altLang="en-US" sz="1800" dirty="0">
              <a:solidFill>
                <a:srgbClr val="000000"/>
              </a:solidFill>
              <a:latin typeface="Comic Sans MS" panose="030F0902030302020204" pitchFamily="66" charset="0"/>
            </a:endParaRPr>
          </a:p>
          <a:p>
            <a:pPr>
              <a:spcBef>
                <a:spcPct val="0"/>
              </a:spcBef>
              <a:buFontTx/>
              <a:buNone/>
            </a:pPr>
            <a:r>
              <a:rPr lang="en-GB" altLang="en-US" sz="1800" dirty="0">
                <a:solidFill>
                  <a:srgbClr val="00B050"/>
                </a:solidFill>
                <a:latin typeface="Comic Sans MS" panose="030F0902030302020204" pitchFamily="66" charset="0"/>
              </a:rPr>
              <a:t>Challenge: Identify writer’s techniques &amp; analyse their impact.</a:t>
            </a:r>
          </a:p>
        </p:txBody>
      </p:sp>
      <p:pic>
        <p:nvPicPr>
          <p:cNvPr id="14" name="Picture 13">
            <a:extLst>
              <a:ext uri="{FF2B5EF4-FFF2-40B4-BE49-F238E27FC236}">
                <a16:creationId xmlns:a16="http://schemas.microsoft.com/office/drawing/2014/main" id="{A5356A64-551F-8E47-B825-C5AB45C958AA}"/>
              </a:ext>
            </a:extLst>
          </p:cNvPr>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4232" t="7625" r="14973" b="15122"/>
          <a:stretch/>
        </p:blipFill>
        <p:spPr bwMode="auto">
          <a:xfrm>
            <a:off x="0" y="0"/>
            <a:ext cx="1297443" cy="1219200"/>
          </a:xfrm>
          <a:prstGeom prst="rect">
            <a:avLst/>
          </a:prstGeom>
          <a:ln>
            <a:noFill/>
          </a:ln>
          <a:extLst>
            <a:ext uri="{53640926-AAD7-44D8-BBD7-CCE9431645EC}">
              <a14:shadowObscured xmlns:a14="http://schemas.microsoft.com/office/drawing/2010/main"/>
            </a:ext>
          </a:extLst>
        </p:spPr>
      </p:pic>
      <p:sp>
        <p:nvSpPr>
          <p:cNvPr id="7" name="Rectangle 6">
            <a:extLst>
              <a:ext uri="{FF2B5EF4-FFF2-40B4-BE49-F238E27FC236}">
                <a16:creationId xmlns:a16="http://schemas.microsoft.com/office/drawing/2014/main" id="{DAC6FD55-CF13-2E4C-9A55-32815B21B63C}"/>
              </a:ext>
            </a:extLst>
          </p:cNvPr>
          <p:cNvSpPr/>
          <p:nvPr/>
        </p:nvSpPr>
        <p:spPr>
          <a:xfrm>
            <a:off x="131411" y="2153254"/>
            <a:ext cx="1415772" cy="1569660"/>
          </a:xfrm>
          <a:prstGeom prst="rect">
            <a:avLst/>
          </a:prstGeom>
        </p:spPr>
        <p:txBody>
          <a:bodyPr wrap="none">
            <a:spAutoFit/>
          </a:bodyPr>
          <a:lstStyle/>
          <a:p>
            <a:r>
              <a:rPr lang="en-US" sz="9600" dirty="0"/>
              <a:t>👩🏽‍🏫</a:t>
            </a:r>
          </a:p>
        </p:txBody>
      </p:sp>
      <p:sp>
        <p:nvSpPr>
          <p:cNvPr id="8" name="Rounded Rectangular Callout 7">
            <a:extLst>
              <a:ext uri="{FF2B5EF4-FFF2-40B4-BE49-F238E27FC236}">
                <a16:creationId xmlns:a16="http://schemas.microsoft.com/office/drawing/2014/main" id="{395B966F-45A5-0D40-99EA-7A0477A734BA}"/>
              </a:ext>
            </a:extLst>
          </p:cNvPr>
          <p:cNvSpPr/>
          <p:nvPr/>
        </p:nvSpPr>
        <p:spPr>
          <a:xfrm>
            <a:off x="1773168" y="3033713"/>
            <a:ext cx="2745018" cy="3139321"/>
          </a:xfrm>
          <a:prstGeom prst="wedgeRoundRectCallout">
            <a:avLst>
              <a:gd name="adj1" fmla="val -72653"/>
              <a:gd name="adj2" fmla="val -4281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2060"/>
                </a:solidFill>
                <a:latin typeface="Comic Sans MS" panose="030F0902030302020204" pitchFamily="66" charset="0"/>
              </a:rPr>
              <a:t>On Paper 2, question 2 compares </a:t>
            </a:r>
            <a:r>
              <a:rPr lang="en-US" b="1" i="1" dirty="0">
                <a:solidFill>
                  <a:srgbClr val="002060"/>
                </a:solidFill>
                <a:latin typeface="Comic Sans MS" panose="030F0902030302020204" pitchFamily="66" charset="0"/>
              </a:rPr>
              <a:t>two</a:t>
            </a:r>
            <a:r>
              <a:rPr lang="en-US" i="1" dirty="0">
                <a:solidFill>
                  <a:srgbClr val="002060"/>
                </a:solidFill>
                <a:latin typeface="Comic Sans MS" panose="030F0902030302020204" pitchFamily="66" charset="0"/>
              </a:rPr>
              <a:t> non-fiction texts. So, for now, we’re going to jump straight to question 3.</a:t>
            </a:r>
          </a:p>
          <a:p>
            <a:r>
              <a:rPr lang="en-US" i="1" dirty="0">
                <a:solidFill>
                  <a:srgbClr val="002060"/>
                </a:solidFill>
                <a:latin typeface="Comic Sans MS" panose="030F0902030302020204" pitchFamily="66" charset="0"/>
              </a:rPr>
              <a:t>Learning objective: Identifying writers’ viewpoints and perspectives.</a:t>
            </a:r>
          </a:p>
        </p:txBody>
      </p:sp>
    </p:spTree>
    <p:extLst>
      <p:ext uri="{BB962C8B-B14F-4D97-AF65-F5344CB8AC3E}">
        <p14:creationId xmlns:p14="http://schemas.microsoft.com/office/powerpoint/2010/main" val="3471600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699A5E-C124-6E48-8D30-53F371145100}"/>
              </a:ext>
            </a:extLst>
          </p:cNvPr>
          <p:cNvSpPr/>
          <p:nvPr/>
        </p:nvSpPr>
        <p:spPr>
          <a:xfrm>
            <a:off x="258375" y="204904"/>
            <a:ext cx="1415772" cy="1569660"/>
          </a:xfrm>
          <a:prstGeom prst="rect">
            <a:avLst/>
          </a:prstGeom>
        </p:spPr>
        <p:txBody>
          <a:bodyPr wrap="none">
            <a:spAutoFit/>
          </a:bodyPr>
          <a:lstStyle/>
          <a:p>
            <a:r>
              <a:rPr lang="en-US" sz="9600" dirty="0"/>
              <a:t>👩🏽‍🏫</a:t>
            </a:r>
          </a:p>
        </p:txBody>
      </p:sp>
      <p:pic>
        <p:nvPicPr>
          <p:cNvPr id="7173"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26372" t="26073" r="28068" b="24892"/>
          <a:stretch/>
        </p:blipFill>
        <p:spPr bwMode="auto">
          <a:xfrm rot="500983">
            <a:off x="5991431" y="2558161"/>
            <a:ext cx="2792206" cy="1913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227" t="23263" r="35792" b="25903"/>
          <a:stretch/>
        </p:blipFill>
        <p:spPr bwMode="auto">
          <a:xfrm rot="21208961">
            <a:off x="5924027" y="471188"/>
            <a:ext cx="2792206" cy="1913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6008" t="21013" r="27341" b="28776"/>
          <a:stretch/>
        </p:blipFill>
        <p:spPr bwMode="auto">
          <a:xfrm rot="506706">
            <a:off x="8752882" y="568533"/>
            <a:ext cx="2781651" cy="1913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6493" t="21014" r="27583" b="28573"/>
          <a:stretch/>
        </p:blipFill>
        <p:spPr bwMode="auto">
          <a:xfrm rot="20842397">
            <a:off x="8747604" y="2524448"/>
            <a:ext cx="2792206" cy="1913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ular Callout 6">
            <a:extLst>
              <a:ext uri="{FF2B5EF4-FFF2-40B4-BE49-F238E27FC236}">
                <a16:creationId xmlns:a16="http://schemas.microsoft.com/office/drawing/2014/main" id="{89E0E21F-8E2E-244C-A02C-6C23AD72A2C2}"/>
              </a:ext>
            </a:extLst>
          </p:cNvPr>
          <p:cNvSpPr/>
          <p:nvPr/>
        </p:nvSpPr>
        <p:spPr>
          <a:xfrm>
            <a:off x="367999" y="1599306"/>
            <a:ext cx="5456453" cy="1890720"/>
          </a:xfrm>
          <a:prstGeom prst="wedgeRoundRectCallout">
            <a:avLst>
              <a:gd name="adj1" fmla="val -36524"/>
              <a:gd name="adj2" fmla="val -6486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i="1" dirty="0">
                <a:solidFill>
                  <a:srgbClr val="002060"/>
                </a:solidFill>
                <a:latin typeface="Comic Sans MS" panose="030F0902030302020204" pitchFamily="66" charset="0"/>
              </a:rPr>
              <a:t>Today, you’ll develop your prior planning into a piece of creative, descriptive writing about the soldier’s surroundings as well as their thoughts and feelings as they walk through war-torn surroundings.</a:t>
            </a:r>
          </a:p>
          <a:p>
            <a:pPr marL="285750" indent="-285750">
              <a:buFont typeface="Arial" panose="020B0604020202020204" pitchFamily="34" charset="0"/>
              <a:buChar char="•"/>
            </a:pPr>
            <a:endParaRPr lang="en-US" i="1" dirty="0">
              <a:solidFill>
                <a:srgbClr val="002060"/>
              </a:solidFill>
              <a:latin typeface="Comic Sans MS" panose="030F0902030302020204" pitchFamily="66" charset="0"/>
            </a:endParaRPr>
          </a:p>
        </p:txBody>
      </p:sp>
      <p:pic>
        <p:nvPicPr>
          <p:cNvPr id="9" name="Picture 3">
            <a:extLst>
              <a:ext uri="{FF2B5EF4-FFF2-40B4-BE49-F238E27FC236}">
                <a16:creationId xmlns:a16="http://schemas.microsoft.com/office/drawing/2014/main" id="{57CF21D6-C798-3345-B465-3639F07B78E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780" t="4377" r="13044" b="17457"/>
          <a:stretch/>
        </p:blipFill>
        <p:spPr bwMode="auto">
          <a:xfrm rot="21256616">
            <a:off x="1106030" y="3473003"/>
            <a:ext cx="4123915" cy="244325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Rounded Rectangular Callout 9">
            <a:extLst>
              <a:ext uri="{FF2B5EF4-FFF2-40B4-BE49-F238E27FC236}">
                <a16:creationId xmlns:a16="http://schemas.microsoft.com/office/drawing/2014/main" id="{F18EE73E-F6B8-DF44-BC31-DBC56FD692D5}"/>
              </a:ext>
            </a:extLst>
          </p:cNvPr>
          <p:cNvSpPr/>
          <p:nvPr/>
        </p:nvSpPr>
        <p:spPr>
          <a:xfrm>
            <a:off x="5824451" y="5115222"/>
            <a:ext cx="5456453" cy="1398962"/>
          </a:xfrm>
          <a:prstGeom prst="wedgeRoundRectCallout">
            <a:avLst>
              <a:gd name="adj1" fmla="val -41735"/>
              <a:gd name="adj2" fmla="val -7530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i="1" dirty="0">
                <a:solidFill>
                  <a:srgbClr val="002060"/>
                </a:solidFill>
                <a:latin typeface="Comic Sans MS" panose="030F0902030302020204" pitchFamily="66" charset="0"/>
              </a:rPr>
              <a:t>Spend about half an hour writing.</a:t>
            </a:r>
          </a:p>
          <a:p>
            <a:pPr marL="285750" indent="-285750">
              <a:buFont typeface="Arial" panose="020B0604020202020204" pitchFamily="34" charset="0"/>
              <a:buChar char="•"/>
            </a:pPr>
            <a:r>
              <a:rPr lang="en-US" i="1" dirty="0">
                <a:solidFill>
                  <a:srgbClr val="002060"/>
                </a:solidFill>
                <a:latin typeface="Comic Sans MS" panose="030F0902030302020204" pitchFamily="66" charset="0"/>
              </a:rPr>
              <a:t>Pay close attention, to make sure you employ the techniques mentioned in the following slides… </a:t>
            </a:r>
          </a:p>
        </p:txBody>
      </p:sp>
    </p:spTree>
    <p:extLst>
      <p:ext uri="{BB962C8B-B14F-4D97-AF65-F5344CB8AC3E}">
        <p14:creationId xmlns:p14="http://schemas.microsoft.com/office/powerpoint/2010/main" val="33016122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5" name="Rectangle 4"/>
          <p:cNvSpPr/>
          <p:nvPr/>
        </p:nvSpPr>
        <p:spPr>
          <a:xfrm>
            <a:off x="2869273" y="142155"/>
            <a:ext cx="9144000" cy="657369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sz="half" idx="1"/>
          </p:nvPr>
        </p:nvSpPr>
        <p:spPr>
          <a:xfrm>
            <a:off x="2945473" y="260648"/>
            <a:ext cx="4388296" cy="6455197"/>
          </a:xfrm>
        </p:spPr>
        <p:txBody>
          <a:bodyPr>
            <a:noAutofit/>
          </a:bodyPr>
          <a:lstStyle/>
          <a:p>
            <a:pPr marL="0" indent="0" algn="ctr">
              <a:buNone/>
            </a:pPr>
            <a:r>
              <a:rPr lang="en-GB" sz="1100" b="1" u="sng" dirty="0">
                <a:latin typeface="Comic Sans MS" panose="030F0902030302020204" pitchFamily="66" charset="0"/>
              </a:rPr>
              <a:t>The Death of Lord Nelson, William Beatty, 1807</a:t>
            </a:r>
          </a:p>
          <a:p>
            <a:pPr marL="0" indent="0">
              <a:lnSpc>
                <a:spcPct val="100000"/>
              </a:lnSpc>
              <a:buNone/>
            </a:pPr>
            <a:r>
              <a:rPr lang="en-GB" sz="1000" dirty="0">
                <a:latin typeface="Comic Sans MS" panose="030F0902030302020204" pitchFamily="66" charset="0"/>
              </a:rPr>
              <a:t>The ball struck the epaulette on his left shoulder, and penetrated his chest. He fell with his face on the deck. Captain Hardy, who was on his right (the side furthest from the enemy) and advanced some steps before his lordship, on turning round, saw the Sergeant Major of Marines with two seamen raising him from the deck; where he had fallen on the same spot on which, a little before, his secretary had breathed his last, with whose blood his lordship's clothes were much soiled. Captain Hardy expressed a hope that he was not severely wounded; to which the gallant Chief replied: 'They have done for me at last, Hardy.' - 'I hope not,' answered Captain Hardy. 'Yes,' replied his lordship; 'my backbone is shot through.'</a:t>
            </a:r>
          </a:p>
          <a:p>
            <a:pPr marL="0" indent="0">
              <a:lnSpc>
                <a:spcPct val="100000"/>
              </a:lnSpc>
              <a:buNone/>
            </a:pPr>
            <a:r>
              <a:rPr lang="en-GB" sz="1000" dirty="0">
                <a:latin typeface="Comic Sans MS" panose="030F0902030302020204" pitchFamily="66" charset="0"/>
              </a:rPr>
              <a:t>Captain Hardy ordered the seamen to carry the Admiral to the cockpit. . .</a:t>
            </a:r>
          </a:p>
          <a:p>
            <a:pPr marL="0" indent="0">
              <a:lnSpc>
                <a:spcPct val="100000"/>
              </a:lnSpc>
              <a:buNone/>
            </a:pPr>
            <a:r>
              <a:rPr lang="en-GB" sz="1000" dirty="0">
                <a:latin typeface="Comic Sans MS" panose="030F0902030302020204" pitchFamily="66" charset="0"/>
              </a:rPr>
              <a:t>His lordship was laid upon a bed, stripped of his clothes, and covered with a sheet. While this was effecting, he said to Doctor Scott, "Doctor, I told you so. Doctor, I am gone;" and after a short pause he added in a low voice, "I have to leave Lady Hamilton, and my adopted daughter </a:t>
            </a:r>
            <a:r>
              <a:rPr lang="en-GB" sz="1000" dirty="0" err="1">
                <a:latin typeface="Comic Sans MS" panose="030F0902030302020204" pitchFamily="66" charset="0"/>
              </a:rPr>
              <a:t>Horatia</a:t>
            </a:r>
            <a:r>
              <a:rPr lang="en-GB" sz="1000" dirty="0">
                <a:latin typeface="Comic Sans MS" panose="030F0902030302020204" pitchFamily="66" charset="0"/>
              </a:rPr>
              <a:t>, as a legacy to my country." The surgeon then examined the wound, assuring his lordship that he would not put him to much pain in </a:t>
            </a:r>
            <a:r>
              <a:rPr lang="en-GB" sz="1000" dirty="0" err="1">
                <a:latin typeface="Comic Sans MS" panose="030F0902030302020204" pitchFamily="66" charset="0"/>
              </a:rPr>
              <a:t>endeavoring</a:t>
            </a:r>
            <a:r>
              <a:rPr lang="en-GB" sz="1000" dirty="0">
                <a:latin typeface="Comic Sans MS" panose="030F0902030302020204" pitchFamily="66" charset="0"/>
              </a:rPr>
              <a:t> to discover the course of the ball; which he soon found had penetrated deep into the chest, and had probably lodged in the spine. This being explained to his lordship, he replied, "he was confident his back was shot through."</a:t>
            </a:r>
          </a:p>
          <a:p>
            <a:pPr marL="0" indent="0">
              <a:lnSpc>
                <a:spcPct val="100000"/>
              </a:lnSpc>
              <a:buNone/>
            </a:pPr>
            <a:r>
              <a:rPr lang="en-GB" sz="1000" dirty="0">
                <a:latin typeface="Comic Sans MS" panose="030F0902030302020204" pitchFamily="66" charset="0"/>
              </a:rPr>
              <a:t>The back was then examined externally, but without any injury being perceived; on which his lordship was requested by the surgeon to make him acquainted with all his sensations. He replied, that "he felt a gush of blood every minute within his breast: that he had no feeling in the lower part of his body: and that his breathing was difficult, and attended with very severe pain about that part of the spine where he was confident that the ball had struck; for," said he, "I felt it break my back." These symptoms, but more particularly the gush of blood which his lordship complained of, together with the state of his pulse, indicated to the surgeon the hopeless situation of the case; but till after the victory was ascertained and announced to his lordship, the true nature of his wound was concealed by the surgeon from all on board except only Captain Hardy, Doctor Scott, Mr. Burke, and Messrs. Smith and </a:t>
            </a:r>
            <a:r>
              <a:rPr lang="en-GB" sz="1000" dirty="0" err="1">
                <a:latin typeface="Comic Sans MS" panose="030F0902030302020204" pitchFamily="66" charset="0"/>
              </a:rPr>
              <a:t>Westemburg</a:t>
            </a:r>
            <a:r>
              <a:rPr lang="en-GB" sz="1000" dirty="0">
                <a:latin typeface="Comic Sans MS" panose="030F0902030302020204" pitchFamily="66" charset="0"/>
              </a:rPr>
              <a:t> the assistant surgeons.</a:t>
            </a:r>
          </a:p>
          <a:p>
            <a:pPr marL="0" indent="0">
              <a:buNone/>
            </a:pPr>
            <a:endParaRPr lang="en-GB" sz="1000" dirty="0">
              <a:latin typeface="Comic Sans MS" panose="030F0902030302020204" pitchFamily="66" charset="0"/>
            </a:endParaRPr>
          </a:p>
        </p:txBody>
      </p:sp>
      <p:sp>
        <p:nvSpPr>
          <p:cNvPr id="4" name="Content Placeholder 3"/>
          <p:cNvSpPr>
            <a:spLocks noGrp="1"/>
          </p:cNvSpPr>
          <p:nvPr>
            <p:ph sz="half" idx="2"/>
          </p:nvPr>
        </p:nvSpPr>
        <p:spPr>
          <a:xfrm>
            <a:off x="7441273" y="708428"/>
            <a:ext cx="4316288" cy="5441143"/>
          </a:xfrm>
        </p:spPr>
        <p:txBody>
          <a:bodyPr>
            <a:noAutofit/>
          </a:bodyPr>
          <a:lstStyle/>
          <a:p>
            <a:pPr marL="0" indent="0">
              <a:lnSpc>
                <a:spcPct val="100000"/>
              </a:lnSpc>
              <a:buNone/>
            </a:pPr>
            <a:r>
              <a:rPr lang="en-GB" sz="1000" dirty="0">
                <a:latin typeface="Comic Sans MS" panose="030F0902030302020204" pitchFamily="66" charset="0"/>
              </a:rPr>
              <a:t>The Victory's crew cheered whenever they observed an enemy's ship surrender. On one of these occasions, Lord Nelson anxiously inquired what was the cause of it; when Lieutenant Pasco, who lay wounded at some distance from his lordship, raised himself up, and told him that another ship had struck, which appeared to give him much satisfaction. He now felt an ardent thirst; and frequently called for drink, and to be fanned with paper, making use of these words: 'Fan, fan,' and 'Drink, drink.'</a:t>
            </a:r>
          </a:p>
          <a:p>
            <a:pPr marL="0" indent="0">
              <a:lnSpc>
                <a:spcPct val="100000"/>
              </a:lnSpc>
              <a:buNone/>
            </a:pPr>
            <a:r>
              <a:rPr lang="en-GB" sz="1000" dirty="0">
                <a:latin typeface="Comic Sans MS" panose="030F0902030302020204" pitchFamily="66" charset="0"/>
              </a:rPr>
              <a:t>He evinced great solicitude for the event of the battle, and fears for the safety of his friend Captain Hardy. Doctor Scott and Mr. Burke used every argument they could suggest, to relieve his anxiety. Mr. Burke told him 'the enemy were decisively defeated, and that he hoped His lordship would still live to be himself the bearer of the joyful tidings to his country.' He replied, 'It is nonsense, Mr. Burke, to suppose I can live: my sufferings are great, but they will all be soon over.' Doctor Scott entreated his lordship 'not to despair of living,' and said 'he trusted that Divine Providence would restore him once more to his dear country and friends.' — 'Ah, Doctor!' replied lordship, 'it is all over; it is all over.'</a:t>
            </a:r>
          </a:p>
          <a:p>
            <a:pPr marL="0" indent="0">
              <a:lnSpc>
                <a:spcPct val="100000"/>
              </a:lnSpc>
              <a:buNone/>
            </a:pPr>
            <a:r>
              <a:rPr lang="en-GB" sz="1000" dirty="0">
                <a:latin typeface="Comic Sans MS" panose="030F0902030302020204" pitchFamily="66" charset="0"/>
              </a:rPr>
              <a:t>An hour and ten minutes however elapsed, from the time of his lordship's being wounded, before Captain Hardy's first subsequent interview with him. . . They shook hands affectionately, and Lord Nelson said: 'Well, Hardy, how goes the battle? How goes the day with us?'- 'Very well, my Lord,' replied Captain Hardy. . . 'I am a dead man, Hardy. I am going fast: it will be all over with me soon. Come nearer to me. Pray let my dear Lady Hamilton [Lord Nelson's mistress] have my hair, and all other things belonging to me.' . . .Captain Hardy observed, that 'he hoped Mr. Beatty could yet hold out some prospect of life.' – 'Oh! no,' answered his lordship; 'it is impossible. My back is shot through. Beatty will tell you so.' Captain Hardy then returned on deck, and at parting shook hands again with his revered friend and commander.</a:t>
            </a:r>
          </a:p>
          <a:p>
            <a:endParaRPr lang="en-GB" sz="1050" dirty="0"/>
          </a:p>
        </p:txBody>
      </p:sp>
      <p:sp>
        <p:nvSpPr>
          <p:cNvPr id="10" name="TextBox 9"/>
          <p:cNvSpPr txBox="1"/>
          <p:nvPr/>
        </p:nvSpPr>
        <p:spPr>
          <a:xfrm rot="788432">
            <a:off x="10588206" y="299206"/>
            <a:ext cx="1424180" cy="369332"/>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b="1" dirty="0"/>
              <a:t>TEXT D </a:t>
            </a:r>
          </a:p>
        </p:txBody>
      </p:sp>
      <p:sp>
        <p:nvSpPr>
          <p:cNvPr id="6" name="Rectangle 5">
            <a:extLst>
              <a:ext uri="{FF2B5EF4-FFF2-40B4-BE49-F238E27FC236}">
                <a16:creationId xmlns:a16="http://schemas.microsoft.com/office/drawing/2014/main" id="{0C6C7FE0-196B-CD45-9022-1E5A44E2D0CA}"/>
              </a:ext>
            </a:extLst>
          </p:cNvPr>
          <p:cNvSpPr/>
          <p:nvPr/>
        </p:nvSpPr>
        <p:spPr>
          <a:xfrm>
            <a:off x="197563" y="333163"/>
            <a:ext cx="1415772" cy="1569660"/>
          </a:xfrm>
          <a:prstGeom prst="rect">
            <a:avLst/>
          </a:prstGeom>
        </p:spPr>
        <p:txBody>
          <a:bodyPr wrap="none">
            <a:spAutoFit/>
          </a:bodyPr>
          <a:lstStyle/>
          <a:p>
            <a:r>
              <a:rPr lang="en-US" sz="9600" dirty="0"/>
              <a:t>👩🏽‍🏫</a:t>
            </a:r>
          </a:p>
        </p:txBody>
      </p:sp>
      <p:sp>
        <p:nvSpPr>
          <p:cNvPr id="7" name="Rounded Rectangular Callout 6">
            <a:extLst>
              <a:ext uri="{FF2B5EF4-FFF2-40B4-BE49-F238E27FC236}">
                <a16:creationId xmlns:a16="http://schemas.microsoft.com/office/drawing/2014/main" id="{1636A03E-3F0B-DA49-9629-AEDAC087BC45}"/>
              </a:ext>
            </a:extLst>
          </p:cNvPr>
          <p:cNvSpPr/>
          <p:nvPr/>
        </p:nvSpPr>
        <p:spPr>
          <a:xfrm>
            <a:off x="146703" y="1811838"/>
            <a:ext cx="2543058" cy="4904007"/>
          </a:xfrm>
          <a:prstGeom prst="wedgeRoundRectCallout">
            <a:avLst>
              <a:gd name="adj1" fmla="val -24718"/>
              <a:gd name="adj2" fmla="val -5771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i="1" dirty="0">
                <a:solidFill>
                  <a:srgbClr val="002060"/>
                </a:solidFill>
                <a:latin typeface="Comic Sans MS" panose="030F0902030302020204" pitchFamily="66" charset="0"/>
              </a:rPr>
              <a:t>Lord Nelson was the most famous admiral of the Napoleonic Wars who has been celebrated ever since as the greatest sea warrior in British history</a:t>
            </a:r>
          </a:p>
          <a:p>
            <a:endParaRPr lang="en-US" sz="1600" i="1" dirty="0">
              <a:solidFill>
                <a:srgbClr val="002060"/>
              </a:solidFill>
              <a:latin typeface="Comic Sans MS" panose="030F0902030302020204" pitchFamily="66" charset="0"/>
            </a:endParaRPr>
          </a:p>
          <a:p>
            <a:r>
              <a:rPr lang="en-US" sz="1600" i="1" dirty="0">
                <a:solidFill>
                  <a:srgbClr val="002060"/>
                </a:solidFill>
                <a:latin typeface="Comic Sans MS" panose="030F0902030302020204" pitchFamily="66" charset="0"/>
              </a:rPr>
              <a:t>This extract is written by Dr. William Beatty who was a physician aboard the Victory and attended Nelson as he lay dying. The doctor published his account soon after the battle. </a:t>
            </a:r>
          </a:p>
        </p:txBody>
      </p:sp>
    </p:spTree>
    <p:extLst>
      <p:ext uri="{BB962C8B-B14F-4D97-AF65-F5344CB8AC3E}">
        <p14:creationId xmlns:p14="http://schemas.microsoft.com/office/powerpoint/2010/main" val="24396009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CFFC560-861E-4344-8968-5500269F33A7}"/>
              </a:ext>
            </a:extLst>
          </p:cNvPr>
          <p:cNvSpPr/>
          <p:nvPr/>
        </p:nvSpPr>
        <p:spPr>
          <a:xfrm>
            <a:off x="197563" y="333163"/>
            <a:ext cx="1415772" cy="1569660"/>
          </a:xfrm>
          <a:prstGeom prst="rect">
            <a:avLst/>
          </a:prstGeom>
        </p:spPr>
        <p:txBody>
          <a:bodyPr wrap="none">
            <a:spAutoFit/>
          </a:bodyPr>
          <a:lstStyle/>
          <a:p>
            <a:r>
              <a:rPr lang="en-US" sz="9600" dirty="0"/>
              <a:t>👩🏽‍🏫</a:t>
            </a:r>
          </a:p>
        </p:txBody>
      </p:sp>
      <p:pic>
        <p:nvPicPr>
          <p:cNvPr id="26" name="Picture 2" descr="https://elizabethashworth.files.wordpress.com/2012/10/lord_horatio_nelson_shot_onbaord_victory_trafalgar.jpg">
            <a:extLst>
              <a:ext uri="{FF2B5EF4-FFF2-40B4-BE49-F238E27FC236}">
                <a16:creationId xmlns:a16="http://schemas.microsoft.com/office/drawing/2014/main" id="{5C0F4204-C2E3-F246-A658-83B940F17E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70422">
            <a:off x="3911471" y="470061"/>
            <a:ext cx="3797934" cy="286552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2299" r="12592"/>
          <a:stretch/>
        </p:blipFill>
        <p:spPr bwMode="auto">
          <a:xfrm rot="505904">
            <a:off x="8088617" y="593673"/>
            <a:ext cx="3647855" cy="335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3160263" y="2955638"/>
            <a:ext cx="7440944" cy="2952754"/>
            <a:chOff x="414346" y="2948121"/>
            <a:chExt cx="8208912" cy="1963255"/>
          </a:xfrm>
        </p:grpSpPr>
        <p:sp>
          <p:nvSpPr>
            <p:cNvPr id="10" name="Rectangle 9"/>
            <p:cNvSpPr/>
            <p:nvPr/>
          </p:nvSpPr>
          <p:spPr>
            <a:xfrm>
              <a:off x="414346" y="2948121"/>
              <a:ext cx="2448272" cy="79465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endParaRPr lang="en-GB" sz="1400" b="1">
                <a:solidFill>
                  <a:schemeClr val="tx1"/>
                </a:solidFill>
              </a:endParaRPr>
            </a:p>
            <a:p>
              <a:endParaRPr lang="en-GB" sz="1400" b="1">
                <a:solidFill>
                  <a:schemeClr val="tx1"/>
                </a:solidFill>
              </a:endParaRPr>
            </a:p>
            <a:p>
              <a:endParaRPr lang="en-GB" sz="1400" b="1">
                <a:solidFill>
                  <a:schemeClr val="tx1"/>
                </a:solidFill>
              </a:endParaRPr>
            </a:p>
            <a:p>
              <a:endParaRPr lang="en-GB" sz="1400">
                <a:solidFill>
                  <a:schemeClr val="tx1"/>
                </a:solidFill>
              </a:endParaRPr>
            </a:p>
          </p:txBody>
        </p:sp>
        <p:sp>
          <p:nvSpPr>
            <p:cNvPr id="11" name="Rectangle 10"/>
            <p:cNvSpPr/>
            <p:nvPr/>
          </p:nvSpPr>
          <p:spPr>
            <a:xfrm>
              <a:off x="3294666" y="2948121"/>
              <a:ext cx="2448272" cy="79465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endParaRPr lang="en-GB" sz="1400" b="1">
                <a:solidFill>
                  <a:schemeClr val="tx1"/>
                </a:solidFill>
              </a:endParaRPr>
            </a:p>
            <a:p>
              <a:endParaRPr lang="en-GB" sz="1400" b="1">
                <a:solidFill>
                  <a:schemeClr val="tx1"/>
                </a:solidFill>
              </a:endParaRPr>
            </a:p>
            <a:p>
              <a:endParaRPr lang="en-GB" sz="1400" b="1">
                <a:solidFill>
                  <a:schemeClr val="tx1"/>
                </a:solidFill>
              </a:endParaRPr>
            </a:p>
            <a:p>
              <a:endParaRPr lang="en-GB" sz="1400" b="1">
                <a:solidFill>
                  <a:schemeClr val="tx1"/>
                </a:solidFill>
              </a:endParaRPr>
            </a:p>
          </p:txBody>
        </p:sp>
        <p:sp>
          <p:nvSpPr>
            <p:cNvPr id="12" name="Rectangle 11"/>
            <p:cNvSpPr/>
            <p:nvPr/>
          </p:nvSpPr>
          <p:spPr>
            <a:xfrm>
              <a:off x="6174986" y="2948121"/>
              <a:ext cx="2448272" cy="79465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endParaRPr lang="en-GB" sz="1400" b="1">
                <a:solidFill>
                  <a:schemeClr val="tx1"/>
                </a:solidFill>
              </a:endParaRPr>
            </a:p>
            <a:p>
              <a:endParaRPr lang="en-GB" sz="1400" b="1">
                <a:solidFill>
                  <a:schemeClr val="tx1"/>
                </a:solidFill>
              </a:endParaRPr>
            </a:p>
            <a:p>
              <a:endParaRPr lang="en-GB" sz="1400" b="1">
                <a:solidFill>
                  <a:schemeClr val="tx1"/>
                </a:solidFill>
              </a:endParaRPr>
            </a:p>
            <a:p>
              <a:endParaRPr lang="en-GB" sz="1400" b="1">
                <a:solidFill>
                  <a:schemeClr val="tx1"/>
                </a:solidFill>
              </a:endParaRPr>
            </a:p>
          </p:txBody>
        </p:sp>
        <p:sp>
          <p:nvSpPr>
            <p:cNvPr id="13" name="Rectangle 12"/>
            <p:cNvSpPr/>
            <p:nvPr/>
          </p:nvSpPr>
          <p:spPr>
            <a:xfrm>
              <a:off x="414346" y="4116725"/>
              <a:ext cx="2448272" cy="79465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endParaRPr lang="en-GB" sz="1400" b="1">
                <a:solidFill>
                  <a:schemeClr val="tx1"/>
                </a:solidFill>
              </a:endParaRPr>
            </a:p>
            <a:p>
              <a:endParaRPr lang="en-GB" sz="1400" b="1">
                <a:solidFill>
                  <a:schemeClr val="tx1"/>
                </a:solidFill>
              </a:endParaRPr>
            </a:p>
            <a:p>
              <a:endParaRPr lang="en-GB" sz="1400" b="1">
                <a:solidFill>
                  <a:schemeClr val="tx1"/>
                </a:solidFill>
              </a:endParaRPr>
            </a:p>
            <a:p>
              <a:endParaRPr lang="en-GB" sz="1400" b="1">
                <a:solidFill>
                  <a:schemeClr val="tx1"/>
                </a:solidFill>
              </a:endParaRPr>
            </a:p>
          </p:txBody>
        </p:sp>
        <p:sp>
          <p:nvSpPr>
            <p:cNvPr id="14" name="Rectangle 13"/>
            <p:cNvSpPr/>
            <p:nvPr/>
          </p:nvSpPr>
          <p:spPr>
            <a:xfrm>
              <a:off x="3294666" y="4116725"/>
              <a:ext cx="2448272" cy="79465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endParaRPr lang="en-GB" sz="1400" b="1">
                <a:solidFill>
                  <a:schemeClr val="tx1"/>
                </a:solidFill>
              </a:endParaRPr>
            </a:p>
            <a:p>
              <a:endParaRPr lang="en-GB" sz="1400" b="1">
                <a:solidFill>
                  <a:schemeClr val="tx1"/>
                </a:solidFill>
              </a:endParaRPr>
            </a:p>
            <a:p>
              <a:endParaRPr lang="en-GB" sz="1400" b="1">
                <a:solidFill>
                  <a:schemeClr val="tx1"/>
                </a:solidFill>
              </a:endParaRPr>
            </a:p>
          </p:txBody>
        </p:sp>
        <p:sp>
          <p:nvSpPr>
            <p:cNvPr id="15" name="Rectangle 14"/>
            <p:cNvSpPr/>
            <p:nvPr/>
          </p:nvSpPr>
          <p:spPr>
            <a:xfrm>
              <a:off x="6174986" y="4116725"/>
              <a:ext cx="2448272" cy="79465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endParaRPr lang="en-GB" sz="1400" b="1">
                <a:solidFill>
                  <a:schemeClr val="tx1"/>
                </a:solidFill>
              </a:endParaRPr>
            </a:p>
            <a:p>
              <a:endParaRPr lang="en-GB" sz="1400" b="1">
                <a:solidFill>
                  <a:schemeClr val="tx1"/>
                </a:solidFill>
              </a:endParaRPr>
            </a:p>
            <a:p>
              <a:endParaRPr lang="en-GB" sz="1400" b="1">
                <a:solidFill>
                  <a:schemeClr val="tx1"/>
                </a:solidFill>
              </a:endParaRPr>
            </a:p>
            <a:p>
              <a:endParaRPr lang="en-GB" sz="1400" b="1">
                <a:solidFill>
                  <a:schemeClr val="tx1"/>
                </a:solidFill>
              </a:endParaRPr>
            </a:p>
          </p:txBody>
        </p:sp>
        <p:cxnSp>
          <p:nvCxnSpPr>
            <p:cNvPr id="16" name="Straight Arrow Connector 15"/>
            <p:cNvCxnSpPr>
              <a:stCxn id="10" idx="3"/>
              <a:endCxn id="11" idx="1"/>
            </p:cNvCxnSpPr>
            <p:nvPr/>
          </p:nvCxnSpPr>
          <p:spPr>
            <a:xfrm>
              <a:off x="2862618" y="3345446"/>
              <a:ext cx="432048"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17" name="Straight Arrow Connector 16"/>
            <p:cNvCxnSpPr>
              <a:stCxn id="11" idx="3"/>
              <a:endCxn id="12" idx="1"/>
            </p:cNvCxnSpPr>
            <p:nvPr/>
          </p:nvCxnSpPr>
          <p:spPr>
            <a:xfrm>
              <a:off x="5742938" y="3345446"/>
              <a:ext cx="432048"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18" name="Straight Arrow Connector 17"/>
            <p:cNvCxnSpPr>
              <a:stCxn id="13" idx="3"/>
              <a:endCxn id="14" idx="1"/>
            </p:cNvCxnSpPr>
            <p:nvPr/>
          </p:nvCxnSpPr>
          <p:spPr>
            <a:xfrm>
              <a:off x="2862618" y="4514051"/>
              <a:ext cx="432048"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19" name="Straight Arrow Connector 18"/>
            <p:cNvCxnSpPr>
              <a:stCxn id="14" idx="3"/>
              <a:endCxn id="15" idx="1"/>
            </p:cNvCxnSpPr>
            <p:nvPr/>
          </p:nvCxnSpPr>
          <p:spPr>
            <a:xfrm>
              <a:off x="5742938" y="4514051"/>
              <a:ext cx="432048"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0" name="Straight Connector 19"/>
            <p:cNvCxnSpPr/>
            <p:nvPr/>
          </p:nvCxnSpPr>
          <p:spPr>
            <a:xfrm>
              <a:off x="8119202" y="3742772"/>
              <a:ext cx="0" cy="221319"/>
            </a:xfrm>
            <a:prstGeom prst="line">
              <a:avLst/>
            </a:prstGeom>
            <a:ln/>
          </p:spPr>
          <p:style>
            <a:lnRef idx="2">
              <a:schemeClr val="dk1"/>
            </a:lnRef>
            <a:fillRef idx="1">
              <a:schemeClr val="lt1"/>
            </a:fillRef>
            <a:effectRef idx="0">
              <a:schemeClr val="dk1"/>
            </a:effectRef>
            <a:fontRef idx="minor">
              <a:schemeClr val="dk1"/>
            </a:fontRef>
          </p:style>
        </p:cxnSp>
        <p:cxnSp>
          <p:nvCxnSpPr>
            <p:cNvPr id="21" name="Straight Connector 20"/>
            <p:cNvCxnSpPr/>
            <p:nvPr/>
          </p:nvCxnSpPr>
          <p:spPr>
            <a:xfrm flipH="1">
              <a:off x="1062418" y="3964091"/>
              <a:ext cx="7056784" cy="0"/>
            </a:xfrm>
            <a:prstGeom prst="line">
              <a:avLst/>
            </a:prstGeom>
            <a:ln/>
          </p:spPr>
          <p:style>
            <a:lnRef idx="2">
              <a:schemeClr val="dk1"/>
            </a:lnRef>
            <a:fillRef idx="1">
              <a:schemeClr val="lt1"/>
            </a:fillRef>
            <a:effectRef idx="0">
              <a:schemeClr val="dk1"/>
            </a:effectRef>
            <a:fontRef idx="minor">
              <a:schemeClr val="dk1"/>
            </a:fontRef>
          </p:style>
        </p:cxnSp>
        <p:cxnSp>
          <p:nvCxnSpPr>
            <p:cNvPr id="22" name="Straight Arrow Connector 21"/>
            <p:cNvCxnSpPr/>
            <p:nvPr/>
          </p:nvCxnSpPr>
          <p:spPr>
            <a:xfrm>
              <a:off x="1062418" y="3964091"/>
              <a:ext cx="0" cy="152634"/>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grpSp>
      <p:sp>
        <p:nvSpPr>
          <p:cNvPr id="25" name="Rounded Rectangular Callout 24">
            <a:extLst>
              <a:ext uri="{FF2B5EF4-FFF2-40B4-BE49-F238E27FC236}">
                <a16:creationId xmlns:a16="http://schemas.microsoft.com/office/drawing/2014/main" id="{979E9C3E-0AB0-8941-8B30-28DAEF097F8A}"/>
              </a:ext>
            </a:extLst>
          </p:cNvPr>
          <p:cNvSpPr/>
          <p:nvPr/>
        </p:nvSpPr>
        <p:spPr>
          <a:xfrm>
            <a:off x="229237" y="1809909"/>
            <a:ext cx="2561655" cy="3589406"/>
          </a:xfrm>
          <a:prstGeom prst="wedgeRoundRectCallout">
            <a:avLst>
              <a:gd name="adj1" fmla="val -20894"/>
              <a:gd name="adj2" fmla="val -6310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2060"/>
                </a:solidFill>
                <a:latin typeface="Comic Sans MS" panose="030F0902030302020204" pitchFamily="66" charset="0"/>
              </a:rPr>
              <a:t>The first question to ask yourself: </a:t>
            </a:r>
            <a:r>
              <a:rPr lang="en-US" b="1" i="1" dirty="0">
                <a:solidFill>
                  <a:srgbClr val="002060"/>
                </a:solidFill>
                <a:latin typeface="Comic Sans MS" panose="030F0902030302020204" pitchFamily="66" charset="0"/>
              </a:rPr>
              <a:t>What is the extract about?</a:t>
            </a:r>
          </a:p>
          <a:p>
            <a:endParaRPr lang="en-US" i="1" dirty="0">
              <a:solidFill>
                <a:srgbClr val="002060"/>
              </a:solidFill>
              <a:latin typeface="Comic Sans MS" panose="030F0902030302020204" pitchFamily="66" charset="0"/>
            </a:endParaRPr>
          </a:p>
          <a:p>
            <a:r>
              <a:rPr lang="en-US" b="1" i="1" dirty="0">
                <a:solidFill>
                  <a:srgbClr val="002060"/>
                </a:solidFill>
                <a:latin typeface="Comic Sans MS" panose="030F0902030302020204" pitchFamily="66" charset="0"/>
              </a:rPr>
              <a:t>Task:</a:t>
            </a:r>
          </a:p>
          <a:p>
            <a:r>
              <a:rPr lang="en-US" i="1" dirty="0">
                <a:solidFill>
                  <a:srgbClr val="002060"/>
                </a:solidFill>
                <a:latin typeface="Comic Sans MS" panose="030F0902030302020204" pitchFamily="66" charset="0"/>
              </a:rPr>
              <a:t>Sequence the main events of the narrative in a flow map.</a:t>
            </a:r>
          </a:p>
          <a:p>
            <a:endParaRPr lang="en-US" i="1" dirty="0">
              <a:solidFill>
                <a:srgbClr val="002060"/>
              </a:solidFill>
              <a:latin typeface="Comic Sans MS" panose="030F0902030302020204" pitchFamily="66" charset="0"/>
            </a:endParaRPr>
          </a:p>
        </p:txBody>
      </p:sp>
    </p:spTree>
    <p:extLst>
      <p:ext uri="{BB962C8B-B14F-4D97-AF65-F5344CB8AC3E}">
        <p14:creationId xmlns:p14="http://schemas.microsoft.com/office/powerpoint/2010/main" val="1173972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D438291-169A-864F-8AE1-34BA9105FD9B}"/>
              </a:ext>
            </a:extLst>
          </p:cNvPr>
          <p:cNvSpPr/>
          <p:nvPr/>
        </p:nvSpPr>
        <p:spPr>
          <a:xfrm>
            <a:off x="624630" y="1017042"/>
            <a:ext cx="1415772" cy="1569660"/>
          </a:xfrm>
          <a:prstGeom prst="rect">
            <a:avLst/>
          </a:prstGeom>
        </p:spPr>
        <p:txBody>
          <a:bodyPr wrap="none">
            <a:spAutoFit/>
          </a:bodyPr>
          <a:lstStyle/>
          <a:p>
            <a:r>
              <a:rPr lang="en-US" sz="9600" dirty="0"/>
              <a:t>👩🏽‍🏫</a:t>
            </a:r>
          </a:p>
        </p:txBody>
      </p:sp>
      <p:graphicFrame>
        <p:nvGraphicFramePr>
          <p:cNvPr id="7" name="Diagram 6"/>
          <p:cNvGraphicFramePr/>
          <p:nvPr/>
        </p:nvGraphicFramePr>
        <p:xfrm>
          <a:off x="5904698" y="3971835"/>
          <a:ext cx="5112568" cy="826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3" name="Group 12"/>
          <p:cNvGrpSpPr/>
          <p:nvPr/>
        </p:nvGrpSpPr>
        <p:grpSpPr>
          <a:xfrm>
            <a:off x="5904698" y="4798764"/>
            <a:ext cx="5040560" cy="1080119"/>
            <a:chOff x="323528" y="4221088"/>
            <a:chExt cx="5040560" cy="2140457"/>
          </a:xfrm>
        </p:grpSpPr>
        <p:sp>
          <p:nvSpPr>
            <p:cNvPr id="8" name="Rectangle 7"/>
            <p:cNvSpPr/>
            <p:nvPr/>
          </p:nvSpPr>
          <p:spPr>
            <a:xfrm>
              <a:off x="323528" y="4509120"/>
              <a:ext cx="1224136" cy="185242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1200" b="1" dirty="0"/>
                <a:t>Make a clear statement about the connections.</a:t>
              </a:r>
            </a:p>
          </p:txBody>
        </p:sp>
        <p:sp>
          <p:nvSpPr>
            <p:cNvPr id="11" name="Rectangle 10"/>
            <p:cNvSpPr/>
            <p:nvPr/>
          </p:nvSpPr>
          <p:spPr>
            <a:xfrm>
              <a:off x="2267744" y="4509120"/>
              <a:ext cx="1224136" cy="185242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200" b="1" dirty="0"/>
                <a:t>Quote details from both sources.</a:t>
              </a:r>
            </a:p>
          </p:txBody>
        </p:sp>
        <p:sp>
          <p:nvSpPr>
            <p:cNvPr id="12" name="Rectangle 11"/>
            <p:cNvSpPr/>
            <p:nvPr/>
          </p:nvSpPr>
          <p:spPr>
            <a:xfrm>
              <a:off x="4139952" y="4509120"/>
              <a:ext cx="1224136" cy="185242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1200" b="1" dirty="0"/>
                <a:t>Make an inference which shows understanding.</a:t>
              </a:r>
            </a:p>
          </p:txBody>
        </p:sp>
        <p:cxnSp>
          <p:nvCxnSpPr>
            <p:cNvPr id="10" name="Straight Connector 9"/>
            <p:cNvCxnSpPr/>
            <p:nvPr/>
          </p:nvCxnSpPr>
          <p:spPr>
            <a:xfrm>
              <a:off x="971600" y="4221088"/>
              <a:ext cx="0" cy="2880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875656" y="4221088"/>
              <a:ext cx="0" cy="288032"/>
            </a:xfrm>
            <a:prstGeom prst="line">
              <a:avLst/>
            </a:prstGeom>
          </p:spPr>
          <p:style>
            <a:lnRef idx="1">
              <a:schemeClr val="accent3"/>
            </a:lnRef>
            <a:fillRef idx="0">
              <a:schemeClr val="accent3"/>
            </a:fillRef>
            <a:effectRef idx="0">
              <a:schemeClr val="accent3"/>
            </a:effectRef>
            <a:fontRef idx="minor">
              <a:schemeClr val="tx1"/>
            </a:fontRef>
          </p:style>
        </p:cxnSp>
        <p:cxnSp>
          <p:nvCxnSpPr>
            <p:cNvPr id="16" name="Straight Connector 15"/>
            <p:cNvCxnSpPr/>
            <p:nvPr/>
          </p:nvCxnSpPr>
          <p:spPr>
            <a:xfrm>
              <a:off x="4823876" y="4221088"/>
              <a:ext cx="0" cy="288032"/>
            </a:xfrm>
            <a:prstGeom prst="line">
              <a:avLst/>
            </a:prstGeom>
          </p:spPr>
          <p:style>
            <a:lnRef idx="1">
              <a:schemeClr val="accent6"/>
            </a:lnRef>
            <a:fillRef idx="0">
              <a:schemeClr val="accent6"/>
            </a:fillRef>
            <a:effectRef idx="0">
              <a:schemeClr val="accent6"/>
            </a:effectRef>
            <a:fontRef idx="minor">
              <a:schemeClr val="tx1"/>
            </a:fontRef>
          </p:style>
        </p:cxnSp>
      </p:grpSp>
      <p:sp>
        <p:nvSpPr>
          <p:cNvPr id="18" name="Rectangle 17"/>
          <p:cNvSpPr/>
          <p:nvPr/>
        </p:nvSpPr>
        <p:spPr>
          <a:xfrm rot="20339973">
            <a:off x="5664087" y="3755812"/>
            <a:ext cx="481222" cy="461665"/>
          </a:xfrm>
          <a:prstGeom prst="rect">
            <a:avLst/>
          </a:prstGeom>
        </p:spPr>
        <p:style>
          <a:lnRef idx="1">
            <a:schemeClr val="accent3"/>
          </a:lnRef>
          <a:fillRef idx="2">
            <a:schemeClr val="accent3"/>
          </a:fillRef>
          <a:effectRef idx="1">
            <a:schemeClr val="accent3"/>
          </a:effectRef>
          <a:fontRef idx="minor">
            <a:schemeClr val="dk1"/>
          </a:fontRef>
        </p:style>
        <p:txBody>
          <a:bodyPr wrap="none" lIns="91440" tIns="45720" rIns="91440" bIns="45720">
            <a:spAutoFit/>
          </a:bodyPr>
          <a:lstStyle/>
          <a:p>
            <a:pPr algn="ctr"/>
            <a:r>
              <a:rPr lang="en-US" sz="2400" b="1" dirty="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rPr>
              <a:t>x3</a:t>
            </a:r>
          </a:p>
        </p:txBody>
      </p:sp>
      <p:sp>
        <p:nvSpPr>
          <p:cNvPr id="21" name="Rounded Rectangular Callout 20">
            <a:extLst>
              <a:ext uri="{FF2B5EF4-FFF2-40B4-BE49-F238E27FC236}">
                <a16:creationId xmlns:a16="http://schemas.microsoft.com/office/drawing/2014/main" id="{6DE211BD-C79A-2E40-B432-0DA84AAE3985}"/>
              </a:ext>
            </a:extLst>
          </p:cNvPr>
          <p:cNvSpPr/>
          <p:nvPr/>
        </p:nvSpPr>
        <p:spPr>
          <a:xfrm>
            <a:off x="1332516" y="2396260"/>
            <a:ext cx="3163596" cy="4027125"/>
          </a:xfrm>
          <a:prstGeom prst="wedgeRoundRectCallout">
            <a:avLst>
              <a:gd name="adj1" fmla="val -43893"/>
              <a:gd name="adj2" fmla="val -5964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2060"/>
                </a:solidFill>
                <a:latin typeface="Comic Sans MS" panose="030F0902030302020204" pitchFamily="66" charset="0"/>
              </a:rPr>
              <a:t>Answering question two, you need to:</a:t>
            </a:r>
          </a:p>
          <a:p>
            <a:pPr marL="285750" indent="-285750">
              <a:buFont typeface="Wingdings" pitchFamily="2" charset="2"/>
              <a:buChar char="ü"/>
            </a:pPr>
            <a:r>
              <a:rPr lang="en-US" i="1" dirty="0">
                <a:solidFill>
                  <a:srgbClr val="002060"/>
                </a:solidFill>
                <a:latin typeface="Comic Sans MS" panose="030F0902030302020204" pitchFamily="66" charset="0"/>
              </a:rPr>
              <a:t>Demonstrate a clear </a:t>
            </a:r>
            <a:r>
              <a:rPr lang="en-US" i="1" dirty="0">
                <a:solidFill>
                  <a:srgbClr val="C00000"/>
                </a:solidFill>
                <a:latin typeface="Comic Sans MS" panose="030F0902030302020204" pitchFamily="66" charset="0"/>
              </a:rPr>
              <a:t>connections</a:t>
            </a:r>
            <a:r>
              <a:rPr lang="en-US" i="1" dirty="0">
                <a:solidFill>
                  <a:srgbClr val="002060"/>
                </a:solidFill>
                <a:latin typeface="Comic Sans MS" panose="030F0902030302020204" pitchFamily="66" charset="0"/>
              </a:rPr>
              <a:t> between texts. </a:t>
            </a:r>
          </a:p>
          <a:p>
            <a:pPr marL="285750" indent="-285750">
              <a:buFont typeface="Wingdings" pitchFamily="2" charset="2"/>
              <a:buChar char="ü"/>
            </a:pPr>
            <a:r>
              <a:rPr lang="en-US" i="1" dirty="0">
                <a:solidFill>
                  <a:srgbClr val="C00000"/>
                </a:solidFill>
                <a:latin typeface="Comic Sans MS" panose="030F0902030302020204" pitchFamily="66" charset="0"/>
              </a:rPr>
              <a:t>Select</a:t>
            </a:r>
            <a:r>
              <a:rPr lang="en-US" i="1" dirty="0">
                <a:solidFill>
                  <a:srgbClr val="002060"/>
                </a:solidFill>
                <a:latin typeface="Comic Sans MS" panose="030F0902030302020204" pitchFamily="66" charset="0"/>
              </a:rPr>
              <a:t> relevant </a:t>
            </a:r>
            <a:r>
              <a:rPr lang="en-US" i="1" dirty="0">
                <a:solidFill>
                  <a:srgbClr val="C00000"/>
                </a:solidFill>
                <a:latin typeface="Comic Sans MS" panose="030F0902030302020204" pitchFamily="66" charset="0"/>
              </a:rPr>
              <a:t>quotations</a:t>
            </a:r>
            <a:r>
              <a:rPr lang="en-US" i="1" dirty="0">
                <a:solidFill>
                  <a:srgbClr val="002060"/>
                </a:solidFill>
                <a:latin typeface="Comic Sans MS" panose="030F0902030302020204" pitchFamily="66" charset="0"/>
              </a:rPr>
              <a:t> from both texts to support summary.</a:t>
            </a:r>
          </a:p>
          <a:p>
            <a:pPr marL="285750" indent="-285750">
              <a:buFont typeface="Wingdings" pitchFamily="2" charset="2"/>
              <a:buChar char="ü"/>
            </a:pPr>
            <a:r>
              <a:rPr lang="en-US" i="1" dirty="0">
                <a:solidFill>
                  <a:srgbClr val="002060"/>
                </a:solidFill>
                <a:latin typeface="Comic Sans MS" panose="030F0902030302020204" pitchFamily="66" charset="0"/>
              </a:rPr>
              <a:t>Begin to </a:t>
            </a:r>
            <a:r>
              <a:rPr lang="en-US" i="1" dirty="0">
                <a:solidFill>
                  <a:srgbClr val="C00000"/>
                </a:solidFill>
                <a:latin typeface="Comic Sans MS" panose="030F0902030302020204" pitchFamily="66" charset="0"/>
              </a:rPr>
              <a:t>interpret</a:t>
            </a:r>
            <a:r>
              <a:rPr lang="en-US" i="1" dirty="0">
                <a:solidFill>
                  <a:srgbClr val="002060"/>
                </a:solidFill>
                <a:latin typeface="Comic Sans MS" panose="030F0902030302020204" pitchFamily="66" charset="0"/>
              </a:rPr>
              <a:t> both texts.</a:t>
            </a:r>
          </a:p>
          <a:p>
            <a:endParaRPr lang="en-US" i="1" dirty="0">
              <a:solidFill>
                <a:srgbClr val="002060"/>
              </a:solidFill>
              <a:latin typeface="Comic Sans MS" panose="030F0902030302020204" pitchFamily="66" charset="0"/>
            </a:endParaRPr>
          </a:p>
        </p:txBody>
      </p:sp>
      <p:pic>
        <p:nvPicPr>
          <p:cNvPr id="22" name="Picture 2">
            <a:extLst>
              <a:ext uri="{FF2B5EF4-FFF2-40B4-BE49-F238E27FC236}">
                <a16:creationId xmlns:a16="http://schemas.microsoft.com/office/drawing/2014/main" id="{483F78EC-785C-494E-B9C9-5B0C8790757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542" t="54957" r="59408" b="34914"/>
          <a:stretch/>
        </p:blipFill>
        <p:spPr bwMode="auto">
          <a:xfrm>
            <a:off x="6379510" y="409645"/>
            <a:ext cx="3909848" cy="740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a:extLst>
              <a:ext uri="{FF2B5EF4-FFF2-40B4-BE49-F238E27FC236}">
                <a16:creationId xmlns:a16="http://schemas.microsoft.com/office/drawing/2014/main" id="{F880B255-058F-3349-B076-86CFBA752621}"/>
              </a:ext>
            </a:extLst>
          </p:cNvPr>
          <p:cNvSpPr txBox="1"/>
          <p:nvPr/>
        </p:nvSpPr>
        <p:spPr>
          <a:xfrm rot="551022">
            <a:off x="10162119" y="817145"/>
            <a:ext cx="1775971" cy="1015663"/>
          </a:xfrm>
          <a:prstGeom prst="rect">
            <a:avLst/>
          </a:prstGeom>
          <a:solidFill>
            <a:srgbClr val="FFC000"/>
          </a:solidFill>
          <a:ln w="57150">
            <a:solidFill>
              <a:schemeClr val="tx1"/>
            </a:solidFill>
          </a:ln>
        </p:spPr>
        <p:txBody>
          <a:bodyPr wrap="square" rtlCol="0">
            <a:spAutoFit/>
          </a:bodyPr>
          <a:lstStyle/>
          <a:p>
            <a:pPr algn="ctr"/>
            <a:r>
              <a:rPr lang="en-GB" sz="6000" b="1" dirty="0">
                <a:effectLst>
                  <a:outerShdw blurRad="38100" dist="38100" dir="2700000" algn="tl">
                    <a:srgbClr val="000000">
                      <a:alpha val="43137"/>
                    </a:srgbClr>
                  </a:outerShdw>
                </a:effectLst>
              </a:rPr>
              <a:t>AO1</a:t>
            </a:r>
          </a:p>
        </p:txBody>
      </p:sp>
      <p:sp>
        <p:nvSpPr>
          <p:cNvPr id="24" name="TextBox 23">
            <a:extLst>
              <a:ext uri="{FF2B5EF4-FFF2-40B4-BE49-F238E27FC236}">
                <a16:creationId xmlns:a16="http://schemas.microsoft.com/office/drawing/2014/main" id="{3B4F722A-EC61-CB47-987E-D66F2522EC0A}"/>
              </a:ext>
            </a:extLst>
          </p:cNvPr>
          <p:cNvSpPr txBox="1"/>
          <p:nvPr/>
        </p:nvSpPr>
        <p:spPr>
          <a:xfrm>
            <a:off x="5112335" y="1858661"/>
            <a:ext cx="6721706" cy="1754326"/>
          </a:xfrm>
          <a:prstGeom prst="rect">
            <a:avLst/>
          </a:prstGeom>
          <a:noFill/>
        </p:spPr>
        <p:txBody>
          <a:bodyPr wrap="square" rtlCol="0">
            <a:spAutoFit/>
          </a:bodyPr>
          <a:lstStyle/>
          <a:p>
            <a:r>
              <a:rPr lang="en-GB" dirty="0"/>
              <a:t>You need to refer to </a:t>
            </a:r>
            <a:r>
              <a:rPr lang="en-GB" b="1" dirty="0"/>
              <a:t>source C </a:t>
            </a:r>
            <a:r>
              <a:rPr lang="en-GB" i="1" dirty="0"/>
              <a:t>(“A Beautiful Job”,) </a:t>
            </a:r>
            <a:r>
              <a:rPr lang="en-GB" dirty="0"/>
              <a:t>and </a:t>
            </a:r>
            <a:r>
              <a:rPr lang="en-GB" b="1" dirty="0"/>
              <a:t>source D </a:t>
            </a:r>
            <a:r>
              <a:rPr lang="en-GB" i="1" dirty="0"/>
              <a:t>(The Death of Lord Nelson,)</a:t>
            </a:r>
            <a:r>
              <a:rPr lang="en-GB" dirty="0"/>
              <a:t> for this question.</a:t>
            </a:r>
          </a:p>
          <a:p>
            <a:pPr marL="285750" lvl="0" indent="-285750">
              <a:buFont typeface="Arial" panose="020B0604020202020204" pitchFamily="34" charset="0"/>
              <a:buChar char="•"/>
            </a:pPr>
            <a:r>
              <a:rPr lang="en-GB" dirty="0">
                <a:solidFill>
                  <a:prstClr val="black"/>
                </a:solidFill>
              </a:rPr>
              <a:t>The way the that the men are </a:t>
            </a:r>
            <a:r>
              <a:rPr lang="en-GB" b="1" dirty="0">
                <a:solidFill>
                  <a:srgbClr val="FF0000"/>
                </a:solidFill>
              </a:rPr>
              <a:t>treated after their injuries is different.</a:t>
            </a:r>
            <a:endParaRPr lang="en-GB" dirty="0">
              <a:solidFill>
                <a:prstClr val="black"/>
              </a:solidFill>
            </a:endParaRPr>
          </a:p>
          <a:p>
            <a:pPr marL="285750" lvl="0" indent="-285750">
              <a:buFont typeface="Arial" panose="020B0604020202020204" pitchFamily="34" charset="0"/>
              <a:buChar char="•"/>
            </a:pPr>
            <a:r>
              <a:rPr lang="en-GB" dirty="0">
                <a:solidFill>
                  <a:prstClr val="black"/>
                </a:solidFill>
              </a:rPr>
              <a:t>Use </a:t>
            </a:r>
            <a:r>
              <a:rPr lang="en-GB" b="1" dirty="0">
                <a:solidFill>
                  <a:srgbClr val="0070C0"/>
                </a:solidFill>
              </a:rPr>
              <a:t>details</a:t>
            </a:r>
            <a:r>
              <a:rPr lang="en-GB" dirty="0">
                <a:solidFill>
                  <a:srgbClr val="0070C0"/>
                </a:solidFill>
              </a:rPr>
              <a:t> </a:t>
            </a:r>
            <a:r>
              <a:rPr lang="en-GB" dirty="0">
                <a:solidFill>
                  <a:prstClr val="black"/>
                </a:solidFill>
              </a:rPr>
              <a:t>from </a:t>
            </a:r>
            <a:r>
              <a:rPr lang="en-GB" b="1" dirty="0">
                <a:solidFill>
                  <a:srgbClr val="0070C0"/>
                </a:solidFill>
              </a:rPr>
              <a:t>both</a:t>
            </a:r>
            <a:r>
              <a:rPr lang="en-GB" dirty="0">
                <a:solidFill>
                  <a:srgbClr val="0070C0"/>
                </a:solidFill>
              </a:rPr>
              <a:t> </a:t>
            </a:r>
            <a:r>
              <a:rPr lang="en-GB" dirty="0">
                <a:solidFill>
                  <a:prstClr val="black"/>
                </a:solidFill>
              </a:rPr>
              <a:t>sources to write a </a:t>
            </a:r>
            <a:r>
              <a:rPr lang="en-GB" b="1" dirty="0">
                <a:solidFill>
                  <a:srgbClr val="00B050"/>
                </a:solidFill>
              </a:rPr>
              <a:t>summary</a:t>
            </a:r>
            <a:r>
              <a:rPr lang="en-GB" dirty="0">
                <a:solidFill>
                  <a:srgbClr val="00B050"/>
                </a:solidFill>
              </a:rPr>
              <a:t> </a:t>
            </a:r>
            <a:r>
              <a:rPr lang="en-GB" dirty="0">
                <a:solidFill>
                  <a:prstClr val="black"/>
                </a:solidFill>
              </a:rPr>
              <a:t>of the differences. </a:t>
            </a:r>
          </a:p>
        </p:txBody>
      </p:sp>
    </p:spTree>
    <p:extLst>
      <p:ext uri="{BB962C8B-B14F-4D97-AF65-F5344CB8AC3E}">
        <p14:creationId xmlns:p14="http://schemas.microsoft.com/office/powerpoint/2010/main" val="299623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542" t="54957" r="59408" b="34914"/>
          <a:stretch/>
        </p:blipFill>
        <p:spPr bwMode="auto">
          <a:xfrm>
            <a:off x="5529742" y="338315"/>
            <a:ext cx="3909848" cy="740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rot="613636">
            <a:off x="10124238" y="284525"/>
            <a:ext cx="1775971" cy="1015663"/>
          </a:xfrm>
          <a:prstGeom prst="rect">
            <a:avLst/>
          </a:prstGeom>
          <a:solidFill>
            <a:srgbClr val="FFC000"/>
          </a:solidFill>
          <a:ln w="57150">
            <a:solidFill>
              <a:schemeClr val="tx1"/>
            </a:solidFill>
          </a:ln>
        </p:spPr>
        <p:txBody>
          <a:bodyPr wrap="square" rtlCol="0">
            <a:spAutoFit/>
          </a:bodyPr>
          <a:lstStyle/>
          <a:p>
            <a:pPr algn="ctr"/>
            <a:r>
              <a:rPr lang="en-GB" sz="6000" b="1" dirty="0">
                <a:effectLst>
                  <a:outerShdw blurRad="38100" dist="38100" dir="2700000" algn="tl">
                    <a:srgbClr val="000000">
                      <a:alpha val="43137"/>
                    </a:srgbClr>
                  </a:outerShdw>
                </a:effectLst>
              </a:rPr>
              <a:t>AO1</a:t>
            </a:r>
          </a:p>
        </p:txBody>
      </p:sp>
      <p:graphicFrame>
        <p:nvGraphicFramePr>
          <p:cNvPr id="9" name="Diagram 8"/>
          <p:cNvGraphicFramePr/>
          <p:nvPr/>
        </p:nvGraphicFramePr>
        <p:xfrm>
          <a:off x="-1070" y="2028379"/>
          <a:ext cx="6210436" cy="4464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Rounded Rectangle 15"/>
          <p:cNvSpPr/>
          <p:nvPr/>
        </p:nvSpPr>
        <p:spPr>
          <a:xfrm>
            <a:off x="5118607" y="2069969"/>
            <a:ext cx="5825608" cy="1628889"/>
          </a:xfrm>
          <a:prstGeom prst="round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5246469" y="2228671"/>
            <a:ext cx="5569884" cy="1200329"/>
          </a:xfrm>
          <a:prstGeom prst="rect">
            <a:avLst/>
          </a:prstGeom>
          <a:noFill/>
        </p:spPr>
        <p:txBody>
          <a:bodyPr wrap="square" rtlCol="0">
            <a:spAutoFit/>
          </a:bodyPr>
          <a:lstStyle/>
          <a:p>
            <a:pPr algn="ctr"/>
            <a:r>
              <a:rPr lang="en-GB" b="1" u="sng" dirty="0">
                <a:latin typeface="Comic Sans MS" panose="030F0902030302020204" pitchFamily="66" charset="0"/>
              </a:rPr>
              <a:t>Making Inferences – ask yourself these questions:</a:t>
            </a:r>
          </a:p>
          <a:p>
            <a:pPr marL="285750" indent="-285750">
              <a:buFont typeface="Arial" panose="020B0604020202020204" pitchFamily="34" charset="0"/>
              <a:buChar char="•"/>
            </a:pPr>
            <a:r>
              <a:rPr lang="en-GB" dirty="0">
                <a:latin typeface="Comic Sans MS" panose="030F0902030302020204" pitchFamily="66" charset="0"/>
              </a:rPr>
              <a:t>What does this suggest to me about…?</a:t>
            </a:r>
          </a:p>
          <a:p>
            <a:pPr marL="285750" indent="-285750">
              <a:buFont typeface="Arial" panose="020B0604020202020204" pitchFamily="34" charset="0"/>
              <a:buChar char="•"/>
            </a:pPr>
            <a:r>
              <a:rPr lang="en-GB" dirty="0">
                <a:latin typeface="Comic Sans MS" panose="030F0902030302020204" pitchFamily="66" charset="0"/>
              </a:rPr>
              <a:t>What might I imply from this about…?</a:t>
            </a:r>
          </a:p>
          <a:p>
            <a:pPr marL="285750" indent="-285750">
              <a:buFont typeface="Arial" panose="020B0604020202020204" pitchFamily="34" charset="0"/>
              <a:buChar char="•"/>
            </a:pPr>
            <a:r>
              <a:rPr lang="en-GB" dirty="0">
                <a:latin typeface="Comic Sans MS" panose="030F0902030302020204" pitchFamily="66" charset="0"/>
              </a:rPr>
              <a:t>What does it make me realise?</a:t>
            </a:r>
          </a:p>
        </p:txBody>
      </p:sp>
      <p:cxnSp>
        <p:nvCxnSpPr>
          <p:cNvPr id="22" name="Curved Connector 21"/>
          <p:cNvCxnSpPr>
            <a:cxnSpLocks/>
          </p:cNvCxnSpPr>
          <p:nvPr/>
        </p:nvCxnSpPr>
        <p:spPr>
          <a:xfrm rot="5400000" flipH="1" flipV="1">
            <a:off x="4185890" y="3806132"/>
            <a:ext cx="1274925" cy="810065"/>
          </a:xfrm>
          <a:prstGeom prst="curvedConnector3">
            <a:avLst>
              <a:gd name="adj1" fmla="val 50000"/>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5156376" y="4127917"/>
            <a:ext cx="5825608" cy="1963638"/>
          </a:xfrm>
          <a:prstGeom prst="roundRect">
            <a:avLst/>
          </a:prstGeom>
          <a:solidFill>
            <a:srgbClr val="99FF66"/>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5285989" y="4232573"/>
            <a:ext cx="5490844" cy="1754326"/>
          </a:xfrm>
          <a:prstGeom prst="rect">
            <a:avLst/>
          </a:prstGeom>
          <a:noFill/>
        </p:spPr>
        <p:txBody>
          <a:bodyPr wrap="square" rtlCol="0">
            <a:spAutoFit/>
          </a:bodyPr>
          <a:lstStyle/>
          <a:p>
            <a:pPr algn="ctr"/>
            <a:r>
              <a:rPr lang="en-GB" b="1" u="sng" dirty="0">
                <a:latin typeface="Comic Sans MS" panose="030F0902030302020204" pitchFamily="66" charset="0"/>
              </a:rPr>
              <a:t>Writing the Summary</a:t>
            </a:r>
          </a:p>
          <a:p>
            <a:r>
              <a:rPr lang="en-GB" dirty="0">
                <a:latin typeface="Comic Sans MS" panose="030F0902030302020204" pitchFamily="66" charset="0"/>
              </a:rPr>
              <a:t>You can either:</a:t>
            </a:r>
          </a:p>
          <a:p>
            <a:pPr marL="285750" indent="-285750">
              <a:buFont typeface="Arial" panose="020B0604020202020204" pitchFamily="34" charset="0"/>
              <a:buChar char="•"/>
            </a:pPr>
            <a:r>
              <a:rPr lang="en-GB" dirty="0">
                <a:latin typeface="Comic Sans MS" panose="030F0902030302020204" pitchFamily="66" charset="0"/>
              </a:rPr>
              <a:t>write a single, combined paragraph as a response to both sources </a:t>
            </a:r>
          </a:p>
          <a:p>
            <a:pPr marL="285750" indent="-285750">
              <a:buFont typeface="Arial" panose="020B0604020202020204" pitchFamily="34" charset="0"/>
              <a:buChar char="•"/>
            </a:pPr>
            <a:r>
              <a:rPr lang="en-GB" dirty="0">
                <a:latin typeface="Comic Sans MS" panose="030F0902030302020204" pitchFamily="66" charset="0"/>
              </a:rPr>
              <a:t>write two connected (or linked) paragraphs</a:t>
            </a:r>
          </a:p>
          <a:p>
            <a:pPr algn="ctr"/>
            <a:r>
              <a:rPr lang="en-GB" b="1" dirty="0">
                <a:latin typeface="Comic Sans MS" panose="030F0902030302020204" pitchFamily="66" charset="0"/>
              </a:rPr>
              <a:t>Make sure you use connectives to link your ideas</a:t>
            </a:r>
          </a:p>
        </p:txBody>
      </p:sp>
      <p:cxnSp>
        <p:nvCxnSpPr>
          <p:cNvPr id="30" name="Curved Connector 29"/>
          <p:cNvCxnSpPr>
            <a:cxnSpLocks/>
          </p:cNvCxnSpPr>
          <p:nvPr/>
        </p:nvCxnSpPr>
        <p:spPr>
          <a:xfrm flipV="1">
            <a:off x="4269906" y="5601484"/>
            <a:ext cx="886470" cy="525652"/>
          </a:xfrm>
          <a:prstGeom prst="curvedConnector3">
            <a:avLst>
              <a:gd name="adj1" fmla="val 50000"/>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9BFF9F2B-16D0-E945-944A-261484F489F1}"/>
              </a:ext>
            </a:extLst>
          </p:cNvPr>
          <p:cNvSpPr/>
          <p:nvPr/>
        </p:nvSpPr>
        <p:spPr>
          <a:xfrm>
            <a:off x="219855" y="1656096"/>
            <a:ext cx="1415772" cy="1569660"/>
          </a:xfrm>
          <a:prstGeom prst="rect">
            <a:avLst/>
          </a:prstGeom>
        </p:spPr>
        <p:txBody>
          <a:bodyPr wrap="none">
            <a:spAutoFit/>
          </a:bodyPr>
          <a:lstStyle/>
          <a:p>
            <a:r>
              <a:rPr lang="en-US" sz="9600" dirty="0"/>
              <a:t>👩🏽‍🏫</a:t>
            </a:r>
          </a:p>
        </p:txBody>
      </p:sp>
      <p:sp>
        <p:nvSpPr>
          <p:cNvPr id="20" name="Rounded Rectangular Callout 19">
            <a:extLst>
              <a:ext uri="{FF2B5EF4-FFF2-40B4-BE49-F238E27FC236}">
                <a16:creationId xmlns:a16="http://schemas.microsoft.com/office/drawing/2014/main" id="{955DAE20-054E-564B-AD93-72F177E64355}"/>
              </a:ext>
            </a:extLst>
          </p:cNvPr>
          <p:cNvSpPr/>
          <p:nvPr/>
        </p:nvSpPr>
        <p:spPr>
          <a:xfrm>
            <a:off x="927741" y="365125"/>
            <a:ext cx="3758818" cy="1120463"/>
          </a:xfrm>
          <a:prstGeom prst="wedgeRoundRectCallout">
            <a:avLst>
              <a:gd name="adj1" fmla="val -39191"/>
              <a:gd name="adj2" fmla="val 91919"/>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2060"/>
                </a:solidFill>
                <a:latin typeface="Comic Sans MS" panose="030F0902030302020204" pitchFamily="66" charset="0"/>
              </a:rPr>
              <a:t>Every time you complete a Q2 you should follow this process:</a:t>
            </a:r>
          </a:p>
        </p:txBody>
      </p:sp>
    </p:spTree>
    <p:extLst>
      <p:ext uri="{BB962C8B-B14F-4D97-AF65-F5344CB8AC3E}">
        <p14:creationId xmlns:p14="http://schemas.microsoft.com/office/powerpoint/2010/main" val="31048953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542" t="54957" r="59408" b="34914"/>
          <a:stretch/>
        </p:blipFill>
        <p:spPr bwMode="auto">
          <a:xfrm>
            <a:off x="5634158" y="375910"/>
            <a:ext cx="3909848" cy="740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Table 5"/>
          <p:cNvGraphicFramePr>
            <a:graphicFrameLocks noGrp="1"/>
          </p:cNvGraphicFramePr>
          <p:nvPr/>
        </p:nvGraphicFramePr>
        <p:xfrm>
          <a:off x="3394870" y="1384022"/>
          <a:ext cx="8352928" cy="5184576"/>
        </p:xfrm>
        <a:graphic>
          <a:graphicData uri="http://schemas.openxmlformats.org/drawingml/2006/table">
            <a:tbl>
              <a:tblPr firstRow="1" bandRow="1">
                <a:tableStyleId>{5C22544A-7EE6-4342-B048-85BDC9FD1C3A}</a:tableStyleId>
              </a:tblPr>
              <a:tblGrid>
                <a:gridCol w="432048">
                  <a:extLst>
                    <a:ext uri="{9D8B030D-6E8A-4147-A177-3AD203B41FA5}">
                      <a16:colId xmlns:a16="http://schemas.microsoft.com/office/drawing/2014/main" val="20000"/>
                    </a:ext>
                  </a:extLst>
                </a:gridCol>
                <a:gridCol w="1656184">
                  <a:extLst>
                    <a:ext uri="{9D8B030D-6E8A-4147-A177-3AD203B41FA5}">
                      <a16:colId xmlns:a16="http://schemas.microsoft.com/office/drawing/2014/main" val="20001"/>
                    </a:ext>
                  </a:extLst>
                </a:gridCol>
                <a:gridCol w="1656184">
                  <a:extLst>
                    <a:ext uri="{9D8B030D-6E8A-4147-A177-3AD203B41FA5}">
                      <a16:colId xmlns:a16="http://schemas.microsoft.com/office/drawing/2014/main" val="20002"/>
                    </a:ext>
                  </a:extLst>
                </a:gridCol>
                <a:gridCol w="4608512">
                  <a:extLst>
                    <a:ext uri="{9D8B030D-6E8A-4147-A177-3AD203B41FA5}">
                      <a16:colId xmlns:a16="http://schemas.microsoft.com/office/drawing/2014/main" val="20003"/>
                    </a:ext>
                  </a:extLst>
                </a:gridCol>
              </a:tblGrid>
              <a:tr h="476070">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t>Text</a:t>
                      </a:r>
                      <a:r>
                        <a:rPr lang="en-GB" sz="1400" baseline="0" dirty="0"/>
                        <a:t> C</a:t>
                      </a:r>
                      <a:endParaRPr lang="en-GB"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GB" sz="1400" dirty="0"/>
                        <a:t>Text 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r>
                        <a:rPr lang="en-GB" sz="1400"/>
                        <a:t>What’s different</a:t>
                      </a:r>
                      <a:r>
                        <a:rPr lang="en-GB" sz="1400" baseline="0"/>
                        <a:t> and might be inferred from this?</a:t>
                      </a:r>
                      <a:endParaRPr lang="en-GB" sz="1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198063">
                <a:tc rowSpan="4">
                  <a:txBody>
                    <a:bodyPr/>
                    <a:lstStyle/>
                    <a:p>
                      <a:pPr algn="ctr"/>
                      <a:r>
                        <a:rPr lang="en-GB" b="0" dirty="0">
                          <a:solidFill>
                            <a:schemeClr val="bg1"/>
                          </a:solidFill>
                        </a:rPr>
                        <a:t>Ho</a:t>
                      </a:r>
                      <a:r>
                        <a:rPr lang="en-GB" b="0" baseline="0" dirty="0">
                          <a:solidFill>
                            <a:schemeClr val="bg1"/>
                          </a:solidFill>
                        </a:rPr>
                        <a:t>w the two men are treated </a:t>
                      </a:r>
                      <a:endParaRPr lang="en-GB" b="0" dirty="0">
                        <a:solidFill>
                          <a:schemeClr val="bg1"/>
                        </a:solidFill>
                      </a:endParaRP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latin typeface="Comic Sans MS" panose="030F0902030302020204" pitchFamily="66" charset="0"/>
                        </a:rPr>
                        <a:t>“He came</a:t>
                      </a:r>
                      <a:r>
                        <a:rPr lang="en-GB" sz="1200" b="0" baseline="0" dirty="0">
                          <a:latin typeface="Comic Sans MS" panose="030F0902030302020204" pitchFamily="66" charset="0"/>
                        </a:rPr>
                        <a:t> over and stank of whisky”</a:t>
                      </a:r>
                      <a:endParaRPr lang="en-GB" sz="1200" b="0" dirty="0">
                        <a:latin typeface="Comic Sans MS" panose="030F0902030302020204" pitchFamily="66" charset="0"/>
                      </a:endParaRPr>
                    </a:p>
                    <a:p>
                      <a:pPr algn="ctr"/>
                      <a:endParaRPr lang="en-GB" sz="1200" b="0" dirty="0">
                        <a:latin typeface="Comic Sans MS" panose="030F09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latin typeface="Comic Sans MS" panose="030F0902030302020204" pitchFamily="66" charset="0"/>
                        </a:rPr>
                        <a:t>“Captain Hardy expressed</a:t>
                      </a:r>
                      <a:r>
                        <a:rPr lang="en-GB" sz="1200" b="0" baseline="0" dirty="0">
                          <a:latin typeface="Comic Sans MS" panose="030F0902030302020204" pitchFamily="66" charset="0"/>
                        </a:rPr>
                        <a:t> a hope he was not severely wounded”</a:t>
                      </a:r>
                      <a:endParaRPr lang="en-GB" sz="1200" b="0" dirty="0">
                        <a:latin typeface="Comic Sans MS" panose="030F0902030302020204" pitchFamily="66" charset="0"/>
                      </a:endParaRPr>
                    </a:p>
                    <a:p>
                      <a:pPr algn="ctr"/>
                      <a:endParaRPr lang="en-GB" sz="1200" b="0" dirty="0">
                        <a:latin typeface="Comic Sans MS" panose="030F09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GB" sz="1100" i="1" dirty="0">
                          <a:latin typeface="Comic Sans MS" panose="030F0902030302020204" pitchFamily="66" charset="0"/>
                        </a:rPr>
                        <a:t>Lord Nelson is treated with respect and affection and</a:t>
                      </a:r>
                      <a:r>
                        <a:rPr lang="en-GB" sz="1100" i="1" baseline="0" dirty="0">
                          <a:latin typeface="Comic Sans MS" panose="030F0902030302020204" pitchFamily="66" charset="0"/>
                        </a:rPr>
                        <a:t> gets immediate attention</a:t>
                      </a:r>
                      <a:r>
                        <a:rPr lang="en-GB" sz="1100" i="1" dirty="0">
                          <a:latin typeface="Comic Sans MS" panose="030F0902030302020204" pitchFamily="66" charset="0"/>
                        </a:rPr>
                        <a:t> perhaps due to his rank and status in the army.</a:t>
                      </a:r>
                      <a:r>
                        <a:rPr lang="en-GB" sz="1100" i="1" baseline="0" dirty="0">
                          <a:latin typeface="Comic Sans MS" panose="030F0902030302020204" pitchFamily="66" charset="0"/>
                        </a:rPr>
                        <a:t> The doctor in Text C is unprofessional and uncaring and does not carry out his duties properly perhaps due to the sheer volume of casualties or perhaps due to the low rank of the soldier who has been wounded.</a:t>
                      </a:r>
                      <a:endParaRPr lang="en-GB" sz="1100" i="1" dirty="0">
                        <a:latin typeface="Comic Sans MS" panose="030F09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1156190">
                <a:tc vMerge="1">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latin typeface="Comic Sans MS" panose="030F0902030302020204" pitchFamily="66" charset="0"/>
                        </a:rPr>
                        <a:t>“I was in a carriage on a stretcher fixed on the wall”</a:t>
                      </a:r>
                    </a:p>
                    <a:p>
                      <a:pPr algn="ctr"/>
                      <a:endParaRPr lang="en-GB" sz="1200" b="0" dirty="0">
                        <a:latin typeface="Comic Sans MS" panose="030F09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latin typeface="Comic Sans MS" panose="030F0902030302020204" pitchFamily="66" charset="0"/>
                        </a:rPr>
                        <a:t>“His lordship was laid upon a bed”</a:t>
                      </a:r>
                    </a:p>
                    <a:p>
                      <a:pPr algn="ctr"/>
                      <a:endParaRPr lang="en-GB" sz="1200" b="0" dirty="0">
                        <a:latin typeface="Comic Sans MS" panose="030F09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2"/>
                  </a:ext>
                </a:extLst>
              </a:tr>
              <a:tr h="1198063">
                <a:tc vMerge="1">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latin typeface="Comic Sans MS" panose="030F0902030302020204" pitchFamily="66" charset="0"/>
                        </a:rPr>
                        <a:t>“I</a:t>
                      </a:r>
                      <a:r>
                        <a:rPr lang="en-GB" sz="1200" b="0" baseline="0" dirty="0">
                          <a:latin typeface="Comic Sans MS" panose="030F0902030302020204" pitchFamily="66" charset="0"/>
                        </a:rPr>
                        <a:t> said, ‘You’re inhuman woman!’ but she didn’t take any notice.”</a:t>
                      </a:r>
                      <a:endParaRPr lang="en-GB" sz="1200" b="0" dirty="0">
                        <a:latin typeface="Comic Sans MS" panose="030F0902030302020204" pitchFamily="66" charset="0"/>
                      </a:endParaRPr>
                    </a:p>
                    <a:p>
                      <a:pPr algn="ctr"/>
                      <a:endParaRPr lang="en-GB" sz="1200" b="0" dirty="0">
                        <a:latin typeface="Comic Sans MS" panose="030F09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latin typeface="Comic Sans MS" panose="030F0902030302020204" pitchFamily="66" charset="0"/>
                        </a:rPr>
                        <a:t>“Assuring</a:t>
                      </a:r>
                      <a:r>
                        <a:rPr lang="en-GB" sz="1200" b="0" baseline="0" dirty="0">
                          <a:latin typeface="Comic Sans MS" panose="030F0902030302020204" pitchFamily="66" charset="0"/>
                        </a:rPr>
                        <a:t> his lordship he would not put him to much pain”</a:t>
                      </a:r>
                      <a:endParaRPr lang="en-GB" sz="1200" b="0" dirty="0">
                        <a:latin typeface="Comic Sans MS" panose="030F0902030302020204" pitchFamily="66" charset="0"/>
                      </a:endParaRPr>
                    </a:p>
                    <a:p>
                      <a:pPr algn="ctr"/>
                      <a:endParaRPr lang="en-GB" sz="1200" b="0" dirty="0">
                        <a:latin typeface="Comic Sans MS" panose="030F09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1156190">
                <a:tc vMerge="1">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latin typeface="Comic Sans MS" panose="030F0902030302020204" pitchFamily="66" charset="0"/>
                        </a:rPr>
                        <a:t>“They hadn’t even looked at it until</a:t>
                      </a:r>
                      <a:r>
                        <a:rPr lang="en-GB" sz="1200" b="0" baseline="0" dirty="0">
                          <a:latin typeface="Comic Sans MS" panose="030F0902030302020204" pitchFamily="66" charset="0"/>
                        </a:rPr>
                        <a:t> I asked the doctor.”</a:t>
                      </a:r>
                      <a:endParaRPr lang="en-GB" sz="1200" b="0" dirty="0">
                        <a:latin typeface="Comic Sans MS" panose="030F0902030302020204" pitchFamily="66" charset="0"/>
                      </a:endParaRPr>
                    </a:p>
                    <a:p>
                      <a:pPr algn="ctr"/>
                      <a:endParaRPr lang="en-GB" sz="1200" b="0" dirty="0">
                        <a:latin typeface="Comic Sans MS" panose="030F09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latin typeface="Comic Sans MS" panose="030F0902030302020204" pitchFamily="66" charset="0"/>
                        </a:rPr>
                        <a:t>“Frequently called</a:t>
                      </a:r>
                      <a:r>
                        <a:rPr lang="en-GB" sz="1200" b="0" baseline="0" dirty="0">
                          <a:latin typeface="Comic Sans MS" panose="030F0902030302020204" pitchFamily="66" charset="0"/>
                        </a:rPr>
                        <a:t> for drink, and to be fanned with paper”</a:t>
                      </a:r>
                      <a:endParaRPr lang="en-GB" sz="1200" b="0" dirty="0">
                        <a:latin typeface="Comic Sans MS" panose="030F0902030302020204" pitchFamily="66" charset="0"/>
                      </a:endParaRPr>
                    </a:p>
                    <a:p>
                      <a:pPr algn="ctr"/>
                      <a:endParaRPr lang="en-GB" sz="1200" b="0" dirty="0">
                        <a:latin typeface="Comic Sans MS" panose="030F09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4"/>
                  </a:ext>
                </a:extLst>
              </a:tr>
            </a:tbl>
          </a:graphicData>
        </a:graphic>
      </p:graphicFrame>
      <p:sp>
        <p:nvSpPr>
          <p:cNvPr id="7" name="TextBox 6"/>
          <p:cNvSpPr txBox="1"/>
          <p:nvPr/>
        </p:nvSpPr>
        <p:spPr>
          <a:xfrm rot="585323">
            <a:off x="10031393" y="392957"/>
            <a:ext cx="1775971" cy="1015663"/>
          </a:xfrm>
          <a:prstGeom prst="rect">
            <a:avLst/>
          </a:prstGeom>
          <a:solidFill>
            <a:srgbClr val="FFC000"/>
          </a:solidFill>
          <a:ln w="57150">
            <a:solidFill>
              <a:schemeClr val="tx1"/>
            </a:solidFill>
          </a:ln>
        </p:spPr>
        <p:txBody>
          <a:bodyPr wrap="square" rtlCol="0">
            <a:spAutoFit/>
          </a:bodyPr>
          <a:lstStyle/>
          <a:p>
            <a:pPr algn="ctr"/>
            <a:r>
              <a:rPr lang="en-GB" sz="6000" b="1">
                <a:effectLst>
                  <a:outerShdw blurRad="38100" dist="38100" dir="2700000" algn="tl">
                    <a:srgbClr val="000000">
                      <a:alpha val="43137"/>
                    </a:srgbClr>
                  </a:outerShdw>
                </a:effectLst>
              </a:rPr>
              <a:t>AO1</a:t>
            </a:r>
          </a:p>
        </p:txBody>
      </p:sp>
      <p:sp>
        <p:nvSpPr>
          <p:cNvPr id="8" name="Rectangle 7">
            <a:extLst>
              <a:ext uri="{FF2B5EF4-FFF2-40B4-BE49-F238E27FC236}">
                <a16:creationId xmlns:a16="http://schemas.microsoft.com/office/drawing/2014/main" id="{86BF4327-F5AD-4245-B417-BA8F556F7988}"/>
              </a:ext>
            </a:extLst>
          </p:cNvPr>
          <p:cNvSpPr/>
          <p:nvPr/>
        </p:nvSpPr>
        <p:spPr>
          <a:xfrm>
            <a:off x="228843" y="693607"/>
            <a:ext cx="1415772" cy="1569660"/>
          </a:xfrm>
          <a:prstGeom prst="rect">
            <a:avLst/>
          </a:prstGeom>
        </p:spPr>
        <p:txBody>
          <a:bodyPr wrap="none">
            <a:spAutoFit/>
          </a:bodyPr>
          <a:lstStyle/>
          <a:p>
            <a:r>
              <a:rPr lang="en-US" sz="9600" dirty="0"/>
              <a:t>👩🏽‍🏫</a:t>
            </a:r>
          </a:p>
        </p:txBody>
      </p:sp>
      <p:sp>
        <p:nvSpPr>
          <p:cNvPr id="9" name="Rounded Rectangular Callout 8">
            <a:extLst>
              <a:ext uri="{FF2B5EF4-FFF2-40B4-BE49-F238E27FC236}">
                <a16:creationId xmlns:a16="http://schemas.microsoft.com/office/drawing/2014/main" id="{0A7D920E-98B8-4B4F-B909-839AD1515C23}"/>
              </a:ext>
            </a:extLst>
          </p:cNvPr>
          <p:cNvSpPr/>
          <p:nvPr/>
        </p:nvSpPr>
        <p:spPr>
          <a:xfrm>
            <a:off x="505862" y="2263267"/>
            <a:ext cx="2561655" cy="3589406"/>
          </a:xfrm>
          <a:prstGeom prst="wedgeRoundRectCallout">
            <a:avLst>
              <a:gd name="adj1" fmla="val -31993"/>
              <a:gd name="adj2" fmla="val -6246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2060"/>
                </a:solidFill>
                <a:latin typeface="Comic Sans MS" panose="030F0902030302020204" pitchFamily="66" charset="0"/>
              </a:rPr>
              <a:t>These quotes have been selected for you.</a:t>
            </a:r>
          </a:p>
          <a:p>
            <a:endParaRPr lang="en-US" i="1" dirty="0">
              <a:solidFill>
                <a:srgbClr val="002060"/>
              </a:solidFill>
              <a:latin typeface="Comic Sans MS" panose="030F0902030302020204" pitchFamily="66" charset="0"/>
            </a:endParaRPr>
          </a:p>
          <a:p>
            <a:r>
              <a:rPr lang="en-US" i="1" dirty="0">
                <a:solidFill>
                  <a:srgbClr val="002060"/>
                </a:solidFill>
                <a:latin typeface="Comic Sans MS" panose="030F0902030302020204" pitchFamily="66" charset="0"/>
              </a:rPr>
              <a:t>What can you </a:t>
            </a:r>
            <a:r>
              <a:rPr lang="en-US" b="1" i="1" dirty="0">
                <a:solidFill>
                  <a:srgbClr val="002060"/>
                </a:solidFill>
                <a:latin typeface="Comic Sans MS" panose="030F0902030302020204" pitchFamily="66" charset="0"/>
              </a:rPr>
              <a:t>infer</a:t>
            </a:r>
            <a:r>
              <a:rPr lang="en-US" i="1" dirty="0">
                <a:solidFill>
                  <a:srgbClr val="002060"/>
                </a:solidFill>
                <a:latin typeface="Comic Sans MS" panose="030F0902030302020204" pitchFamily="66" charset="0"/>
              </a:rPr>
              <a:t> from each pair of quotes about the different ways the two injured men are treated?</a:t>
            </a:r>
          </a:p>
        </p:txBody>
      </p:sp>
    </p:spTree>
    <p:extLst>
      <p:ext uri="{BB962C8B-B14F-4D97-AF65-F5344CB8AC3E}">
        <p14:creationId xmlns:p14="http://schemas.microsoft.com/office/powerpoint/2010/main" val="27788696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0" name="TextBox 19"/>
          <p:cNvSpPr txBox="1"/>
          <p:nvPr/>
        </p:nvSpPr>
        <p:spPr>
          <a:xfrm>
            <a:off x="4948206" y="3666224"/>
            <a:ext cx="6721706" cy="2554545"/>
          </a:xfrm>
          <a:prstGeom prst="rect">
            <a:avLst/>
          </a:prstGeom>
          <a:solidFill>
            <a:schemeClr val="bg1"/>
          </a:solidFill>
        </p:spPr>
        <p:txBody>
          <a:bodyPr wrap="square" rtlCol="0">
            <a:spAutoFit/>
          </a:bodyPr>
          <a:lstStyle/>
          <a:p>
            <a:pPr algn="just"/>
            <a:r>
              <a:rPr lang="en-GB" sz="1600" dirty="0">
                <a:solidFill>
                  <a:srgbClr val="0070C0"/>
                </a:solidFill>
                <a:latin typeface="Comic Sans MS" panose="030F0902030302020204" pitchFamily="66" charset="0"/>
              </a:rPr>
              <a:t>Both texts focus on the treatment of a wounded soldier but whereas in Text D, Nelson is treated  with kindness and compassion and immediate attention </a:t>
            </a:r>
            <a:r>
              <a:rPr lang="en-GB" sz="1600" dirty="0">
                <a:solidFill>
                  <a:srgbClr val="00B050"/>
                </a:solidFill>
                <a:latin typeface="Comic Sans MS" panose="030F0902030302020204" pitchFamily="66" charset="0"/>
              </a:rPr>
              <a:t>when Captain Hardy “expressed a hope he was not severely wounded” </a:t>
            </a:r>
            <a:r>
              <a:rPr lang="en-GB" sz="1600" dirty="0">
                <a:solidFill>
                  <a:srgbClr val="0070C0"/>
                </a:solidFill>
                <a:latin typeface="Comic Sans MS" panose="030F0902030302020204" pitchFamily="66" charset="0"/>
              </a:rPr>
              <a:t>in Text C the soldier is neglected and the doctor’s treatment is callous and unprofessional as </a:t>
            </a:r>
            <a:r>
              <a:rPr lang="en-GB" sz="1600" dirty="0">
                <a:solidFill>
                  <a:srgbClr val="00B050"/>
                </a:solidFill>
                <a:latin typeface="Comic Sans MS" panose="030F0902030302020204" pitchFamily="66" charset="0"/>
              </a:rPr>
              <a:t>“he stank of whisky” and only comes over when the soldier calls out to him. </a:t>
            </a:r>
            <a:r>
              <a:rPr lang="en-GB" sz="1600" dirty="0">
                <a:solidFill>
                  <a:schemeClr val="accent6">
                    <a:lumMod val="75000"/>
                  </a:schemeClr>
                </a:solidFill>
                <a:latin typeface="Comic Sans MS" panose="030F0902030302020204" pitchFamily="66" charset="0"/>
              </a:rPr>
              <a:t>This might suggest that Nelson gets preferential treatment due to his rank and status whereas the ordinary soldier in Text C is ignored. Perhaps this also suggests the scale of the casualties in WW1 and that the doctors just couldn’t cope.</a:t>
            </a:r>
          </a:p>
        </p:txBody>
      </p:sp>
      <p:pic>
        <p:nvPicPr>
          <p:cNvPr id="14" name="Picture 2">
            <a:extLst>
              <a:ext uri="{FF2B5EF4-FFF2-40B4-BE49-F238E27FC236}">
                <a16:creationId xmlns:a16="http://schemas.microsoft.com/office/drawing/2014/main" id="{5AE6D0C6-3F89-7648-8B49-EB9511A787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42" t="54957" r="59408" b="34914"/>
          <a:stretch/>
        </p:blipFill>
        <p:spPr bwMode="auto">
          <a:xfrm>
            <a:off x="5956890" y="212005"/>
            <a:ext cx="3909848" cy="740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a:extLst>
              <a:ext uri="{FF2B5EF4-FFF2-40B4-BE49-F238E27FC236}">
                <a16:creationId xmlns:a16="http://schemas.microsoft.com/office/drawing/2014/main" id="{AB5A7995-5BCA-B543-818B-696642EDF444}"/>
              </a:ext>
            </a:extLst>
          </p:cNvPr>
          <p:cNvSpPr txBox="1"/>
          <p:nvPr/>
        </p:nvSpPr>
        <p:spPr>
          <a:xfrm>
            <a:off x="5127703" y="1279077"/>
            <a:ext cx="6077768"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GB" sz="2400" dirty="0">
                <a:latin typeface="Comic Sans MS" panose="030F0902030302020204" pitchFamily="66" charset="0"/>
              </a:rPr>
              <a:t>Putting it together in a summary:</a:t>
            </a:r>
          </a:p>
        </p:txBody>
      </p:sp>
      <p:sp>
        <p:nvSpPr>
          <p:cNvPr id="17" name="Oval Callout 16">
            <a:extLst>
              <a:ext uri="{FF2B5EF4-FFF2-40B4-BE49-F238E27FC236}">
                <a16:creationId xmlns:a16="http://schemas.microsoft.com/office/drawing/2014/main" id="{697AF774-62F9-C645-9301-D79A3F8A7287}"/>
              </a:ext>
            </a:extLst>
          </p:cNvPr>
          <p:cNvSpPr/>
          <p:nvPr/>
        </p:nvSpPr>
        <p:spPr>
          <a:xfrm>
            <a:off x="3094560" y="4943496"/>
            <a:ext cx="1715334" cy="544094"/>
          </a:xfrm>
          <a:prstGeom prst="wedgeEllipseCallout">
            <a:avLst>
              <a:gd name="adj1" fmla="val 60000"/>
              <a:gd name="adj2" fmla="val 20037"/>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chemeClr val="accent6">
                    <a:lumMod val="50000"/>
                  </a:schemeClr>
                </a:solidFill>
                <a:latin typeface="Comic Sans MS" panose="030F0902030302020204" pitchFamily="66" charset="0"/>
              </a:rPr>
              <a:t>Inference</a:t>
            </a:r>
            <a:endParaRPr lang="en-US" i="1" dirty="0">
              <a:solidFill>
                <a:schemeClr val="accent6">
                  <a:lumMod val="50000"/>
                </a:schemeClr>
              </a:solidFill>
              <a:latin typeface="Comic Sans MS" panose="030F0902030302020204" pitchFamily="66" charset="0"/>
            </a:endParaRPr>
          </a:p>
        </p:txBody>
      </p:sp>
      <p:sp>
        <p:nvSpPr>
          <p:cNvPr id="18" name="Oval Callout 17">
            <a:extLst>
              <a:ext uri="{FF2B5EF4-FFF2-40B4-BE49-F238E27FC236}">
                <a16:creationId xmlns:a16="http://schemas.microsoft.com/office/drawing/2014/main" id="{EFA409F4-A296-1E4D-ADDA-F79081117866}"/>
              </a:ext>
            </a:extLst>
          </p:cNvPr>
          <p:cNvSpPr/>
          <p:nvPr/>
        </p:nvSpPr>
        <p:spPr>
          <a:xfrm>
            <a:off x="3729113" y="4345193"/>
            <a:ext cx="1171048" cy="544094"/>
          </a:xfrm>
          <a:prstGeom prst="wedgeEllipseCallout">
            <a:avLst>
              <a:gd name="adj1" fmla="val 58099"/>
              <a:gd name="adj2" fmla="val 1019"/>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rgbClr val="00B050"/>
                </a:solidFill>
                <a:latin typeface="Comic Sans MS" panose="030F0902030302020204" pitchFamily="66" charset="0"/>
              </a:rPr>
              <a:t>Quote</a:t>
            </a:r>
            <a:endParaRPr lang="en-US" i="1" dirty="0">
              <a:solidFill>
                <a:srgbClr val="00B050"/>
              </a:solidFill>
              <a:latin typeface="Comic Sans MS" panose="030F0902030302020204" pitchFamily="66" charset="0"/>
            </a:endParaRPr>
          </a:p>
        </p:txBody>
      </p:sp>
      <p:sp>
        <p:nvSpPr>
          <p:cNvPr id="19" name="Oval Callout 18">
            <a:extLst>
              <a:ext uri="{FF2B5EF4-FFF2-40B4-BE49-F238E27FC236}">
                <a16:creationId xmlns:a16="http://schemas.microsoft.com/office/drawing/2014/main" id="{C0832B8E-B8D4-CF4E-94B0-6342D7DFA94B}"/>
              </a:ext>
            </a:extLst>
          </p:cNvPr>
          <p:cNvSpPr/>
          <p:nvPr/>
        </p:nvSpPr>
        <p:spPr>
          <a:xfrm>
            <a:off x="3819733" y="3637185"/>
            <a:ext cx="1085898" cy="565981"/>
          </a:xfrm>
          <a:prstGeom prst="wedgeEllipseCallout">
            <a:avLst>
              <a:gd name="adj1" fmla="val 58678"/>
              <a:gd name="adj2" fmla="val 9865"/>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rgbClr val="00B0F0"/>
                </a:solidFill>
                <a:latin typeface="Comic Sans MS" panose="030F0902030302020204" pitchFamily="66" charset="0"/>
              </a:rPr>
              <a:t>Point</a:t>
            </a:r>
            <a:endParaRPr lang="en-US" i="1" dirty="0">
              <a:solidFill>
                <a:srgbClr val="00B0F0"/>
              </a:solidFill>
              <a:latin typeface="Comic Sans MS" panose="030F0902030302020204" pitchFamily="66" charset="0"/>
            </a:endParaRPr>
          </a:p>
        </p:txBody>
      </p:sp>
      <p:sp>
        <p:nvSpPr>
          <p:cNvPr id="22" name="Rounded Rectangular Callout 21">
            <a:extLst>
              <a:ext uri="{FF2B5EF4-FFF2-40B4-BE49-F238E27FC236}">
                <a16:creationId xmlns:a16="http://schemas.microsoft.com/office/drawing/2014/main" id="{6025C79E-7C00-DC45-BE60-2428E37A96C8}"/>
              </a:ext>
            </a:extLst>
          </p:cNvPr>
          <p:cNvSpPr/>
          <p:nvPr/>
        </p:nvSpPr>
        <p:spPr>
          <a:xfrm>
            <a:off x="379924" y="2499934"/>
            <a:ext cx="2666591" cy="2546748"/>
          </a:xfrm>
          <a:prstGeom prst="wedgeRoundRectCallout">
            <a:avLst>
              <a:gd name="adj1" fmla="val -27252"/>
              <a:gd name="adj2" fmla="val -6882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2060"/>
                </a:solidFill>
                <a:latin typeface="Comic Sans MS" panose="030F0902030302020204" pitchFamily="66" charset="0"/>
              </a:rPr>
              <a:t>WAGOLL:</a:t>
            </a:r>
          </a:p>
          <a:p>
            <a:r>
              <a:rPr lang="en-US" i="1" dirty="0">
                <a:solidFill>
                  <a:srgbClr val="002060"/>
                </a:solidFill>
                <a:latin typeface="Comic Sans MS" panose="030F0902030302020204" pitchFamily="66" charset="0"/>
              </a:rPr>
              <a:t>Here’s an example of a partial answer to question two.</a:t>
            </a:r>
          </a:p>
          <a:p>
            <a:endParaRPr lang="en-US" i="1" dirty="0">
              <a:solidFill>
                <a:srgbClr val="002060"/>
              </a:solidFill>
              <a:latin typeface="Comic Sans MS" panose="030F0902030302020204" pitchFamily="66" charset="0"/>
            </a:endParaRPr>
          </a:p>
          <a:p>
            <a:r>
              <a:rPr lang="en-US" i="1" dirty="0">
                <a:solidFill>
                  <a:srgbClr val="002060"/>
                </a:solidFill>
                <a:latin typeface="Comic Sans MS" panose="030F0902030302020204" pitchFamily="66" charset="0"/>
              </a:rPr>
              <a:t>It uses the first pair of quotes from the previous grid.</a:t>
            </a:r>
          </a:p>
        </p:txBody>
      </p:sp>
      <p:sp>
        <p:nvSpPr>
          <p:cNvPr id="11" name="TextBox 10">
            <a:extLst>
              <a:ext uri="{FF2B5EF4-FFF2-40B4-BE49-F238E27FC236}">
                <a16:creationId xmlns:a16="http://schemas.microsoft.com/office/drawing/2014/main" id="{AF90C076-7CEE-6F4A-A071-86CFB719D502}"/>
              </a:ext>
            </a:extLst>
          </p:cNvPr>
          <p:cNvSpPr txBox="1"/>
          <p:nvPr/>
        </p:nvSpPr>
        <p:spPr>
          <a:xfrm>
            <a:off x="5112335" y="1858661"/>
            <a:ext cx="6721706" cy="1754326"/>
          </a:xfrm>
          <a:prstGeom prst="rect">
            <a:avLst/>
          </a:prstGeom>
          <a:noFill/>
        </p:spPr>
        <p:txBody>
          <a:bodyPr wrap="square" rtlCol="0">
            <a:spAutoFit/>
          </a:bodyPr>
          <a:lstStyle/>
          <a:p>
            <a:r>
              <a:rPr lang="en-GB" dirty="0"/>
              <a:t>You need to refer to </a:t>
            </a:r>
            <a:r>
              <a:rPr lang="en-GB" b="1" dirty="0"/>
              <a:t>source C </a:t>
            </a:r>
            <a:r>
              <a:rPr lang="en-GB" i="1" dirty="0"/>
              <a:t>(“A Beautiful Job”,) </a:t>
            </a:r>
            <a:r>
              <a:rPr lang="en-GB" dirty="0"/>
              <a:t>and </a:t>
            </a:r>
            <a:r>
              <a:rPr lang="en-GB" b="1" dirty="0"/>
              <a:t>source D </a:t>
            </a:r>
            <a:r>
              <a:rPr lang="en-GB" i="1" dirty="0"/>
              <a:t>(The Death of Lord Nelson,)</a:t>
            </a:r>
            <a:r>
              <a:rPr lang="en-GB" dirty="0"/>
              <a:t> for this question.</a:t>
            </a:r>
          </a:p>
          <a:p>
            <a:pPr marL="285750" lvl="0" indent="-285750">
              <a:buFont typeface="Arial" panose="020B0604020202020204" pitchFamily="34" charset="0"/>
              <a:buChar char="•"/>
            </a:pPr>
            <a:r>
              <a:rPr lang="en-GB" dirty="0">
                <a:solidFill>
                  <a:prstClr val="black"/>
                </a:solidFill>
              </a:rPr>
              <a:t>The way the that the men are </a:t>
            </a:r>
            <a:r>
              <a:rPr lang="en-GB" b="1" dirty="0">
                <a:solidFill>
                  <a:srgbClr val="FF0000"/>
                </a:solidFill>
              </a:rPr>
              <a:t>treated after their injuries is different.</a:t>
            </a:r>
            <a:endParaRPr lang="en-GB" dirty="0">
              <a:solidFill>
                <a:prstClr val="black"/>
              </a:solidFill>
            </a:endParaRPr>
          </a:p>
          <a:p>
            <a:pPr marL="285750" lvl="0" indent="-285750">
              <a:buFont typeface="Arial" panose="020B0604020202020204" pitchFamily="34" charset="0"/>
              <a:buChar char="•"/>
            </a:pPr>
            <a:r>
              <a:rPr lang="en-GB" dirty="0">
                <a:solidFill>
                  <a:prstClr val="black"/>
                </a:solidFill>
              </a:rPr>
              <a:t>Use </a:t>
            </a:r>
            <a:r>
              <a:rPr lang="en-GB" b="1" dirty="0">
                <a:solidFill>
                  <a:srgbClr val="0070C0"/>
                </a:solidFill>
              </a:rPr>
              <a:t>details</a:t>
            </a:r>
            <a:r>
              <a:rPr lang="en-GB" dirty="0">
                <a:solidFill>
                  <a:srgbClr val="0070C0"/>
                </a:solidFill>
              </a:rPr>
              <a:t> </a:t>
            </a:r>
            <a:r>
              <a:rPr lang="en-GB" dirty="0">
                <a:solidFill>
                  <a:prstClr val="black"/>
                </a:solidFill>
              </a:rPr>
              <a:t>from </a:t>
            </a:r>
            <a:r>
              <a:rPr lang="en-GB" b="1" dirty="0">
                <a:solidFill>
                  <a:srgbClr val="0070C0"/>
                </a:solidFill>
              </a:rPr>
              <a:t>both</a:t>
            </a:r>
            <a:r>
              <a:rPr lang="en-GB" dirty="0">
                <a:solidFill>
                  <a:srgbClr val="0070C0"/>
                </a:solidFill>
              </a:rPr>
              <a:t> </a:t>
            </a:r>
            <a:r>
              <a:rPr lang="en-GB" dirty="0">
                <a:solidFill>
                  <a:prstClr val="black"/>
                </a:solidFill>
              </a:rPr>
              <a:t>sources to write a </a:t>
            </a:r>
            <a:r>
              <a:rPr lang="en-GB" b="1" dirty="0">
                <a:solidFill>
                  <a:srgbClr val="00B050"/>
                </a:solidFill>
              </a:rPr>
              <a:t>summary</a:t>
            </a:r>
            <a:r>
              <a:rPr lang="en-GB" dirty="0">
                <a:solidFill>
                  <a:srgbClr val="00B050"/>
                </a:solidFill>
              </a:rPr>
              <a:t> </a:t>
            </a:r>
            <a:r>
              <a:rPr lang="en-GB" dirty="0">
                <a:solidFill>
                  <a:prstClr val="black"/>
                </a:solidFill>
              </a:rPr>
              <a:t>of the differences. </a:t>
            </a:r>
          </a:p>
        </p:txBody>
      </p:sp>
      <p:sp>
        <p:nvSpPr>
          <p:cNvPr id="12" name="Rectangle 11">
            <a:extLst>
              <a:ext uri="{FF2B5EF4-FFF2-40B4-BE49-F238E27FC236}">
                <a16:creationId xmlns:a16="http://schemas.microsoft.com/office/drawing/2014/main" id="{F5C904C9-5A4E-2349-8DBA-364F940D0EC0}"/>
              </a:ext>
            </a:extLst>
          </p:cNvPr>
          <p:cNvSpPr/>
          <p:nvPr/>
        </p:nvSpPr>
        <p:spPr>
          <a:xfrm>
            <a:off x="228843" y="693607"/>
            <a:ext cx="1415772" cy="1569660"/>
          </a:xfrm>
          <a:prstGeom prst="rect">
            <a:avLst/>
          </a:prstGeom>
        </p:spPr>
        <p:txBody>
          <a:bodyPr wrap="none">
            <a:spAutoFit/>
          </a:bodyPr>
          <a:lstStyle/>
          <a:p>
            <a:r>
              <a:rPr lang="en-US" sz="9600" dirty="0"/>
              <a:t>👩🏽‍🏫</a:t>
            </a:r>
          </a:p>
        </p:txBody>
      </p:sp>
    </p:spTree>
    <p:extLst>
      <p:ext uri="{BB962C8B-B14F-4D97-AF65-F5344CB8AC3E}">
        <p14:creationId xmlns:p14="http://schemas.microsoft.com/office/powerpoint/2010/main" val="18294718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0" name="TextBox 19"/>
          <p:cNvSpPr txBox="1"/>
          <p:nvPr/>
        </p:nvSpPr>
        <p:spPr>
          <a:xfrm>
            <a:off x="4948206" y="3666224"/>
            <a:ext cx="6721706" cy="2554545"/>
          </a:xfrm>
          <a:prstGeom prst="rect">
            <a:avLst/>
          </a:prstGeom>
          <a:solidFill>
            <a:schemeClr val="bg1"/>
          </a:solidFill>
        </p:spPr>
        <p:txBody>
          <a:bodyPr wrap="square" rtlCol="0">
            <a:spAutoFit/>
          </a:bodyPr>
          <a:lstStyle/>
          <a:p>
            <a:pPr algn="just"/>
            <a:r>
              <a:rPr lang="en-GB" sz="1600" dirty="0">
                <a:solidFill>
                  <a:srgbClr val="0070C0"/>
                </a:solidFill>
                <a:latin typeface="Comic Sans MS" panose="030F0902030302020204" pitchFamily="66" charset="0"/>
              </a:rPr>
              <a:t>Both texts focus on the treatment of a wounded soldier but whereas in Text D, Nelson is treated  with kindness and compassion and immediate attention </a:t>
            </a:r>
            <a:r>
              <a:rPr lang="en-GB" sz="1600" dirty="0">
                <a:solidFill>
                  <a:srgbClr val="00B050"/>
                </a:solidFill>
                <a:latin typeface="Comic Sans MS" panose="030F0902030302020204" pitchFamily="66" charset="0"/>
              </a:rPr>
              <a:t>when Captain Hardy “expressed a hope he was not severely wounded” </a:t>
            </a:r>
            <a:r>
              <a:rPr lang="en-GB" sz="1600" dirty="0">
                <a:solidFill>
                  <a:srgbClr val="0070C0"/>
                </a:solidFill>
                <a:latin typeface="Comic Sans MS" panose="030F0902030302020204" pitchFamily="66" charset="0"/>
              </a:rPr>
              <a:t>in Text C the soldier is neglected and the doctor’s treatment is callous and unprofessional as </a:t>
            </a:r>
            <a:r>
              <a:rPr lang="en-GB" sz="1600" dirty="0">
                <a:solidFill>
                  <a:srgbClr val="00B050"/>
                </a:solidFill>
                <a:latin typeface="Comic Sans MS" panose="030F0902030302020204" pitchFamily="66" charset="0"/>
              </a:rPr>
              <a:t>“he stank of whisky” and only comes over when the soldier calls out to him. </a:t>
            </a:r>
            <a:r>
              <a:rPr lang="en-GB" sz="1600" dirty="0">
                <a:solidFill>
                  <a:schemeClr val="accent6">
                    <a:lumMod val="75000"/>
                  </a:schemeClr>
                </a:solidFill>
                <a:latin typeface="Comic Sans MS" panose="030F0902030302020204" pitchFamily="66" charset="0"/>
              </a:rPr>
              <a:t>This might suggest that Nelson gets preferential treatment due to his rank and status whereas the ordinary soldier in Text C is ignored. Perhaps this also suggests the scale of the casualties in WW1 and that the doctors just couldn’t cope.</a:t>
            </a:r>
          </a:p>
        </p:txBody>
      </p:sp>
      <p:pic>
        <p:nvPicPr>
          <p:cNvPr id="14" name="Picture 2">
            <a:extLst>
              <a:ext uri="{FF2B5EF4-FFF2-40B4-BE49-F238E27FC236}">
                <a16:creationId xmlns:a16="http://schemas.microsoft.com/office/drawing/2014/main" id="{5AE6D0C6-3F89-7648-8B49-EB9511A787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42" t="54957" r="59408" b="34914"/>
          <a:stretch/>
        </p:blipFill>
        <p:spPr bwMode="auto">
          <a:xfrm>
            <a:off x="5956890" y="212005"/>
            <a:ext cx="3909848" cy="740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a:extLst>
              <a:ext uri="{FF2B5EF4-FFF2-40B4-BE49-F238E27FC236}">
                <a16:creationId xmlns:a16="http://schemas.microsoft.com/office/drawing/2014/main" id="{AB5A7995-5BCA-B543-818B-696642EDF444}"/>
              </a:ext>
            </a:extLst>
          </p:cNvPr>
          <p:cNvSpPr txBox="1"/>
          <p:nvPr/>
        </p:nvSpPr>
        <p:spPr>
          <a:xfrm>
            <a:off x="5127703" y="1279077"/>
            <a:ext cx="6077768"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GB" sz="2400" dirty="0">
                <a:latin typeface="Comic Sans MS" panose="030F0902030302020204" pitchFamily="66" charset="0"/>
              </a:rPr>
              <a:t>Putting it together in a summary:</a:t>
            </a:r>
          </a:p>
        </p:txBody>
      </p:sp>
      <p:sp>
        <p:nvSpPr>
          <p:cNvPr id="17" name="Oval Callout 16">
            <a:extLst>
              <a:ext uri="{FF2B5EF4-FFF2-40B4-BE49-F238E27FC236}">
                <a16:creationId xmlns:a16="http://schemas.microsoft.com/office/drawing/2014/main" id="{697AF774-62F9-C645-9301-D79A3F8A7287}"/>
              </a:ext>
            </a:extLst>
          </p:cNvPr>
          <p:cNvSpPr/>
          <p:nvPr/>
        </p:nvSpPr>
        <p:spPr>
          <a:xfrm>
            <a:off x="3094560" y="4943496"/>
            <a:ext cx="1715334" cy="544094"/>
          </a:xfrm>
          <a:prstGeom prst="wedgeEllipseCallout">
            <a:avLst>
              <a:gd name="adj1" fmla="val 60000"/>
              <a:gd name="adj2" fmla="val 20037"/>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chemeClr val="accent6">
                    <a:lumMod val="50000"/>
                  </a:schemeClr>
                </a:solidFill>
                <a:latin typeface="Comic Sans MS" panose="030F0902030302020204" pitchFamily="66" charset="0"/>
              </a:rPr>
              <a:t>Inference</a:t>
            </a:r>
            <a:endParaRPr lang="en-US" i="1" dirty="0">
              <a:solidFill>
                <a:schemeClr val="accent6">
                  <a:lumMod val="50000"/>
                </a:schemeClr>
              </a:solidFill>
              <a:latin typeface="Comic Sans MS" panose="030F0902030302020204" pitchFamily="66" charset="0"/>
            </a:endParaRPr>
          </a:p>
        </p:txBody>
      </p:sp>
      <p:sp>
        <p:nvSpPr>
          <p:cNvPr id="18" name="Oval Callout 17">
            <a:extLst>
              <a:ext uri="{FF2B5EF4-FFF2-40B4-BE49-F238E27FC236}">
                <a16:creationId xmlns:a16="http://schemas.microsoft.com/office/drawing/2014/main" id="{EFA409F4-A296-1E4D-ADDA-F79081117866}"/>
              </a:ext>
            </a:extLst>
          </p:cNvPr>
          <p:cNvSpPr/>
          <p:nvPr/>
        </p:nvSpPr>
        <p:spPr>
          <a:xfrm>
            <a:off x="3729113" y="4345193"/>
            <a:ext cx="1171048" cy="544094"/>
          </a:xfrm>
          <a:prstGeom prst="wedgeEllipseCallout">
            <a:avLst>
              <a:gd name="adj1" fmla="val 58099"/>
              <a:gd name="adj2" fmla="val 1019"/>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rgbClr val="00B050"/>
                </a:solidFill>
                <a:latin typeface="Comic Sans MS" panose="030F0902030302020204" pitchFamily="66" charset="0"/>
              </a:rPr>
              <a:t>Quote</a:t>
            </a:r>
            <a:endParaRPr lang="en-US" i="1" dirty="0">
              <a:solidFill>
                <a:srgbClr val="00B050"/>
              </a:solidFill>
              <a:latin typeface="Comic Sans MS" panose="030F0902030302020204" pitchFamily="66" charset="0"/>
            </a:endParaRPr>
          </a:p>
        </p:txBody>
      </p:sp>
      <p:sp>
        <p:nvSpPr>
          <p:cNvPr id="19" name="Oval Callout 18">
            <a:extLst>
              <a:ext uri="{FF2B5EF4-FFF2-40B4-BE49-F238E27FC236}">
                <a16:creationId xmlns:a16="http://schemas.microsoft.com/office/drawing/2014/main" id="{C0832B8E-B8D4-CF4E-94B0-6342D7DFA94B}"/>
              </a:ext>
            </a:extLst>
          </p:cNvPr>
          <p:cNvSpPr/>
          <p:nvPr/>
        </p:nvSpPr>
        <p:spPr>
          <a:xfrm>
            <a:off x="3819733" y="3637185"/>
            <a:ext cx="1085898" cy="565981"/>
          </a:xfrm>
          <a:prstGeom prst="wedgeEllipseCallout">
            <a:avLst>
              <a:gd name="adj1" fmla="val 58678"/>
              <a:gd name="adj2" fmla="val 9865"/>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rgbClr val="00B0F0"/>
                </a:solidFill>
                <a:latin typeface="Comic Sans MS" panose="030F0902030302020204" pitchFamily="66" charset="0"/>
              </a:rPr>
              <a:t>Point</a:t>
            </a:r>
            <a:endParaRPr lang="en-US" i="1" dirty="0">
              <a:solidFill>
                <a:srgbClr val="00B0F0"/>
              </a:solidFill>
              <a:latin typeface="Comic Sans MS" panose="030F0902030302020204" pitchFamily="66" charset="0"/>
            </a:endParaRPr>
          </a:p>
        </p:txBody>
      </p:sp>
      <p:sp>
        <p:nvSpPr>
          <p:cNvPr id="11" name="TextBox 10">
            <a:extLst>
              <a:ext uri="{FF2B5EF4-FFF2-40B4-BE49-F238E27FC236}">
                <a16:creationId xmlns:a16="http://schemas.microsoft.com/office/drawing/2014/main" id="{AF90C076-7CEE-6F4A-A071-86CFB719D502}"/>
              </a:ext>
            </a:extLst>
          </p:cNvPr>
          <p:cNvSpPr txBox="1"/>
          <p:nvPr/>
        </p:nvSpPr>
        <p:spPr>
          <a:xfrm>
            <a:off x="5112335" y="1858661"/>
            <a:ext cx="6721706" cy="1754326"/>
          </a:xfrm>
          <a:prstGeom prst="rect">
            <a:avLst/>
          </a:prstGeom>
          <a:noFill/>
        </p:spPr>
        <p:txBody>
          <a:bodyPr wrap="square" rtlCol="0">
            <a:spAutoFit/>
          </a:bodyPr>
          <a:lstStyle/>
          <a:p>
            <a:r>
              <a:rPr lang="en-GB" dirty="0"/>
              <a:t>You need to refer to </a:t>
            </a:r>
            <a:r>
              <a:rPr lang="en-GB" b="1" dirty="0"/>
              <a:t>source C </a:t>
            </a:r>
            <a:r>
              <a:rPr lang="en-GB" i="1" dirty="0"/>
              <a:t>(“A Beautiful Job”,) </a:t>
            </a:r>
            <a:r>
              <a:rPr lang="en-GB" dirty="0"/>
              <a:t>and </a:t>
            </a:r>
            <a:r>
              <a:rPr lang="en-GB" b="1" dirty="0"/>
              <a:t>source D </a:t>
            </a:r>
            <a:r>
              <a:rPr lang="en-GB" i="1" dirty="0"/>
              <a:t>(The Death of Lord Nelson,)</a:t>
            </a:r>
            <a:r>
              <a:rPr lang="en-GB" dirty="0"/>
              <a:t> for this question.</a:t>
            </a:r>
          </a:p>
          <a:p>
            <a:pPr marL="285750" lvl="0" indent="-285750">
              <a:buFont typeface="Arial" panose="020B0604020202020204" pitchFamily="34" charset="0"/>
              <a:buChar char="•"/>
            </a:pPr>
            <a:r>
              <a:rPr lang="en-GB" dirty="0">
                <a:solidFill>
                  <a:prstClr val="black"/>
                </a:solidFill>
              </a:rPr>
              <a:t>The way the that the men are </a:t>
            </a:r>
            <a:r>
              <a:rPr lang="en-GB" b="1" dirty="0">
                <a:solidFill>
                  <a:srgbClr val="FF0000"/>
                </a:solidFill>
              </a:rPr>
              <a:t>treated after their injuries is different.</a:t>
            </a:r>
            <a:endParaRPr lang="en-GB" dirty="0">
              <a:solidFill>
                <a:prstClr val="black"/>
              </a:solidFill>
            </a:endParaRPr>
          </a:p>
          <a:p>
            <a:pPr marL="285750" lvl="0" indent="-285750">
              <a:buFont typeface="Arial" panose="020B0604020202020204" pitchFamily="34" charset="0"/>
              <a:buChar char="•"/>
            </a:pPr>
            <a:r>
              <a:rPr lang="en-GB" dirty="0">
                <a:solidFill>
                  <a:prstClr val="black"/>
                </a:solidFill>
              </a:rPr>
              <a:t>Use </a:t>
            </a:r>
            <a:r>
              <a:rPr lang="en-GB" b="1" dirty="0">
                <a:solidFill>
                  <a:srgbClr val="0070C0"/>
                </a:solidFill>
              </a:rPr>
              <a:t>details</a:t>
            </a:r>
            <a:r>
              <a:rPr lang="en-GB" dirty="0">
                <a:solidFill>
                  <a:srgbClr val="0070C0"/>
                </a:solidFill>
              </a:rPr>
              <a:t> </a:t>
            </a:r>
            <a:r>
              <a:rPr lang="en-GB" dirty="0">
                <a:solidFill>
                  <a:prstClr val="black"/>
                </a:solidFill>
              </a:rPr>
              <a:t>from </a:t>
            </a:r>
            <a:r>
              <a:rPr lang="en-GB" b="1" dirty="0">
                <a:solidFill>
                  <a:srgbClr val="0070C0"/>
                </a:solidFill>
              </a:rPr>
              <a:t>both</a:t>
            </a:r>
            <a:r>
              <a:rPr lang="en-GB" dirty="0">
                <a:solidFill>
                  <a:srgbClr val="0070C0"/>
                </a:solidFill>
              </a:rPr>
              <a:t> </a:t>
            </a:r>
            <a:r>
              <a:rPr lang="en-GB" dirty="0">
                <a:solidFill>
                  <a:prstClr val="black"/>
                </a:solidFill>
              </a:rPr>
              <a:t>sources to write a </a:t>
            </a:r>
            <a:r>
              <a:rPr lang="en-GB" b="1" dirty="0">
                <a:solidFill>
                  <a:srgbClr val="00B050"/>
                </a:solidFill>
              </a:rPr>
              <a:t>summary</a:t>
            </a:r>
            <a:r>
              <a:rPr lang="en-GB" dirty="0">
                <a:solidFill>
                  <a:srgbClr val="00B050"/>
                </a:solidFill>
              </a:rPr>
              <a:t> </a:t>
            </a:r>
            <a:r>
              <a:rPr lang="en-GB" dirty="0">
                <a:solidFill>
                  <a:prstClr val="black"/>
                </a:solidFill>
              </a:rPr>
              <a:t>of the differences. </a:t>
            </a:r>
          </a:p>
        </p:txBody>
      </p:sp>
      <p:sp>
        <p:nvSpPr>
          <p:cNvPr id="12" name="Rectangle 11">
            <a:extLst>
              <a:ext uri="{FF2B5EF4-FFF2-40B4-BE49-F238E27FC236}">
                <a16:creationId xmlns:a16="http://schemas.microsoft.com/office/drawing/2014/main" id="{F5C904C9-5A4E-2349-8DBA-364F940D0EC0}"/>
              </a:ext>
            </a:extLst>
          </p:cNvPr>
          <p:cNvSpPr/>
          <p:nvPr/>
        </p:nvSpPr>
        <p:spPr>
          <a:xfrm>
            <a:off x="228843" y="693607"/>
            <a:ext cx="1415772" cy="1569660"/>
          </a:xfrm>
          <a:prstGeom prst="rect">
            <a:avLst/>
          </a:prstGeom>
        </p:spPr>
        <p:txBody>
          <a:bodyPr wrap="none">
            <a:spAutoFit/>
          </a:bodyPr>
          <a:lstStyle/>
          <a:p>
            <a:r>
              <a:rPr lang="en-US" sz="9600" dirty="0"/>
              <a:t>👩🏽‍🏫</a:t>
            </a:r>
          </a:p>
        </p:txBody>
      </p:sp>
      <p:sp>
        <p:nvSpPr>
          <p:cNvPr id="15" name="Rounded Rectangular Callout 14">
            <a:extLst>
              <a:ext uri="{FF2B5EF4-FFF2-40B4-BE49-F238E27FC236}">
                <a16:creationId xmlns:a16="http://schemas.microsoft.com/office/drawing/2014/main" id="{2757C3B0-0598-8645-A9D2-733CE757F787}"/>
              </a:ext>
            </a:extLst>
          </p:cNvPr>
          <p:cNvSpPr/>
          <p:nvPr/>
        </p:nvSpPr>
        <p:spPr>
          <a:xfrm>
            <a:off x="1840214" y="273728"/>
            <a:ext cx="3065417" cy="2714362"/>
          </a:xfrm>
          <a:prstGeom prst="wedgeRoundRectCallout">
            <a:avLst>
              <a:gd name="adj1" fmla="val -60474"/>
              <a:gd name="adj2" fmla="val -1294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a:solidFill>
                  <a:srgbClr val="002060"/>
                </a:solidFill>
                <a:latin typeface="Comic Sans MS" panose="030F0902030302020204" pitchFamily="66" charset="0"/>
              </a:rPr>
              <a:t>Task:</a:t>
            </a:r>
          </a:p>
          <a:p>
            <a:pPr marL="285750" indent="-285750">
              <a:buFont typeface="Arial" panose="020B0604020202020204" pitchFamily="34" charset="0"/>
              <a:buChar char="•"/>
            </a:pPr>
            <a:r>
              <a:rPr lang="en-US" i="1" dirty="0">
                <a:solidFill>
                  <a:srgbClr val="002060"/>
                </a:solidFill>
                <a:latin typeface="Comic Sans MS" panose="030F0902030302020204" pitchFamily="66" charset="0"/>
              </a:rPr>
              <a:t>Extend this answer.</a:t>
            </a:r>
          </a:p>
          <a:p>
            <a:pPr marL="285750" indent="-285750">
              <a:buFont typeface="Arial" panose="020B0604020202020204" pitchFamily="34" charset="0"/>
              <a:buChar char="•"/>
            </a:pPr>
            <a:r>
              <a:rPr lang="en-US" i="1" dirty="0">
                <a:solidFill>
                  <a:srgbClr val="002060"/>
                </a:solidFill>
                <a:latin typeface="Comic Sans MS" panose="030F0902030302020204" pitchFamily="66" charset="0"/>
              </a:rPr>
              <a:t>Write two more summary paragraphs.</a:t>
            </a:r>
          </a:p>
          <a:p>
            <a:pPr marL="285750" indent="-285750">
              <a:buFont typeface="Arial" panose="020B0604020202020204" pitchFamily="34" charset="0"/>
              <a:buChar char="•"/>
            </a:pPr>
            <a:r>
              <a:rPr lang="en-US" i="1" dirty="0">
                <a:solidFill>
                  <a:srgbClr val="002060"/>
                </a:solidFill>
                <a:latin typeface="Comic Sans MS" panose="030F0902030302020204" pitchFamily="66" charset="0"/>
              </a:rPr>
              <a:t>Use the quote pairs, and points, from the previous slides.</a:t>
            </a:r>
          </a:p>
          <a:p>
            <a:pPr marL="285750" indent="-285750">
              <a:buFont typeface="Arial" panose="020B0604020202020204" pitchFamily="34" charset="0"/>
              <a:buChar char="•"/>
            </a:pPr>
            <a:r>
              <a:rPr lang="en-US" i="1" dirty="0">
                <a:solidFill>
                  <a:srgbClr val="002060"/>
                </a:solidFill>
                <a:latin typeface="Comic Sans MS" panose="030F0902030302020204" pitchFamily="66" charset="0"/>
              </a:rPr>
              <a:t>Add your own inferences.</a:t>
            </a:r>
          </a:p>
        </p:txBody>
      </p:sp>
      <p:sp>
        <p:nvSpPr>
          <p:cNvPr id="16" name="Rounded Rectangular Callout 15">
            <a:extLst>
              <a:ext uri="{FF2B5EF4-FFF2-40B4-BE49-F238E27FC236}">
                <a16:creationId xmlns:a16="http://schemas.microsoft.com/office/drawing/2014/main" id="{56AD23FA-F35F-5D46-9DF8-5C645DC7278D}"/>
              </a:ext>
            </a:extLst>
          </p:cNvPr>
          <p:cNvSpPr/>
          <p:nvPr/>
        </p:nvSpPr>
        <p:spPr>
          <a:xfrm>
            <a:off x="161011" y="3094256"/>
            <a:ext cx="2967208" cy="3611344"/>
          </a:xfrm>
          <a:prstGeom prst="wedgeRoundRectCallout">
            <a:avLst>
              <a:gd name="adj1" fmla="val -25669"/>
              <a:gd name="adj2" fmla="val -7547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i="1" dirty="0">
                <a:solidFill>
                  <a:srgbClr val="002060"/>
                </a:solidFill>
                <a:latin typeface="Comic Sans MS" panose="030F0902030302020204" pitchFamily="66" charset="0"/>
              </a:rPr>
              <a:t>Here’s some vocabulary to help you:</a:t>
            </a:r>
          </a:p>
        </p:txBody>
      </p:sp>
      <p:sp>
        <p:nvSpPr>
          <p:cNvPr id="21" name="TextBox 20">
            <a:extLst>
              <a:ext uri="{FF2B5EF4-FFF2-40B4-BE49-F238E27FC236}">
                <a16:creationId xmlns:a16="http://schemas.microsoft.com/office/drawing/2014/main" id="{61B94EF9-1560-6041-8895-316303D6D45B}"/>
              </a:ext>
            </a:extLst>
          </p:cNvPr>
          <p:cNvSpPr txBox="1"/>
          <p:nvPr/>
        </p:nvSpPr>
        <p:spPr>
          <a:xfrm>
            <a:off x="272676" y="3883805"/>
            <a:ext cx="1184366" cy="1477328"/>
          </a:xfrm>
          <a:prstGeom prst="rect">
            <a:avLst/>
          </a:prstGeom>
          <a:noFill/>
        </p:spPr>
        <p:txBody>
          <a:bodyPr wrap="square" rtlCol="0">
            <a:spAutoFit/>
          </a:bodyPr>
          <a:lstStyle/>
          <a:p>
            <a:r>
              <a:rPr lang="en-US" dirty="0">
                <a:solidFill>
                  <a:srgbClr val="00B0F0"/>
                </a:solidFill>
                <a:latin typeface="Comic Sans MS" panose="030F0902030302020204" pitchFamily="66" charset="0"/>
              </a:rPr>
              <a:t>Similarly</a:t>
            </a:r>
          </a:p>
          <a:p>
            <a:r>
              <a:rPr lang="en-US" dirty="0">
                <a:solidFill>
                  <a:srgbClr val="00B0F0"/>
                </a:solidFill>
                <a:latin typeface="Comic Sans MS" panose="030F0902030302020204" pitchFamily="66" charset="0"/>
              </a:rPr>
              <a:t>Likewise</a:t>
            </a:r>
          </a:p>
          <a:p>
            <a:r>
              <a:rPr lang="en-US" dirty="0">
                <a:solidFill>
                  <a:srgbClr val="00B0F0"/>
                </a:solidFill>
                <a:latin typeface="Comic Sans MS" panose="030F0902030302020204" pitchFamily="66" charset="0"/>
              </a:rPr>
              <a:t>As with</a:t>
            </a:r>
          </a:p>
          <a:p>
            <a:r>
              <a:rPr lang="en-US" dirty="0">
                <a:solidFill>
                  <a:srgbClr val="00B0F0"/>
                </a:solidFill>
                <a:latin typeface="Comic Sans MS" panose="030F0902030302020204" pitchFamily="66" charset="0"/>
              </a:rPr>
              <a:t>Like</a:t>
            </a:r>
          </a:p>
          <a:p>
            <a:r>
              <a:rPr lang="en-US" dirty="0">
                <a:solidFill>
                  <a:srgbClr val="00B0F0"/>
                </a:solidFill>
                <a:latin typeface="Comic Sans MS" panose="030F0902030302020204" pitchFamily="66" charset="0"/>
              </a:rPr>
              <a:t>Equally</a:t>
            </a:r>
          </a:p>
        </p:txBody>
      </p:sp>
      <p:sp>
        <p:nvSpPr>
          <p:cNvPr id="23" name="TextBox 22">
            <a:extLst>
              <a:ext uri="{FF2B5EF4-FFF2-40B4-BE49-F238E27FC236}">
                <a16:creationId xmlns:a16="http://schemas.microsoft.com/office/drawing/2014/main" id="{9D817DAB-D806-E249-9DEE-39503B8F39ED}"/>
              </a:ext>
            </a:extLst>
          </p:cNvPr>
          <p:cNvSpPr txBox="1"/>
          <p:nvPr/>
        </p:nvSpPr>
        <p:spPr>
          <a:xfrm>
            <a:off x="1455460" y="3883805"/>
            <a:ext cx="1715334" cy="1477328"/>
          </a:xfrm>
          <a:prstGeom prst="rect">
            <a:avLst/>
          </a:prstGeom>
          <a:noFill/>
        </p:spPr>
        <p:txBody>
          <a:bodyPr wrap="square" rtlCol="0">
            <a:spAutoFit/>
          </a:bodyPr>
          <a:lstStyle/>
          <a:p>
            <a:r>
              <a:rPr lang="en-US" dirty="0">
                <a:solidFill>
                  <a:srgbClr val="C00000"/>
                </a:solidFill>
                <a:latin typeface="Comic Sans MS" panose="030F0902030302020204" pitchFamily="66" charset="0"/>
              </a:rPr>
              <a:t>Alternatively</a:t>
            </a:r>
          </a:p>
          <a:p>
            <a:r>
              <a:rPr lang="en-US" dirty="0">
                <a:solidFill>
                  <a:srgbClr val="C00000"/>
                </a:solidFill>
                <a:latin typeface="Comic Sans MS" panose="030F0902030302020204" pitchFamily="66" charset="0"/>
              </a:rPr>
              <a:t>Whereas</a:t>
            </a:r>
          </a:p>
          <a:p>
            <a:r>
              <a:rPr lang="en-US" dirty="0">
                <a:solidFill>
                  <a:srgbClr val="C00000"/>
                </a:solidFill>
                <a:latin typeface="Comic Sans MS" panose="030F0902030302020204" pitchFamily="66" charset="0"/>
              </a:rPr>
              <a:t>Unlike</a:t>
            </a:r>
          </a:p>
          <a:p>
            <a:r>
              <a:rPr lang="en-US" dirty="0">
                <a:solidFill>
                  <a:srgbClr val="C00000"/>
                </a:solidFill>
                <a:latin typeface="Comic Sans MS" panose="030F0902030302020204" pitchFamily="66" charset="0"/>
              </a:rPr>
              <a:t>Instead of</a:t>
            </a:r>
          </a:p>
          <a:p>
            <a:r>
              <a:rPr lang="en-US" dirty="0">
                <a:solidFill>
                  <a:srgbClr val="C00000"/>
                </a:solidFill>
                <a:latin typeface="Comic Sans MS" panose="030F0902030302020204" pitchFamily="66" charset="0"/>
              </a:rPr>
              <a:t>In contrast</a:t>
            </a:r>
          </a:p>
        </p:txBody>
      </p:sp>
      <p:sp>
        <p:nvSpPr>
          <p:cNvPr id="24" name="TextBox 23">
            <a:extLst>
              <a:ext uri="{FF2B5EF4-FFF2-40B4-BE49-F238E27FC236}">
                <a16:creationId xmlns:a16="http://schemas.microsoft.com/office/drawing/2014/main" id="{39161130-2388-6F43-ABF9-BE6E4C7D2AE2}"/>
              </a:ext>
            </a:extLst>
          </p:cNvPr>
          <p:cNvSpPr txBox="1"/>
          <p:nvPr/>
        </p:nvSpPr>
        <p:spPr>
          <a:xfrm>
            <a:off x="228843" y="5467299"/>
            <a:ext cx="2967207" cy="1200329"/>
          </a:xfrm>
          <a:prstGeom prst="rect">
            <a:avLst/>
          </a:prstGeom>
          <a:noFill/>
          <a:ln w="38100">
            <a:noFill/>
          </a:ln>
        </p:spPr>
        <p:txBody>
          <a:bodyPr wrap="square" rtlCol="0">
            <a:spAutoFit/>
          </a:bodyPr>
          <a:lstStyle/>
          <a:p>
            <a:pPr marL="285750" indent="-285750">
              <a:buFont typeface="Wingdings" pitchFamily="2" charset="2"/>
              <a:buChar char="Ø"/>
            </a:pPr>
            <a:r>
              <a:rPr lang="en-GB" dirty="0">
                <a:solidFill>
                  <a:srgbClr val="7030A0"/>
                </a:solidFill>
                <a:latin typeface="Comic Sans MS" panose="030F0902030302020204" pitchFamily="66" charset="0"/>
              </a:rPr>
              <a:t>This might suggest that… </a:t>
            </a:r>
          </a:p>
          <a:p>
            <a:pPr marL="285750" indent="-285750">
              <a:buFont typeface="Wingdings" pitchFamily="2" charset="2"/>
              <a:buChar char="Ø"/>
            </a:pPr>
            <a:r>
              <a:rPr lang="en-GB" dirty="0">
                <a:solidFill>
                  <a:srgbClr val="7030A0"/>
                </a:solidFill>
                <a:latin typeface="Comic Sans MS" panose="030F0902030302020204" pitchFamily="66" charset="0"/>
              </a:rPr>
              <a:t>You could infer from this that…</a:t>
            </a:r>
          </a:p>
        </p:txBody>
      </p:sp>
    </p:spTree>
    <p:extLst>
      <p:ext uri="{BB962C8B-B14F-4D97-AF65-F5344CB8AC3E}">
        <p14:creationId xmlns:p14="http://schemas.microsoft.com/office/powerpoint/2010/main" val="22246077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D30A12-E613-104A-9417-795B3A01098C}"/>
              </a:ext>
            </a:extLst>
          </p:cNvPr>
          <p:cNvSpPr/>
          <p:nvPr/>
        </p:nvSpPr>
        <p:spPr>
          <a:xfrm>
            <a:off x="4487334" y="949741"/>
            <a:ext cx="1415772" cy="1569660"/>
          </a:xfrm>
          <a:prstGeom prst="rect">
            <a:avLst/>
          </a:prstGeom>
        </p:spPr>
        <p:txBody>
          <a:bodyPr wrap="none">
            <a:spAutoFit/>
          </a:bodyPr>
          <a:lstStyle/>
          <a:p>
            <a:r>
              <a:rPr lang="en-US" sz="9600" dirty="0"/>
              <a:t>👩🏽‍🏫</a:t>
            </a:r>
          </a:p>
        </p:txBody>
      </p:sp>
      <p:pic>
        <p:nvPicPr>
          <p:cNvPr id="4" name="table"/>
          <p:cNvPicPr>
            <a:picLocks noChangeAspect="1"/>
          </p:cNvPicPr>
          <p:nvPr/>
        </p:nvPicPr>
        <p:blipFill>
          <a:blip r:embed="rId2"/>
          <a:stretch>
            <a:fillRect/>
          </a:stretch>
        </p:blipFill>
        <p:spPr>
          <a:xfrm>
            <a:off x="409516" y="326924"/>
            <a:ext cx="3343878" cy="6236738"/>
          </a:xfrm>
          <a:prstGeom prst="rect">
            <a:avLst/>
          </a:prstGeom>
        </p:spPr>
      </p:pic>
      <p:sp>
        <p:nvSpPr>
          <p:cNvPr id="9" name="Rounded Rectangular Callout 8">
            <a:extLst>
              <a:ext uri="{FF2B5EF4-FFF2-40B4-BE49-F238E27FC236}">
                <a16:creationId xmlns:a16="http://schemas.microsoft.com/office/drawing/2014/main" id="{A044598C-881F-FD4E-AB65-7CDB2C2A9FB3}"/>
              </a:ext>
            </a:extLst>
          </p:cNvPr>
          <p:cNvSpPr/>
          <p:nvPr/>
        </p:nvSpPr>
        <p:spPr>
          <a:xfrm>
            <a:off x="4561500" y="2388772"/>
            <a:ext cx="6456143" cy="2853788"/>
          </a:xfrm>
          <a:prstGeom prst="wedgeRoundRectCallout">
            <a:avLst>
              <a:gd name="adj1" fmla="val -34407"/>
              <a:gd name="adj2" fmla="val -65859"/>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a:solidFill>
                  <a:srgbClr val="00B050"/>
                </a:solidFill>
                <a:latin typeface="Comic Sans MS" panose="030F0902030302020204" pitchFamily="66" charset="0"/>
              </a:rPr>
              <a:t>Self-Assessment:</a:t>
            </a:r>
          </a:p>
          <a:p>
            <a:pPr marL="285750" indent="-285750">
              <a:lnSpc>
                <a:spcPct val="150000"/>
              </a:lnSpc>
              <a:buFont typeface="Wingdings" pitchFamily="2" charset="2"/>
              <a:buChar char="ü"/>
            </a:pPr>
            <a:r>
              <a:rPr lang="en-US" i="1" dirty="0">
                <a:solidFill>
                  <a:srgbClr val="00B050"/>
                </a:solidFill>
                <a:latin typeface="Comic Sans MS" panose="030F0902030302020204" pitchFamily="66" charset="0"/>
              </a:rPr>
              <a:t>Have you made two </a:t>
            </a:r>
            <a:r>
              <a:rPr lang="en-US" b="1" i="1" dirty="0">
                <a:solidFill>
                  <a:srgbClr val="00B050"/>
                </a:solidFill>
                <a:latin typeface="Comic Sans MS" panose="030F0902030302020204" pitchFamily="66" charset="0"/>
              </a:rPr>
              <a:t>points</a:t>
            </a:r>
            <a:r>
              <a:rPr lang="en-US" i="1" dirty="0">
                <a:solidFill>
                  <a:srgbClr val="00B050"/>
                </a:solidFill>
                <a:latin typeface="Comic Sans MS" panose="030F0902030302020204" pitchFamily="66" charset="0"/>
              </a:rPr>
              <a:t> about each text?</a:t>
            </a:r>
          </a:p>
          <a:p>
            <a:pPr marL="285750" indent="-285750">
              <a:lnSpc>
                <a:spcPct val="150000"/>
              </a:lnSpc>
              <a:buFont typeface="Wingdings" pitchFamily="2" charset="2"/>
              <a:buChar char="ü"/>
            </a:pPr>
            <a:r>
              <a:rPr lang="en-US" i="1" dirty="0">
                <a:solidFill>
                  <a:srgbClr val="00B050"/>
                </a:solidFill>
                <a:latin typeface="Comic Sans MS" panose="030F0902030302020204" pitchFamily="66" charset="0"/>
              </a:rPr>
              <a:t>Have you included textual details or </a:t>
            </a:r>
            <a:r>
              <a:rPr lang="en-US" b="1" i="1" dirty="0">
                <a:solidFill>
                  <a:srgbClr val="00B050"/>
                </a:solidFill>
                <a:latin typeface="Comic Sans MS" panose="030F0902030302020204" pitchFamily="66" charset="0"/>
              </a:rPr>
              <a:t>quotations</a:t>
            </a:r>
            <a:r>
              <a:rPr lang="en-US" i="1" dirty="0">
                <a:solidFill>
                  <a:srgbClr val="00B050"/>
                </a:solidFill>
                <a:latin typeface="Comic Sans MS" panose="030F0902030302020204" pitchFamily="66" charset="0"/>
              </a:rPr>
              <a:t>?</a:t>
            </a:r>
          </a:p>
          <a:p>
            <a:pPr marL="285750" indent="-285750">
              <a:lnSpc>
                <a:spcPct val="150000"/>
              </a:lnSpc>
              <a:buFont typeface="Wingdings" pitchFamily="2" charset="2"/>
              <a:buChar char="ü"/>
            </a:pPr>
            <a:r>
              <a:rPr lang="en-US" i="1" dirty="0">
                <a:solidFill>
                  <a:srgbClr val="00B050"/>
                </a:solidFill>
                <a:latin typeface="Comic Sans MS" panose="030F0902030302020204" pitchFamily="66" charset="0"/>
              </a:rPr>
              <a:t>Have you been able to </a:t>
            </a:r>
            <a:r>
              <a:rPr lang="en-US" b="1" i="1" dirty="0">
                <a:solidFill>
                  <a:srgbClr val="00B050"/>
                </a:solidFill>
                <a:latin typeface="Comic Sans MS" panose="030F0902030302020204" pitchFamily="66" charset="0"/>
              </a:rPr>
              <a:t>infer meaning </a:t>
            </a:r>
            <a:r>
              <a:rPr lang="en-US" i="1" dirty="0">
                <a:solidFill>
                  <a:srgbClr val="00B050"/>
                </a:solidFill>
                <a:latin typeface="Comic Sans MS" panose="030F0902030302020204" pitchFamily="66" charset="0"/>
              </a:rPr>
              <a:t>from the textual details you’ve used?</a:t>
            </a:r>
          </a:p>
          <a:p>
            <a:pPr marL="285750" indent="-285750">
              <a:lnSpc>
                <a:spcPct val="150000"/>
              </a:lnSpc>
              <a:buFont typeface="Wingdings" pitchFamily="2" charset="2"/>
              <a:buChar char="ü"/>
            </a:pPr>
            <a:r>
              <a:rPr lang="en-US" i="1" dirty="0">
                <a:solidFill>
                  <a:srgbClr val="00B050"/>
                </a:solidFill>
                <a:latin typeface="Comic Sans MS" panose="030F0902030302020204" pitchFamily="66" charset="0"/>
              </a:rPr>
              <a:t>Do your comments show </a:t>
            </a:r>
            <a:r>
              <a:rPr lang="en-US" b="1" i="1" dirty="0">
                <a:solidFill>
                  <a:srgbClr val="00B050"/>
                </a:solidFill>
                <a:latin typeface="Comic Sans MS" panose="030F0902030302020204" pitchFamily="66" charset="0"/>
              </a:rPr>
              <a:t>similarities</a:t>
            </a:r>
            <a:r>
              <a:rPr lang="en-US" i="1" dirty="0">
                <a:solidFill>
                  <a:srgbClr val="00B050"/>
                </a:solidFill>
                <a:latin typeface="Comic Sans MS" panose="030F0902030302020204" pitchFamily="66" charset="0"/>
              </a:rPr>
              <a:t> between the two writers’ experiences of conflict?</a:t>
            </a:r>
          </a:p>
        </p:txBody>
      </p:sp>
    </p:spTree>
    <p:extLst>
      <p:ext uri="{BB962C8B-B14F-4D97-AF65-F5344CB8AC3E}">
        <p14:creationId xmlns:p14="http://schemas.microsoft.com/office/powerpoint/2010/main" val="30209852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364800B1-6CEB-774B-AEC3-E886C31FF851}"/>
              </a:ext>
            </a:extLst>
          </p:cNvPr>
          <p:cNvSpPr/>
          <p:nvPr/>
        </p:nvSpPr>
        <p:spPr>
          <a:xfrm>
            <a:off x="2911458" y="192238"/>
            <a:ext cx="1415772" cy="1569660"/>
          </a:xfrm>
          <a:prstGeom prst="rect">
            <a:avLst/>
          </a:prstGeom>
        </p:spPr>
        <p:txBody>
          <a:bodyPr wrap="none">
            <a:spAutoFit/>
          </a:bodyPr>
          <a:lstStyle/>
          <a:p>
            <a:r>
              <a:rPr lang="en-US" sz="9600" dirty="0"/>
              <a:t>👩🏽‍🏫</a:t>
            </a:r>
          </a:p>
        </p:txBody>
      </p:sp>
      <p:grpSp>
        <p:nvGrpSpPr>
          <p:cNvPr id="13" name="Group 12"/>
          <p:cNvGrpSpPr/>
          <p:nvPr/>
        </p:nvGrpSpPr>
        <p:grpSpPr>
          <a:xfrm>
            <a:off x="5090140" y="5386186"/>
            <a:ext cx="3732263" cy="936956"/>
            <a:chOff x="450761" y="2331076"/>
            <a:chExt cx="2762210" cy="1200329"/>
          </a:xfrm>
        </p:grpSpPr>
        <p:sp>
          <p:nvSpPr>
            <p:cNvPr id="7" name="Rounded Rectangle 6"/>
            <p:cNvSpPr/>
            <p:nvPr/>
          </p:nvSpPr>
          <p:spPr>
            <a:xfrm>
              <a:off x="450761" y="2331076"/>
              <a:ext cx="2668957" cy="1200329"/>
            </a:xfrm>
            <a:prstGeom prst="roundRect">
              <a:avLst/>
            </a:prstGeom>
            <a:ln w="28575">
              <a:solidFill>
                <a:srgbClr val="00CC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8" name="TextBox 7"/>
            <p:cNvSpPr txBox="1"/>
            <p:nvPr/>
          </p:nvSpPr>
          <p:spPr>
            <a:xfrm>
              <a:off x="450761" y="2331076"/>
              <a:ext cx="2762210" cy="1200329"/>
            </a:xfrm>
            <a:prstGeom prst="rect">
              <a:avLst/>
            </a:prstGeom>
            <a:noFill/>
          </p:spPr>
          <p:txBody>
            <a:bodyPr wrap="square" rtlCol="0">
              <a:spAutoFit/>
            </a:bodyPr>
            <a:lstStyle/>
            <a:p>
              <a:pPr algn="ctr"/>
              <a:r>
                <a:rPr lang="en-GB" b="1" dirty="0">
                  <a:solidFill>
                    <a:srgbClr val="00CC00"/>
                  </a:solidFill>
                  <a:effectLst>
                    <a:outerShdw blurRad="38100" dist="38100" dir="2700000" algn="tl">
                      <a:srgbClr val="000000">
                        <a:alpha val="43137"/>
                      </a:srgbClr>
                    </a:outerShdw>
                  </a:effectLst>
                </a:rPr>
                <a:t>Presentation</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Underline date/title</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Use a ruler for tables/ diagrams</a:t>
              </a:r>
            </a:p>
          </p:txBody>
        </p:sp>
      </p:grpSp>
      <p:grpSp>
        <p:nvGrpSpPr>
          <p:cNvPr id="14" name="Group 13"/>
          <p:cNvGrpSpPr/>
          <p:nvPr/>
        </p:nvGrpSpPr>
        <p:grpSpPr>
          <a:xfrm>
            <a:off x="7106078" y="3412033"/>
            <a:ext cx="4843889" cy="1559606"/>
            <a:chOff x="4016188" y="2331076"/>
            <a:chExt cx="4499162" cy="1559606"/>
          </a:xfrm>
        </p:grpSpPr>
        <p:sp>
          <p:nvSpPr>
            <p:cNvPr id="9" name="Rounded Rectangle 8"/>
            <p:cNvSpPr/>
            <p:nvPr/>
          </p:nvSpPr>
          <p:spPr>
            <a:xfrm>
              <a:off x="4016188" y="2331076"/>
              <a:ext cx="4499162" cy="1559606"/>
            </a:xfrm>
            <a:prstGeom prst="roundRect">
              <a:avLst/>
            </a:prstGeom>
            <a:ln w="28575">
              <a:solidFill>
                <a:srgbClr val="00CC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0" name="TextBox 9"/>
            <p:cNvSpPr txBox="1"/>
            <p:nvPr/>
          </p:nvSpPr>
          <p:spPr>
            <a:xfrm>
              <a:off x="4016188" y="2331076"/>
              <a:ext cx="4499162" cy="1477328"/>
            </a:xfrm>
            <a:prstGeom prst="rect">
              <a:avLst/>
            </a:prstGeom>
            <a:noFill/>
          </p:spPr>
          <p:txBody>
            <a:bodyPr wrap="square" rtlCol="0">
              <a:spAutoFit/>
            </a:bodyPr>
            <a:lstStyle/>
            <a:p>
              <a:pPr algn="ctr"/>
              <a:r>
                <a:rPr lang="en-GB" b="1" dirty="0">
                  <a:solidFill>
                    <a:srgbClr val="00CC00"/>
                  </a:solidFill>
                  <a:effectLst>
                    <a:outerShdw blurRad="38100" dist="38100" dir="2700000" algn="tl">
                      <a:srgbClr val="000000">
                        <a:alpha val="43137"/>
                      </a:srgbClr>
                    </a:outerShdw>
                  </a:effectLst>
                </a:rPr>
                <a:t>Improve your connectives:</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And &gt; in addition/furthermore/moreover</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But &gt; however/nevertheless/although</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So &gt; therefore/consequently/subsequently</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Because &gt; as a result/ due to/ as </a:t>
              </a:r>
            </a:p>
          </p:txBody>
        </p:sp>
      </p:grpSp>
      <p:grpSp>
        <p:nvGrpSpPr>
          <p:cNvPr id="15" name="Group 14"/>
          <p:cNvGrpSpPr/>
          <p:nvPr/>
        </p:nvGrpSpPr>
        <p:grpSpPr>
          <a:xfrm>
            <a:off x="398424" y="4385344"/>
            <a:ext cx="2617695" cy="2308323"/>
            <a:chOff x="450761" y="2331076"/>
            <a:chExt cx="2838574" cy="1203171"/>
          </a:xfrm>
        </p:grpSpPr>
        <p:sp>
          <p:nvSpPr>
            <p:cNvPr id="16" name="Rounded Rectangle 15"/>
            <p:cNvSpPr/>
            <p:nvPr/>
          </p:nvSpPr>
          <p:spPr>
            <a:xfrm>
              <a:off x="450761" y="2331076"/>
              <a:ext cx="2838574" cy="1200329"/>
            </a:xfrm>
            <a:prstGeom prst="roundRect">
              <a:avLst/>
            </a:prstGeom>
            <a:ln w="28575">
              <a:solidFill>
                <a:srgbClr val="00CC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7" name="TextBox 16"/>
            <p:cNvSpPr txBox="1"/>
            <p:nvPr/>
          </p:nvSpPr>
          <p:spPr>
            <a:xfrm>
              <a:off x="450761" y="2331076"/>
              <a:ext cx="2762210" cy="1203171"/>
            </a:xfrm>
            <a:prstGeom prst="rect">
              <a:avLst/>
            </a:prstGeom>
            <a:noFill/>
          </p:spPr>
          <p:txBody>
            <a:bodyPr wrap="square" rtlCol="0">
              <a:spAutoFit/>
            </a:bodyPr>
            <a:lstStyle/>
            <a:p>
              <a:pPr algn="ctr"/>
              <a:r>
                <a:rPr lang="en-GB" b="1" dirty="0">
                  <a:solidFill>
                    <a:srgbClr val="00CC00"/>
                  </a:solidFill>
                  <a:effectLst>
                    <a:outerShdw blurRad="38100" dist="38100" dir="2700000" algn="tl">
                      <a:srgbClr val="000000">
                        <a:alpha val="43137"/>
                      </a:srgbClr>
                    </a:outerShdw>
                  </a:effectLst>
                </a:rPr>
                <a:t>Vocabulary</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Underline key words</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Check and correct key word spelling</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Extend your vocabulary (find more interesting or creative words)</a:t>
              </a:r>
            </a:p>
          </p:txBody>
        </p:sp>
      </p:grpSp>
      <p:grpSp>
        <p:nvGrpSpPr>
          <p:cNvPr id="18" name="Group 17"/>
          <p:cNvGrpSpPr/>
          <p:nvPr/>
        </p:nvGrpSpPr>
        <p:grpSpPr>
          <a:xfrm>
            <a:off x="1240845" y="1682812"/>
            <a:ext cx="2109967" cy="2881360"/>
            <a:chOff x="450761" y="2331075"/>
            <a:chExt cx="2691827" cy="1735247"/>
          </a:xfrm>
        </p:grpSpPr>
        <p:sp>
          <p:nvSpPr>
            <p:cNvPr id="19" name="Rounded Rectangle 18"/>
            <p:cNvSpPr/>
            <p:nvPr/>
          </p:nvSpPr>
          <p:spPr>
            <a:xfrm>
              <a:off x="450761" y="2331075"/>
              <a:ext cx="2668957" cy="1484099"/>
            </a:xfrm>
            <a:prstGeom prst="roundRect">
              <a:avLst/>
            </a:prstGeom>
            <a:ln w="28575">
              <a:solidFill>
                <a:srgbClr val="00CC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0" name="TextBox 19"/>
            <p:cNvSpPr txBox="1"/>
            <p:nvPr/>
          </p:nvSpPr>
          <p:spPr>
            <a:xfrm>
              <a:off x="473632" y="2342541"/>
              <a:ext cx="2668956" cy="1723781"/>
            </a:xfrm>
            <a:prstGeom prst="rect">
              <a:avLst/>
            </a:prstGeom>
            <a:noFill/>
          </p:spPr>
          <p:txBody>
            <a:bodyPr wrap="square" rtlCol="0">
              <a:spAutoFit/>
            </a:bodyPr>
            <a:lstStyle/>
            <a:p>
              <a:pPr algn="ctr"/>
              <a:r>
                <a:rPr lang="en-GB" b="1" dirty="0">
                  <a:solidFill>
                    <a:srgbClr val="00CC00"/>
                  </a:solidFill>
                  <a:effectLst>
                    <a:outerShdw blurRad="38100" dist="38100" dir="2700000" algn="tl">
                      <a:srgbClr val="000000">
                        <a:alpha val="43137"/>
                      </a:srgbClr>
                    </a:outerShdw>
                  </a:effectLst>
                </a:rPr>
                <a:t>Punctuation</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Capital letters</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Full stops</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Commas</a:t>
              </a:r>
            </a:p>
            <a:p>
              <a:pPr algn="ctr"/>
              <a:r>
                <a:rPr lang="en-GB" i="1" dirty="0">
                  <a:solidFill>
                    <a:srgbClr val="00CC00"/>
                  </a:solidFill>
                  <a:effectLst>
                    <a:outerShdw blurRad="38100" dist="38100" dir="2700000" algn="tl">
                      <a:srgbClr val="000000">
                        <a:alpha val="43137"/>
                      </a:srgbClr>
                    </a:outerShdw>
                  </a:effectLst>
                </a:rPr>
                <a:t>Or maybe:</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Colon</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Semi colon</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Inverted commas</a:t>
              </a:r>
            </a:p>
            <a:p>
              <a:pPr marL="285750" indent="-285750">
                <a:buFont typeface="Wingdings" panose="05000000000000000000" pitchFamily="2" charset="2"/>
                <a:buChar char="q"/>
              </a:pPr>
              <a:endParaRPr lang="en-GB" dirty="0">
                <a:solidFill>
                  <a:srgbClr val="00CC00"/>
                </a:solidFill>
                <a:effectLst>
                  <a:outerShdw blurRad="38100" dist="38100" dir="2700000" algn="tl">
                    <a:srgbClr val="000000">
                      <a:alpha val="43137"/>
                    </a:srgbClr>
                  </a:outerShdw>
                </a:effectLst>
              </a:endParaRPr>
            </a:p>
            <a:p>
              <a:endParaRPr lang="en-GB" dirty="0">
                <a:solidFill>
                  <a:srgbClr val="00CC00"/>
                </a:solidFill>
                <a:effectLst>
                  <a:outerShdw blurRad="38100" dist="38100" dir="2700000" algn="tl">
                    <a:srgbClr val="000000">
                      <a:alpha val="43137"/>
                    </a:srgbClr>
                  </a:outerShdw>
                </a:effectLst>
              </a:endParaRPr>
            </a:p>
          </p:txBody>
        </p:sp>
      </p:grpSp>
      <p:grpSp>
        <p:nvGrpSpPr>
          <p:cNvPr id="25" name="Group 24"/>
          <p:cNvGrpSpPr/>
          <p:nvPr/>
        </p:nvGrpSpPr>
        <p:grpSpPr>
          <a:xfrm>
            <a:off x="6406543" y="257824"/>
            <a:ext cx="3688952" cy="2954486"/>
            <a:chOff x="339449" y="3714334"/>
            <a:chExt cx="3688952" cy="2954486"/>
          </a:xfrm>
        </p:grpSpPr>
        <p:sp>
          <p:nvSpPr>
            <p:cNvPr id="23" name="Rounded Rectangle 22"/>
            <p:cNvSpPr/>
            <p:nvPr/>
          </p:nvSpPr>
          <p:spPr>
            <a:xfrm>
              <a:off x="339449" y="3714334"/>
              <a:ext cx="3606260" cy="2874796"/>
            </a:xfrm>
            <a:prstGeom prst="roundRect">
              <a:avLst>
                <a:gd name="adj" fmla="val 9378"/>
              </a:avLst>
            </a:prstGeom>
            <a:ln w="28575">
              <a:solidFill>
                <a:srgbClr val="00CC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4" name="TextBox 23"/>
            <p:cNvSpPr txBox="1"/>
            <p:nvPr/>
          </p:nvSpPr>
          <p:spPr>
            <a:xfrm>
              <a:off x="499716" y="3767996"/>
              <a:ext cx="3528685" cy="2900824"/>
            </a:xfrm>
            <a:prstGeom prst="rect">
              <a:avLst/>
            </a:prstGeom>
            <a:noFill/>
          </p:spPr>
          <p:txBody>
            <a:bodyPr wrap="square" rtlCol="0">
              <a:spAutoFit/>
            </a:bodyPr>
            <a:lstStyle/>
            <a:p>
              <a:pPr algn="ctr"/>
              <a:r>
                <a:rPr lang="en-GB" b="1" dirty="0">
                  <a:solidFill>
                    <a:srgbClr val="00CC00"/>
                  </a:solidFill>
                  <a:effectLst>
                    <a:outerShdw blurRad="38100" dist="38100" dir="2700000" algn="tl">
                      <a:srgbClr val="000000">
                        <a:alpha val="43137"/>
                      </a:srgbClr>
                    </a:outerShdw>
                  </a:effectLst>
                </a:rPr>
                <a:t>Grammar</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You’re = you are</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Your = it belongs to you</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They’re = they are</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Their = it belongs to them</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There = a place</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To = moving ‘to’ somewhere</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Two = the number 2</a:t>
              </a:r>
            </a:p>
            <a:p>
              <a:pPr marL="285750" indent="-285750">
                <a:buFont typeface="Wingdings" panose="05000000000000000000" pitchFamily="2" charset="2"/>
                <a:buChar char="q"/>
              </a:pPr>
              <a:r>
                <a:rPr lang="en-GB" dirty="0">
                  <a:solidFill>
                    <a:srgbClr val="00CC00"/>
                  </a:solidFill>
                  <a:effectLst>
                    <a:outerShdw blurRad="38100" dist="38100" dir="2700000" algn="tl">
                      <a:srgbClr val="000000">
                        <a:alpha val="43137"/>
                      </a:srgbClr>
                    </a:outerShdw>
                  </a:effectLst>
                </a:rPr>
                <a:t>Too = also, in addition, as well</a:t>
              </a:r>
            </a:p>
            <a:p>
              <a:endParaRPr lang="en-GB" b="1" dirty="0">
                <a:solidFill>
                  <a:srgbClr val="00CC00"/>
                </a:solidFill>
                <a:effectLst>
                  <a:outerShdw blurRad="38100" dist="38100" dir="2700000" algn="tl">
                    <a:srgbClr val="000000">
                      <a:alpha val="43137"/>
                    </a:srgbClr>
                  </a:outerShdw>
                </a:effectLst>
              </a:endParaRPr>
            </a:p>
          </p:txBody>
        </p:sp>
      </p:grpSp>
      <p:pic>
        <p:nvPicPr>
          <p:cNvPr id="21" name="Picture 20">
            <a:extLst>
              <a:ext uri="{FF2B5EF4-FFF2-40B4-BE49-F238E27FC236}">
                <a16:creationId xmlns:a16="http://schemas.microsoft.com/office/drawing/2014/main" id="{D26B4168-CCB8-F348-8AFB-F483A718EF7E}"/>
              </a:ext>
            </a:extLst>
          </p:cNvPr>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4232" t="7625" r="14973" b="15122"/>
          <a:stretch/>
        </p:blipFill>
        <p:spPr bwMode="auto">
          <a:xfrm>
            <a:off x="0" y="0"/>
            <a:ext cx="1297443" cy="1219200"/>
          </a:xfrm>
          <a:prstGeom prst="rect">
            <a:avLst/>
          </a:prstGeom>
          <a:ln>
            <a:noFill/>
          </a:ln>
          <a:extLst>
            <a:ext uri="{53640926-AAD7-44D8-BBD7-CCE9431645EC}">
              <a14:shadowObscured xmlns:a14="http://schemas.microsoft.com/office/drawing/2010/main"/>
            </a:ext>
          </a:extLst>
        </p:spPr>
      </p:pic>
      <p:sp>
        <p:nvSpPr>
          <p:cNvPr id="26" name="Rounded Rectangular Callout 25">
            <a:extLst>
              <a:ext uri="{FF2B5EF4-FFF2-40B4-BE49-F238E27FC236}">
                <a16:creationId xmlns:a16="http://schemas.microsoft.com/office/drawing/2014/main" id="{EFE75E34-F9BB-6442-9921-E15F0800EAA3}"/>
              </a:ext>
            </a:extLst>
          </p:cNvPr>
          <p:cNvSpPr/>
          <p:nvPr/>
        </p:nvSpPr>
        <p:spPr>
          <a:xfrm>
            <a:off x="3741768" y="1290403"/>
            <a:ext cx="2419927" cy="3888509"/>
          </a:xfrm>
          <a:prstGeom prst="wedgeRoundRectCallout">
            <a:avLst>
              <a:gd name="adj1" fmla="val -45525"/>
              <a:gd name="adj2" fmla="val -55330"/>
              <a:gd name="adj3" fmla="val 16667"/>
            </a:avLst>
          </a:prstGeom>
          <a:solidFill>
            <a:schemeClr val="bg1"/>
          </a:solid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4000" b="1" dirty="0">
                <a:solidFill>
                  <a:srgbClr val="33CC33"/>
                </a:solidFill>
                <a:effectLst>
                  <a:outerShdw blurRad="38100" dist="38100" dir="2700000" algn="tl">
                    <a:srgbClr val="000000">
                      <a:alpha val="43137"/>
                    </a:srgbClr>
                  </a:outerShdw>
                </a:effectLst>
                <a:latin typeface="Comic Sans MS" panose="030F0702030302020204" pitchFamily="66" charset="0"/>
              </a:rPr>
              <a:t>Fix</a:t>
            </a:r>
          </a:p>
          <a:p>
            <a:pPr lvl="0" algn="ctr"/>
            <a:endParaRPr lang="en-GB" sz="4000" b="1" dirty="0">
              <a:solidFill>
                <a:srgbClr val="33CC33"/>
              </a:solidFill>
              <a:latin typeface="Comic Sans MS" panose="030F0702030302020204" pitchFamily="66" charset="0"/>
            </a:endParaRPr>
          </a:p>
          <a:p>
            <a:pPr lvl="0" algn="ctr"/>
            <a:endParaRPr lang="en-GB" sz="4000" b="1" dirty="0">
              <a:solidFill>
                <a:srgbClr val="33CC33"/>
              </a:solidFill>
              <a:latin typeface="Comic Sans MS" panose="030F0702030302020204" pitchFamily="66" charset="0"/>
            </a:endParaRPr>
          </a:p>
          <a:p>
            <a:pPr lvl="0" algn="ctr"/>
            <a:endParaRPr lang="en-GB" sz="4000" b="1" dirty="0">
              <a:solidFill>
                <a:srgbClr val="33CC33"/>
              </a:solidFill>
              <a:latin typeface="Comic Sans MS" panose="030F0702030302020204" pitchFamily="66" charset="0"/>
            </a:endParaRPr>
          </a:p>
          <a:p>
            <a:pPr lvl="0" algn="ctr"/>
            <a:r>
              <a:rPr lang="en-GB" b="1" dirty="0">
                <a:solidFill>
                  <a:srgbClr val="33CC33"/>
                </a:solidFill>
                <a:effectLst>
                  <a:outerShdw blurRad="38100" dist="38100" dir="2700000" algn="tl">
                    <a:srgbClr val="000000">
                      <a:alpha val="43137"/>
                    </a:srgbClr>
                  </a:outerShdw>
                </a:effectLst>
                <a:latin typeface="Comic Sans MS" panose="030F0702030302020204" pitchFamily="66" charset="0"/>
              </a:rPr>
              <a:t>Look through your work from today &amp; improve five things.</a:t>
            </a:r>
            <a:endParaRPr lang="en-GB" sz="3600" b="1" dirty="0">
              <a:solidFill>
                <a:srgbClr val="33CC33"/>
              </a:solidFill>
              <a:effectLst>
                <a:outerShdw blurRad="38100" dist="38100" dir="2700000" algn="tl">
                  <a:srgbClr val="000000">
                    <a:alpha val="43137"/>
                  </a:srgbClr>
                </a:outerShdw>
              </a:effectLst>
              <a:latin typeface="Comic Sans MS" panose="030F0702030302020204" pitchFamily="66" charset="0"/>
            </a:endParaRPr>
          </a:p>
        </p:txBody>
      </p:sp>
      <p:pic>
        <p:nvPicPr>
          <p:cNvPr id="27" name="Picture 26">
            <a:extLst>
              <a:ext uri="{FF2B5EF4-FFF2-40B4-BE49-F238E27FC236}">
                <a16:creationId xmlns:a16="http://schemas.microsoft.com/office/drawing/2014/main" id="{354ABB7F-D52C-A74E-B305-5FE0344A4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3231" y="2060885"/>
            <a:ext cx="1727399" cy="1727399"/>
          </a:xfrm>
          <a:prstGeom prst="rect">
            <a:avLst/>
          </a:prstGeom>
        </p:spPr>
      </p:pic>
    </p:spTree>
    <p:extLst>
      <p:ext uri="{BB962C8B-B14F-4D97-AF65-F5344CB8AC3E}">
        <p14:creationId xmlns:p14="http://schemas.microsoft.com/office/powerpoint/2010/main" val="2377845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1847530" y="1484784"/>
          <a:ext cx="4266219" cy="2011680"/>
        </p:xfrm>
        <a:graphic>
          <a:graphicData uri="http://schemas.openxmlformats.org/drawingml/2006/table">
            <a:tbl>
              <a:tblPr firstRow="1" bandRow="1">
                <a:tableStyleId>{8799B23B-EC83-4686-B30A-512413B5E67A}</a:tableStyleId>
              </a:tblPr>
              <a:tblGrid>
                <a:gridCol w="1422073">
                  <a:extLst>
                    <a:ext uri="{9D8B030D-6E8A-4147-A177-3AD203B41FA5}">
                      <a16:colId xmlns:a16="http://schemas.microsoft.com/office/drawing/2014/main" val="20000"/>
                    </a:ext>
                  </a:extLst>
                </a:gridCol>
                <a:gridCol w="1422073">
                  <a:extLst>
                    <a:ext uri="{9D8B030D-6E8A-4147-A177-3AD203B41FA5}">
                      <a16:colId xmlns:a16="http://schemas.microsoft.com/office/drawing/2014/main" val="20001"/>
                    </a:ext>
                  </a:extLst>
                </a:gridCol>
                <a:gridCol w="1422073">
                  <a:extLst>
                    <a:ext uri="{9D8B030D-6E8A-4147-A177-3AD203B41FA5}">
                      <a16:colId xmlns:a16="http://schemas.microsoft.com/office/drawing/2014/main" val="20002"/>
                    </a:ext>
                  </a:extLst>
                </a:gridCol>
              </a:tblGrid>
              <a:tr h="335280">
                <a:tc>
                  <a:txBody>
                    <a:bodyPr/>
                    <a:lstStyle/>
                    <a:p>
                      <a:pPr algn="ctr"/>
                      <a:r>
                        <a:rPr lang="en-GB" sz="1600" dirty="0"/>
                        <a:t>Adverbs</a:t>
                      </a:r>
                    </a:p>
                  </a:txBody>
                  <a:tcPr>
                    <a:solidFill>
                      <a:schemeClr val="accent5">
                        <a:lumMod val="40000"/>
                        <a:lumOff val="60000"/>
                      </a:schemeClr>
                    </a:solidFill>
                  </a:tcPr>
                </a:tc>
                <a:tc>
                  <a:txBody>
                    <a:bodyPr/>
                    <a:lstStyle/>
                    <a:p>
                      <a:pPr algn="ctr"/>
                      <a:r>
                        <a:rPr lang="en-GB" sz="1600" dirty="0"/>
                        <a:t>Adjectives</a:t>
                      </a:r>
                    </a:p>
                  </a:txBody>
                  <a:tcPr>
                    <a:solidFill>
                      <a:schemeClr val="accent2">
                        <a:lumMod val="40000"/>
                        <a:lumOff val="60000"/>
                      </a:schemeClr>
                    </a:solidFill>
                  </a:tcPr>
                </a:tc>
                <a:tc>
                  <a:txBody>
                    <a:bodyPr/>
                    <a:lstStyle/>
                    <a:p>
                      <a:pPr algn="ctr"/>
                      <a:r>
                        <a:rPr lang="en-GB" sz="1600" dirty="0"/>
                        <a:t>Verbs</a:t>
                      </a:r>
                    </a:p>
                  </a:txBody>
                  <a:tcPr>
                    <a:solidFill>
                      <a:schemeClr val="accent6">
                        <a:lumMod val="20000"/>
                        <a:lumOff val="80000"/>
                      </a:schemeClr>
                    </a:solidFill>
                  </a:tcPr>
                </a:tc>
                <a:extLst>
                  <a:ext uri="{0D108BD9-81ED-4DB2-BD59-A6C34878D82A}">
                    <a16:rowId xmlns:a16="http://schemas.microsoft.com/office/drawing/2014/main" val="10000"/>
                  </a:ext>
                </a:extLst>
              </a:tr>
              <a:tr h="335280">
                <a:tc>
                  <a:txBody>
                    <a:bodyPr/>
                    <a:lstStyle/>
                    <a:p>
                      <a:r>
                        <a:rPr lang="en-GB" sz="1600" dirty="0"/>
                        <a:t>Carefully </a:t>
                      </a:r>
                    </a:p>
                  </a:txBody>
                  <a:tcPr/>
                </a:tc>
                <a:tc>
                  <a:txBody>
                    <a:bodyPr/>
                    <a:lstStyle/>
                    <a:p>
                      <a:r>
                        <a:rPr lang="en-GB" sz="1600" dirty="0"/>
                        <a:t>Decayed</a:t>
                      </a:r>
                    </a:p>
                  </a:txBody>
                  <a:tcPr/>
                </a:tc>
                <a:tc>
                  <a:txBody>
                    <a:bodyPr/>
                    <a:lstStyle/>
                    <a:p>
                      <a:r>
                        <a:rPr lang="en-GB" sz="1600" dirty="0"/>
                        <a:t>Walking</a:t>
                      </a:r>
                    </a:p>
                  </a:txBody>
                  <a:tcPr/>
                </a:tc>
                <a:extLst>
                  <a:ext uri="{0D108BD9-81ED-4DB2-BD59-A6C34878D82A}">
                    <a16:rowId xmlns:a16="http://schemas.microsoft.com/office/drawing/2014/main" val="10001"/>
                  </a:ext>
                </a:extLst>
              </a:tr>
              <a:tr h="335280">
                <a:tc>
                  <a:txBody>
                    <a:bodyPr/>
                    <a:lstStyle/>
                    <a:p>
                      <a:r>
                        <a:rPr lang="en-GB" sz="1600" dirty="0"/>
                        <a:t>Forlornly</a:t>
                      </a:r>
                    </a:p>
                  </a:txBody>
                  <a:tcPr/>
                </a:tc>
                <a:tc>
                  <a:txBody>
                    <a:bodyPr/>
                    <a:lstStyle/>
                    <a:p>
                      <a:r>
                        <a:rPr lang="en-GB" sz="1600" dirty="0"/>
                        <a:t>Shattered</a:t>
                      </a:r>
                    </a:p>
                  </a:txBody>
                  <a:tcPr/>
                </a:tc>
                <a:tc>
                  <a:txBody>
                    <a:bodyPr/>
                    <a:lstStyle/>
                    <a:p>
                      <a:r>
                        <a:rPr lang="en-GB" sz="1600" dirty="0"/>
                        <a:t>Limping</a:t>
                      </a:r>
                    </a:p>
                  </a:txBody>
                  <a:tcPr/>
                </a:tc>
                <a:extLst>
                  <a:ext uri="{0D108BD9-81ED-4DB2-BD59-A6C34878D82A}">
                    <a16:rowId xmlns:a16="http://schemas.microsoft.com/office/drawing/2014/main" val="10002"/>
                  </a:ext>
                </a:extLst>
              </a:tr>
              <a:tr h="335280">
                <a:tc>
                  <a:txBody>
                    <a:bodyPr/>
                    <a:lstStyle/>
                    <a:p>
                      <a:r>
                        <a:rPr lang="en-GB" sz="1600" dirty="0"/>
                        <a:t>Dejectedly</a:t>
                      </a:r>
                    </a:p>
                  </a:txBody>
                  <a:tcPr/>
                </a:tc>
                <a:tc>
                  <a:txBody>
                    <a:bodyPr/>
                    <a:lstStyle/>
                    <a:p>
                      <a:r>
                        <a:rPr lang="en-GB" sz="1600" dirty="0"/>
                        <a:t>Ruined</a:t>
                      </a:r>
                    </a:p>
                  </a:txBody>
                  <a:tcPr/>
                </a:tc>
                <a:tc>
                  <a:txBody>
                    <a:bodyPr/>
                    <a:lstStyle/>
                    <a:p>
                      <a:r>
                        <a:rPr lang="en-GB" sz="1600" dirty="0"/>
                        <a:t>Heaving</a:t>
                      </a:r>
                    </a:p>
                  </a:txBody>
                  <a:tcPr/>
                </a:tc>
                <a:extLst>
                  <a:ext uri="{0D108BD9-81ED-4DB2-BD59-A6C34878D82A}">
                    <a16:rowId xmlns:a16="http://schemas.microsoft.com/office/drawing/2014/main" val="10003"/>
                  </a:ext>
                </a:extLst>
              </a:tr>
              <a:tr h="335280">
                <a:tc>
                  <a:txBody>
                    <a:bodyPr/>
                    <a:lstStyle/>
                    <a:p>
                      <a:r>
                        <a:rPr lang="en-GB" sz="1600" dirty="0"/>
                        <a:t>Wearily</a:t>
                      </a:r>
                    </a:p>
                  </a:txBody>
                  <a:tcPr/>
                </a:tc>
                <a:tc>
                  <a:txBody>
                    <a:bodyPr/>
                    <a:lstStyle/>
                    <a:p>
                      <a:r>
                        <a:rPr lang="en-GB" sz="1600" dirty="0"/>
                        <a:t>Gloomy</a:t>
                      </a:r>
                    </a:p>
                  </a:txBody>
                  <a:tcPr/>
                </a:tc>
                <a:tc>
                  <a:txBody>
                    <a:bodyPr/>
                    <a:lstStyle/>
                    <a:p>
                      <a:r>
                        <a:rPr lang="en-GB" sz="1600" dirty="0"/>
                        <a:t>Resisting</a:t>
                      </a:r>
                    </a:p>
                  </a:txBody>
                  <a:tcPr/>
                </a:tc>
                <a:extLst>
                  <a:ext uri="{0D108BD9-81ED-4DB2-BD59-A6C34878D82A}">
                    <a16:rowId xmlns:a16="http://schemas.microsoft.com/office/drawing/2014/main" val="10004"/>
                  </a:ext>
                </a:extLst>
              </a:tr>
              <a:tr h="335280">
                <a:tc>
                  <a:txBody>
                    <a:bodyPr/>
                    <a:lstStyle/>
                    <a:p>
                      <a:r>
                        <a:rPr lang="en-GB" sz="1600" dirty="0"/>
                        <a:t>Purposefully</a:t>
                      </a:r>
                    </a:p>
                  </a:txBody>
                  <a:tcPr/>
                </a:tc>
                <a:tc>
                  <a:txBody>
                    <a:bodyPr/>
                    <a:lstStyle/>
                    <a:p>
                      <a:r>
                        <a:rPr lang="en-GB" sz="1600" dirty="0"/>
                        <a:t>Stark</a:t>
                      </a:r>
                    </a:p>
                  </a:txBody>
                  <a:tcPr/>
                </a:tc>
                <a:tc>
                  <a:txBody>
                    <a:bodyPr/>
                    <a:lstStyle/>
                    <a:p>
                      <a:r>
                        <a:rPr lang="en-GB" sz="1600" dirty="0"/>
                        <a:t>Crying</a:t>
                      </a:r>
                    </a:p>
                  </a:txBody>
                  <a:tcPr/>
                </a:tc>
                <a:extLst>
                  <a:ext uri="{0D108BD9-81ED-4DB2-BD59-A6C34878D82A}">
                    <a16:rowId xmlns:a16="http://schemas.microsoft.com/office/drawing/2014/main" val="10005"/>
                  </a:ext>
                </a:extLst>
              </a:tr>
            </a:tbl>
          </a:graphicData>
        </a:graphic>
      </p:graphicFrame>
      <p:sp>
        <p:nvSpPr>
          <p:cNvPr id="12" name="TextBox 11"/>
          <p:cNvSpPr txBox="1"/>
          <p:nvPr/>
        </p:nvSpPr>
        <p:spPr>
          <a:xfrm>
            <a:off x="6315966" y="1052736"/>
            <a:ext cx="4028507" cy="286232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b="1" dirty="0">
                <a:solidFill>
                  <a:srgbClr val="FF0000"/>
                </a:solidFill>
                <a:effectLst>
                  <a:outerShdw blurRad="38100" dist="38100" dir="2700000" algn="tl">
                    <a:srgbClr val="000000">
                      <a:alpha val="43137"/>
                    </a:srgbClr>
                  </a:outerShdw>
                </a:effectLst>
              </a:rPr>
              <a:t>You must</a:t>
            </a:r>
            <a:r>
              <a:rPr lang="en-GB" dirty="0">
                <a:solidFill>
                  <a:srgbClr val="FF0000"/>
                </a:solidFill>
                <a:effectLst>
                  <a:outerShdw blurRad="38100" dist="38100" dir="2700000" algn="tl">
                    <a:srgbClr val="000000">
                      <a:alpha val="43137"/>
                    </a:srgbClr>
                  </a:outerShdw>
                </a:effectLst>
              </a:rPr>
              <a:t> </a:t>
            </a:r>
            <a:r>
              <a:rPr lang="en-GB" dirty="0"/>
              <a:t>write out three sentences linking to your flow map beginning with an adverb, an adjective and a verb.</a:t>
            </a:r>
          </a:p>
          <a:p>
            <a:endParaRPr lang="en-GB" dirty="0"/>
          </a:p>
          <a:p>
            <a:r>
              <a:rPr lang="en-GB" b="1" dirty="0">
                <a:solidFill>
                  <a:srgbClr val="FFC000"/>
                </a:solidFill>
                <a:effectLst>
                  <a:outerShdw blurRad="38100" dist="38100" dir="2700000" algn="tl">
                    <a:srgbClr val="000000">
                      <a:alpha val="43137"/>
                    </a:srgbClr>
                  </a:outerShdw>
                </a:effectLst>
              </a:rPr>
              <a:t>You should </a:t>
            </a:r>
            <a:r>
              <a:rPr lang="en-GB" dirty="0"/>
              <a:t>include a semicolon and colon at least once.</a:t>
            </a:r>
          </a:p>
          <a:p>
            <a:endParaRPr lang="en-GB" b="1" dirty="0">
              <a:solidFill>
                <a:srgbClr val="FFC000"/>
              </a:solidFill>
              <a:effectLst>
                <a:outerShdw blurRad="38100" dist="38100" dir="2700000" algn="tl">
                  <a:srgbClr val="000000">
                    <a:alpha val="43137"/>
                  </a:srgbClr>
                </a:outerShdw>
              </a:effectLst>
            </a:endParaRPr>
          </a:p>
          <a:p>
            <a:r>
              <a:rPr lang="en-GB" b="1" dirty="0">
                <a:solidFill>
                  <a:srgbClr val="00B050"/>
                </a:solidFill>
                <a:effectLst>
                  <a:outerShdw blurRad="38100" dist="38100" dir="2700000" algn="tl">
                    <a:srgbClr val="000000">
                      <a:alpha val="43137"/>
                    </a:srgbClr>
                  </a:outerShdw>
                </a:effectLst>
              </a:rPr>
              <a:t>You could</a:t>
            </a:r>
            <a:r>
              <a:rPr lang="en-GB" dirty="0">
                <a:solidFill>
                  <a:srgbClr val="00B050"/>
                </a:solidFill>
                <a:effectLst>
                  <a:outerShdw blurRad="38100" dist="38100" dir="2700000" algn="tl">
                    <a:srgbClr val="000000">
                      <a:alpha val="43137"/>
                    </a:srgbClr>
                  </a:outerShdw>
                </a:effectLst>
              </a:rPr>
              <a:t> </a:t>
            </a:r>
            <a:r>
              <a:rPr lang="en-GB" dirty="0"/>
              <a:t>vary your sentences further by including a subordinate or embedded clause.</a:t>
            </a:r>
          </a:p>
        </p:txBody>
      </p:sp>
      <p:sp>
        <p:nvSpPr>
          <p:cNvPr id="25" name="Rectangle 24"/>
          <p:cNvSpPr/>
          <p:nvPr/>
        </p:nvSpPr>
        <p:spPr>
          <a:xfrm>
            <a:off x="1825824" y="4293096"/>
            <a:ext cx="8540352" cy="94560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GB" b="1" dirty="0"/>
              <a:t>Colons:</a:t>
            </a:r>
          </a:p>
          <a:p>
            <a:r>
              <a:rPr lang="en-GB" dirty="0"/>
              <a:t>A colon is used to introduce a list or a following example. </a:t>
            </a:r>
            <a:r>
              <a:rPr lang="en-GB" b="1" i="1" dirty="0">
                <a:solidFill>
                  <a:srgbClr val="FF0000"/>
                </a:solidFill>
              </a:rPr>
              <a:t>The abandoned room contained: a cracked mirror, a dusty chair and most interesting of all – a locked chest.</a:t>
            </a:r>
          </a:p>
        </p:txBody>
      </p:sp>
      <p:sp>
        <p:nvSpPr>
          <p:cNvPr id="26" name="Rectangle 25"/>
          <p:cNvSpPr/>
          <p:nvPr/>
        </p:nvSpPr>
        <p:spPr>
          <a:xfrm>
            <a:off x="1825824" y="5445224"/>
            <a:ext cx="8540352" cy="93610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GB" b="1" dirty="0"/>
              <a:t>Semicolons:</a:t>
            </a:r>
          </a:p>
          <a:p>
            <a:r>
              <a:rPr lang="en-GB" dirty="0">
                <a:solidFill>
                  <a:schemeClr val="tx1"/>
                </a:solidFill>
              </a:rPr>
              <a:t>It is used to join two complete sentences into a single written sentence. </a:t>
            </a:r>
            <a:r>
              <a:rPr lang="en-GB" b="1" i="1" dirty="0">
                <a:solidFill>
                  <a:srgbClr val="FF0000"/>
                </a:solidFill>
              </a:rPr>
              <a:t>The rain lashed down from the sky; the storm seemed to last for days.</a:t>
            </a:r>
          </a:p>
        </p:txBody>
      </p:sp>
      <p:sp>
        <p:nvSpPr>
          <p:cNvPr id="3" name="Rectangle 2">
            <a:extLst>
              <a:ext uri="{FF2B5EF4-FFF2-40B4-BE49-F238E27FC236}">
                <a16:creationId xmlns:a16="http://schemas.microsoft.com/office/drawing/2014/main" id="{31D187C1-4CD5-E84A-A81B-FF46A9F02C6B}"/>
              </a:ext>
            </a:extLst>
          </p:cNvPr>
          <p:cNvSpPr/>
          <p:nvPr/>
        </p:nvSpPr>
        <p:spPr>
          <a:xfrm>
            <a:off x="207835" y="427686"/>
            <a:ext cx="1415772" cy="1569660"/>
          </a:xfrm>
          <a:prstGeom prst="rect">
            <a:avLst/>
          </a:prstGeom>
        </p:spPr>
        <p:txBody>
          <a:bodyPr wrap="none">
            <a:spAutoFit/>
          </a:bodyPr>
          <a:lstStyle/>
          <a:p>
            <a:r>
              <a:rPr lang="en-US" sz="9600" dirty="0"/>
              <a:t>👩🏽‍🏫</a:t>
            </a:r>
          </a:p>
        </p:txBody>
      </p:sp>
      <p:sp>
        <p:nvSpPr>
          <p:cNvPr id="11" name="Rounded Rectangular Callout 10">
            <a:extLst>
              <a:ext uri="{FF2B5EF4-FFF2-40B4-BE49-F238E27FC236}">
                <a16:creationId xmlns:a16="http://schemas.microsoft.com/office/drawing/2014/main" id="{DE1E3DED-05D5-3041-B77C-E3FF88D2399C}"/>
              </a:ext>
            </a:extLst>
          </p:cNvPr>
          <p:cNvSpPr/>
          <p:nvPr/>
        </p:nvSpPr>
        <p:spPr>
          <a:xfrm>
            <a:off x="1825824" y="514918"/>
            <a:ext cx="4287926" cy="697598"/>
          </a:xfrm>
          <a:prstGeom prst="wedgeRoundRectCallout">
            <a:avLst>
              <a:gd name="adj1" fmla="val -57837"/>
              <a:gd name="adj2" fmla="val 26489"/>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2060"/>
                </a:solidFill>
                <a:latin typeface="Comic Sans MS" panose="030F0902030302020204" pitchFamily="66" charset="0"/>
              </a:rPr>
              <a:t>Remember to vary your sentence openings…</a:t>
            </a:r>
          </a:p>
        </p:txBody>
      </p:sp>
      <p:sp>
        <p:nvSpPr>
          <p:cNvPr id="14" name="Rounded Rectangular Callout 13">
            <a:extLst>
              <a:ext uri="{FF2B5EF4-FFF2-40B4-BE49-F238E27FC236}">
                <a16:creationId xmlns:a16="http://schemas.microsoft.com/office/drawing/2014/main" id="{D94C20B0-2EBC-C844-B9EA-9DEC9C2895F0}"/>
              </a:ext>
            </a:extLst>
          </p:cNvPr>
          <p:cNvSpPr/>
          <p:nvPr/>
        </p:nvSpPr>
        <p:spPr>
          <a:xfrm>
            <a:off x="1847527" y="3674491"/>
            <a:ext cx="4287926" cy="491109"/>
          </a:xfrm>
          <a:prstGeom prst="wedgeRoundRectCallout">
            <a:avLst>
              <a:gd name="adj1" fmla="val -57837"/>
              <a:gd name="adj2" fmla="val 26489"/>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2060"/>
                </a:solidFill>
                <a:latin typeface="Comic Sans MS" panose="030F0902030302020204" pitchFamily="66" charset="0"/>
              </a:rPr>
              <a:t>Remember to vary your punctuation…</a:t>
            </a:r>
          </a:p>
        </p:txBody>
      </p:sp>
      <p:sp>
        <p:nvSpPr>
          <p:cNvPr id="15" name="Rectangle 14">
            <a:extLst>
              <a:ext uri="{FF2B5EF4-FFF2-40B4-BE49-F238E27FC236}">
                <a16:creationId xmlns:a16="http://schemas.microsoft.com/office/drawing/2014/main" id="{0C894B7C-6B0C-794E-B2A7-983A1D3CB732}"/>
              </a:ext>
            </a:extLst>
          </p:cNvPr>
          <p:cNvSpPr/>
          <p:nvPr/>
        </p:nvSpPr>
        <p:spPr>
          <a:xfrm>
            <a:off x="207835" y="3429000"/>
            <a:ext cx="1415772" cy="1569660"/>
          </a:xfrm>
          <a:prstGeom prst="rect">
            <a:avLst/>
          </a:prstGeom>
        </p:spPr>
        <p:txBody>
          <a:bodyPr wrap="none">
            <a:spAutoFit/>
          </a:bodyPr>
          <a:lstStyle/>
          <a:p>
            <a:r>
              <a:rPr lang="en-US" sz="9600" dirty="0"/>
              <a:t>👩🏽‍🏫</a:t>
            </a:r>
          </a:p>
        </p:txBody>
      </p:sp>
    </p:spTree>
    <p:extLst>
      <p:ext uri="{BB962C8B-B14F-4D97-AF65-F5344CB8AC3E}">
        <p14:creationId xmlns:p14="http://schemas.microsoft.com/office/powerpoint/2010/main" val="27909615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76E401156F4764BB2C6F20A964BCCEC" ma:contentTypeVersion="15" ma:contentTypeDescription="Create a new document." ma:contentTypeScope="" ma:versionID="da0fcb4a50f32e424dc01a9d61789e23">
  <xsd:schema xmlns:xsd="http://www.w3.org/2001/XMLSchema" xmlns:xs="http://www.w3.org/2001/XMLSchema" xmlns:p="http://schemas.microsoft.com/office/2006/metadata/properties" xmlns:ns2="557e22d3-7b3f-4e7c-8253-1b6f825f5a4b" xmlns:ns3="f864f35b-862f-415f-8c45-f63899e63674" xmlns:ns4="71c33754-1f42-40bd-8463-e9c6275dfdf6" targetNamespace="http://schemas.microsoft.com/office/2006/metadata/properties" ma:root="true" ma:fieldsID="f09aa610fdab587b686bb627cbb7a407" ns2:_="" ns3:_="" ns4:_="">
    <xsd:import namespace="557e22d3-7b3f-4e7c-8253-1b6f825f5a4b"/>
    <xsd:import namespace="f864f35b-862f-415f-8c45-f63899e63674"/>
    <xsd:import namespace="71c33754-1f42-40bd-8463-e9c6275dfdf6"/>
    <xsd:element name="properties">
      <xsd:complexType>
        <xsd:sequence>
          <xsd:element name="documentManagement">
            <xsd:complexType>
              <xsd:all>
                <xsd:element ref="ns2:SharedWithUsers" minOccurs="0"/>
                <xsd:element ref="ns2:SharedWithDetails" minOccurs="0"/>
                <xsd:element ref="ns3:LastSharedByUser" minOccurs="0"/>
                <xsd:element ref="ns3:LastSharedByTime" minOccurs="0"/>
                <xsd:element ref="ns4:MediaServiceMetadata" minOccurs="0"/>
                <xsd:element ref="ns4:MediaServiceFastMetadata" minOccurs="0"/>
                <xsd:element ref="ns4:Marked"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7e22d3-7b3f-4e7c-8253-1b6f825f5a4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864f35b-862f-415f-8c45-f63899e63674" elementFormDefault="qualified">
    <xsd:import namespace="http://schemas.microsoft.com/office/2006/documentManagement/types"/>
    <xsd:import namespace="http://schemas.microsoft.com/office/infopath/2007/PartnerControls"/>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71c33754-1f42-40bd-8463-e9c6275dfdf6"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arked" ma:index="14" nillable="true" ma:displayName="Marked" ma:internalName="Marked">
      <xsd:simpleType>
        <xsd:restriction base="dms:Boolean"/>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arked xmlns="71c33754-1f42-40bd-8463-e9c6275dfdf6" xsi:nil="true"/>
  </documentManagement>
</p:properties>
</file>

<file path=customXml/itemProps1.xml><?xml version="1.0" encoding="utf-8"?>
<ds:datastoreItem xmlns:ds="http://schemas.openxmlformats.org/officeDocument/2006/customXml" ds:itemID="{272EC45B-EA74-4442-8390-5021984B0E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7e22d3-7b3f-4e7c-8253-1b6f825f5a4b"/>
    <ds:schemaRef ds:uri="f864f35b-862f-415f-8c45-f63899e63674"/>
    <ds:schemaRef ds:uri="71c33754-1f42-40bd-8463-e9c6275dfd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D1E7BB1-0305-49FC-9A0B-DAC79C7B2FD5}">
  <ds:schemaRefs>
    <ds:schemaRef ds:uri="http://schemas.microsoft.com/sharepoint/v3/contenttype/forms"/>
  </ds:schemaRefs>
</ds:datastoreItem>
</file>

<file path=customXml/itemProps3.xml><?xml version="1.0" encoding="utf-8"?>
<ds:datastoreItem xmlns:ds="http://schemas.openxmlformats.org/officeDocument/2006/customXml" ds:itemID="{5B548840-F6BE-4638-81DE-95B6454B22F4}">
  <ds:schemaRefs>
    <ds:schemaRef ds:uri="http://purl.org/dc/elements/1.1/"/>
    <ds:schemaRef ds:uri="http://schemas.microsoft.com/office/2006/metadata/properties"/>
    <ds:schemaRef ds:uri="http://schemas.openxmlformats.org/package/2006/metadata/core-properties"/>
    <ds:schemaRef ds:uri="557e22d3-7b3f-4e7c-8253-1b6f825f5a4b"/>
    <ds:schemaRef ds:uri="http://purl.org/dc/dcmitype/"/>
    <ds:schemaRef ds:uri="http://purl.org/dc/terms/"/>
    <ds:schemaRef ds:uri="http://schemas.microsoft.com/office/2006/documentManagement/types"/>
    <ds:schemaRef ds:uri="http://schemas.microsoft.com/office/infopath/2007/PartnerControls"/>
    <ds:schemaRef ds:uri="71c33754-1f42-40bd-8463-e9c6275dfdf6"/>
    <ds:schemaRef ds:uri="f864f35b-862f-415f-8c45-f63899e63674"/>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547</TotalTime>
  <Words>15184</Words>
  <Application>Microsoft Macintosh PowerPoint</Application>
  <PresentationFormat>Widescreen</PresentationFormat>
  <Paragraphs>1622</Paragraphs>
  <Slides>88</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88</vt:i4>
      </vt:variant>
    </vt:vector>
  </HeadingPairs>
  <TitlesOfParts>
    <vt:vector size="96" baseType="lpstr">
      <vt:lpstr>Arial</vt:lpstr>
      <vt:lpstr>Bradley Hand ITC</vt:lpstr>
      <vt:lpstr>Calibri</vt:lpstr>
      <vt:lpstr>Calibri Light</vt:lpstr>
      <vt:lpstr>Comic Sans MS</vt:lpstr>
      <vt:lpstr>Consolas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Paper 2, Section A:  First Responses to Unseen Non-Fiction</vt:lpstr>
      <vt:lpstr>Paper 2, Section A:  First Responses to Unseen Non-Fiction</vt:lpstr>
      <vt:lpstr>Paper 2, Section A:  First Responses to Unseen Non-Fiction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Paper 2, Section A:  First Responses to Unseen Non-Fiction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Mitchell</dc:creator>
  <cp:lastModifiedBy>Julian Power</cp:lastModifiedBy>
  <cp:revision>7</cp:revision>
  <dcterms:created xsi:type="dcterms:W3CDTF">2016-12-04T14:18:56Z</dcterms:created>
  <dcterms:modified xsi:type="dcterms:W3CDTF">2020-04-17T11:53:18Z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0x010100D76E401156F4764BB2C6F20A964BCCEC</vt:lpwstr>
  </property>
</Properties>
</file>