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335" r:id="rId5"/>
    <p:sldId id="339" r:id="rId6"/>
    <p:sldId id="275" r:id="rId7"/>
    <p:sldId id="259" r:id="rId8"/>
    <p:sldId id="258" r:id="rId9"/>
    <p:sldId id="338" r:id="rId10"/>
    <p:sldId id="336" r:id="rId11"/>
    <p:sldId id="337" r:id="rId12"/>
    <p:sldId id="257" r:id="rId13"/>
    <p:sldId id="332" r:id="rId14"/>
    <p:sldId id="333" r:id="rId15"/>
    <p:sldId id="271" r:id="rId16"/>
    <p:sldId id="299" r:id="rId17"/>
    <p:sldId id="334" r:id="rId18"/>
    <p:sldId id="330" r:id="rId19"/>
    <p:sldId id="331" r:id="rId20"/>
  </p:sldIdLst>
  <p:sldSz cx="9144000" cy="6858000" type="screen4x3"/>
  <p:notesSz cx="7086600" cy="90249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Briggs" initials="LB" lastIdx="1" clrIdx="0">
    <p:extLst>
      <p:ext uri="{19B8F6BF-5375-455C-9EA6-DF929625EA0E}">
        <p15:presenceInfo xmlns:p15="http://schemas.microsoft.com/office/powerpoint/2012/main" userId="5433d5bbb57fc29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FF66"/>
    <a:srgbClr val="DAE5F2"/>
    <a:srgbClr val="B7DBFF"/>
    <a:srgbClr val="85B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00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512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512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D5532-0809-409E-8DFC-719797343556}" type="datetimeFigureOut">
              <a:rPr lang="en-GB" smtClean="0"/>
              <a:pPr/>
              <a:t>01/04/2020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6275"/>
            <a:ext cx="4511675" cy="3384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286846"/>
            <a:ext cx="5669280" cy="4061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72125"/>
            <a:ext cx="3070860" cy="4512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572125"/>
            <a:ext cx="3070860" cy="4512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27119-7486-4A00-AD29-508DAF4F71A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81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Talk through. Give and ask for examples.</a:t>
            </a:r>
            <a:r>
              <a:rPr lang="en-GB" baseline="0" dirty="0"/>
              <a:t> With students who need plenty of consolidation, a gap-fill exercise could be necessary here.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27119-7486-4A00-AD29-508DAF4F71A2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89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Write your answer</a:t>
            </a:r>
            <a:r>
              <a:rPr lang="en-GB" baseline="0" dirty="0"/>
              <a:t> and discuss it with your partner.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27119-7486-4A00-AD29-508DAF4F71A2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868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Student</a:t>
            </a:r>
            <a:r>
              <a:rPr lang="en-GB" baseline="0" dirty="0"/>
              <a:t> support sheet.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27119-7486-4A00-AD29-508DAF4F71A2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297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27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18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938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1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87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040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972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574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714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97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51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76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arson.com/uk/learners/secondary-students-and-parents.html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ancetvinfo.fr/societe/l-uniforme-fait-son-retour-dans-un-college-public-de-toulouse_840521.htm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71DC5-A118-4545-986C-19BD7CC9F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Free text book online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03BCC5-39EA-9241-8FE0-46C380838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Click on the following link </a:t>
            </a:r>
            <a:r>
              <a:rPr lang="fr-FR" dirty="0">
                <a:hlinkClick r:id="rId2"/>
              </a:rPr>
              <a:t>https://www.pearson.com/uk/</a:t>
            </a:r>
            <a:r>
              <a:rPr lang="fr-FR" dirty="0" err="1">
                <a:hlinkClick r:id="rId2"/>
              </a:rPr>
              <a:t>learners</a:t>
            </a:r>
            <a:r>
              <a:rPr lang="fr-FR" dirty="0">
                <a:hlinkClick r:id="rId2"/>
              </a:rPr>
              <a:t>/secondary-students-and-parents.html</a:t>
            </a:r>
            <a:endParaRPr lang="fr-FR" dirty="0"/>
          </a:p>
          <a:p>
            <a:r>
              <a:rPr lang="fr-FR" dirty="0"/>
              <a:t>Click on the section that </a:t>
            </a:r>
            <a:r>
              <a:rPr lang="fr-FR" dirty="0" err="1"/>
              <a:t>says</a:t>
            </a:r>
            <a:r>
              <a:rPr lang="fr-FR" dirty="0"/>
              <a:t> free ebooks</a:t>
            </a:r>
          </a:p>
          <a:p>
            <a:r>
              <a:rPr lang="fr-FR" dirty="0" err="1"/>
              <a:t>Agree</a:t>
            </a:r>
            <a:r>
              <a:rPr lang="fr-FR" dirty="0"/>
              <a:t> to the </a:t>
            </a:r>
            <a:r>
              <a:rPr lang="fr-FR" dirty="0" err="1"/>
              <a:t>terms</a:t>
            </a:r>
            <a:r>
              <a:rPr lang="fr-FR" dirty="0"/>
              <a:t> and conditions</a:t>
            </a:r>
          </a:p>
          <a:p>
            <a:r>
              <a:rPr lang="fr-FR" dirty="0"/>
              <a:t>Find </a:t>
            </a:r>
            <a:r>
              <a:rPr lang="es-ES" dirty="0"/>
              <a:t>Studio GCSE</a:t>
            </a:r>
            <a:endParaRPr lang="fr-FR" dirty="0"/>
          </a:p>
          <a:p>
            <a:r>
              <a:rPr lang="fr-FR" dirty="0"/>
              <a:t>Click on </a:t>
            </a:r>
            <a:r>
              <a:rPr lang="es-ES" dirty="0"/>
              <a:t>Studio GCSE </a:t>
            </a:r>
            <a:r>
              <a:rPr lang="es-ES" dirty="0" err="1"/>
              <a:t>Vert</a:t>
            </a:r>
            <a:endParaRPr lang="fr-FR" dirty="0"/>
          </a:p>
          <a:p>
            <a:r>
              <a:rPr lang="fr-FR" dirty="0"/>
              <a:t>You can print off the PowerPoint (2 </a:t>
            </a:r>
            <a:r>
              <a:rPr lang="fr-FR" dirty="0" err="1"/>
              <a:t>slides</a:t>
            </a:r>
            <a:r>
              <a:rPr lang="fr-FR" dirty="0"/>
              <a:t> per page) and </a:t>
            </a:r>
            <a:r>
              <a:rPr lang="fr-FR" dirty="0" err="1"/>
              <a:t>complete</a:t>
            </a:r>
            <a:r>
              <a:rPr lang="fr-FR" dirty="0"/>
              <a:t> the work on that or if you don’t have </a:t>
            </a:r>
            <a:r>
              <a:rPr lang="fr-FR" dirty="0" err="1"/>
              <a:t>access</a:t>
            </a:r>
            <a:r>
              <a:rPr lang="fr-FR" dirty="0"/>
              <a:t> to a </a:t>
            </a:r>
            <a:r>
              <a:rPr lang="fr-FR" dirty="0" err="1"/>
              <a:t>printer</a:t>
            </a:r>
            <a:r>
              <a:rPr lang="fr-FR" dirty="0"/>
              <a:t>, </a:t>
            </a:r>
            <a:r>
              <a:rPr lang="fr-FR" dirty="0" err="1"/>
              <a:t>complete</a:t>
            </a:r>
            <a:r>
              <a:rPr lang="fr-FR" dirty="0"/>
              <a:t> your work on </a:t>
            </a:r>
            <a:r>
              <a:rPr lang="fr-FR" dirty="0" err="1"/>
              <a:t>paper</a:t>
            </a:r>
            <a:r>
              <a:rPr lang="fr-FR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366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Reliez</a:t>
            </a:r>
            <a:r>
              <a:rPr lang="en-GB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799"/>
            <a:ext cx="3779912" cy="452596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Je </a:t>
            </a:r>
            <a:r>
              <a:rPr lang="en-GB" dirty="0" err="1"/>
              <a:t>pense</a:t>
            </a:r>
            <a:r>
              <a:rPr lang="en-GB" dirty="0"/>
              <a:t> que…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En </a:t>
            </a:r>
            <a:r>
              <a:rPr lang="en-GB" dirty="0" err="1"/>
              <a:t>mon</a:t>
            </a:r>
            <a:r>
              <a:rPr lang="en-GB" dirty="0"/>
              <a:t> opinion…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Je </a:t>
            </a:r>
            <a:r>
              <a:rPr lang="en-GB" dirty="0" err="1"/>
              <a:t>dirais</a:t>
            </a:r>
            <a:r>
              <a:rPr lang="en-GB" dirty="0"/>
              <a:t> que…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Je </a:t>
            </a:r>
            <a:r>
              <a:rPr lang="en-GB" dirty="0" err="1"/>
              <a:t>suis</a:t>
            </a:r>
            <a:r>
              <a:rPr lang="en-GB" dirty="0"/>
              <a:t> pour…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Je </a:t>
            </a:r>
            <a:r>
              <a:rPr lang="en-GB" dirty="0" err="1"/>
              <a:t>suis</a:t>
            </a:r>
            <a:r>
              <a:rPr lang="en-GB" dirty="0"/>
              <a:t> </a:t>
            </a:r>
            <a:r>
              <a:rPr lang="en-GB" dirty="0" err="1"/>
              <a:t>contre</a:t>
            </a:r>
            <a:r>
              <a:rPr lang="en-GB" dirty="0"/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Je </a:t>
            </a:r>
            <a:r>
              <a:rPr lang="en-GB" dirty="0" err="1"/>
              <a:t>n’aime</a:t>
            </a:r>
            <a:r>
              <a:rPr lang="en-GB" dirty="0"/>
              <a:t> pas…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/>
              <a:t>Mais</a:t>
            </a:r>
            <a:r>
              <a:rPr lang="en-GB" dirty="0"/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/>
              <a:t>Cependant</a:t>
            </a:r>
            <a:r>
              <a:rPr lang="en-GB" dirty="0"/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En plus…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En </a:t>
            </a:r>
            <a:r>
              <a:rPr lang="en-GB" dirty="0" err="1"/>
              <a:t>outre</a:t>
            </a:r>
            <a:r>
              <a:rPr lang="en-GB" dirty="0"/>
              <a:t>…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48064" y="1628800"/>
            <a:ext cx="3779912" cy="45259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LcPeriod"/>
            </a:pPr>
            <a:r>
              <a:rPr lang="en-GB" dirty="0"/>
              <a:t>In my opinion…</a:t>
            </a:r>
          </a:p>
          <a:p>
            <a:pPr marL="514350" indent="-514350">
              <a:buFont typeface="+mj-lt"/>
              <a:buAutoNum type="alphaLcPeriod"/>
            </a:pPr>
            <a:r>
              <a:rPr lang="en-GB" dirty="0"/>
              <a:t>I would say that…</a:t>
            </a:r>
          </a:p>
          <a:p>
            <a:pPr marL="514350" indent="-514350">
              <a:buFont typeface="+mj-lt"/>
              <a:buAutoNum type="alphaLcPeriod"/>
            </a:pPr>
            <a:r>
              <a:rPr lang="en-GB" dirty="0"/>
              <a:t>I am against…</a:t>
            </a:r>
          </a:p>
          <a:p>
            <a:pPr marL="514350" indent="-514350">
              <a:buFont typeface="+mj-lt"/>
              <a:buAutoNum type="alphaLcPeriod"/>
            </a:pPr>
            <a:r>
              <a:rPr lang="en-GB" dirty="0"/>
              <a:t>But…</a:t>
            </a:r>
          </a:p>
          <a:p>
            <a:pPr marL="514350" indent="-514350">
              <a:buFont typeface="+mj-lt"/>
              <a:buAutoNum type="alphaLcPeriod"/>
            </a:pPr>
            <a:r>
              <a:rPr lang="en-GB" dirty="0"/>
              <a:t>I am for…</a:t>
            </a:r>
          </a:p>
          <a:p>
            <a:pPr marL="514350" indent="-514350">
              <a:buFont typeface="+mj-lt"/>
              <a:buAutoNum type="alphaLcPeriod"/>
            </a:pPr>
            <a:r>
              <a:rPr lang="en-GB" dirty="0"/>
              <a:t>In addition…</a:t>
            </a:r>
          </a:p>
          <a:p>
            <a:pPr marL="514350" indent="-514350">
              <a:buFont typeface="+mj-lt"/>
              <a:buAutoNum type="alphaLcPeriod"/>
            </a:pPr>
            <a:r>
              <a:rPr lang="en-GB" dirty="0"/>
              <a:t>I think that…</a:t>
            </a:r>
          </a:p>
          <a:p>
            <a:pPr marL="514350" indent="-514350">
              <a:buFont typeface="+mj-lt"/>
              <a:buAutoNum type="alphaLcPeriod"/>
            </a:pPr>
            <a:r>
              <a:rPr lang="en-GB" dirty="0"/>
              <a:t>However…</a:t>
            </a:r>
          </a:p>
          <a:p>
            <a:pPr marL="514350" indent="-514350">
              <a:buFont typeface="+mj-lt"/>
              <a:buAutoNum type="alphaLcPeriod"/>
            </a:pPr>
            <a:r>
              <a:rPr lang="en-GB" dirty="0"/>
              <a:t>I don’t like…</a:t>
            </a:r>
          </a:p>
          <a:p>
            <a:pPr marL="514350" indent="-514350">
              <a:buFont typeface="+mj-lt"/>
              <a:buAutoNum type="alphaLcPeriod"/>
            </a:pPr>
            <a:r>
              <a:rPr lang="en-GB" dirty="0"/>
              <a:t>On the other hand…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324179"/>
            <a:ext cx="914400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1_______2_______3_______4_______5_______6______7_______8______9______10_______</a:t>
            </a:r>
          </a:p>
        </p:txBody>
      </p:sp>
    </p:spTree>
    <p:extLst>
      <p:ext uri="{BB962C8B-B14F-4D97-AF65-F5344CB8AC3E}">
        <p14:creationId xmlns:p14="http://schemas.microsoft.com/office/powerpoint/2010/main" val="3851949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u="sng" dirty="0"/>
              <a:t>Un </a:t>
            </a:r>
            <a:r>
              <a:rPr lang="en-GB" u="sng" dirty="0" err="1"/>
              <a:t>débat</a:t>
            </a:r>
            <a:r>
              <a:rPr lang="en-GB" u="sng" dirty="0"/>
              <a:t>… </a:t>
            </a:r>
            <a:r>
              <a:rPr lang="en-GB" b="1" i="1" dirty="0" err="1"/>
              <a:t>Uniforme</a:t>
            </a:r>
            <a:r>
              <a:rPr lang="en-GB" b="1" i="1" dirty="0"/>
              <a:t> </a:t>
            </a:r>
            <a:r>
              <a:rPr lang="en-GB" b="1" i="1" dirty="0" err="1"/>
              <a:t>Scolaire</a:t>
            </a:r>
            <a:r>
              <a:rPr lang="en-GB" b="1" i="1" dirty="0"/>
              <a:t> – Pour </a:t>
            </a:r>
            <a:r>
              <a:rPr lang="en-GB" b="1" i="1" dirty="0" err="1"/>
              <a:t>ou</a:t>
            </a:r>
            <a:r>
              <a:rPr lang="en-GB" b="1" i="1" dirty="0"/>
              <a:t> </a:t>
            </a:r>
            <a:r>
              <a:rPr lang="en-GB" b="1" i="1" dirty="0" err="1"/>
              <a:t>Contre</a:t>
            </a:r>
            <a:r>
              <a:rPr lang="en-GB" b="1" i="1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784" y="1834786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 err="1"/>
              <a:t>Lisez</a:t>
            </a:r>
            <a:r>
              <a:rPr lang="en-GB" i="1" dirty="0"/>
              <a:t> les opinions et </a:t>
            </a:r>
            <a:r>
              <a:rPr lang="en-GB" i="1" dirty="0" err="1"/>
              <a:t>décidez</a:t>
            </a:r>
            <a:r>
              <a:rPr lang="en-GB" i="1" dirty="0"/>
              <a:t> “Pour” (P) </a:t>
            </a:r>
            <a:r>
              <a:rPr lang="en-GB" i="1" dirty="0" err="1"/>
              <a:t>ou</a:t>
            </a:r>
            <a:r>
              <a:rPr lang="en-GB" i="1" dirty="0"/>
              <a:t> “</a:t>
            </a:r>
            <a:r>
              <a:rPr lang="en-GB" i="1" dirty="0" err="1"/>
              <a:t>Contre</a:t>
            </a:r>
            <a:r>
              <a:rPr lang="en-GB" i="1" dirty="0"/>
              <a:t>” (C)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sz="2600" dirty="0"/>
              <a:t>Tout le monde </a:t>
            </a:r>
            <a:r>
              <a:rPr lang="en-GB" sz="2600" dirty="0" err="1"/>
              <a:t>porte</a:t>
            </a:r>
            <a:r>
              <a:rPr lang="en-GB" sz="2600" dirty="0"/>
              <a:t> la </a:t>
            </a:r>
            <a:r>
              <a:rPr lang="en-GB" sz="2600" dirty="0" err="1"/>
              <a:t>même</a:t>
            </a:r>
            <a:r>
              <a:rPr lang="en-GB" sz="2600" dirty="0"/>
              <a:t> chose – on </a:t>
            </a:r>
            <a:r>
              <a:rPr lang="en-GB" sz="2600" dirty="0" err="1"/>
              <a:t>est</a:t>
            </a:r>
            <a:r>
              <a:rPr lang="en-GB" sz="2600" dirty="0"/>
              <a:t> </a:t>
            </a:r>
            <a:r>
              <a:rPr lang="en-GB" sz="2600" dirty="0" err="1"/>
              <a:t>égal</a:t>
            </a:r>
            <a:endParaRPr lang="en-GB" sz="2600" dirty="0"/>
          </a:p>
          <a:p>
            <a:pPr marL="514350" indent="-514350">
              <a:buFont typeface="+mj-lt"/>
              <a:buAutoNum type="arabicPeriod"/>
            </a:pPr>
            <a:r>
              <a:rPr lang="en-GB" sz="2600" dirty="0" err="1"/>
              <a:t>Ce</a:t>
            </a:r>
            <a:r>
              <a:rPr lang="en-GB" sz="2600" dirty="0"/>
              <a:t> </a:t>
            </a:r>
            <a:r>
              <a:rPr lang="en-GB" sz="2600" dirty="0" err="1"/>
              <a:t>n’est</a:t>
            </a:r>
            <a:r>
              <a:rPr lang="en-GB" sz="2600" dirty="0"/>
              <a:t> pas </a:t>
            </a:r>
            <a:r>
              <a:rPr lang="en-GB" sz="2600" dirty="0" err="1"/>
              <a:t>très</a:t>
            </a:r>
            <a:r>
              <a:rPr lang="en-GB" sz="2600" dirty="0"/>
              <a:t> chic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 err="1"/>
              <a:t>C’est</a:t>
            </a:r>
            <a:r>
              <a:rPr lang="en-GB" sz="2600" dirty="0"/>
              <a:t> trop démodé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 err="1"/>
              <a:t>C’est</a:t>
            </a:r>
            <a:r>
              <a:rPr lang="en-GB" sz="2600" dirty="0"/>
              <a:t> facile à </a:t>
            </a:r>
            <a:r>
              <a:rPr lang="en-GB" sz="2600" dirty="0" err="1"/>
              <a:t>décider</a:t>
            </a:r>
            <a:r>
              <a:rPr lang="en-GB" sz="2600" dirty="0"/>
              <a:t> </a:t>
            </a:r>
            <a:r>
              <a:rPr lang="en-GB" sz="2600" dirty="0" err="1"/>
              <a:t>ce</a:t>
            </a:r>
            <a:r>
              <a:rPr lang="en-GB" sz="2600" dirty="0"/>
              <a:t> </a:t>
            </a:r>
            <a:r>
              <a:rPr lang="en-GB" sz="2600" dirty="0" err="1"/>
              <a:t>qu’on</a:t>
            </a:r>
            <a:r>
              <a:rPr lang="en-GB" sz="2600" dirty="0"/>
              <a:t> </a:t>
            </a:r>
            <a:r>
              <a:rPr lang="en-GB" sz="2600" dirty="0" err="1"/>
              <a:t>va</a:t>
            </a:r>
            <a:r>
              <a:rPr lang="en-GB" sz="2600" dirty="0"/>
              <a:t> porter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 err="1"/>
              <a:t>C’est</a:t>
            </a:r>
            <a:r>
              <a:rPr lang="en-GB" sz="2600" dirty="0"/>
              <a:t> </a:t>
            </a:r>
            <a:r>
              <a:rPr lang="en-GB" sz="2600" dirty="0" err="1"/>
              <a:t>contre</a:t>
            </a:r>
            <a:r>
              <a:rPr lang="en-GB" sz="2600" dirty="0"/>
              <a:t> </a:t>
            </a:r>
            <a:r>
              <a:rPr lang="en-GB" sz="2600" dirty="0" err="1"/>
              <a:t>notre</a:t>
            </a:r>
            <a:r>
              <a:rPr lang="en-GB" sz="2600" dirty="0"/>
              <a:t> </a:t>
            </a:r>
            <a:r>
              <a:rPr lang="en-GB" sz="2600" dirty="0" err="1"/>
              <a:t>liberté</a:t>
            </a:r>
            <a:r>
              <a:rPr lang="en-GB" sz="2600" dirty="0"/>
              <a:t> </a:t>
            </a:r>
            <a:r>
              <a:rPr lang="en-GB" sz="2600" dirty="0" err="1"/>
              <a:t>d’expression</a:t>
            </a:r>
            <a:endParaRPr lang="en-GB" sz="2600" dirty="0"/>
          </a:p>
          <a:p>
            <a:pPr marL="514350" indent="-514350">
              <a:buFont typeface="+mj-lt"/>
              <a:buAutoNum type="arabicPeriod"/>
            </a:pPr>
            <a:r>
              <a:rPr lang="en-GB" sz="2600" dirty="0"/>
              <a:t>Je </a:t>
            </a:r>
            <a:r>
              <a:rPr lang="en-GB" sz="2600" dirty="0" err="1"/>
              <a:t>préfère</a:t>
            </a:r>
            <a:r>
              <a:rPr lang="en-GB" sz="2600" dirty="0"/>
              <a:t> le </a:t>
            </a:r>
            <a:r>
              <a:rPr lang="en-GB" sz="2600" dirty="0" err="1"/>
              <a:t>système</a:t>
            </a:r>
            <a:r>
              <a:rPr lang="en-GB" sz="2600" dirty="0"/>
              <a:t> </a:t>
            </a:r>
            <a:r>
              <a:rPr lang="en-GB" sz="2600" dirty="0" err="1"/>
              <a:t>français</a:t>
            </a:r>
            <a:r>
              <a:rPr lang="en-GB" sz="2600" dirty="0"/>
              <a:t> </a:t>
            </a:r>
            <a:r>
              <a:rPr lang="en-GB" sz="2600" dirty="0" err="1"/>
              <a:t>où</a:t>
            </a:r>
            <a:r>
              <a:rPr lang="en-GB" sz="2600" dirty="0"/>
              <a:t> on ne </a:t>
            </a:r>
            <a:r>
              <a:rPr lang="en-GB" sz="2600" dirty="0" err="1"/>
              <a:t>porte</a:t>
            </a:r>
            <a:r>
              <a:rPr lang="en-GB" sz="2600" dirty="0"/>
              <a:t> pas </a:t>
            </a:r>
            <a:r>
              <a:rPr lang="en-GB" sz="2600" dirty="0" err="1"/>
              <a:t>d’uniforme</a:t>
            </a:r>
            <a:endParaRPr lang="en-GB" sz="2600" dirty="0"/>
          </a:p>
          <a:p>
            <a:pPr marL="514350" indent="-514350">
              <a:buFont typeface="+mj-lt"/>
              <a:buAutoNum type="arabicPeriod"/>
            </a:pPr>
            <a:r>
              <a:rPr lang="en-GB" sz="2600" dirty="0" err="1"/>
              <a:t>C’est</a:t>
            </a:r>
            <a:r>
              <a:rPr lang="en-GB" sz="2600" dirty="0"/>
              <a:t> </a:t>
            </a:r>
            <a:r>
              <a:rPr lang="en-GB" sz="2600" dirty="0" err="1"/>
              <a:t>pratique</a:t>
            </a:r>
            <a:endParaRPr lang="en-GB" sz="26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163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46056" y="1435646"/>
            <a:ext cx="1656184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100" dirty="0" err="1"/>
              <a:t>Une</a:t>
            </a:r>
            <a:r>
              <a:rPr lang="en-GB" sz="1100" dirty="0"/>
              <a:t> </a:t>
            </a:r>
            <a:r>
              <a:rPr lang="en-GB" sz="1100" dirty="0" err="1"/>
              <a:t>jupe</a:t>
            </a:r>
            <a:r>
              <a:rPr lang="en-GB" sz="1100" dirty="0"/>
              <a:t> </a:t>
            </a:r>
            <a:r>
              <a:rPr lang="en-GB" sz="1100" b="1" dirty="0"/>
              <a:t>noire</a:t>
            </a:r>
          </a:p>
          <a:p>
            <a:r>
              <a:rPr lang="en-GB" sz="1100" dirty="0"/>
              <a:t>Un </a:t>
            </a:r>
            <a:r>
              <a:rPr lang="en-GB" sz="1100" dirty="0" err="1"/>
              <a:t>pantalon</a:t>
            </a:r>
            <a:r>
              <a:rPr lang="en-GB" sz="1100" dirty="0"/>
              <a:t> </a:t>
            </a:r>
            <a:r>
              <a:rPr lang="en-GB" sz="1100" b="1" dirty="0"/>
              <a:t>noir</a:t>
            </a:r>
            <a:endParaRPr lang="en-GB" sz="1100" dirty="0"/>
          </a:p>
          <a:p>
            <a:r>
              <a:rPr lang="en-GB" sz="1100" dirty="0" err="1"/>
              <a:t>Une</a:t>
            </a:r>
            <a:r>
              <a:rPr lang="en-GB" sz="1100" dirty="0"/>
              <a:t> chemise </a:t>
            </a:r>
            <a:r>
              <a:rPr lang="en-GB" sz="1100" b="1" dirty="0"/>
              <a:t>blanche</a:t>
            </a:r>
          </a:p>
          <a:p>
            <a:r>
              <a:rPr lang="en-GB" sz="1100" dirty="0"/>
              <a:t>Des </a:t>
            </a:r>
            <a:r>
              <a:rPr lang="en-GB" sz="1100" dirty="0" err="1"/>
              <a:t>chaussures</a:t>
            </a:r>
            <a:r>
              <a:rPr lang="en-GB" sz="1100" dirty="0"/>
              <a:t> </a:t>
            </a:r>
            <a:r>
              <a:rPr lang="en-GB" sz="1100" b="1" dirty="0"/>
              <a:t>blanches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9635"/>
            <a:ext cx="5137691" cy="36933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Tu es pour </a:t>
            </a:r>
            <a:r>
              <a:rPr lang="en-GB" b="1" dirty="0" err="1"/>
              <a:t>ou</a:t>
            </a:r>
            <a:r>
              <a:rPr lang="en-GB" b="1" dirty="0"/>
              <a:t> </a:t>
            </a:r>
            <a:r>
              <a:rPr lang="en-GB" b="1" dirty="0" err="1"/>
              <a:t>contre</a:t>
            </a:r>
            <a:r>
              <a:rPr lang="en-GB" b="1" dirty="0"/>
              <a:t> </a:t>
            </a:r>
            <a:r>
              <a:rPr lang="en-GB" b="1" dirty="0" err="1"/>
              <a:t>l’uniforme</a:t>
            </a:r>
            <a:r>
              <a:rPr lang="en-GB" b="1" dirty="0"/>
              <a:t> </a:t>
            </a:r>
            <a:r>
              <a:rPr lang="en-GB" b="1" dirty="0" err="1"/>
              <a:t>scolaire</a:t>
            </a:r>
            <a:r>
              <a:rPr lang="en-GB" b="1" dirty="0"/>
              <a:t>?  Un </a:t>
            </a:r>
            <a:r>
              <a:rPr lang="en-GB" b="1" dirty="0" err="1"/>
              <a:t>débat</a:t>
            </a:r>
            <a:r>
              <a:rPr lang="en-GB" b="1" dirty="0"/>
              <a:t>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88024" y="3325839"/>
            <a:ext cx="1469251" cy="33855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Les </a:t>
            </a:r>
            <a:r>
              <a:rPr lang="en-GB" sz="1600" dirty="0" err="1"/>
              <a:t>avantages</a:t>
            </a:r>
            <a:endParaRPr lang="en-GB" sz="16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166153"/>
              </p:ext>
            </p:extLst>
          </p:nvPr>
        </p:nvGraphicFramePr>
        <p:xfrm>
          <a:off x="6767736" y="-14563"/>
          <a:ext cx="2376264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7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r>
                        <a:rPr lang="en-GB" sz="1100" dirty="0"/>
                        <a:t>Singular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plural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013439"/>
              </p:ext>
            </p:extLst>
          </p:nvPr>
        </p:nvGraphicFramePr>
        <p:xfrm>
          <a:off x="6775152" y="244517"/>
          <a:ext cx="2339752" cy="1191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8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8757">
                <a:tc>
                  <a:txBody>
                    <a:bodyPr/>
                    <a:lstStyle/>
                    <a:p>
                      <a:r>
                        <a:rPr lang="en-GB" sz="900" dirty="0" err="1">
                          <a:latin typeface="+mn-lt"/>
                        </a:rPr>
                        <a:t>masc</a:t>
                      </a:r>
                      <a:endParaRPr lang="en-GB" sz="9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+mn-lt"/>
                        </a:rPr>
                        <a:t>fem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err="1">
                          <a:latin typeface="+mn-lt"/>
                        </a:rPr>
                        <a:t>masc</a:t>
                      </a:r>
                      <a:r>
                        <a:rPr lang="en-GB" sz="900" dirty="0">
                          <a:latin typeface="+mn-lt"/>
                        </a:rPr>
                        <a:t> 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+mn-lt"/>
                        </a:rPr>
                        <a:t>fem pl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850"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+mn-lt"/>
                        </a:rPr>
                        <a:t>noir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+mn-lt"/>
                        </a:rPr>
                        <a:t>noire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+mn-lt"/>
                        </a:rPr>
                        <a:t>noirs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err="1">
                          <a:latin typeface="+mn-lt"/>
                        </a:rPr>
                        <a:t>noires</a:t>
                      </a:r>
                      <a:endParaRPr lang="en-GB" sz="9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757"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+mn-lt"/>
                        </a:rPr>
                        <a:t>rouge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+mn-lt"/>
                        </a:rPr>
                        <a:t>rouge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+mn-lt"/>
                        </a:rPr>
                        <a:t>rouges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+mn-lt"/>
                        </a:rPr>
                        <a:t>rouges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757">
                <a:tc>
                  <a:txBody>
                    <a:bodyPr/>
                    <a:lstStyle/>
                    <a:p>
                      <a:r>
                        <a:rPr lang="en-GB" sz="900" dirty="0" err="1">
                          <a:latin typeface="+mn-lt"/>
                        </a:rPr>
                        <a:t>blanc</a:t>
                      </a:r>
                      <a:endParaRPr lang="en-GB" sz="9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+mn-lt"/>
                        </a:rPr>
                        <a:t>blanche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err="1">
                          <a:latin typeface="+mn-lt"/>
                        </a:rPr>
                        <a:t>blancs</a:t>
                      </a:r>
                      <a:endParaRPr lang="en-GB" sz="9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+mn-lt"/>
                        </a:rPr>
                        <a:t>blanches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176428" y="0"/>
            <a:ext cx="1584176" cy="33239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b="1" dirty="0"/>
              <a:t>Un </a:t>
            </a:r>
            <a:r>
              <a:rPr lang="en-GB" sz="1000" b="1" dirty="0" err="1"/>
              <a:t>chandail</a:t>
            </a:r>
            <a:r>
              <a:rPr lang="en-GB" sz="1000" b="1" dirty="0"/>
              <a:t> -  a cardigan</a:t>
            </a:r>
          </a:p>
          <a:p>
            <a:r>
              <a:rPr lang="en-GB" sz="1000" b="1" dirty="0"/>
              <a:t>Un </a:t>
            </a:r>
            <a:r>
              <a:rPr lang="en-GB" sz="1000" b="1" dirty="0" err="1"/>
              <a:t>collant</a:t>
            </a:r>
            <a:r>
              <a:rPr lang="en-GB" sz="1000" b="1" dirty="0"/>
              <a:t> – tights</a:t>
            </a:r>
          </a:p>
          <a:p>
            <a:r>
              <a:rPr lang="en-GB" sz="1000" b="1" dirty="0"/>
              <a:t>Un jean – jeans</a:t>
            </a:r>
          </a:p>
          <a:p>
            <a:r>
              <a:rPr lang="en-GB" sz="1000" b="1" dirty="0"/>
              <a:t>Un maillot a (football) shirt</a:t>
            </a:r>
          </a:p>
          <a:p>
            <a:r>
              <a:rPr lang="en-GB" sz="1000" b="1" dirty="0"/>
              <a:t>Un </a:t>
            </a:r>
            <a:r>
              <a:rPr lang="en-GB" sz="1000" b="1" dirty="0" err="1"/>
              <a:t>pantalon</a:t>
            </a:r>
            <a:r>
              <a:rPr lang="en-GB" sz="1000" b="1" dirty="0"/>
              <a:t> – trousers</a:t>
            </a:r>
          </a:p>
          <a:p>
            <a:r>
              <a:rPr lang="en-GB" sz="1000" b="1" dirty="0"/>
              <a:t>Un polo -  a polo shirt</a:t>
            </a:r>
          </a:p>
          <a:p>
            <a:r>
              <a:rPr lang="en-GB" sz="1000" b="1" dirty="0"/>
              <a:t>Un pull – a jumper</a:t>
            </a:r>
          </a:p>
          <a:p>
            <a:r>
              <a:rPr lang="en-GB" sz="1000" b="1" dirty="0"/>
              <a:t>Un short – shorts</a:t>
            </a:r>
          </a:p>
          <a:p>
            <a:r>
              <a:rPr lang="en-GB" sz="1000" b="1" dirty="0"/>
              <a:t>Un sweat -  a sweatshirt</a:t>
            </a:r>
          </a:p>
          <a:p>
            <a:r>
              <a:rPr lang="en-GB" sz="1000" b="1" dirty="0"/>
              <a:t>Un tee-shirt – a tee- shirt</a:t>
            </a:r>
          </a:p>
          <a:p>
            <a:r>
              <a:rPr lang="en-GB" sz="1000" b="1" dirty="0" err="1"/>
              <a:t>Une</a:t>
            </a:r>
            <a:r>
              <a:rPr lang="en-GB" sz="1000" b="1" dirty="0"/>
              <a:t> chemise – a shirt</a:t>
            </a:r>
          </a:p>
          <a:p>
            <a:r>
              <a:rPr lang="en-GB" sz="1000" b="1" dirty="0"/>
              <a:t>Un </a:t>
            </a:r>
            <a:r>
              <a:rPr lang="en-GB" sz="1000" b="1" dirty="0" err="1"/>
              <a:t>chemisier</a:t>
            </a:r>
            <a:r>
              <a:rPr lang="en-GB" sz="1000" b="1" dirty="0"/>
              <a:t> -  a blouse</a:t>
            </a:r>
          </a:p>
          <a:p>
            <a:r>
              <a:rPr lang="en-GB" sz="1000" b="1" dirty="0" err="1"/>
              <a:t>Une</a:t>
            </a:r>
            <a:r>
              <a:rPr lang="en-GB" sz="1000" b="1" dirty="0"/>
              <a:t> </a:t>
            </a:r>
            <a:r>
              <a:rPr lang="en-GB" sz="1000" b="1" dirty="0" err="1"/>
              <a:t>cravate</a:t>
            </a:r>
            <a:r>
              <a:rPr lang="en-GB" sz="1000" b="1" dirty="0"/>
              <a:t> -  a tie</a:t>
            </a:r>
          </a:p>
          <a:p>
            <a:r>
              <a:rPr lang="en-GB" sz="1000" b="1" dirty="0" err="1"/>
              <a:t>Une</a:t>
            </a:r>
            <a:r>
              <a:rPr lang="en-GB" sz="1000" b="1" dirty="0"/>
              <a:t> </a:t>
            </a:r>
            <a:r>
              <a:rPr lang="en-GB" sz="1000" b="1" dirty="0" err="1"/>
              <a:t>jupe</a:t>
            </a:r>
            <a:r>
              <a:rPr lang="en-GB" sz="1000" b="1" dirty="0"/>
              <a:t> – a skirt</a:t>
            </a:r>
          </a:p>
          <a:p>
            <a:r>
              <a:rPr lang="en-GB" sz="1000" b="1" dirty="0" err="1"/>
              <a:t>Une</a:t>
            </a:r>
            <a:r>
              <a:rPr lang="en-GB" sz="1000" b="1" dirty="0"/>
              <a:t> robe -  a dress</a:t>
            </a:r>
          </a:p>
          <a:p>
            <a:r>
              <a:rPr lang="en-GB" sz="1000" b="1" dirty="0"/>
              <a:t>Une </a:t>
            </a:r>
            <a:r>
              <a:rPr lang="en-GB" sz="1000" b="1" dirty="0" err="1"/>
              <a:t>veste</a:t>
            </a:r>
            <a:r>
              <a:rPr lang="en-GB" sz="1000" b="1" dirty="0"/>
              <a:t> – a blazer</a:t>
            </a:r>
          </a:p>
          <a:p>
            <a:r>
              <a:rPr lang="en-GB" sz="1000" b="1" dirty="0"/>
              <a:t>Des baskets – trainers</a:t>
            </a:r>
          </a:p>
          <a:p>
            <a:r>
              <a:rPr lang="en-GB" sz="1000" b="1" dirty="0"/>
              <a:t>Des </a:t>
            </a:r>
            <a:r>
              <a:rPr lang="en-GB" sz="1000" b="1" dirty="0" err="1"/>
              <a:t>chaussures</a:t>
            </a:r>
            <a:r>
              <a:rPr lang="en-GB" sz="1000" b="1" dirty="0"/>
              <a:t> – shoes</a:t>
            </a:r>
          </a:p>
          <a:p>
            <a:r>
              <a:rPr lang="en-GB" sz="1000" b="1" dirty="0"/>
              <a:t>Des </a:t>
            </a:r>
            <a:r>
              <a:rPr lang="en-GB" sz="1000" b="1" dirty="0" err="1"/>
              <a:t>chaussettes</a:t>
            </a:r>
            <a:r>
              <a:rPr lang="en-GB" sz="1000" b="1" dirty="0"/>
              <a:t> – socks</a:t>
            </a:r>
          </a:p>
          <a:p>
            <a:r>
              <a:rPr lang="en-GB" sz="1000" b="1" dirty="0"/>
              <a:t>Des </a:t>
            </a:r>
            <a:r>
              <a:rPr lang="en-GB" sz="1000" b="1" dirty="0" err="1"/>
              <a:t>sandales</a:t>
            </a:r>
            <a:r>
              <a:rPr lang="en-GB" sz="1000" b="1" dirty="0"/>
              <a:t> - sandals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692261" y="3636238"/>
            <a:ext cx="4573141" cy="33239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050" dirty="0"/>
              <a:t>Je suis pour parce qu’on a un sens d’identité, on est un groupe.</a:t>
            </a:r>
          </a:p>
          <a:p>
            <a:pPr marL="609600" indent="-609600">
              <a:buNone/>
            </a:pPr>
            <a:r>
              <a:rPr lang="en-GB" sz="1050" dirty="0">
                <a:solidFill>
                  <a:srgbClr val="7030A0"/>
                </a:solidFill>
              </a:rPr>
              <a:t>I’m for because we have a sense of identity, we’re one group.</a:t>
            </a:r>
            <a:r>
              <a:rPr lang="fr-FR" sz="1050" dirty="0"/>
              <a:t> </a:t>
            </a:r>
          </a:p>
          <a:p>
            <a:pPr marL="0" indent="0">
              <a:buFont typeface="Arial" pitchFamily="34" charset="0"/>
              <a:buNone/>
            </a:pPr>
            <a:r>
              <a:rPr lang="fr-FR" sz="1050" dirty="0"/>
              <a:t>C’est une bonne idée, comme ça on est tous égaux.</a:t>
            </a:r>
            <a:br>
              <a:rPr lang="fr-FR" sz="1050" dirty="0"/>
            </a:br>
            <a:r>
              <a:rPr lang="en-GB" sz="1050" dirty="0">
                <a:solidFill>
                  <a:srgbClr val="7030A0"/>
                </a:solidFill>
              </a:rPr>
              <a:t>It’s a good idea because that way, we’re all equal.</a:t>
            </a:r>
          </a:p>
          <a:p>
            <a:pPr marL="0" indent="0">
              <a:buFont typeface="Arial" pitchFamily="34" charset="0"/>
              <a:buNone/>
            </a:pPr>
            <a:r>
              <a:rPr lang="fr-FR" sz="1050" dirty="0"/>
              <a:t>C’est excellent parce que ça limite le harcèlement. </a:t>
            </a:r>
            <a:br>
              <a:rPr lang="fr-FR" sz="1050" dirty="0"/>
            </a:br>
            <a:r>
              <a:rPr lang="en-GB" sz="1050" dirty="0">
                <a:solidFill>
                  <a:srgbClr val="7030A0"/>
                </a:solidFill>
              </a:rPr>
              <a:t>It’s excellent because it stops bullying.</a:t>
            </a:r>
          </a:p>
          <a:p>
            <a:pPr marL="0" indent="0">
              <a:buFont typeface="Arial" pitchFamily="34" charset="0"/>
              <a:buNone/>
            </a:pPr>
            <a:r>
              <a:rPr lang="en-US" sz="1050" dirty="0"/>
              <a:t>On ne </a:t>
            </a:r>
            <a:r>
              <a:rPr lang="en-US" sz="1050" dirty="0" err="1"/>
              <a:t>doit</a:t>
            </a:r>
            <a:r>
              <a:rPr lang="en-US" sz="1050" dirty="0"/>
              <a:t> pas </a:t>
            </a:r>
            <a:r>
              <a:rPr lang="en-US" sz="1050" dirty="0" err="1"/>
              <a:t>penser</a:t>
            </a:r>
            <a:r>
              <a:rPr lang="en-US" sz="1050" dirty="0"/>
              <a:t> aux </a:t>
            </a:r>
            <a:r>
              <a:rPr lang="en-US" sz="1050" dirty="0" err="1"/>
              <a:t>vêtements</a:t>
            </a:r>
            <a:r>
              <a:rPr lang="en-US" sz="1050" dirty="0"/>
              <a:t> le </a:t>
            </a:r>
            <a:r>
              <a:rPr lang="en-US" sz="1050" dirty="0" err="1"/>
              <a:t>matin</a:t>
            </a:r>
            <a:endParaRPr lang="en-US" sz="1050" dirty="0"/>
          </a:p>
          <a:p>
            <a:pPr marL="0" indent="0">
              <a:buFont typeface="Arial" pitchFamily="34" charset="0"/>
              <a:buNone/>
            </a:pPr>
            <a:r>
              <a:rPr lang="en-US" sz="1050" dirty="0">
                <a:solidFill>
                  <a:srgbClr val="7030A0"/>
                </a:solidFill>
              </a:rPr>
              <a:t>You don’t have to think about clothes in the morning</a:t>
            </a:r>
          </a:p>
          <a:p>
            <a:pPr marL="0" indent="0">
              <a:buFont typeface="Arial" pitchFamily="34" charset="0"/>
              <a:buNone/>
            </a:pPr>
            <a:endParaRPr lang="en-US" sz="1050" dirty="0">
              <a:solidFill>
                <a:srgbClr val="7030A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GB" sz="1050" dirty="0">
              <a:solidFill>
                <a:srgbClr val="7030A0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fr-FR" sz="1050" dirty="0"/>
              <a:t>Je pense que c’est stupide parce qu’on peut se confondre très facilement.</a:t>
            </a:r>
            <a:br>
              <a:rPr lang="fr-FR" sz="1050" dirty="0"/>
            </a:br>
            <a:r>
              <a:rPr lang="en-GB" sz="1050" dirty="0">
                <a:solidFill>
                  <a:srgbClr val="7030A0"/>
                </a:solidFill>
              </a:rPr>
              <a:t>I think it’s stupid because it’s easy for us to get confused.</a:t>
            </a:r>
          </a:p>
          <a:p>
            <a:pPr marL="0" indent="0">
              <a:buFont typeface="Arial" pitchFamily="34" charset="0"/>
              <a:buNone/>
            </a:pPr>
            <a:r>
              <a:rPr lang="fr-FR" sz="1050" dirty="0"/>
              <a:t>A mon avis, l’uniforme scolaire est trop stricte. </a:t>
            </a:r>
            <a:br>
              <a:rPr lang="fr-FR" sz="1050" dirty="0"/>
            </a:br>
            <a:r>
              <a:rPr lang="en-GB" sz="1050" dirty="0">
                <a:solidFill>
                  <a:srgbClr val="7030A0"/>
                </a:solidFill>
              </a:rPr>
              <a:t>In my opinion, the school uniform is too strict.</a:t>
            </a:r>
          </a:p>
          <a:p>
            <a:pPr marL="0" indent="0">
              <a:buFont typeface="Arial" pitchFamily="34" charset="0"/>
              <a:buNone/>
            </a:pPr>
            <a:r>
              <a:rPr lang="fr-FR" sz="1050" dirty="0"/>
              <a:t>Ce n’est pas top car ça gâche la personnalité et le style. </a:t>
            </a:r>
            <a:br>
              <a:rPr lang="fr-FR" sz="1050" dirty="0"/>
            </a:br>
            <a:r>
              <a:rPr lang="en-GB" sz="1050" dirty="0">
                <a:solidFill>
                  <a:srgbClr val="7030A0"/>
                </a:solidFill>
              </a:rPr>
              <a:t>It’s not great because it ruins your personality and style.</a:t>
            </a:r>
          </a:p>
          <a:p>
            <a:pPr marL="609600" indent="-609600">
              <a:buNone/>
            </a:pPr>
            <a:r>
              <a:rPr lang="fr-FR" sz="1050" dirty="0"/>
              <a:t>C’est idiot car on devrait avoir le droit de s’exprimer comme on veut</a:t>
            </a:r>
            <a:r>
              <a:rPr lang="en-GB" sz="1050" dirty="0">
                <a:solidFill>
                  <a:srgbClr val="7030A0"/>
                </a:solidFill>
              </a:rPr>
              <a:t>.  </a:t>
            </a:r>
          </a:p>
          <a:p>
            <a:pPr marL="609600" indent="-609600">
              <a:buNone/>
            </a:pPr>
            <a:r>
              <a:rPr lang="en-GB" sz="1050" dirty="0">
                <a:solidFill>
                  <a:srgbClr val="7030A0"/>
                </a:solidFill>
              </a:rPr>
              <a:t>It’s stupid because we should have the right to express ourselves how we want.</a:t>
            </a:r>
          </a:p>
          <a:p>
            <a:pPr marL="609600" indent="-609600">
              <a:buFont typeface="Arial" charset="0"/>
              <a:buNone/>
            </a:pPr>
            <a:endParaRPr lang="en-GB" sz="1050" dirty="0">
              <a:solidFill>
                <a:srgbClr val="7030A0"/>
              </a:solidFill>
            </a:endParaRPr>
          </a:p>
        </p:txBody>
      </p:sp>
      <p:graphicFrame>
        <p:nvGraphicFramePr>
          <p:cNvPr id="21" name="Group 38">
            <a:extLst>
              <a:ext uri="{FF2B5EF4-FFF2-40B4-BE49-F238E27FC236}">
                <a16:creationId xmlns:a16="http://schemas.microsoft.com/office/drawing/2014/main" id="{FABFB3B0-EF04-4847-BED4-406A733DA7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0525744"/>
              </p:ext>
            </p:extLst>
          </p:nvPr>
        </p:nvGraphicFramePr>
        <p:xfrm>
          <a:off x="54740" y="515833"/>
          <a:ext cx="4914289" cy="1931110"/>
        </p:xfrm>
        <a:graphic>
          <a:graphicData uri="http://schemas.openxmlformats.org/drawingml/2006/table">
            <a:tbl>
              <a:tblPr/>
              <a:tblGrid>
                <a:gridCol w="1274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4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34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1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642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</a:rPr>
                        <a:t>LES OPINIONS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55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Je </a:t>
                      </a:r>
                      <a:r>
                        <a:rPr kumimoji="0" lang="en-GB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suis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mic Sans MS" pitchFamily="66" charset="0"/>
                        </a:rPr>
                        <a:t>pour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l’uniforme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GB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scolaire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parce que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à</a:t>
                      </a: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 mon avis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6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puisque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je </a:t>
                      </a:r>
                      <a:r>
                        <a:rPr kumimoji="0" lang="en-GB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pense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 que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90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Je </a:t>
                      </a:r>
                      <a:r>
                        <a:rPr kumimoji="0" lang="en-GB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suis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GB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</a:rPr>
                        <a:t>contre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536836"/>
                  </a:ext>
                </a:extLst>
              </a:tr>
              <a:tr h="27919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Je suis </a:t>
                      </a: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</a:rPr>
                        <a:t>contre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car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selon moi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19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DEBEBE24-2D53-4586-9DF1-AC939AD1E857}"/>
              </a:ext>
            </a:extLst>
          </p:cNvPr>
          <p:cNvSpPr txBox="1"/>
          <p:nvPr/>
        </p:nvSpPr>
        <p:spPr>
          <a:xfrm>
            <a:off x="4787051" y="5155490"/>
            <a:ext cx="2117821" cy="33855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Les </a:t>
            </a:r>
            <a:r>
              <a:rPr lang="en-GB" sz="1600" dirty="0" err="1"/>
              <a:t>inconvénients</a:t>
            </a:r>
            <a:endParaRPr lang="en-GB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E0C455-E90B-4EDA-83F4-1D922CBB21C2}"/>
              </a:ext>
            </a:extLst>
          </p:cNvPr>
          <p:cNvSpPr txBox="1"/>
          <p:nvPr/>
        </p:nvSpPr>
        <p:spPr>
          <a:xfrm>
            <a:off x="51784" y="2548373"/>
            <a:ext cx="1469251" cy="33855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Debate phrases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8515273-A17C-457F-BECC-9AB6C3E012F6}"/>
              </a:ext>
            </a:extLst>
          </p:cNvPr>
          <p:cNvSpPr txBox="1"/>
          <p:nvPr/>
        </p:nvSpPr>
        <p:spPr>
          <a:xfrm>
            <a:off x="51784" y="2886927"/>
            <a:ext cx="971115" cy="33855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Agreeing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90ECF2-2C59-46CB-BE8B-E75F8C6FC20D}"/>
              </a:ext>
            </a:extLst>
          </p:cNvPr>
          <p:cNvSpPr txBox="1"/>
          <p:nvPr/>
        </p:nvSpPr>
        <p:spPr>
          <a:xfrm>
            <a:off x="0" y="4609008"/>
            <a:ext cx="1279856" cy="33855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Disagreeing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16A93528-43B5-4130-AF77-99EE76D8A3FB}"/>
              </a:ext>
            </a:extLst>
          </p:cNvPr>
          <p:cNvSpPr txBox="1">
            <a:spLocks/>
          </p:cNvSpPr>
          <p:nvPr/>
        </p:nvSpPr>
        <p:spPr>
          <a:xfrm>
            <a:off x="-57994" y="4871312"/>
            <a:ext cx="4969029" cy="33239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/>
              <a:t>Je suis contre cette idée – </a:t>
            </a:r>
            <a:r>
              <a:rPr lang="fr-FR" sz="1400" i="1" dirty="0" err="1"/>
              <a:t>I’m</a:t>
            </a:r>
            <a:r>
              <a:rPr lang="fr-FR" sz="1400" i="1" dirty="0"/>
              <a:t> </a:t>
            </a:r>
            <a:r>
              <a:rPr lang="fr-FR" sz="1400" i="1" dirty="0" err="1"/>
              <a:t>against</a:t>
            </a:r>
            <a:r>
              <a:rPr lang="fr-FR" sz="1400" i="1" dirty="0"/>
              <a:t> </a:t>
            </a:r>
            <a:r>
              <a:rPr lang="fr-FR" sz="1400" i="1" dirty="0" err="1"/>
              <a:t>this</a:t>
            </a:r>
            <a:r>
              <a:rPr lang="fr-FR" sz="1400" i="1" dirty="0"/>
              <a:t> </a:t>
            </a:r>
            <a:r>
              <a:rPr lang="fr-FR" sz="1400" i="1" dirty="0" err="1"/>
              <a:t>idea</a:t>
            </a:r>
            <a:endParaRPr lang="fr-FR" sz="1400" i="1" dirty="0"/>
          </a:p>
          <a:p>
            <a:pPr marL="0" indent="0">
              <a:buNone/>
            </a:pPr>
            <a:r>
              <a:rPr lang="fr-FR" sz="1400" dirty="0"/>
              <a:t>Je suis désolé mais ce n’est pas vrai </a:t>
            </a:r>
            <a:r>
              <a:rPr lang="fr-FR" sz="1400" i="1" dirty="0"/>
              <a:t>– </a:t>
            </a:r>
            <a:r>
              <a:rPr lang="fr-FR" sz="1400" i="1" dirty="0" err="1"/>
              <a:t>I’m</a:t>
            </a:r>
            <a:r>
              <a:rPr lang="fr-FR" sz="1400" i="1" dirty="0"/>
              <a:t> </a:t>
            </a:r>
            <a:r>
              <a:rPr lang="fr-FR" sz="1400" i="1" dirty="0" err="1"/>
              <a:t>sorry</a:t>
            </a:r>
            <a:r>
              <a:rPr lang="fr-FR" sz="1400" i="1" dirty="0"/>
              <a:t> but </a:t>
            </a:r>
            <a:r>
              <a:rPr lang="fr-FR" sz="1400" i="1" dirty="0" err="1"/>
              <a:t>thats</a:t>
            </a:r>
            <a:r>
              <a:rPr lang="fr-FR" sz="1400" i="1" dirty="0"/>
              <a:t> not </a:t>
            </a:r>
            <a:r>
              <a:rPr lang="fr-FR" sz="1400" i="1" dirty="0" err="1"/>
              <a:t>true</a:t>
            </a:r>
            <a:endParaRPr lang="fr-FR" sz="1400" i="1" dirty="0"/>
          </a:p>
          <a:p>
            <a:pPr marL="0" indent="0">
              <a:buNone/>
            </a:pPr>
            <a:r>
              <a:rPr lang="fr-FR" sz="1400" dirty="0"/>
              <a:t>Tu as tort – </a:t>
            </a:r>
            <a:r>
              <a:rPr lang="fr-FR" sz="1400" i="1" dirty="0" err="1"/>
              <a:t>you</a:t>
            </a:r>
            <a:r>
              <a:rPr lang="fr-FR" sz="1400" i="1" dirty="0"/>
              <a:t> are </a:t>
            </a:r>
            <a:r>
              <a:rPr lang="fr-FR" sz="1400" i="1" dirty="0" err="1"/>
              <a:t>wrong</a:t>
            </a:r>
            <a:endParaRPr lang="fr-FR" sz="1400" i="1" dirty="0"/>
          </a:p>
          <a:p>
            <a:pPr marL="0" indent="0">
              <a:buNone/>
            </a:pPr>
            <a:r>
              <a:rPr lang="fr-FR" sz="1400" dirty="0"/>
              <a:t>Je ne suis pas d’accord – </a:t>
            </a:r>
            <a:r>
              <a:rPr lang="fr-FR" sz="1400" i="1" dirty="0"/>
              <a:t>I </a:t>
            </a:r>
            <a:r>
              <a:rPr lang="fr-FR" sz="1400" i="1" dirty="0" err="1"/>
              <a:t>don’t</a:t>
            </a:r>
            <a:r>
              <a:rPr lang="fr-FR" sz="1400" i="1" dirty="0"/>
              <a:t> </a:t>
            </a:r>
            <a:r>
              <a:rPr lang="fr-FR" sz="1400" i="1" dirty="0" err="1"/>
              <a:t>agree</a:t>
            </a:r>
            <a:endParaRPr lang="fr-FR" sz="1400" i="1" dirty="0"/>
          </a:p>
          <a:p>
            <a:pPr marL="0" indent="0">
              <a:buNone/>
            </a:pPr>
            <a:r>
              <a:rPr lang="fr-FR" sz="1400" dirty="0"/>
              <a:t>Je comprends ce que tu veux dire mais – </a:t>
            </a:r>
            <a:r>
              <a:rPr lang="fr-FR" sz="1400" i="1" dirty="0"/>
              <a:t>I </a:t>
            </a:r>
            <a:r>
              <a:rPr lang="fr-FR" sz="1400" i="1" dirty="0" err="1"/>
              <a:t>get</a:t>
            </a:r>
            <a:r>
              <a:rPr lang="fr-FR" sz="1400" i="1" dirty="0"/>
              <a:t> </a:t>
            </a:r>
            <a:r>
              <a:rPr lang="fr-FR" sz="1400" i="1" dirty="0" err="1"/>
              <a:t>what</a:t>
            </a:r>
            <a:r>
              <a:rPr lang="fr-FR" sz="1400" i="1" dirty="0"/>
              <a:t> </a:t>
            </a:r>
            <a:r>
              <a:rPr lang="fr-FR" sz="1400" i="1" dirty="0" err="1"/>
              <a:t>you</a:t>
            </a:r>
            <a:r>
              <a:rPr lang="fr-FR" sz="1400" i="1" dirty="0"/>
              <a:t> </a:t>
            </a:r>
            <a:r>
              <a:rPr lang="fr-FR" sz="1400" i="1" dirty="0" err="1"/>
              <a:t>mean</a:t>
            </a:r>
            <a:r>
              <a:rPr lang="fr-FR" sz="1400" i="1" dirty="0"/>
              <a:t> but</a:t>
            </a:r>
          </a:p>
          <a:p>
            <a:pPr marL="0" indent="0">
              <a:buNone/>
            </a:pPr>
            <a:r>
              <a:rPr lang="fr-FR" sz="1400" dirty="0"/>
              <a:t>Tu te trompes – </a:t>
            </a:r>
            <a:r>
              <a:rPr lang="fr-FR" sz="1400" i="1" dirty="0"/>
              <a:t>You are </a:t>
            </a:r>
            <a:r>
              <a:rPr lang="fr-FR" sz="1400" i="1" dirty="0" err="1"/>
              <a:t>mistaken</a:t>
            </a:r>
            <a:endParaRPr lang="fr-FR" sz="1400" i="1" dirty="0"/>
          </a:p>
          <a:p>
            <a:pPr marL="0" indent="0">
              <a:buNone/>
            </a:pPr>
            <a:r>
              <a:rPr lang="fr-FR" sz="1400" dirty="0"/>
              <a:t>C’est ridicule ce que tu viens de dire – </a:t>
            </a:r>
            <a:r>
              <a:rPr lang="fr-FR" sz="1400" i="1" dirty="0" err="1"/>
              <a:t>It’s</a:t>
            </a:r>
            <a:r>
              <a:rPr lang="fr-FR" sz="1400" i="1" dirty="0"/>
              <a:t> </a:t>
            </a:r>
            <a:r>
              <a:rPr lang="fr-FR" sz="1400" i="1" dirty="0" err="1"/>
              <a:t>ridiculous</a:t>
            </a:r>
            <a:r>
              <a:rPr lang="fr-FR" sz="1400" i="1" dirty="0"/>
              <a:t> </a:t>
            </a:r>
            <a:r>
              <a:rPr lang="fr-FR" sz="1400" i="1" dirty="0" err="1"/>
              <a:t>what</a:t>
            </a:r>
            <a:r>
              <a:rPr lang="fr-FR" sz="1400" i="1" dirty="0"/>
              <a:t> </a:t>
            </a:r>
            <a:r>
              <a:rPr lang="fr-FR" sz="1400" i="1" dirty="0" err="1"/>
              <a:t>you</a:t>
            </a:r>
            <a:r>
              <a:rPr lang="fr-FR" sz="1400" i="1" dirty="0"/>
              <a:t> </a:t>
            </a:r>
            <a:r>
              <a:rPr lang="fr-FR" sz="1400" i="1" dirty="0" err="1"/>
              <a:t>just</a:t>
            </a:r>
            <a:r>
              <a:rPr lang="fr-FR" sz="1400" i="1" dirty="0"/>
              <a:t> </a:t>
            </a:r>
            <a:r>
              <a:rPr lang="fr-FR" sz="1400" i="1" dirty="0" err="1"/>
              <a:t>said</a:t>
            </a:r>
            <a:r>
              <a:rPr lang="fr-FR" sz="1400" i="1" dirty="0"/>
              <a:t> </a:t>
            </a:r>
            <a:endParaRPr lang="en-GB" sz="1400" i="1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23B17826-B3E4-4C21-9D96-4B5A5D74A794}"/>
              </a:ext>
            </a:extLst>
          </p:cNvPr>
          <p:cNvSpPr txBox="1">
            <a:spLocks/>
          </p:cNvSpPr>
          <p:nvPr/>
        </p:nvSpPr>
        <p:spPr>
          <a:xfrm>
            <a:off x="-19257" y="3201142"/>
            <a:ext cx="4969029" cy="33239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/>
              <a:t>Je suis d’accord avec toi </a:t>
            </a:r>
            <a:r>
              <a:rPr lang="fr-FR" sz="1400" i="1" dirty="0"/>
              <a:t>– I </a:t>
            </a:r>
            <a:r>
              <a:rPr lang="fr-FR" sz="1400" i="1" dirty="0" err="1"/>
              <a:t>agree</a:t>
            </a:r>
            <a:r>
              <a:rPr lang="fr-FR" sz="1400" i="1" dirty="0"/>
              <a:t> </a:t>
            </a:r>
            <a:r>
              <a:rPr lang="fr-FR" sz="1400" i="1" dirty="0" err="1"/>
              <a:t>with</a:t>
            </a:r>
            <a:r>
              <a:rPr lang="fr-FR" sz="1400" i="1" dirty="0"/>
              <a:t> </a:t>
            </a:r>
            <a:r>
              <a:rPr lang="fr-FR" sz="1400" i="1" dirty="0" err="1"/>
              <a:t>you</a:t>
            </a:r>
            <a:endParaRPr lang="fr-FR" sz="1400" i="1" dirty="0"/>
          </a:p>
          <a:p>
            <a:pPr marL="0" indent="0">
              <a:buNone/>
            </a:pPr>
            <a:r>
              <a:rPr lang="fr-FR" sz="1400" dirty="0"/>
              <a:t>Là, tu as peut-être raison </a:t>
            </a:r>
            <a:r>
              <a:rPr lang="fr-FR" sz="1400" i="1" dirty="0"/>
              <a:t>– </a:t>
            </a:r>
            <a:r>
              <a:rPr lang="fr-FR" sz="1400" i="1" dirty="0" err="1"/>
              <a:t>you</a:t>
            </a:r>
            <a:r>
              <a:rPr lang="fr-FR" sz="1400" i="1" dirty="0"/>
              <a:t> are </a:t>
            </a:r>
            <a:r>
              <a:rPr lang="fr-FR" sz="1400" i="1" dirty="0" err="1"/>
              <a:t>perhaps</a:t>
            </a:r>
            <a:r>
              <a:rPr lang="fr-FR" sz="1400" i="1" dirty="0"/>
              <a:t> right about </a:t>
            </a:r>
            <a:r>
              <a:rPr lang="fr-FR" sz="1400" i="1" dirty="0" err="1"/>
              <a:t>that</a:t>
            </a:r>
            <a:endParaRPr lang="fr-FR" sz="1400" i="1" dirty="0"/>
          </a:p>
          <a:p>
            <a:pPr marL="0" indent="0">
              <a:buNone/>
            </a:pPr>
            <a:r>
              <a:rPr lang="fr-FR" sz="1400" dirty="0"/>
              <a:t>C’est vrai en principe </a:t>
            </a:r>
            <a:r>
              <a:rPr lang="fr-FR" sz="1400" i="1" dirty="0"/>
              <a:t>– In </a:t>
            </a:r>
            <a:r>
              <a:rPr lang="fr-FR" sz="1400" i="1" dirty="0" err="1"/>
              <a:t>principle</a:t>
            </a:r>
            <a:r>
              <a:rPr lang="fr-FR" sz="1400" i="1" dirty="0"/>
              <a:t> </a:t>
            </a:r>
            <a:r>
              <a:rPr lang="fr-FR" sz="1400" i="1" dirty="0" err="1"/>
              <a:t>that</a:t>
            </a:r>
            <a:r>
              <a:rPr lang="fr-FR" sz="1400" i="1" dirty="0"/>
              <a:t> </a:t>
            </a:r>
            <a:r>
              <a:rPr lang="fr-FR" sz="1400" i="1" dirty="0" err="1"/>
              <a:t>is</a:t>
            </a:r>
            <a:r>
              <a:rPr lang="fr-FR" sz="1400" i="1" dirty="0"/>
              <a:t> </a:t>
            </a:r>
            <a:r>
              <a:rPr lang="fr-FR" sz="1400" i="1" dirty="0" err="1"/>
              <a:t>true</a:t>
            </a:r>
            <a:endParaRPr lang="fr-FR" sz="1400" i="1" dirty="0"/>
          </a:p>
          <a:p>
            <a:pPr marL="0" indent="0">
              <a:buNone/>
            </a:pPr>
            <a:r>
              <a:rPr lang="fr-FR" sz="1400" dirty="0"/>
              <a:t>Admettons que ce soit vrai, mais </a:t>
            </a:r>
            <a:r>
              <a:rPr lang="fr-FR" sz="1400" i="1" dirty="0"/>
              <a:t>– </a:t>
            </a:r>
            <a:r>
              <a:rPr lang="fr-FR" sz="1400" i="1" dirty="0" err="1"/>
              <a:t>Admittedly</a:t>
            </a:r>
            <a:r>
              <a:rPr lang="fr-FR" sz="1400" i="1" dirty="0"/>
              <a:t> </a:t>
            </a:r>
            <a:r>
              <a:rPr lang="fr-FR" sz="1400" i="1" dirty="0" err="1"/>
              <a:t>that</a:t>
            </a:r>
            <a:r>
              <a:rPr lang="fr-FR" sz="1400" i="1" dirty="0"/>
              <a:t> </a:t>
            </a:r>
            <a:r>
              <a:rPr lang="fr-FR" sz="1400" i="1" dirty="0" err="1"/>
              <a:t>is</a:t>
            </a:r>
            <a:r>
              <a:rPr lang="fr-FR" sz="1400" i="1" dirty="0"/>
              <a:t> </a:t>
            </a:r>
            <a:r>
              <a:rPr lang="fr-FR" sz="1400" i="1" dirty="0" err="1"/>
              <a:t>true</a:t>
            </a:r>
            <a:r>
              <a:rPr lang="fr-FR" sz="1400" i="1" dirty="0"/>
              <a:t> but</a:t>
            </a:r>
          </a:p>
          <a:p>
            <a:pPr marL="0" indent="0">
              <a:buNone/>
            </a:pPr>
            <a:r>
              <a:rPr lang="fr-FR" sz="1400" dirty="0"/>
              <a:t>Je suis du même avis </a:t>
            </a:r>
            <a:r>
              <a:rPr lang="fr-FR" sz="1400" i="1" dirty="0"/>
              <a:t>– </a:t>
            </a:r>
            <a:r>
              <a:rPr lang="fr-FR" sz="1400" i="1" dirty="0" err="1"/>
              <a:t>I’m</a:t>
            </a:r>
            <a:r>
              <a:rPr lang="fr-FR" sz="1400" i="1" dirty="0"/>
              <a:t> of the </a:t>
            </a:r>
            <a:r>
              <a:rPr lang="fr-FR" sz="1400" i="1" dirty="0" err="1"/>
              <a:t>same</a:t>
            </a:r>
            <a:r>
              <a:rPr lang="fr-FR" sz="1400" i="1" dirty="0"/>
              <a:t> opinion</a:t>
            </a:r>
            <a:endParaRPr lang="en-GB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6" grpId="0" build="p"/>
      <p:bldP spid="2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4294967295"/>
          </p:nvPr>
        </p:nvSpPr>
        <p:spPr>
          <a:xfrm>
            <a:off x="0" y="890588"/>
            <a:ext cx="8785225" cy="5634037"/>
          </a:xfrm>
        </p:spPr>
        <p:txBody>
          <a:bodyPr>
            <a:normAutofit fontScale="92500" lnSpcReduction="10000"/>
          </a:bodyPr>
          <a:lstStyle/>
          <a:p>
            <a:pPr marL="609600" indent="-609600" eaLnBrk="1" hangingPunct="1">
              <a:buFont typeface="+mj-lt"/>
              <a:buAutoNum type="arabicPeriod"/>
            </a:pPr>
            <a:r>
              <a:rPr lang="fr-FR" sz="2300" dirty="0"/>
              <a:t>C’est _</a:t>
            </a:r>
            <a:r>
              <a:rPr lang="fr-FR" sz="2400" dirty="0"/>
              <a:t>____</a:t>
            </a:r>
            <a:r>
              <a:rPr lang="fr-FR" sz="2300" dirty="0"/>
              <a:t>___ car on _________ avoir le ________ de s’exprimer comme on veut</a:t>
            </a:r>
            <a:r>
              <a:rPr lang="en-GB" sz="2300" dirty="0">
                <a:solidFill>
                  <a:srgbClr val="7030A0"/>
                </a:solidFill>
              </a:rPr>
              <a:t>.                                                                                                             It’s stupid because we should have the right to express ourselves how we want.</a:t>
            </a:r>
          </a:p>
          <a:p>
            <a:pPr marL="609600" indent="-609600" eaLnBrk="1" hangingPunct="1">
              <a:buFont typeface="+mj-lt"/>
              <a:buAutoNum type="arabicPeriod"/>
            </a:pPr>
            <a:r>
              <a:rPr lang="fr-FR" sz="2300" dirty="0"/>
              <a:t>C’est _____bonne ________, comme ça on est tous _________.</a:t>
            </a:r>
            <a:br>
              <a:rPr lang="fr-FR" sz="2300" dirty="0"/>
            </a:br>
            <a:r>
              <a:rPr lang="en-GB" sz="2300" dirty="0">
                <a:solidFill>
                  <a:srgbClr val="7030A0"/>
                </a:solidFill>
              </a:rPr>
              <a:t> It’s a good idea because that way, we’re all equal.</a:t>
            </a:r>
          </a:p>
          <a:p>
            <a:pPr marL="609600" indent="-609600" eaLnBrk="1" hangingPunct="1">
              <a:buFont typeface="+mj-lt"/>
              <a:buAutoNum type="arabicPeriod"/>
            </a:pPr>
            <a:r>
              <a:rPr lang="fr-FR" sz="2300" dirty="0"/>
              <a:t>_______ excellent ________que ça ___________le harcèlement</a:t>
            </a:r>
            <a:br>
              <a:rPr lang="fr-FR" sz="2300" dirty="0"/>
            </a:br>
            <a:r>
              <a:rPr lang="en-GB" sz="2300" dirty="0"/>
              <a:t> </a:t>
            </a:r>
            <a:r>
              <a:rPr lang="en-GB" sz="2300" dirty="0">
                <a:solidFill>
                  <a:srgbClr val="7030A0"/>
                </a:solidFill>
              </a:rPr>
              <a:t>It’s excellent because it stops bullying.</a:t>
            </a:r>
          </a:p>
          <a:p>
            <a:pPr marL="609600" indent="-609600" eaLnBrk="1" hangingPunct="1">
              <a:buFont typeface="+mj-lt"/>
              <a:buAutoNum type="arabicPeriod"/>
            </a:pPr>
            <a:r>
              <a:rPr lang="fr-FR" sz="2300" dirty="0"/>
              <a:t>Je ______que c’est stupide parce qu’on peut se _____________ très facilement.</a:t>
            </a:r>
            <a:br>
              <a:rPr lang="fr-FR" sz="2300" dirty="0"/>
            </a:br>
            <a:r>
              <a:rPr lang="en-GB" sz="2300" dirty="0"/>
              <a:t> </a:t>
            </a:r>
            <a:r>
              <a:rPr lang="en-GB" sz="2300" dirty="0">
                <a:solidFill>
                  <a:srgbClr val="7030A0"/>
                </a:solidFill>
              </a:rPr>
              <a:t>I think it’s stupid because it’s easy for us to get mixed up.</a:t>
            </a:r>
          </a:p>
          <a:p>
            <a:pPr marL="609600" indent="-609600" eaLnBrk="1" hangingPunct="1">
              <a:buFont typeface="+mj-lt"/>
              <a:buAutoNum type="arabicPeriod"/>
            </a:pPr>
            <a:r>
              <a:rPr lang="fr-FR" sz="2300" dirty="0"/>
              <a:t>A mon _______ , l’uniforme __________ est trop ________. </a:t>
            </a:r>
            <a:br>
              <a:rPr lang="fr-FR" sz="2300" dirty="0"/>
            </a:br>
            <a:r>
              <a:rPr lang="en-GB" sz="2300" dirty="0"/>
              <a:t> </a:t>
            </a:r>
            <a:r>
              <a:rPr lang="en-GB" sz="2300" dirty="0">
                <a:solidFill>
                  <a:srgbClr val="7030A0"/>
                </a:solidFill>
              </a:rPr>
              <a:t>In my opinion, school uniform is too strict.</a:t>
            </a:r>
          </a:p>
          <a:p>
            <a:pPr marL="609600" indent="-609600" eaLnBrk="1" hangingPunct="1">
              <a:buFont typeface="+mj-lt"/>
              <a:buAutoNum type="arabicPeriod"/>
            </a:pPr>
            <a:r>
              <a:rPr lang="fr-FR" sz="2300" dirty="0"/>
              <a:t>Ce n’est _____ top car ça _________la personnalité et le style. </a:t>
            </a:r>
            <a:br>
              <a:rPr lang="fr-FR" sz="2300" dirty="0"/>
            </a:br>
            <a:r>
              <a:rPr lang="en-GB" sz="2300" dirty="0">
                <a:solidFill>
                  <a:srgbClr val="7030A0"/>
                </a:solidFill>
              </a:rPr>
              <a:t> It’s not great because it ruins your personality and style.</a:t>
            </a:r>
          </a:p>
          <a:p>
            <a:pPr marL="609600" indent="-609600" eaLnBrk="1" hangingPunct="1">
              <a:buFont typeface="+mj-lt"/>
              <a:buAutoNum type="arabicPeriod"/>
            </a:pPr>
            <a:r>
              <a:rPr lang="fr-FR" sz="2300" dirty="0"/>
              <a:t>On a un sen d’__________, on _____ un_________</a:t>
            </a:r>
            <a:r>
              <a:rPr lang="es-ES" sz="2300" dirty="0"/>
              <a:t> </a:t>
            </a:r>
          </a:p>
          <a:p>
            <a:pPr marL="0" indent="0" eaLnBrk="1" hangingPunct="1">
              <a:buNone/>
            </a:pPr>
            <a:r>
              <a:rPr lang="es-ES" sz="2300" dirty="0">
                <a:solidFill>
                  <a:srgbClr val="7030A0"/>
                </a:solidFill>
              </a:rPr>
              <a:t>	</a:t>
            </a:r>
            <a:r>
              <a:rPr lang="en-GB" sz="2300" dirty="0">
                <a:solidFill>
                  <a:srgbClr val="7030A0"/>
                </a:solidFill>
              </a:rPr>
              <a:t>We have a sense of identity, we’re one group.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C244EC-D9EB-5447-A94A-07DEB2E0567A}"/>
              </a:ext>
            </a:extLst>
          </p:cNvPr>
          <p:cNvSpPr txBox="1"/>
          <p:nvPr/>
        </p:nvSpPr>
        <p:spPr>
          <a:xfrm>
            <a:off x="529516" y="129427"/>
            <a:ext cx="7786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dirty="0"/>
              <a:t>Complete the sentences with the </a:t>
            </a:r>
            <a:r>
              <a:rPr lang="es-ES" dirty="0" err="1"/>
              <a:t>missing</a:t>
            </a:r>
            <a:r>
              <a:rPr lang="es-ES" dirty="0"/>
              <a:t> French word.  Use the </a:t>
            </a:r>
            <a:r>
              <a:rPr lang="es-ES" dirty="0" err="1"/>
              <a:t>translation</a:t>
            </a:r>
            <a:r>
              <a:rPr lang="es-ES" dirty="0"/>
              <a:t> to help you.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935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err="1"/>
              <a:t>Traduisez</a:t>
            </a:r>
            <a:r>
              <a:rPr lang="en-GB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I think that a school uniform is a good idea because everyone is equal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 hate my school uniform because it is ugly and old-fashioned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In England it is normal to wear a school uniform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In France you don’t wear a school uniform usually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756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FF61BE-7C6A-4784-B87D-0743BB3F4AA1}"/>
              </a:ext>
            </a:extLst>
          </p:cNvPr>
          <p:cNvSpPr/>
          <p:nvPr/>
        </p:nvSpPr>
        <p:spPr>
          <a:xfrm>
            <a:off x="-108520" y="116632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fr-FR" sz="2800" b="1" u="sng" dirty="0">
                <a:solidFill>
                  <a:srgbClr val="1E1E1E"/>
                </a:solidFill>
                <a:latin typeface="BrownBold"/>
              </a:rPr>
              <a:t>L'uniforme fait son retour dans un collège </a:t>
            </a:r>
            <a:r>
              <a:rPr lang="fr-FR" sz="2800" b="1" u="sng" dirty="0">
                <a:solidFill>
                  <a:srgbClr val="1E1E1E"/>
                </a:solidFill>
                <a:latin typeface="BrownBold"/>
                <a:cs typeface="Calibri" panose="020F0502020204030204" pitchFamily="34" charset="0"/>
              </a:rPr>
              <a:t>à </a:t>
            </a:r>
            <a:r>
              <a:rPr lang="fr-FR" sz="2800" b="1" u="sng" dirty="0">
                <a:solidFill>
                  <a:srgbClr val="1E1E1E"/>
                </a:solidFill>
                <a:latin typeface="BrownBold"/>
              </a:rPr>
              <a:t>Toulouse</a:t>
            </a:r>
            <a:endParaRPr lang="fr-FR" sz="2800" b="1" u="sng" dirty="0">
              <a:solidFill>
                <a:srgbClr val="1E1E1E"/>
              </a:solidFill>
              <a:effectLst/>
              <a:latin typeface="Brown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3AB3AE-149D-4BD6-B56E-7E247682A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04" y="5272236"/>
            <a:ext cx="1681999" cy="15721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E8E034-41D9-4414-B12D-DD1F543E345C}"/>
              </a:ext>
            </a:extLst>
          </p:cNvPr>
          <p:cNvSpPr txBox="1"/>
          <p:nvPr/>
        </p:nvSpPr>
        <p:spPr>
          <a:xfrm>
            <a:off x="119166" y="639852"/>
            <a:ext cx="9024834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Watch this news report about a school in Toulouse which is re-introducing a compulsory school jacket </a:t>
            </a:r>
            <a:r>
              <a:rPr lang="en-US" b="1" i="1" u="sng" dirty="0"/>
              <a:t>(</a:t>
            </a:r>
            <a:r>
              <a:rPr lang="en-US" b="1" i="1" u="sng" dirty="0" err="1"/>
              <a:t>une</a:t>
            </a:r>
            <a:r>
              <a:rPr lang="en-US" b="1" i="1" u="sng" dirty="0"/>
              <a:t> blouse)</a:t>
            </a:r>
          </a:p>
          <a:p>
            <a:endParaRPr lang="en-US" b="1" i="1" u="sng" dirty="0"/>
          </a:p>
          <a:p>
            <a:endParaRPr lang="en-US" b="1" i="1" u="sng" dirty="0"/>
          </a:p>
          <a:p>
            <a:r>
              <a:rPr lang="en-US" b="1" u="sng" dirty="0"/>
              <a:t>Follow up questions after the video </a:t>
            </a:r>
          </a:p>
          <a:p>
            <a:endParaRPr lang="en-US" b="1" u="sng" dirty="0"/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dirty="0"/>
              <a:t>What are “</a:t>
            </a:r>
            <a:r>
              <a:rPr lang="en-US" dirty="0" err="1"/>
              <a:t>v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êtements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marque”?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dirty="0"/>
              <a:t>Who brought about (is in </a:t>
            </a:r>
            <a:r>
              <a:rPr lang="en-US" dirty="0" err="1"/>
              <a:t>favour</a:t>
            </a:r>
            <a:r>
              <a:rPr lang="en-US" dirty="0"/>
              <a:t>) of this change? Pupils or parents?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dirty="0"/>
              <a:t>One pupil says “On </a:t>
            </a:r>
            <a:r>
              <a:rPr lang="en-US" dirty="0" err="1"/>
              <a:t>trouvera</a:t>
            </a:r>
            <a:r>
              <a:rPr lang="en-US" dirty="0"/>
              <a:t> </a:t>
            </a:r>
            <a:r>
              <a:rPr lang="en-US" dirty="0" err="1"/>
              <a:t>toujours</a:t>
            </a:r>
            <a:r>
              <a:rPr lang="en-US" dirty="0"/>
              <a:t> un </a:t>
            </a:r>
            <a:r>
              <a:rPr lang="en-US" dirty="0" err="1"/>
              <a:t>moyen</a:t>
            </a:r>
            <a:r>
              <a:rPr lang="en-US" dirty="0"/>
              <a:t> de se render </a:t>
            </a:r>
            <a:r>
              <a:rPr lang="en-US" dirty="0" err="1"/>
              <a:t>supérieurs</a:t>
            </a:r>
            <a:r>
              <a:rPr lang="en-US" dirty="0"/>
              <a:t> aux </a:t>
            </a:r>
            <a:r>
              <a:rPr lang="en-US" dirty="0" err="1"/>
              <a:t>autres</a:t>
            </a:r>
            <a:r>
              <a:rPr lang="en-US" dirty="0"/>
              <a:t>” What does this roughly mean?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dirty="0"/>
              <a:t>How does the little boy react to the jacket being put on him?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dirty="0"/>
              <a:t>The headteacher says “On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tous</a:t>
            </a:r>
            <a:r>
              <a:rPr lang="en-US" dirty="0"/>
              <a:t> de la </a:t>
            </a:r>
            <a:r>
              <a:rPr lang="en-US" dirty="0" err="1"/>
              <a:t>m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ê</a:t>
            </a:r>
            <a:r>
              <a:rPr lang="en-US" dirty="0" err="1"/>
              <a:t>me</a:t>
            </a:r>
            <a:r>
              <a:rPr lang="en-US" dirty="0"/>
              <a:t> </a:t>
            </a:r>
            <a:r>
              <a:rPr lang="en-US" dirty="0" err="1"/>
              <a:t>école</a:t>
            </a:r>
            <a:r>
              <a:rPr lang="en-US" dirty="0"/>
              <a:t>, on a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m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ê</a:t>
            </a:r>
            <a:r>
              <a:rPr lang="en-US" dirty="0" err="1"/>
              <a:t>me</a:t>
            </a:r>
            <a:r>
              <a:rPr lang="en-US" dirty="0"/>
              <a:t> </a:t>
            </a:r>
            <a:r>
              <a:rPr lang="en-US" dirty="0" err="1"/>
              <a:t>identité</a:t>
            </a:r>
            <a:r>
              <a:rPr lang="en-US" dirty="0"/>
              <a:t>, on </a:t>
            </a:r>
            <a:r>
              <a:rPr lang="en-US" dirty="0" err="1"/>
              <a:t>forme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famille</a:t>
            </a:r>
            <a:r>
              <a:rPr lang="en-US" dirty="0"/>
              <a:t>” What does this mean?</a:t>
            </a:r>
          </a:p>
          <a:p>
            <a:pPr marL="342900" indent="-342900">
              <a:buAutoNum type="arabicParenR"/>
            </a:pPr>
            <a:endParaRPr lang="en-US" b="1" u="sng" dirty="0"/>
          </a:p>
          <a:p>
            <a:endParaRPr lang="en-US" dirty="0"/>
          </a:p>
          <a:p>
            <a:endParaRPr lang="en-US" b="1" i="1" u="sng" dirty="0"/>
          </a:p>
          <a:p>
            <a:r>
              <a:rPr lang="en-US" sz="1200" b="1" i="1" u="sng" dirty="0">
                <a:hlinkClick r:id="rId3"/>
              </a:rPr>
              <a:t>https://www.francetvinfo.fr/societe/l-uniforme-fait-son-retour-dans-un-college-public-de-</a:t>
            </a:r>
            <a:r>
              <a:rPr lang="en-US" sz="1200" b="1" i="1" u="sng" dirty="0" err="1">
                <a:hlinkClick r:id="rId3"/>
              </a:rPr>
              <a:t>toulouse_840521.html</a:t>
            </a:r>
            <a:endParaRPr lang="fr-FR" sz="1200" b="1" i="1" u="sng" dirty="0"/>
          </a:p>
          <a:p>
            <a:endParaRPr lang="en-US" sz="1200" b="1" i="1" u="sng" dirty="0"/>
          </a:p>
          <a:p>
            <a:endParaRPr lang="en-US" b="1" i="1" u="sng" dirty="0"/>
          </a:p>
          <a:p>
            <a:endParaRPr lang="en-GB" b="1" i="1" u="sng" dirty="0"/>
          </a:p>
        </p:txBody>
      </p:sp>
    </p:spTree>
    <p:extLst>
      <p:ext uri="{BB962C8B-B14F-4D97-AF65-F5344CB8AC3E}">
        <p14:creationId xmlns:p14="http://schemas.microsoft.com/office/powerpoint/2010/main" val="1314888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377B73-8A84-412B-A831-51555C00DEE3}"/>
              </a:ext>
            </a:extLst>
          </p:cNvPr>
          <p:cNvSpPr txBox="1"/>
          <p:nvPr/>
        </p:nvSpPr>
        <p:spPr>
          <a:xfrm>
            <a:off x="107504" y="56818"/>
            <a:ext cx="885698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u="sng" dirty="0" err="1"/>
              <a:t>Writing</a:t>
            </a:r>
            <a:r>
              <a:rPr lang="es-ES" sz="4000" b="1" u="sng" dirty="0"/>
              <a:t> </a:t>
            </a:r>
            <a:r>
              <a:rPr lang="es-ES" sz="4000" b="1" u="sng" dirty="0" err="1"/>
              <a:t>task</a:t>
            </a:r>
            <a:endParaRPr lang="en-US" sz="4000" b="1" u="sng" dirty="0"/>
          </a:p>
          <a:p>
            <a:endParaRPr lang="en-US" sz="2800" dirty="0"/>
          </a:p>
          <a:p>
            <a:r>
              <a:rPr lang="en-US" sz="2800" dirty="0"/>
              <a:t>Imagine you are an exchange pupil visiting a French school which is thinking about introducing uniform. They ask you to write your opinion for the newsletter.</a:t>
            </a:r>
          </a:p>
          <a:p>
            <a:r>
              <a:rPr lang="en-US" sz="2800" dirty="0"/>
              <a:t>You can argue FOR or AGAINST or a MIXTURE</a:t>
            </a:r>
          </a:p>
          <a:p>
            <a:r>
              <a:rPr lang="en-US" sz="2800" b="1" dirty="0"/>
              <a:t>Around 150 words</a:t>
            </a:r>
          </a:p>
          <a:p>
            <a:endParaRPr lang="en-US" sz="28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2800" dirty="0"/>
              <a:t>Describe your school’s current uniform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2800" dirty="0"/>
              <a:t>Say if there is anything you would rather wear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2800" dirty="0"/>
              <a:t>Mention the other side of the debate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2800" dirty="0"/>
              <a:t>Argue your case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2800" dirty="0"/>
              <a:t>Give a strong conclusion </a:t>
            </a:r>
          </a:p>
        </p:txBody>
      </p:sp>
    </p:spTree>
    <p:extLst>
      <p:ext uri="{BB962C8B-B14F-4D97-AF65-F5344CB8AC3E}">
        <p14:creationId xmlns:p14="http://schemas.microsoft.com/office/powerpoint/2010/main" val="1699701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F2CED-3071-ED4B-8B94-AF4FCA2C4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Learning Objectives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0C7BA-E602-9D4B-B354-10A938D1A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err="1"/>
              <a:t>Recall</a:t>
            </a:r>
            <a:r>
              <a:rPr lang="fr-FR" dirty="0"/>
              <a:t> items of school </a:t>
            </a:r>
            <a:r>
              <a:rPr lang="fr-FR" dirty="0" err="1"/>
              <a:t>uniform</a:t>
            </a:r>
            <a:endParaRPr lang="fr-FR" dirty="0"/>
          </a:p>
          <a:p>
            <a:r>
              <a:rPr lang="fr-FR" b="1" dirty="0" err="1"/>
              <a:t>Understand</a:t>
            </a:r>
            <a:r>
              <a:rPr lang="fr-FR" dirty="0"/>
              <a:t> different opinions about school </a:t>
            </a:r>
            <a:r>
              <a:rPr lang="fr-FR" dirty="0" err="1"/>
              <a:t>uniform</a:t>
            </a:r>
            <a:endParaRPr lang="fr-FR" dirty="0"/>
          </a:p>
          <a:p>
            <a:r>
              <a:rPr lang="fr-FR" b="1" dirty="0"/>
              <a:t>Use</a:t>
            </a:r>
            <a:r>
              <a:rPr lang="fr-FR" dirty="0"/>
              <a:t> a </a:t>
            </a:r>
            <a:r>
              <a:rPr lang="fr-FR" dirty="0" err="1"/>
              <a:t>variety</a:t>
            </a:r>
            <a:r>
              <a:rPr lang="fr-FR" dirty="0"/>
              <a:t> of opinions to talk about your school </a:t>
            </a:r>
            <a:r>
              <a:rPr lang="fr-FR"/>
              <a:t>uniform</a:t>
            </a:r>
            <a:endParaRPr lang="fr-F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535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5929" y="4581128"/>
            <a:ext cx="9252520" cy="304698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GB" sz="2400" dirty="0"/>
              <a:t>Un jean</a:t>
            </a:r>
          </a:p>
          <a:p>
            <a:r>
              <a:rPr lang="en-GB" sz="2400" dirty="0"/>
              <a:t>Un polo</a:t>
            </a:r>
          </a:p>
          <a:p>
            <a:r>
              <a:rPr lang="en-GB" sz="2400" dirty="0" err="1"/>
              <a:t>Une</a:t>
            </a:r>
            <a:r>
              <a:rPr lang="en-GB" sz="2400" dirty="0"/>
              <a:t> </a:t>
            </a:r>
            <a:r>
              <a:rPr lang="en-GB" sz="2400" dirty="0" err="1"/>
              <a:t>cravate</a:t>
            </a:r>
            <a:endParaRPr lang="en-GB" sz="2400" dirty="0"/>
          </a:p>
          <a:p>
            <a:r>
              <a:rPr lang="en-GB" sz="2400" dirty="0" err="1"/>
              <a:t>Une</a:t>
            </a:r>
            <a:r>
              <a:rPr lang="en-GB" sz="2400" dirty="0"/>
              <a:t> </a:t>
            </a:r>
            <a:r>
              <a:rPr lang="en-GB" sz="2400" dirty="0" err="1"/>
              <a:t>veste</a:t>
            </a:r>
            <a:endParaRPr lang="en-GB" sz="2400" dirty="0"/>
          </a:p>
          <a:p>
            <a:r>
              <a:rPr lang="en-GB" sz="2400" dirty="0"/>
              <a:t>Un pull</a:t>
            </a:r>
          </a:p>
          <a:p>
            <a:r>
              <a:rPr lang="en-GB" sz="2400" dirty="0" err="1"/>
              <a:t>Une</a:t>
            </a:r>
            <a:r>
              <a:rPr lang="en-GB" sz="2400" dirty="0"/>
              <a:t> robe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 err="1"/>
              <a:t>Une</a:t>
            </a:r>
            <a:r>
              <a:rPr lang="en-GB" sz="2400" dirty="0"/>
              <a:t> chemise</a:t>
            </a:r>
          </a:p>
          <a:p>
            <a:r>
              <a:rPr lang="en-GB" sz="2400" dirty="0"/>
              <a:t>Un t-shirt</a:t>
            </a:r>
          </a:p>
          <a:p>
            <a:r>
              <a:rPr lang="en-GB" sz="2400" dirty="0" err="1"/>
              <a:t>Une</a:t>
            </a:r>
            <a:r>
              <a:rPr lang="en-GB" sz="2400" dirty="0"/>
              <a:t> </a:t>
            </a:r>
            <a:r>
              <a:rPr lang="en-GB" sz="2400" dirty="0" err="1"/>
              <a:t>jupe</a:t>
            </a:r>
            <a:endParaRPr lang="en-GB" sz="2400" dirty="0"/>
          </a:p>
          <a:p>
            <a:r>
              <a:rPr lang="en-GB" sz="2400" dirty="0"/>
              <a:t>Des </a:t>
            </a:r>
            <a:r>
              <a:rPr lang="en-GB" sz="2400" dirty="0" err="1"/>
              <a:t>chaussettes</a:t>
            </a:r>
            <a:endParaRPr lang="en-GB" sz="2400" dirty="0"/>
          </a:p>
          <a:p>
            <a:r>
              <a:rPr lang="en-GB" sz="2400" dirty="0"/>
              <a:t>Des </a:t>
            </a:r>
            <a:r>
              <a:rPr lang="en-GB" sz="2400" dirty="0" err="1"/>
              <a:t>chaussures</a:t>
            </a:r>
            <a:endParaRPr lang="en-GB" sz="2400" dirty="0"/>
          </a:p>
          <a:p>
            <a:r>
              <a:rPr lang="en-GB" sz="2400" dirty="0"/>
              <a:t>Un </a:t>
            </a:r>
            <a:r>
              <a:rPr lang="en-GB" sz="2400" dirty="0" err="1"/>
              <a:t>collant</a:t>
            </a:r>
            <a:endParaRPr lang="en-GB" sz="2400" dirty="0"/>
          </a:p>
        </p:txBody>
      </p:sp>
      <p:pic>
        <p:nvPicPr>
          <p:cNvPr id="1039" name="Picture 15" descr="http://t0.gstatic.com/images?q=tbn:ANd9GcQUaqeu2EBhc_0ZXpP8I1dVHjVlZKTadfTEqwthZFSrePT6z8_a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485" y="1398661"/>
            <a:ext cx="1031383" cy="138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t3.gstatic.com/images?q=tbn:ANd9GcTbTjAldph27O_dwkoAkzW7QAU9unBDb3NLvOMQDDhCdV2tMQ8Vv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485" y="177492"/>
            <a:ext cx="911693" cy="109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://t2.gstatic.com/images?q=tbn:ANd9GcSlSopeC4F-RA4XUixzcboPPrh8nTeiU-Pv3YG_Fw9G7UYu1O4ah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092" y="1440924"/>
            <a:ext cx="1232055" cy="123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http://t3.gstatic.com/images?q=tbn:ANd9GcSTfV2XOdFAiu_9jhuTyKiAxSIRqfNkT_12dM4LXUZxvkYNmkzl5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092" y="146507"/>
            <a:ext cx="956086" cy="118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483768" y="4617132"/>
            <a:ext cx="320993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2483768" y="4977172"/>
            <a:ext cx="320993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2483768" y="5337212"/>
            <a:ext cx="320993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>
            <a:off x="2495668" y="5697252"/>
            <a:ext cx="320993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2495668" y="6057292"/>
            <a:ext cx="320993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2495668" y="6417332"/>
            <a:ext cx="320993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7002178" y="4620611"/>
            <a:ext cx="320993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>
            <a:off x="7002178" y="4980651"/>
            <a:ext cx="320993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ounded Rectangle 27"/>
          <p:cNvSpPr/>
          <p:nvPr/>
        </p:nvSpPr>
        <p:spPr>
          <a:xfrm>
            <a:off x="7002178" y="5340691"/>
            <a:ext cx="320993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ounded Rectangle 28"/>
          <p:cNvSpPr/>
          <p:nvPr/>
        </p:nvSpPr>
        <p:spPr>
          <a:xfrm>
            <a:off x="7014078" y="5700731"/>
            <a:ext cx="320993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>
            <a:off x="7014078" y="6060771"/>
            <a:ext cx="320993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ounded Rectangle 30"/>
          <p:cNvSpPr/>
          <p:nvPr/>
        </p:nvSpPr>
        <p:spPr>
          <a:xfrm>
            <a:off x="7014078" y="6420811"/>
            <a:ext cx="320993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42581" y="146507"/>
            <a:ext cx="294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047943" y="177492"/>
            <a:ext cx="294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72094" y="146507"/>
            <a:ext cx="294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652120" y="129942"/>
            <a:ext cx="294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0920" y="1311151"/>
            <a:ext cx="294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025165" y="1591967"/>
            <a:ext cx="294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772093" y="1430290"/>
            <a:ext cx="294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698410" y="1419656"/>
            <a:ext cx="294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33658" y="2832667"/>
            <a:ext cx="294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301107" y="3017333"/>
            <a:ext cx="515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772092" y="2931328"/>
            <a:ext cx="58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98829" y="2920694"/>
            <a:ext cx="62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37264" y="4189603"/>
            <a:ext cx="4170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u="sng" dirty="0" err="1"/>
              <a:t>Relie</a:t>
            </a:r>
            <a:r>
              <a:rPr lang="en-GB" sz="2400" b="1" i="1" u="sng" dirty="0"/>
              <a:t> le </a:t>
            </a:r>
            <a:r>
              <a:rPr lang="en-GB" sz="2400" b="1" i="1" u="sng" dirty="0" err="1"/>
              <a:t>numéro</a:t>
            </a:r>
            <a:r>
              <a:rPr lang="en-GB" sz="2400" b="1" i="1" u="sng" dirty="0"/>
              <a:t> et le </a:t>
            </a:r>
            <a:r>
              <a:rPr lang="en-GB" sz="2400" b="1" i="1" u="sng" dirty="0" err="1"/>
              <a:t>français</a:t>
            </a:r>
            <a:r>
              <a:rPr lang="en-GB" sz="2400" b="1" i="1" u="sng" dirty="0"/>
              <a:t>…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499992" y="428602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Un </a:t>
            </a:r>
            <a:r>
              <a:rPr lang="en-GB" sz="2400" dirty="0" err="1"/>
              <a:t>pantalon</a:t>
            </a:r>
            <a:endParaRPr lang="en-GB" sz="2400" dirty="0"/>
          </a:p>
        </p:txBody>
      </p:sp>
      <p:sp>
        <p:nvSpPr>
          <p:cNvPr id="47" name="Rounded Rectangle 46"/>
          <p:cNvSpPr/>
          <p:nvPr/>
        </p:nvSpPr>
        <p:spPr>
          <a:xfrm>
            <a:off x="6993955" y="4289416"/>
            <a:ext cx="320993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7367425" y="170136"/>
            <a:ext cx="62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13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2A2A1C80-1D69-4A68-8398-F3DE05B713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0239" y="109181"/>
            <a:ext cx="1075475" cy="147677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B434E2D-41B2-4E3F-A11D-581127B3AD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4912" y="653557"/>
            <a:ext cx="149872" cy="16232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26BA8A0-C246-4E3A-988B-DA317960C0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6250" y="2990888"/>
            <a:ext cx="1736402" cy="114758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0CDB1FC-6161-44E6-AC49-F1C2D25096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2382" y="2922889"/>
            <a:ext cx="1546028" cy="135531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A01AEF3B-B245-4898-B96C-9194C6257C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4277" y="1522704"/>
            <a:ext cx="627023" cy="139392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E05D9A7-2F41-48E9-92C7-85856122434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3300" y="105982"/>
            <a:ext cx="869874" cy="107674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CB8728E2-EC05-4C78-923C-12140B0C60B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2915" y="2762264"/>
            <a:ext cx="1153069" cy="14723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60EDE0-C847-4231-A299-532A7EA6C66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8892" y="1222630"/>
            <a:ext cx="607602" cy="156513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C26B14F-144D-4423-A7CA-890830F1A07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44264" y="3219554"/>
            <a:ext cx="1286876" cy="925648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0366C5DA-C5C0-44BD-95F5-2B18FEF99EE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99734" y="181801"/>
            <a:ext cx="784066" cy="114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75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9531" t="77489" r="14951" b="14006"/>
          <a:stretch>
            <a:fillRect/>
          </a:stretch>
        </p:blipFill>
        <p:spPr bwMode="auto">
          <a:xfrm>
            <a:off x="0" y="6021288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788024" y="4581128"/>
            <a:ext cx="3312367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err="1">
                <a:latin typeface="Comic Sans MS" pitchFamily="66" charset="0"/>
              </a:rPr>
              <a:t>Une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en-GB" sz="2000" dirty="0" err="1">
                <a:latin typeface="Comic Sans MS" pitchFamily="66" charset="0"/>
              </a:rPr>
              <a:t>jupe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en-GB" sz="2000" b="1" dirty="0">
                <a:latin typeface="Comic Sans MS" pitchFamily="66" charset="0"/>
              </a:rPr>
              <a:t>noire</a:t>
            </a:r>
          </a:p>
          <a:p>
            <a:r>
              <a:rPr lang="en-GB" sz="2000" dirty="0">
                <a:latin typeface="Comic Sans MS" pitchFamily="66" charset="0"/>
              </a:rPr>
              <a:t>Un </a:t>
            </a:r>
            <a:r>
              <a:rPr lang="en-GB" sz="2000" dirty="0" err="1">
                <a:latin typeface="Comic Sans MS" pitchFamily="66" charset="0"/>
              </a:rPr>
              <a:t>pantalon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en-GB" sz="2000" b="1" dirty="0">
                <a:latin typeface="Comic Sans MS" pitchFamily="66" charset="0"/>
              </a:rPr>
              <a:t>noir</a:t>
            </a:r>
            <a:endParaRPr lang="en-GB" sz="2000" dirty="0">
              <a:latin typeface="Comic Sans MS" pitchFamily="66" charset="0"/>
            </a:endParaRPr>
          </a:p>
          <a:p>
            <a:r>
              <a:rPr lang="en-GB" sz="2000" dirty="0" err="1">
                <a:latin typeface="Comic Sans MS" pitchFamily="66" charset="0"/>
              </a:rPr>
              <a:t>Une</a:t>
            </a:r>
            <a:r>
              <a:rPr lang="en-GB" sz="2000" dirty="0">
                <a:latin typeface="Comic Sans MS" pitchFamily="66" charset="0"/>
              </a:rPr>
              <a:t> chemise </a:t>
            </a:r>
            <a:r>
              <a:rPr lang="en-GB" sz="2000" b="1" dirty="0">
                <a:latin typeface="Comic Sans MS" pitchFamily="66" charset="0"/>
              </a:rPr>
              <a:t>blanche</a:t>
            </a:r>
          </a:p>
          <a:p>
            <a:r>
              <a:rPr lang="en-GB" sz="2000" dirty="0">
                <a:latin typeface="Comic Sans MS" pitchFamily="66" charset="0"/>
              </a:rPr>
              <a:t>Des </a:t>
            </a:r>
            <a:r>
              <a:rPr lang="en-GB" sz="2000" dirty="0" err="1">
                <a:latin typeface="Comic Sans MS" pitchFamily="66" charset="0"/>
              </a:rPr>
              <a:t>chaussures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en-GB" sz="2000" b="1" dirty="0">
                <a:latin typeface="Comic Sans MS" pitchFamily="66" charset="0"/>
              </a:rPr>
              <a:t>blanches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764704"/>
            <a:ext cx="3384376" cy="52629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b="1" dirty="0">
                <a:latin typeface="Comic Sans MS" pitchFamily="66" charset="0"/>
              </a:rPr>
              <a:t>Un </a:t>
            </a:r>
            <a:r>
              <a:rPr lang="en-GB" sz="1600" b="1" dirty="0" err="1">
                <a:latin typeface="Comic Sans MS" pitchFamily="66" charset="0"/>
              </a:rPr>
              <a:t>chandail</a:t>
            </a:r>
            <a:r>
              <a:rPr lang="en-GB" sz="1600" b="1" dirty="0">
                <a:latin typeface="Comic Sans MS" pitchFamily="66" charset="0"/>
              </a:rPr>
              <a:t> -  a cardigan</a:t>
            </a:r>
          </a:p>
          <a:p>
            <a:r>
              <a:rPr lang="en-GB" sz="1600" b="1" dirty="0">
                <a:latin typeface="Comic Sans MS" pitchFamily="66" charset="0"/>
              </a:rPr>
              <a:t>Un </a:t>
            </a:r>
            <a:r>
              <a:rPr lang="en-GB" sz="1600" b="1" dirty="0" err="1">
                <a:latin typeface="Comic Sans MS" pitchFamily="66" charset="0"/>
              </a:rPr>
              <a:t>collant</a:t>
            </a:r>
            <a:r>
              <a:rPr lang="en-GB" sz="1600" b="1" dirty="0">
                <a:latin typeface="Comic Sans MS" pitchFamily="66" charset="0"/>
              </a:rPr>
              <a:t> – tights</a:t>
            </a:r>
          </a:p>
          <a:p>
            <a:r>
              <a:rPr lang="en-GB" sz="1600" b="1" dirty="0">
                <a:latin typeface="Comic Sans MS" pitchFamily="66" charset="0"/>
              </a:rPr>
              <a:t>Un jean – jeans</a:t>
            </a:r>
          </a:p>
          <a:p>
            <a:r>
              <a:rPr lang="en-GB" sz="1600" b="1" dirty="0">
                <a:latin typeface="Comic Sans MS" pitchFamily="66" charset="0"/>
              </a:rPr>
              <a:t>Un maillot - a (football) shirt</a:t>
            </a:r>
          </a:p>
          <a:p>
            <a:r>
              <a:rPr lang="en-GB" sz="1600" b="1" dirty="0">
                <a:latin typeface="Comic Sans MS" pitchFamily="66" charset="0"/>
              </a:rPr>
              <a:t>Un </a:t>
            </a:r>
            <a:r>
              <a:rPr lang="en-GB" sz="1600" b="1" dirty="0" err="1">
                <a:latin typeface="Comic Sans MS" pitchFamily="66" charset="0"/>
              </a:rPr>
              <a:t>pantalon</a:t>
            </a:r>
            <a:r>
              <a:rPr lang="en-GB" sz="1600" b="1" dirty="0">
                <a:latin typeface="Comic Sans MS" pitchFamily="66" charset="0"/>
              </a:rPr>
              <a:t> – trousers</a:t>
            </a:r>
          </a:p>
          <a:p>
            <a:r>
              <a:rPr lang="en-GB" sz="1600" b="1" dirty="0">
                <a:latin typeface="Comic Sans MS" pitchFamily="66" charset="0"/>
              </a:rPr>
              <a:t>Un polo -  a polo shirt</a:t>
            </a:r>
          </a:p>
          <a:p>
            <a:r>
              <a:rPr lang="en-GB" sz="1600" b="1" dirty="0">
                <a:latin typeface="Comic Sans MS" pitchFamily="66" charset="0"/>
              </a:rPr>
              <a:t>Un pull – a jumper</a:t>
            </a:r>
          </a:p>
          <a:p>
            <a:r>
              <a:rPr lang="en-GB" sz="1600" b="1" dirty="0">
                <a:latin typeface="Comic Sans MS" pitchFamily="66" charset="0"/>
              </a:rPr>
              <a:t>Un short – shorts</a:t>
            </a:r>
          </a:p>
          <a:p>
            <a:r>
              <a:rPr lang="en-GB" sz="1600" b="1" dirty="0">
                <a:latin typeface="Comic Sans MS" pitchFamily="66" charset="0"/>
              </a:rPr>
              <a:t>Un sweat -  a sweatshirt</a:t>
            </a:r>
          </a:p>
          <a:p>
            <a:r>
              <a:rPr lang="en-GB" sz="1600" b="1" dirty="0">
                <a:latin typeface="Comic Sans MS" pitchFamily="66" charset="0"/>
              </a:rPr>
              <a:t>Un tee-shirt – a tee-shirt</a:t>
            </a:r>
          </a:p>
          <a:p>
            <a:r>
              <a:rPr lang="en-GB" sz="1600" b="1" dirty="0" err="1">
                <a:latin typeface="Comic Sans MS" pitchFamily="66" charset="0"/>
              </a:rPr>
              <a:t>Une</a:t>
            </a:r>
            <a:r>
              <a:rPr lang="en-GB" sz="1600" b="1" dirty="0">
                <a:latin typeface="Comic Sans MS" pitchFamily="66" charset="0"/>
              </a:rPr>
              <a:t> chemise – a shirt</a:t>
            </a:r>
          </a:p>
          <a:p>
            <a:r>
              <a:rPr lang="en-GB" sz="1600" b="1" dirty="0">
                <a:latin typeface="Comic Sans MS" pitchFamily="66" charset="0"/>
              </a:rPr>
              <a:t>Un </a:t>
            </a:r>
            <a:r>
              <a:rPr lang="en-GB" sz="1600" b="1" dirty="0" err="1">
                <a:latin typeface="Comic Sans MS" pitchFamily="66" charset="0"/>
              </a:rPr>
              <a:t>chemisier</a:t>
            </a:r>
            <a:r>
              <a:rPr lang="en-GB" sz="1600" b="1" dirty="0">
                <a:latin typeface="Comic Sans MS" pitchFamily="66" charset="0"/>
              </a:rPr>
              <a:t> -  a blouse</a:t>
            </a:r>
          </a:p>
          <a:p>
            <a:r>
              <a:rPr lang="en-GB" sz="1600" b="1" dirty="0" err="1">
                <a:latin typeface="Comic Sans MS" pitchFamily="66" charset="0"/>
              </a:rPr>
              <a:t>Une</a:t>
            </a:r>
            <a:r>
              <a:rPr lang="en-GB" sz="1600" b="1" dirty="0">
                <a:latin typeface="Comic Sans MS" pitchFamily="66" charset="0"/>
              </a:rPr>
              <a:t> </a:t>
            </a:r>
            <a:r>
              <a:rPr lang="en-GB" sz="1600" b="1" dirty="0" err="1">
                <a:latin typeface="Comic Sans MS" pitchFamily="66" charset="0"/>
              </a:rPr>
              <a:t>cravate</a:t>
            </a:r>
            <a:r>
              <a:rPr lang="en-GB" sz="1600" b="1" dirty="0">
                <a:latin typeface="Comic Sans MS" pitchFamily="66" charset="0"/>
              </a:rPr>
              <a:t> -  a tie</a:t>
            </a:r>
          </a:p>
          <a:p>
            <a:r>
              <a:rPr lang="en-GB" sz="1600" b="1" dirty="0" err="1">
                <a:latin typeface="Comic Sans MS" pitchFamily="66" charset="0"/>
              </a:rPr>
              <a:t>Une</a:t>
            </a:r>
            <a:r>
              <a:rPr lang="en-GB" sz="1600" b="1" dirty="0">
                <a:latin typeface="Comic Sans MS" pitchFamily="66" charset="0"/>
              </a:rPr>
              <a:t> </a:t>
            </a:r>
            <a:r>
              <a:rPr lang="en-GB" sz="1600" b="1" dirty="0" err="1">
                <a:latin typeface="Comic Sans MS" pitchFamily="66" charset="0"/>
              </a:rPr>
              <a:t>jupe</a:t>
            </a:r>
            <a:r>
              <a:rPr lang="en-GB" sz="1600" b="1" dirty="0">
                <a:latin typeface="Comic Sans MS" pitchFamily="66" charset="0"/>
              </a:rPr>
              <a:t> – a skirt</a:t>
            </a:r>
          </a:p>
          <a:p>
            <a:r>
              <a:rPr lang="en-GB" sz="1600" b="1" dirty="0" err="1">
                <a:latin typeface="Comic Sans MS" pitchFamily="66" charset="0"/>
              </a:rPr>
              <a:t>Une</a:t>
            </a:r>
            <a:r>
              <a:rPr lang="en-GB" sz="1600" b="1" dirty="0">
                <a:latin typeface="Comic Sans MS" pitchFamily="66" charset="0"/>
              </a:rPr>
              <a:t> robe -  a dress</a:t>
            </a:r>
          </a:p>
          <a:p>
            <a:r>
              <a:rPr lang="en-GB" sz="1600" b="1" dirty="0" err="1">
                <a:latin typeface="Comic Sans MS" pitchFamily="66" charset="0"/>
              </a:rPr>
              <a:t>Une</a:t>
            </a:r>
            <a:r>
              <a:rPr lang="en-GB" sz="1600" b="1" dirty="0">
                <a:latin typeface="Comic Sans MS" pitchFamily="66" charset="0"/>
              </a:rPr>
              <a:t> </a:t>
            </a:r>
            <a:r>
              <a:rPr lang="en-GB" sz="1600" b="1" dirty="0" err="1">
                <a:latin typeface="Comic Sans MS" pitchFamily="66" charset="0"/>
              </a:rPr>
              <a:t>veste</a:t>
            </a:r>
            <a:r>
              <a:rPr lang="en-GB" sz="1600" b="1" dirty="0">
                <a:latin typeface="Comic Sans MS" pitchFamily="66" charset="0"/>
              </a:rPr>
              <a:t> – a jacket (blazer)</a:t>
            </a:r>
          </a:p>
          <a:p>
            <a:r>
              <a:rPr lang="en-GB" sz="1600" b="1" dirty="0">
                <a:latin typeface="Comic Sans MS" pitchFamily="66" charset="0"/>
              </a:rPr>
              <a:t>Des baskets – trainers</a:t>
            </a:r>
          </a:p>
          <a:p>
            <a:r>
              <a:rPr lang="en-GB" sz="1600" b="1" dirty="0">
                <a:latin typeface="Comic Sans MS" pitchFamily="66" charset="0"/>
              </a:rPr>
              <a:t>Des </a:t>
            </a:r>
            <a:r>
              <a:rPr lang="en-GB" sz="1600" b="1" dirty="0" err="1">
                <a:latin typeface="Comic Sans MS" pitchFamily="66" charset="0"/>
              </a:rPr>
              <a:t>chaussures</a:t>
            </a:r>
            <a:r>
              <a:rPr lang="en-GB" sz="1600" b="1" dirty="0">
                <a:latin typeface="Comic Sans MS" pitchFamily="66" charset="0"/>
              </a:rPr>
              <a:t> – shoes</a:t>
            </a:r>
          </a:p>
          <a:p>
            <a:r>
              <a:rPr lang="en-GB" sz="1600" b="1" dirty="0">
                <a:latin typeface="Comic Sans MS" pitchFamily="66" charset="0"/>
              </a:rPr>
              <a:t>Des </a:t>
            </a:r>
            <a:r>
              <a:rPr lang="en-GB" sz="1600" b="1" dirty="0" err="1">
                <a:latin typeface="Comic Sans MS" pitchFamily="66" charset="0"/>
              </a:rPr>
              <a:t>chaussettes</a:t>
            </a:r>
            <a:r>
              <a:rPr lang="en-GB" sz="1600" b="1" dirty="0">
                <a:latin typeface="Comic Sans MS" pitchFamily="66" charset="0"/>
              </a:rPr>
              <a:t> – socks</a:t>
            </a:r>
          </a:p>
          <a:p>
            <a:r>
              <a:rPr lang="en-GB" sz="1600" b="1" dirty="0">
                <a:latin typeface="Comic Sans MS" pitchFamily="66" charset="0"/>
              </a:rPr>
              <a:t>Des </a:t>
            </a:r>
            <a:r>
              <a:rPr lang="en-GB" sz="1600" b="1" dirty="0" err="1">
                <a:latin typeface="Comic Sans MS" pitchFamily="66" charset="0"/>
              </a:rPr>
              <a:t>sandales</a:t>
            </a:r>
            <a:r>
              <a:rPr lang="en-GB" sz="1600" b="1" dirty="0">
                <a:latin typeface="Comic Sans MS" pitchFamily="66" charset="0"/>
              </a:rPr>
              <a:t> - sandals</a:t>
            </a:r>
          </a:p>
          <a:p>
            <a:endParaRPr lang="en-GB" sz="16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3968" y="764704"/>
            <a:ext cx="460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Remember, colours are </a:t>
            </a:r>
            <a:r>
              <a:rPr lang="en-GB" sz="2400" u="sng" dirty="0"/>
              <a:t>adjectives</a:t>
            </a:r>
            <a:r>
              <a:rPr lang="en-GB" sz="2400" dirty="0"/>
              <a:t>; they come </a:t>
            </a:r>
            <a:r>
              <a:rPr lang="en-GB" sz="2400" dirty="0">
                <a:solidFill>
                  <a:srgbClr val="FF0000"/>
                </a:solidFill>
              </a:rPr>
              <a:t>after</a:t>
            </a:r>
            <a:r>
              <a:rPr lang="en-GB" sz="2400" dirty="0"/>
              <a:t> the noun they are describing and </a:t>
            </a:r>
            <a:r>
              <a:rPr lang="en-GB" sz="2400" dirty="0">
                <a:solidFill>
                  <a:srgbClr val="FF0000"/>
                </a:solidFill>
              </a:rPr>
              <a:t>agree</a:t>
            </a:r>
            <a:r>
              <a:rPr lang="en-GB" sz="2400" dirty="0"/>
              <a:t> with it, showing its </a:t>
            </a:r>
            <a:r>
              <a:rPr lang="en-GB" sz="2400" dirty="0">
                <a:solidFill>
                  <a:srgbClr val="FF0000"/>
                </a:solidFill>
              </a:rPr>
              <a:t>gender</a:t>
            </a:r>
            <a:r>
              <a:rPr lang="en-GB" sz="2400" dirty="0"/>
              <a:t> and </a:t>
            </a:r>
            <a:r>
              <a:rPr lang="en-GB" sz="2400" dirty="0">
                <a:solidFill>
                  <a:srgbClr val="FF0000"/>
                </a:solidFill>
              </a:rPr>
              <a:t>number</a:t>
            </a:r>
            <a:r>
              <a:rPr lang="en-GB" sz="2400" dirty="0"/>
              <a:t>.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590176"/>
              </p:ext>
            </p:extLst>
          </p:nvPr>
        </p:nvGraphicFramePr>
        <p:xfrm>
          <a:off x="4254457" y="2492896"/>
          <a:ext cx="460851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r>
                        <a:rPr lang="en-GB" dirty="0"/>
                        <a:t>Singular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Plural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282318"/>
              </p:ext>
            </p:extLst>
          </p:nvPr>
        </p:nvGraphicFramePr>
        <p:xfrm>
          <a:off x="4254457" y="2889189"/>
          <a:ext cx="460851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038">
                <a:tc>
                  <a:txBody>
                    <a:bodyPr/>
                    <a:lstStyle/>
                    <a:p>
                      <a:r>
                        <a:rPr lang="en-GB" dirty="0" err="1"/>
                        <a:t>masc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masc</a:t>
                      </a:r>
                      <a:r>
                        <a:rPr lang="en-GB" dirty="0"/>
                        <a:t> 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fem pl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r>
                        <a:rPr lang="en-GB" dirty="0"/>
                        <a:t>noir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noirs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noires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r>
                        <a:rPr lang="en-GB" dirty="0"/>
                        <a:t>rouge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rouge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rouges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rouges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r>
                        <a:rPr lang="en-GB" dirty="0" err="1"/>
                        <a:t>blanc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blanche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blancs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blanches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986791" y="0"/>
            <a:ext cx="32552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u="sng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Les COULEURS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19831" y="5701961"/>
            <a:ext cx="3468193" cy="1092409"/>
            <a:chOff x="1319831" y="5701961"/>
            <a:chExt cx="3468193" cy="1092409"/>
          </a:xfrm>
        </p:grpSpPr>
        <p:sp>
          <p:nvSpPr>
            <p:cNvPr id="2" name="Rounded Rectangle 1"/>
            <p:cNvSpPr/>
            <p:nvPr/>
          </p:nvSpPr>
          <p:spPr>
            <a:xfrm>
              <a:off x="1454681" y="5751589"/>
              <a:ext cx="3333343" cy="1042781"/>
            </a:xfrm>
            <a:prstGeom prst="roundRect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200" dirty="0">
                  <a:solidFill>
                    <a:schemeClr val="tx1"/>
                  </a:solidFill>
                </a:rPr>
                <a:t>Anything you put on your feet is feminine plural! </a:t>
              </a:r>
            </a:p>
          </p:txBody>
        </p:sp>
        <p:sp>
          <p:nvSpPr>
            <p:cNvPr id="3" name="Right Arrow 2"/>
            <p:cNvSpPr/>
            <p:nvPr/>
          </p:nvSpPr>
          <p:spPr>
            <a:xfrm rot="14827209">
              <a:off x="1238657" y="5783135"/>
              <a:ext cx="432048" cy="269699"/>
            </a:xfrm>
            <a:prstGeom prst="rightArrow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9531" t="77489" r="14951" b="14006"/>
          <a:stretch>
            <a:fillRect/>
          </a:stretch>
        </p:blipFill>
        <p:spPr bwMode="auto">
          <a:xfrm>
            <a:off x="0" y="6021288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 rotWithShape="1">
          <a:blip r:embed="rId3" cstate="print"/>
          <a:srcRect l="26278" t="63503" r="50480" b="12116"/>
          <a:stretch/>
        </p:blipFill>
        <p:spPr bwMode="auto">
          <a:xfrm>
            <a:off x="179512" y="98385"/>
            <a:ext cx="3786788" cy="24827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3" cstate="print"/>
          <a:srcRect l="49539" t="63503" r="22929" b="12116"/>
          <a:stretch/>
        </p:blipFill>
        <p:spPr bwMode="auto">
          <a:xfrm>
            <a:off x="4487638" y="98385"/>
            <a:ext cx="4485717" cy="24827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80413" y="3068960"/>
            <a:ext cx="1892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u="sng" dirty="0"/>
              <a:t>A, B, C </a:t>
            </a:r>
            <a:r>
              <a:rPr lang="en-GB" sz="2400" b="1" i="1" u="sng" dirty="0" err="1"/>
              <a:t>ou</a:t>
            </a:r>
            <a:r>
              <a:rPr lang="en-GB" sz="2400" b="1" i="1" u="sng" dirty="0"/>
              <a:t> D?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67744" y="2766340"/>
            <a:ext cx="4129937" cy="1814788"/>
            <a:chOff x="2267744" y="2766340"/>
            <a:chExt cx="4129937" cy="1814788"/>
          </a:xfrm>
        </p:grpSpPr>
        <p:pic>
          <p:nvPicPr>
            <p:cNvPr id="4" name="Picture 1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6278" t="28350" r="22929" b="36226"/>
            <a:stretch/>
          </p:blipFill>
          <p:spPr bwMode="auto">
            <a:xfrm>
              <a:off x="2267744" y="2780928"/>
              <a:ext cx="4129937" cy="1800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" name="Rectangle 1"/>
            <p:cNvSpPr/>
            <p:nvPr/>
          </p:nvSpPr>
          <p:spPr>
            <a:xfrm>
              <a:off x="2267744" y="2780928"/>
              <a:ext cx="360040" cy="447339"/>
            </a:xfrm>
            <a:prstGeom prst="rect">
              <a:avLst/>
            </a:prstGeom>
            <a:solidFill>
              <a:srgbClr val="DAE5F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275856" y="2780928"/>
              <a:ext cx="360040" cy="447339"/>
            </a:xfrm>
            <a:prstGeom prst="rect">
              <a:avLst/>
            </a:prstGeom>
            <a:solidFill>
              <a:srgbClr val="DAE5F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52692" y="2766340"/>
              <a:ext cx="360040" cy="447339"/>
            </a:xfrm>
            <a:prstGeom prst="rect">
              <a:avLst/>
            </a:prstGeom>
            <a:solidFill>
              <a:srgbClr val="DAE5F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48064" y="2766340"/>
              <a:ext cx="360040" cy="447339"/>
            </a:xfrm>
            <a:prstGeom prst="rect">
              <a:avLst/>
            </a:prstGeom>
            <a:solidFill>
              <a:srgbClr val="DAE5F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</a:rPr>
                <a:t>D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180413" y="4725144"/>
            <a:ext cx="8712067" cy="19442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u="sng" dirty="0">
                <a:solidFill>
                  <a:schemeClr val="tx1"/>
                </a:solidFill>
              </a:rPr>
              <a:t>Comment </a:t>
            </a:r>
            <a:r>
              <a:rPr lang="en-GB" sz="2400" u="sng" dirty="0" err="1">
                <a:solidFill>
                  <a:schemeClr val="tx1"/>
                </a:solidFill>
              </a:rPr>
              <a:t>dit</a:t>
            </a:r>
            <a:r>
              <a:rPr lang="en-GB" sz="2400" u="sng" dirty="0">
                <a:solidFill>
                  <a:schemeClr val="tx1"/>
                </a:solidFill>
              </a:rPr>
              <a:t>-on…</a:t>
            </a:r>
          </a:p>
          <a:p>
            <a:pPr marL="457200" indent="-457200">
              <a:buAutoNum type="arabicPeriod"/>
            </a:pPr>
            <a:r>
              <a:rPr lang="en-GB" sz="2400" dirty="0">
                <a:solidFill>
                  <a:schemeClr val="tx1"/>
                </a:solidFill>
              </a:rPr>
              <a:t>A white shirt			4. We can’t wear trainers</a:t>
            </a:r>
          </a:p>
          <a:p>
            <a:pPr marL="457200" indent="-457200">
              <a:buAutoNum type="arabicPeriod"/>
            </a:pPr>
            <a:r>
              <a:rPr lang="en-GB" sz="2400" dirty="0">
                <a:solidFill>
                  <a:schemeClr val="tx1"/>
                </a:solidFill>
              </a:rPr>
              <a:t>A brown and yellow stripy tie	5. A brown blazer/jacket</a:t>
            </a:r>
          </a:p>
          <a:p>
            <a:pPr marL="457200" indent="-457200">
              <a:buAutoNum type="arabicPeriod"/>
            </a:pPr>
            <a:r>
              <a:rPr lang="en-GB" sz="2400" dirty="0">
                <a:solidFill>
                  <a:schemeClr val="tx1"/>
                </a:solidFill>
              </a:rPr>
              <a:t>Black trousers			6. Brown tights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A4EB5-364C-1647-8CDD-3A4AEE0F9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Reliez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3A62D-8162-194A-98DE-45376A39FA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dirty="0"/>
              <a:t>La </a:t>
            </a:r>
            <a:r>
              <a:rPr lang="es-ES" dirty="0" err="1"/>
              <a:t>mode</a:t>
            </a:r>
            <a:r>
              <a:rPr lang="es-ES" dirty="0"/>
              <a:t> n’a </a:t>
            </a:r>
            <a:r>
              <a:rPr lang="es-ES" dirty="0" err="1"/>
              <a:t>pas</a:t>
            </a:r>
            <a:r>
              <a:rPr lang="es-ES" dirty="0"/>
              <a:t> de place </a:t>
            </a:r>
            <a:r>
              <a:rPr lang="fr-FR" dirty="0"/>
              <a:t>à  l’école 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L’uniforme coûte cher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Tout le monde se ressemble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C’est démodé et embarrassant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C’est pratique et confortable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16E64B-2E3A-0940-B450-3838B892107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fr-FR" dirty="0"/>
              <a:t>It’s </a:t>
            </a:r>
            <a:r>
              <a:rPr lang="fr-FR" dirty="0" err="1"/>
              <a:t>practical</a:t>
            </a:r>
            <a:r>
              <a:rPr lang="fr-FR" dirty="0"/>
              <a:t> and </a:t>
            </a:r>
            <a:r>
              <a:rPr lang="fr-FR" dirty="0" err="1"/>
              <a:t>conformatable</a:t>
            </a:r>
            <a:endParaRPr lang="fr-FR" dirty="0"/>
          </a:p>
          <a:p>
            <a:pPr marL="514350" indent="-514350">
              <a:buFont typeface="+mj-lt"/>
              <a:buAutoNum type="alphaLcPeriod"/>
            </a:pPr>
            <a:r>
              <a:rPr lang="fr-FR" dirty="0" err="1"/>
              <a:t>Everyone</a:t>
            </a:r>
            <a:r>
              <a:rPr lang="fr-FR" dirty="0"/>
              <a:t> looks the </a:t>
            </a:r>
            <a:r>
              <a:rPr lang="fr-FR" dirty="0" err="1"/>
              <a:t>same</a:t>
            </a:r>
            <a:endParaRPr lang="fr-FR" dirty="0"/>
          </a:p>
          <a:p>
            <a:pPr marL="514350" indent="-514350">
              <a:buFont typeface="+mj-lt"/>
              <a:buAutoNum type="alphaLcPeriod"/>
            </a:pPr>
            <a:r>
              <a:rPr lang="fr-FR" dirty="0" err="1"/>
              <a:t>Uniform</a:t>
            </a:r>
            <a:r>
              <a:rPr lang="fr-FR" dirty="0"/>
              <a:t> is </a:t>
            </a:r>
            <a:r>
              <a:rPr lang="fr-FR" dirty="0" err="1"/>
              <a:t>expensive</a:t>
            </a:r>
            <a:endParaRPr lang="fr-FR" dirty="0"/>
          </a:p>
          <a:p>
            <a:pPr marL="514350" indent="-514350">
              <a:buFont typeface="+mj-lt"/>
              <a:buAutoNum type="alphaLcPeriod"/>
            </a:pPr>
            <a:r>
              <a:rPr lang="fr-FR" dirty="0"/>
              <a:t>Fashion has no place in school</a:t>
            </a:r>
          </a:p>
          <a:p>
            <a:pPr marL="514350" indent="-514350">
              <a:buFont typeface="+mj-lt"/>
              <a:buAutoNum type="alphaLcPeriod"/>
            </a:pPr>
            <a:r>
              <a:rPr lang="fr-FR" dirty="0"/>
              <a:t>It’s </a:t>
            </a:r>
            <a:r>
              <a:rPr lang="fr-FR" dirty="0" err="1"/>
              <a:t>old-fashioned</a:t>
            </a:r>
            <a:r>
              <a:rPr lang="fr-FR" dirty="0"/>
              <a:t> and </a:t>
            </a:r>
            <a:r>
              <a:rPr lang="fr-FR" dirty="0" err="1"/>
              <a:t>embarrassing</a:t>
            </a:r>
            <a:r>
              <a:rPr lang="fr-FR" dirty="0"/>
              <a:t> </a:t>
            </a:r>
          </a:p>
          <a:p>
            <a:pPr marL="514350" indent="-514350">
              <a:buFont typeface="+mj-lt"/>
              <a:buAutoNum type="alphaL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465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5B2D7-AC6B-0745-9519-3357BCD85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Ecouter</a:t>
            </a:r>
            <a:r>
              <a:rPr lang="es-ES" dirty="0"/>
              <a:t> 6 p.119 Studio GCSE </a:t>
            </a:r>
            <a:r>
              <a:rPr lang="es-ES" dirty="0" err="1"/>
              <a:t>Vert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22EDD-833F-6E4E-B8BD-CA23592CD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Listen to the podcast about school </a:t>
            </a:r>
            <a:r>
              <a:rPr lang="es-ES" dirty="0" err="1"/>
              <a:t>uniform</a:t>
            </a:r>
            <a:r>
              <a:rPr lang="es-ES" dirty="0"/>
              <a:t>.  For </a:t>
            </a:r>
            <a:r>
              <a:rPr lang="es-ES" dirty="0" err="1"/>
              <a:t>each</a:t>
            </a:r>
            <a:r>
              <a:rPr lang="es-ES" dirty="0"/>
              <a:t> </a:t>
            </a:r>
            <a:r>
              <a:rPr lang="es-ES" dirty="0" err="1"/>
              <a:t>person</a:t>
            </a:r>
            <a:r>
              <a:rPr lang="es-ES" dirty="0"/>
              <a:t> note the </a:t>
            </a:r>
            <a:r>
              <a:rPr lang="es-ES" dirty="0" err="1"/>
              <a:t>letter</a:t>
            </a:r>
            <a:r>
              <a:rPr lang="es-ES" dirty="0"/>
              <a:t> of the </a:t>
            </a:r>
            <a:r>
              <a:rPr lang="es-ES" dirty="0" err="1"/>
              <a:t>clothes</a:t>
            </a:r>
            <a:r>
              <a:rPr lang="es-ES" dirty="0"/>
              <a:t> </a:t>
            </a:r>
            <a:r>
              <a:rPr lang="es-ES" dirty="0" err="1"/>
              <a:t>they</a:t>
            </a:r>
            <a:r>
              <a:rPr lang="es-ES" dirty="0"/>
              <a:t> </a:t>
            </a:r>
            <a:r>
              <a:rPr lang="es-ES" dirty="0" err="1"/>
              <a:t>wear</a:t>
            </a:r>
            <a:r>
              <a:rPr lang="es-ES" dirty="0"/>
              <a:t> to school and the </a:t>
            </a:r>
            <a:r>
              <a:rPr lang="es-ES" dirty="0" err="1"/>
              <a:t>letter</a:t>
            </a:r>
            <a:r>
              <a:rPr lang="es-ES" dirty="0"/>
              <a:t> of </a:t>
            </a:r>
            <a:r>
              <a:rPr lang="es-ES" dirty="0" err="1"/>
              <a:t>their</a:t>
            </a:r>
            <a:r>
              <a:rPr lang="es-ES" dirty="0"/>
              <a:t> </a:t>
            </a:r>
            <a:r>
              <a:rPr lang="es-ES" dirty="0" err="1"/>
              <a:t>opinion</a:t>
            </a:r>
            <a:r>
              <a:rPr lang="es-ES" dirty="0"/>
              <a:t> about school </a:t>
            </a:r>
            <a:r>
              <a:rPr lang="es-ES" dirty="0" err="1"/>
              <a:t>uniform</a:t>
            </a:r>
            <a:r>
              <a:rPr lang="es-ES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749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A71D3-4A66-8C43-9B79-DE9E6F160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Lire</a:t>
            </a:r>
            <a:r>
              <a:rPr lang="es-ES" dirty="0"/>
              <a:t> 7 p. 119 Studio GCSE </a:t>
            </a:r>
            <a:r>
              <a:rPr lang="es-ES" dirty="0" err="1"/>
              <a:t>Vert</a:t>
            </a:r>
            <a:r>
              <a:rPr lang="es-ES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94A61-415B-204A-9E63-95DC477B6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Translate the blog into English.  You can use the vocabulary in this powerpoint and p. 131 to help you.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378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177930" y="-54264"/>
            <a:ext cx="914400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u="sng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Décris</a:t>
            </a:r>
            <a:r>
              <a:rPr lang="en-US" sz="4400" b="1" u="sng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ton </a:t>
            </a:r>
            <a:r>
              <a:rPr lang="en-US" sz="4400" b="1" u="sng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uniforme</a:t>
            </a:r>
            <a:r>
              <a:rPr lang="en-US" sz="4400" b="1" u="sng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400" b="1" u="sng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scolaire</a:t>
            </a:r>
            <a:endParaRPr lang="en-US" sz="4400" b="1" u="sng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73D5EE-9A5B-49A4-8ED0-3D835DDCA1CB}"/>
              </a:ext>
            </a:extLst>
          </p:cNvPr>
          <p:cNvSpPr txBox="1"/>
          <p:nvPr/>
        </p:nvSpPr>
        <p:spPr>
          <a:xfrm>
            <a:off x="107504" y="659063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Write a small paragraph describing your uniform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1C55F6-B6B6-4837-8E55-9ACE23A12105}"/>
              </a:ext>
            </a:extLst>
          </p:cNvPr>
          <p:cNvSpPr txBox="1"/>
          <p:nvPr/>
        </p:nvSpPr>
        <p:spPr>
          <a:xfrm>
            <a:off x="579203" y="1560774"/>
            <a:ext cx="87849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latin typeface="+mj-lt"/>
              </a:rPr>
              <a:t>Describe your current uniform:  </a:t>
            </a:r>
            <a:r>
              <a:rPr lang="en-US" i="1" dirty="0">
                <a:latin typeface="+mj-lt"/>
              </a:rPr>
              <a:t>Il </a:t>
            </a:r>
            <a:r>
              <a:rPr lang="en-US" i="1" dirty="0" err="1">
                <a:latin typeface="+mj-lt"/>
              </a:rPr>
              <a:t>faut</a:t>
            </a:r>
            <a:r>
              <a:rPr lang="en-US" i="1" dirty="0">
                <a:latin typeface="+mj-lt"/>
              </a:rPr>
              <a:t> porter…..Notre </a:t>
            </a:r>
            <a:r>
              <a:rPr lang="en-US" i="1" dirty="0" err="1">
                <a:latin typeface="+mj-lt"/>
              </a:rPr>
              <a:t>uniforme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consiste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en</a:t>
            </a:r>
            <a:r>
              <a:rPr lang="en-US" i="1" dirty="0">
                <a:latin typeface="+mj-lt"/>
              </a:rPr>
              <a:t>….</a:t>
            </a:r>
          </a:p>
          <a:p>
            <a:endParaRPr lang="en-US" i="1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latin typeface="+mj-lt"/>
              </a:rPr>
              <a:t>Give your overall opinion of your uniform: </a:t>
            </a:r>
            <a:r>
              <a:rPr lang="en-US" i="1" dirty="0" err="1">
                <a:latin typeface="+mj-lt"/>
              </a:rPr>
              <a:t>c’est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confortable</a:t>
            </a:r>
            <a:r>
              <a:rPr lang="en-US" i="1" dirty="0">
                <a:latin typeface="+mj-lt"/>
              </a:rPr>
              <a:t>, </a:t>
            </a:r>
            <a:r>
              <a:rPr lang="en-US" i="1" dirty="0" err="1">
                <a:latin typeface="+mj-lt"/>
              </a:rPr>
              <a:t>pratique</a:t>
            </a:r>
            <a:r>
              <a:rPr lang="en-US" i="1" dirty="0">
                <a:latin typeface="+mj-lt"/>
              </a:rPr>
              <a:t>, chic, facile à porter, distingué….je le </a:t>
            </a:r>
            <a:r>
              <a:rPr lang="en-US" i="1" dirty="0" err="1">
                <a:latin typeface="+mj-lt"/>
              </a:rPr>
              <a:t>trouve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moche</a:t>
            </a:r>
            <a:r>
              <a:rPr lang="en-US" i="1" dirty="0">
                <a:latin typeface="+mj-lt"/>
              </a:rPr>
              <a:t>, démodé, </a:t>
            </a:r>
            <a:r>
              <a:rPr lang="en-US" i="1" dirty="0" err="1">
                <a:latin typeface="+mj-lt"/>
              </a:rPr>
              <a:t>inconfortable</a:t>
            </a:r>
            <a:r>
              <a:rPr lang="en-US" i="1" dirty="0">
                <a:latin typeface="+mj-lt"/>
              </a:rPr>
              <a:t>, </a:t>
            </a:r>
            <a:r>
              <a:rPr lang="en-US" i="1" dirty="0" err="1">
                <a:latin typeface="+mj-lt"/>
              </a:rPr>
              <a:t>ennuyeux</a:t>
            </a:r>
            <a:r>
              <a:rPr lang="en-US" i="1" dirty="0">
                <a:latin typeface="+mj-lt"/>
              </a:rPr>
              <a:t>, </a:t>
            </a:r>
            <a:r>
              <a:rPr lang="en-US" i="1" dirty="0" err="1">
                <a:latin typeface="+mj-lt"/>
              </a:rPr>
              <a:t>déprimant</a:t>
            </a:r>
            <a:r>
              <a:rPr lang="en-US" i="1" dirty="0">
                <a:latin typeface="+mj-lt"/>
              </a:rPr>
              <a:t>…</a:t>
            </a:r>
            <a:r>
              <a:rPr lang="en-US" i="1" dirty="0" err="1">
                <a:latin typeface="+mj-lt"/>
              </a:rPr>
              <a:t>ça</a:t>
            </a:r>
            <a:r>
              <a:rPr lang="en-US" i="1" dirty="0">
                <a:latin typeface="+mj-lt"/>
              </a:rPr>
              <a:t> me </a:t>
            </a:r>
            <a:r>
              <a:rPr lang="en-US" i="1" dirty="0" err="1">
                <a:latin typeface="+mj-lt"/>
              </a:rPr>
              <a:t>gratte</a:t>
            </a:r>
            <a:r>
              <a:rPr lang="en-US" i="1" dirty="0">
                <a:latin typeface="+mj-lt"/>
              </a:rPr>
              <a:t>…</a:t>
            </a:r>
          </a:p>
          <a:p>
            <a:endParaRPr lang="en-US" i="1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latin typeface="+mj-lt"/>
              </a:rPr>
              <a:t>Describe what the boys</a:t>
            </a:r>
            <a:r>
              <a:rPr lang="es-ES" b="1" dirty="0">
                <a:latin typeface="+mj-lt"/>
              </a:rPr>
              <a:t>/girls</a:t>
            </a:r>
            <a:r>
              <a:rPr lang="en-US" b="1" dirty="0">
                <a:latin typeface="+mj-lt"/>
              </a:rPr>
              <a:t> must wear:   </a:t>
            </a:r>
            <a:r>
              <a:rPr lang="en-US" i="1" dirty="0">
                <a:latin typeface="+mj-lt"/>
              </a:rPr>
              <a:t>Les </a:t>
            </a:r>
            <a:r>
              <a:rPr lang="en-GB" i="1" dirty="0">
                <a:latin typeface="+mj-lt"/>
              </a:rPr>
              <a:t>gar</a:t>
            </a:r>
            <a:r>
              <a:rPr lang="en-US" i="1" dirty="0" err="1">
                <a:latin typeface="+mj-lt"/>
              </a:rPr>
              <a:t>çons</a:t>
            </a:r>
            <a:r>
              <a:rPr lang="en-GB" i="1" dirty="0">
                <a:latin typeface="+mj-lt"/>
              </a:rPr>
              <a:t> </a:t>
            </a:r>
            <a:r>
              <a:rPr lang="en-GB" i="1" dirty="0" err="1">
                <a:latin typeface="+mj-lt"/>
              </a:rPr>
              <a:t>doivent</a:t>
            </a:r>
            <a:r>
              <a:rPr lang="en-GB" i="1" dirty="0">
                <a:latin typeface="+mj-lt"/>
              </a:rPr>
              <a:t> porter…</a:t>
            </a:r>
            <a:r>
              <a:rPr lang="es-ES" i="1" dirty="0">
                <a:latin typeface="+mj-lt"/>
              </a:rPr>
              <a:t>Les </a:t>
            </a:r>
            <a:r>
              <a:rPr lang="es-ES" i="1" dirty="0" err="1">
                <a:latin typeface="+mj-lt"/>
              </a:rPr>
              <a:t>filles</a:t>
            </a:r>
            <a:r>
              <a:rPr lang="es-ES" i="1" dirty="0">
                <a:latin typeface="+mj-lt"/>
              </a:rPr>
              <a:t> </a:t>
            </a:r>
            <a:r>
              <a:rPr lang="es-ES" i="1" dirty="0" err="1">
                <a:latin typeface="+mj-lt"/>
              </a:rPr>
              <a:t>doivent</a:t>
            </a:r>
            <a:r>
              <a:rPr lang="es-ES" i="1" dirty="0">
                <a:latin typeface="+mj-lt"/>
              </a:rPr>
              <a:t> </a:t>
            </a:r>
            <a:r>
              <a:rPr lang="es-ES" i="1" dirty="0" err="1">
                <a:latin typeface="+mj-lt"/>
              </a:rPr>
              <a:t>porter</a:t>
            </a:r>
            <a:r>
              <a:rPr lang="es-ES" i="1" dirty="0">
                <a:latin typeface="+mj-lt"/>
              </a:rPr>
              <a:t>…</a:t>
            </a:r>
            <a:endParaRPr lang="en-GB" i="1" dirty="0">
              <a:latin typeface="+mj-lt"/>
            </a:endParaRPr>
          </a:p>
          <a:p>
            <a:endParaRPr lang="en-US" i="1" dirty="0">
              <a:latin typeface="+mj-lt"/>
            </a:endParaRPr>
          </a:p>
          <a:p>
            <a:endParaRPr lang="en-GB" i="1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latin typeface="+mj-lt"/>
              </a:rPr>
              <a:t>Describe what you would rather wear: </a:t>
            </a:r>
            <a:r>
              <a:rPr lang="en-GB" i="1" dirty="0" err="1">
                <a:latin typeface="+mj-lt"/>
              </a:rPr>
              <a:t>J’aimerais</a:t>
            </a:r>
            <a:r>
              <a:rPr lang="en-GB" i="1" dirty="0">
                <a:latin typeface="+mj-lt"/>
              </a:rPr>
              <a:t> </a:t>
            </a:r>
            <a:r>
              <a:rPr lang="en-GB" i="1" dirty="0" err="1">
                <a:latin typeface="+mj-lt"/>
              </a:rPr>
              <a:t>mieux</a:t>
            </a:r>
            <a:r>
              <a:rPr lang="en-GB" i="1" dirty="0">
                <a:latin typeface="+mj-lt"/>
              </a:rPr>
              <a:t> porter ( I would rather wear) ... </a:t>
            </a:r>
            <a:r>
              <a:rPr lang="en-GB" i="1" dirty="0" err="1">
                <a:latin typeface="+mj-lt"/>
              </a:rPr>
              <a:t>quelque</a:t>
            </a:r>
            <a:r>
              <a:rPr lang="en-GB" i="1" dirty="0">
                <a:latin typeface="+mj-lt"/>
              </a:rPr>
              <a:t> chose de plus… (something more…) chic, comfortable, </a:t>
            </a:r>
            <a:r>
              <a:rPr lang="en-GB" i="1" dirty="0" err="1">
                <a:latin typeface="+mj-lt"/>
              </a:rPr>
              <a:t>décontracté</a:t>
            </a:r>
            <a:r>
              <a:rPr lang="en-GB" i="1" dirty="0">
                <a:latin typeface="+mj-lt"/>
              </a:rPr>
              <a:t>, à la mode, </a:t>
            </a:r>
            <a:r>
              <a:rPr lang="en-GB" i="1" dirty="0" err="1">
                <a:latin typeface="+mj-lt"/>
              </a:rPr>
              <a:t>pratique</a:t>
            </a:r>
            <a:r>
              <a:rPr lang="en-GB" i="1" dirty="0">
                <a:latin typeface="+mj-lt"/>
              </a:rPr>
              <a:t>…</a:t>
            </a:r>
          </a:p>
          <a:p>
            <a:r>
              <a:rPr lang="en-GB" dirty="0">
                <a:latin typeface="Comic Sans MS" pitchFamily="66" charset="0"/>
              </a:rPr>
              <a:t> </a:t>
            </a:r>
            <a:endParaRPr lang="en-GB" b="1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448A74-1110-428C-9F8A-D73D20B9D41D}"/>
              </a:ext>
            </a:extLst>
          </p:cNvPr>
          <p:cNvSpPr txBox="1"/>
          <p:nvPr/>
        </p:nvSpPr>
        <p:spPr>
          <a:xfrm>
            <a:off x="-26643" y="119660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Grade</a:t>
            </a:r>
            <a:endParaRPr lang="en-GB" b="1" u="sng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C4C70C8-0BBA-4D4F-BCE6-5AF2E5580571}"/>
              </a:ext>
            </a:extLst>
          </p:cNvPr>
          <p:cNvSpPr txBox="1"/>
          <p:nvPr/>
        </p:nvSpPr>
        <p:spPr>
          <a:xfrm>
            <a:off x="252338" y="158815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262E1E4-74E8-4E1C-8AB0-18B966B34CC2}"/>
              </a:ext>
            </a:extLst>
          </p:cNvPr>
          <p:cNvSpPr txBox="1"/>
          <p:nvPr/>
        </p:nvSpPr>
        <p:spPr>
          <a:xfrm>
            <a:off x="143508" y="213058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5/6</a:t>
            </a:r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3C664A8-3DC2-49A1-9367-5B846F861D50}"/>
              </a:ext>
            </a:extLst>
          </p:cNvPr>
          <p:cNvSpPr txBox="1"/>
          <p:nvPr/>
        </p:nvSpPr>
        <p:spPr>
          <a:xfrm>
            <a:off x="249365" y="317660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F179B4-A452-4B56-8B89-59EF13FA269B}"/>
              </a:ext>
            </a:extLst>
          </p:cNvPr>
          <p:cNvSpPr txBox="1"/>
          <p:nvPr/>
        </p:nvSpPr>
        <p:spPr>
          <a:xfrm>
            <a:off x="302772" y="422262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ked xmlns="71c33754-1f42-40bd-8463-e9c6275dfdf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6E401156F4764BB2C6F20A964BCCEC" ma:contentTypeVersion="15" ma:contentTypeDescription="Create a new document." ma:contentTypeScope="" ma:versionID="da0fcb4a50f32e424dc01a9d61789e23">
  <xsd:schema xmlns:xsd="http://www.w3.org/2001/XMLSchema" xmlns:xs="http://www.w3.org/2001/XMLSchema" xmlns:p="http://schemas.microsoft.com/office/2006/metadata/properties" xmlns:ns2="557e22d3-7b3f-4e7c-8253-1b6f825f5a4b" xmlns:ns3="f864f35b-862f-415f-8c45-f63899e63674" xmlns:ns4="71c33754-1f42-40bd-8463-e9c6275dfdf6" targetNamespace="http://schemas.microsoft.com/office/2006/metadata/properties" ma:root="true" ma:fieldsID="f09aa610fdab587b686bb627cbb7a407" ns2:_="" ns3:_="" ns4:_="">
    <xsd:import namespace="557e22d3-7b3f-4e7c-8253-1b6f825f5a4b"/>
    <xsd:import namespace="f864f35b-862f-415f-8c45-f63899e63674"/>
    <xsd:import namespace="71c33754-1f42-40bd-8463-e9c6275dfdf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arked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7e22d3-7b3f-4e7c-8253-1b6f825f5a4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64f35b-862f-415f-8c45-f63899e63674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c33754-1f42-40bd-8463-e9c6275dfd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arked" ma:index="14" nillable="true" ma:displayName="Marked" ma:internalName="Marked">
      <xsd:simpleType>
        <xsd:restriction base="dms:Boolean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34D1E7-909C-418C-B6E7-E4F2196EA08C}">
  <ds:schemaRefs>
    <ds:schemaRef ds:uri="http://schemas.microsoft.com/office/2006/metadata/properties"/>
    <ds:schemaRef ds:uri="http://www.w3.org/2000/xmlns/"/>
    <ds:schemaRef ds:uri="71c33754-1f42-40bd-8463-e9c6275dfdf6"/>
    <ds:schemaRef ds:uri="http://www.w3.org/2001/XMLSchema-instance"/>
  </ds:schemaRefs>
</ds:datastoreItem>
</file>

<file path=customXml/itemProps2.xml><?xml version="1.0" encoding="utf-8"?>
<ds:datastoreItem xmlns:ds="http://schemas.openxmlformats.org/officeDocument/2006/customXml" ds:itemID="{216FC450-1E03-4302-8EEE-90F1E0092B4A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557e22d3-7b3f-4e7c-8253-1b6f825f5a4b"/>
    <ds:schemaRef ds:uri="f864f35b-862f-415f-8c45-f63899e63674"/>
    <ds:schemaRef ds:uri="71c33754-1f42-40bd-8463-e9c6275dfdf6"/>
  </ds:schemaRefs>
</ds:datastoreItem>
</file>

<file path=customXml/itemProps3.xml><?xml version="1.0" encoding="utf-8"?>
<ds:datastoreItem xmlns:ds="http://schemas.openxmlformats.org/officeDocument/2006/customXml" ds:itemID="{31AD9BEC-8A0A-44E3-A002-E97CB2DBED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1501</TotalTime>
  <Words>1335</Words>
  <Application>Microsoft Office PowerPoint</Application>
  <PresentationFormat>On-screen Show (4:3)</PresentationFormat>
  <Paragraphs>312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Free text book online </vt:lpstr>
      <vt:lpstr>Learning Objectives</vt:lpstr>
      <vt:lpstr>PowerPoint Presentation</vt:lpstr>
      <vt:lpstr>PowerPoint Presentation</vt:lpstr>
      <vt:lpstr>PowerPoint Presentation</vt:lpstr>
      <vt:lpstr>Reliez </vt:lpstr>
      <vt:lpstr>Ecouter 6 p.119 Studio GCSE Vert</vt:lpstr>
      <vt:lpstr>Lire 7 p. 119 Studio GCSE Vert </vt:lpstr>
      <vt:lpstr>PowerPoint Presentation</vt:lpstr>
      <vt:lpstr>Reliez…</vt:lpstr>
      <vt:lpstr>Un débat… Uniforme Scolaire – Pour ou Contre?</vt:lpstr>
      <vt:lpstr>PowerPoint Presentation</vt:lpstr>
      <vt:lpstr>PowerPoint Presentation</vt:lpstr>
      <vt:lpstr>Traduisez…</vt:lpstr>
      <vt:lpstr>PowerPoint Presentation</vt:lpstr>
      <vt:lpstr>PowerPoint Presentation</vt:lpstr>
    </vt:vector>
  </TitlesOfParts>
  <Company>Bennett Memorial Diocesan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 Salford</dc:creator>
  <cp:lastModifiedBy>Hannah Lines</cp:lastModifiedBy>
  <cp:revision>79</cp:revision>
  <cp:lastPrinted>2013-10-02T04:17:59Z</cp:lastPrinted>
  <dcterms:created xsi:type="dcterms:W3CDTF">2011-03-01T16:00:26Z</dcterms:created>
  <dcterms:modified xsi:type="dcterms:W3CDTF">2020-04-01T13:53:02Z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0x010100D76E401156F4764BB2C6F20A964BCCEC</vt:lpwstr>
  </property>
</Properties>
</file>