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67" r:id="rId5"/>
    <p:sldId id="275" r:id="rId6"/>
    <p:sldId id="270" r:id="rId7"/>
    <p:sldId id="278" r:id="rId8"/>
    <p:sldId id="269" r:id="rId9"/>
    <p:sldId id="272" r:id="rId10"/>
    <p:sldId id="273" r:id="rId11"/>
    <p:sldId id="271" r:id="rId12"/>
    <p:sldId id="256" r:id="rId13"/>
    <p:sldId id="274" r:id="rId14"/>
    <p:sldId id="280" r:id="rId15"/>
    <p:sldId id="279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9" autoAdjust="0"/>
    <p:restoredTop sz="78186" autoAdjust="0"/>
  </p:normalViewPr>
  <p:slideViewPr>
    <p:cSldViewPr>
      <p:cViewPr varScale="1">
        <p:scale>
          <a:sx n="87" d="100"/>
          <a:sy n="87" d="100"/>
        </p:scale>
        <p:origin x="1168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C65D8-9593-49F2-A696-92FCDC7BB943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C2F70-3554-466D-8D68-9B9EA560FE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670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C2F70-3554-466D-8D68-9B9EA560FED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171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Recap with students the names of</a:t>
            </a:r>
            <a:r>
              <a:rPr lang="en-GB" baseline="0" dirty="0"/>
              <a:t> the continents and have them write this on their work</a:t>
            </a:r>
            <a:endParaRPr lang="en-GB" dirty="0"/>
          </a:p>
          <a:p>
            <a:r>
              <a:rPr lang="en-GB" dirty="0"/>
              <a:t>Help pupils use</a:t>
            </a:r>
            <a:r>
              <a:rPr lang="en-GB" baseline="0" dirty="0"/>
              <a:t> 3 colours – solid shade for high amounts and striped for low amounts.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C2F70-3554-466D-8D68-9B9EA560FED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746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C2F70-3554-466D-8D68-9B9EA560FED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098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C2F70-3554-466D-8D68-9B9EA560FED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106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Recap with students the names of</a:t>
            </a:r>
            <a:r>
              <a:rPr lang="en-GB" baseline="0" dirty="0"/>
              <a:t> the continents and have them write this on their work</a:t>
            </a:r>
            <a:endParaRPr lang="en-GB" dirty="0"/>
          </a:p>
          <a:p>
            <a:r>
              <a:rPr lang="en-GB" dirty="0"/>
              <a:t>Help pupils use</a:t>
            </a:r>
            <a:r>
              <a:rPr lang="en-GB" baseline="0" dirty="0"/>
              <a:t> 3 colours – solid shade for high amounts and striped for low amounts.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C2F70-3554-466D-8D68-9B9EA560FED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746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5835-6722-4333-8FF5-FAD5DDDC67D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6BFC-C40D-409C-96BF-3E4AA90A3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1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5835-6722-4333-8FF5-FAD5DDDC67D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6BFC-C40D-409C-96BF-3E4AA90A3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797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5835-6722-4333-8FF5-FAD5DDDC67D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6BFC-C40D-409C-96BF-3E4AA90A3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497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5835-6722-4333-8FF5-FAD5DDDC67D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6BFC-C40D-409C-96BF-3E4AA90A3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65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5835-6722-4333-8FF5-FAD5DDDC67D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6BFC-C40D-409C-96BF-3E4AA90A3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69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5835-6722-4333-8FF5-FAD5DDDC67D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6BFC-C40D-409C-96BF-3E4AA90A3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043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5835-6722-4333-8FF5-FAD5DDDC67D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6BFC-C40D-409C-96BF-3E4AA90A3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647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5835-6722-4333-8FF5-FAD5DDDC67D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6BFC-C40D-409C-96BF-3E4AA90A3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54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5835-6722-4333-8FF5-FAD5DDDC67D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6BFC-C40D-409C-96BF-3E4AA90A3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71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5835-6722-4333-8FF5-FAD5DDDC67D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6BFC-C40D-409C-96BF-3E4AA90A3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77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5835-6722-4333-8FF5-FAD5DDDC67D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6BFC-C40D-409C-96BF-3E4AA90A3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02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85835-6722-4333-8FF5-FAD5DDDC67D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26BFC-C40D-409C-96BF-3E4AA90A3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41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54916" y="2652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u="sng" dirty="0"/>
              <a:t>Where in the world has the least access to water, food and energy? Why? </a:t>
            </a:r>
          </a:p>
        </p:txBody>
      </p:sp>
      <p:sp>
        <p:nvSpPr>
          <p:cNvPr id="6" name="Rectangle 5"/>
          <p:cNvSpPr/>
          <p:nvPr/>
        </p:nvSpPr>
        <p:spPr>
          <a:xfrm>
            <a:off x="1878360" y="2634679"/>
            <a:ext cx="5287371" cy="1569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dirty="0"/>
              <a:t>Write down a list of all the foods you have eaten since the Monday</a:t>
            </a:r>
          </a:p>
        </p:txBody>
      </p:sp>
      <p:pic>
        <p:nvPicPr>
          <p:cNvPr id="1026" name="Picture 2" descr="http://www.ecowater.com/wp-content/uploads/2015/07/clear-water-glas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6" b="8357"/>
          <a:stretch/>
        </p:blipFill>
        <p:spPr bwMode="auto">
          <a:xfrm>
            <a:off x="81250" y="4698366"/>
            <a:ext cx="1034366" cy="211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.webmd.com/dtmcms/live/webmd/consumer_assets/site_images/articles/health_tools/cancer_fighting_foods_slideshow/photolibrary_rf_photo_of_new_american_pla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80" y="5445223"/>
            <a:ext cx="1894943" cy="128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logs.reading.ac.uk/irhs/files/2013/10/electrici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2"/>
          <a:stretch/>
        </p:blipFill>
        <p:spPr bwMode="auto">
          <a:xfrm>
            <a:off x="179512" y="1822996"/>
            <a:ext cx="1282253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blogs.reading.ac.uk/irhs/files/2013/10/electrici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2"/>
          <a:stretch/>
        </p:blipFill>
        <p:spPr bwMode="auto">
          <a:xfrm flipH="1">
            <a:off x="7399560" y="1722187"/>
            <a:ext cx="138495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156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476672"/>
            <a:ext cx="8712968" cy="255454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dirty="0"/>
              <a:t>Plenary:</a:t>
            </a:r>
            <a:br>
              <a:rPr lang="en-GB" sz="3200" dirty="0"/>
            </a:br>
            <a:r>
              <a:rPr lang="en-GB" sz="3200" dirty="0"/>
              <a:t>Write down where in </a:t>
            </a:r>
            <a:r>
              <a:rPr lang="en-GB" sz="3200"/>
              <a:t>the world </a:t>
            </a:r>
            <a:r>
              <a:rPr lang="en-GB" sz="3200" dirty="0"/>
              <a:t>you think has the access to the least food, water and energy ?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How does this compare to your initial guess ?</a:t>
            </a:r>
          </a:p>
        </p:txBody>
      </p:sp>
      <p:pic>
        <p:nvPicPr>
          <p:cNvPr id="6" name="Picture 2" descr="http://www.ecowater.com/wp-content/uploads/2015/07/clear-water-glas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6" b="8357"/>
          <a:stretch/>
        </p:blipFill>
        <p:spPr bwMode="auto">
          <a:xfrm>
            <a:off x="4283968" y="4600120"/>
            <a:ext cx="1034366" cy="211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mg.webmd.com/dtmcms/live/webmd/consumer_assets/site_images/articles/health_tools/cancer_fighting_foods_slideshow/photolibrary_rf_photo_of_new_american_pla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848" y="5426624"/>
            <a:ext cx="1894943" cy="128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blogs.reading.ac.uk/irhs/files/2013/10/electrici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2"/>
          <a:stretch/>
        </p:blipFill>
        <p:spPr bwMode="auto">
          <a:xfrm>
            <a:off x="228281" y="5418119"/>
            <a:ext cx="1282253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440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41492" y="627516"/>
            <a:ext cx="4345253" cy="304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www.rainharvest.co.za/wp-content/uploads/2010/03/water_scarcit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8" t="10670" r="4709"/>
          <a:stretch/>
        </p:blipFill>
        <p:spPr bwMode="auto">
          <a:xfrm rot="16200000">
            <a:off x="2616490" y="803382"/>
            <a:ext cx="4345253" cy="273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/>
          <a:stretch/>
        </p:blipFill>
        <p:spPr bwMode="auto">
          <a:xfrm rot="16200000">
            <a:off x="5646298" y="1013935"/>
            <a:ext cx="4334810" cy="230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-564058" y="3284256"/>
            <a:ext cx="1746482" cy="3077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Undernourishment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2700519" y="3318123"/>
            <a:ext cx="1746482" cy="3077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Water scarcity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6156904" y="3347467"/>
            <a:ext cx="1746482" cy="3077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Energy consumption</a:t>
            </a:r>
          </a:p>
        </p:txBody>
      </p:sp>
    </p:spTree>
    <p:extLst>
      <p:ext uri="{BB962C8B-B14F-4D97-AF65-F5344CB8AC3E}">
        <p14:creationId xmlns:p14="http://schemas.microsoft.com/office/powerpoint/2010/main" val="4104077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outline-world-map.com/map-images-original/political-world-map-white-thin-b6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6"/>
            <a:ext cx="9161221" cy="423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59832" y="4941168"/>
            <a:ext cx="3312368" cy="567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0" y="4572337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200000"/>
              <a:buFont typeface="Wingdings" panose="05000000000000000000" pitchFamily="2" charset="2"/>
              <a:buChar char="q"/>
            </a:pPr>
            <a:r>
              <a:rPr lang="en-GB" sz="1600" dirty="0"/>
              <a:t> = areas  that uses lots of food</a:t>
            </a:r>
          </a:p>
          <a:p>
            <a:pPr marL="285750" indent="-285750">
              <a:buSzPct val="200000"/>
              <a:buFont typeface="Wingdings" panose="05000000000000000000" pitchFamily="2" charset="2"/>
              <a:buChar char="q"/>
            </a:pPr>
            <a:r>
              <a:rPr lang="en-GB" sz="1600" dirty="0"/>
              <a:t>= area that uses very little food</a:t>
            </a:r>
          </a:p>
          <a:p>
            <a:pPr marL="285750" indent="-285750">
              <a:buSzPct val="200000"/>
              <a:buFont typeface="Wingdings" panose="05000000000000000000" pitchFamily="2" charset="2"/>
              <a:buChar char="q"/>
            </a:pPr>
            <a:endParaRPr lang="en-GB" sz="1600" dirty="0"/>
          </a:p>
          <a:p>
            <a:pPr marL="285750" indent="-285750">
              <a:buSzPct val="200000"/>
              <a:buFont typeface="Wingdings" panose="05000000000000000000" pitchFamily="2" charset="2"/>
              <a:buChar char="q"/>
            </a:pPr>
            <a:r>
              <a:rPr lang="en-GB" sz="1600" dirty="0"/>
              <a:t>= areas  that use lots of water</a:t>
            </a:r>
          </a:p>
          <a:p>
            <a:pPr marL="285750" indent="-285750">
              <a:buSzPct val="200000"/>
              <a:buFont typeface="Wingdings" panose="05000000000000000000" pitchFamily="2" charset="2"/>
              <a:buChar char="q"/>
            </a:pPr>
            <a:r>
              <a:rPr lang="en-GB" sz="1600" dirty="0"/>
              <a:t>= areas  that use little water</a:t>
            </a:r>
          </a:p>
          <a:p>
            <a:pPr marL="285750" indent="-285750">
              <a:buSzPct val="200000"/>
              <a:buFont typeface="Wingdings" panose="05000000000000000000" pitchFamily="2" charset="2"/>
              <a:buChar char="q"/>
            </a:pPr>
            <a:endParaRPr lang="en-GB" sz="1600" dirty="0"/>
          </a:p>
          <a:p>
            <a:pPr marL="285750" indent="-285750">
              <a:buSzPct val="200000"/>
              <a:buFont typeface="Wingdings" panose="05000000000000000000" pitchFamily="2" charset="2"/>
              <a:buChar char="q"/>
            </a:pPr>
            <a:r>
              <a:rPr lang="en-GB" sz="1600" dirty="0"/>
              <a:t>= areas  that use lots of energy</a:t>
            </a:r>
          </a:p>
          <a:p>
            <a:pPr marL="285750" indent="-285750">
              <a:buSzPct val="200000"/>
              <a:buFont typeface="Wingdings" panose="05000000000000000000" pitchFamily="2" charset="2"/>
              <a:buChar char="q"/>
            </a:pPr>
            <a:r>
              <a:rPr lang="en-GB" sz="1600" dirty="0"/>
              <a:t>= areas that use  little energy</a:t>
            </a:r>
          </a:p>
          <a:p>
            <a:pPr marL="285750" indent="-285750">
              <a:buSzPct val="200000"/>
              <a:buFont typeface="Wingdings" panose="05000000000000000000" pitchFamily="2" charset="2"/>
              <a:buChar char="q"/>
            </a:pP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685034" y="4309744"/>
            <a:ext cx="5112568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Areas of similarity across my predictions are;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Areas of difference are;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78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3369" y="1844824"/>
            <a:ext cx="7056784" cy="310854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/>
              <a:t>PROJECT: </a:t>
            </a:r>
          </a:p>
          <a:p>
            <a:r>
              <a:rPr lang="en-US" sz="2800" dirty="0"/>
              <a:t>Write a food diary for one day and find out where each of the items is from (in the world, not the supermarket!). </a:t>
            </a:r>
          </a:p>
          <a:p>
            <a:endParaRPr lang="en-US" sz="2800" dirty="0"/>
          </a:p>
          <a:p>
            <a:r>
              <a:rPr lang="en-US" sz="2800" dirty="0"/>
              <a:t>This means you may need to research online  or look at food packages. </a:t>
            </a:r>
          </a:p>
        </p:txBody>
      </p:sp>
    </p:spTree>
    <p:extLst>
      <p:ext uri="{BB962C8B-B14F-4D97-AF65-F5344CB8AC3E}">
        <p14:creationId xmlns:p14="http://schemas.microsoft.com/office/powerpoint/2010/main" val="2697417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Predictions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1" y="1600200"/>
            <a:ext cx="8712969" cy="4983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What do you believe the global distribution of the below resources are;</a:t>
            </a:r>
          </a:p>
          <a:p>
            <a:pPr lvl="1">
              <a:buFontTx/>
              <a:buChar char="-"/>
            </a:pPr>
            <a:r>
              <a:rPr lang="en-GB" sz="2000" b="1" dirty="0"/>
              <a:t>Water</a:t>
            </a:r>
          </a:p>
          <a:p>
            <a:pPr lvl="1">
              <a:buFontTx/>
              <a:buChar char="-"/>
            </a:pPr>
            <a:r>
              <a:rPr lang="en-GB" sz="2000" b="1" dirty="0"/>
              <a:t>Food</a:t>
            </a:r>
          </a:p>
          <a:p>
            <a:pPr lvl="1">
              <a:buFontTx/>
              <a:buChar char="-"/>
            </a:pPr>
            <a:r>
              <a:rPr lang="en-GB" sz="2000" b="1" dirty="0"/>
              <a:t>Energy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You need to shade on your maps where you think has </a:t>
            </a:r>
          </a:p>
          <a:p>
            <a:pPr marL="0" indent="0">
              <a:buNone/>
            </a:pPr>
            <a:r>
              <a:rPr lang="en-GB" sz="2000" dirty="0"/>
              <a:t>- </a:t>
            </a:r>
            <a:r>
              <a:rPr lang="en-GB" sz="2000" b="1" dirty="0"/>
              <a:t>a high usage/ access to these items, </a:t>
            </a:r>
          </a:p>
          <a:p>
            <a:pPr marL="0" indent="0">
              <a:buNone/>
            </a:pPr>
            <a:r>
              <a:rPr lang="en-GB" sz="2000" b="1" dirty="0"/>
              <a:t>- a medium access/ usage </a:t>
            </a:r>
          </a:p>
          <a:p>
            <a:pPr marL="0" indent="0">
              <a:buNone/>
            </a:pPr>
            <a:r>
              <a:rPr lang="en-GB" sz="2000" b="1" dirty="0"/>
              <a:t>- a low access/ usage.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Create a key.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Be ready to justify your reasoning </a:t>
            </a:r>
          </a:p>
        </p:txBody>
      </p:sp>
      <p:pic>
        <p:nvPicPr>
          <p:cNvPr id="5" name="Picture 2" descr="http://www.ecowater.com/wp-content/uploads/2015/07/clear-water-glas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6" b="8357"/>
          <a:stretch/>
        </p:blipFill>
        <p:spPr bwMode="auto">
          <a:xfrm>
            <a:off x="8195305" y="10121"/>
            <a:ext cx="862417" cy="156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mg.webmd.com/dtmcms/live/webmd/consumer_assets/site_images/articles/health_tools/cancer_fighting_foods_slideshow/photolibrary_rf_photo_of_new_american_pla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13010"/>
            <a:ext cx="1894943" cy="128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blogs.reading.ac.uk/irhs/files/2013/10/electrici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2"/>
          <a:stretch/>
        </p:blipFill>
        <p:spPr bwMode="auto">
          <a:xfrm>
            <a:off x="179511" y="116632"/>
            <a:ext cx="1282253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168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33AF6E1-9C36-F642-B152-E10DD5CF1185}"/>
              </a:ext>
            </a:extLst>
          </p:cNvPr>
          <p:cNvGrpSpPr/>
          <p:nvPr/>
        </p:nvGrpSpPr>
        <p:grpSpPr>
          <a:xfrm>
            <a:off x="29319" y="5861782"/>
            <a:ext cx="9134691" cy="830997"/>
            <a:chOff x="29319" y="5861782"/>
            <a:chExt cx="9134691" cy="830997"/>
          </a:xfrm>
        </p:grpSpPr>
        <p:sp>
          <p:nvSpPr>
            <p:cNvPr id="2" name="Rectangle 1"/>
            <p:cNvSpPr/>
            <p:nvPr/>
          </p:nvSpPr>
          <p:spPr>
            <a:xfrm>
              <a:off x="3059832" y="5984894"/>
              <a:ext cx="3473771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SzPct val="200000"/>
              </a:pPr>
              <a:endParaRPr lang="en-GB" sz="1600" dirty="0"/>
            </a:p>
            <a:p>
              <a:pPr marL="285750" indent="-285750">
                <a:buSzPct val="200000"/>
                <a:buFont typeface="Wingdings" panose="05000000000000000000" pitchFamily="2" charset="2"/>
                <a:buChar char="q"/>
              </a:pPr>
              <a:r>
                <a:rPr lang="en-GB" sz="1600" dirty="0">
                  <a:solidFill>
                    <a:schemeClr val="tx1"/>
                  </a:solidFill>
                </a:rPr>
                <a:t>= areas  that use lots of water</a:t>
              </a:r>
            </a:p>
            <a:p>
              <a:pPr marL="285750" indent="-285750">
                <a:buSzPct val="200000"/>
                <a:buFont typeface="Wingdings" panose="05000000000000000000" pitchFamily="2" charset="2"/>
                <a:buChar char="q"/>
              </a:pPr>
              <a:r>
                <a:rPr lang="en-GB" sz="1600" dirty="0">
                  <a:solidFill>
                    <a:schemeClr val="tx1"/>
                  </a:solidFill>
                </a:rPr>
                <a:t>= areas  that use little water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9319" y="6054449"/>
              <a:ext cx="34737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SzPct val="200000"/>
                <a:buFont typeface="Wingdings" panose="05000000000000000000" pitchFamily="2" charset="2"/>
                <a:buChar char="q"/>
              </a:pPr>
              <a:r>
                <a:rPr lang="en-GB" sz="1600" dirty="0"/>
                <a:t> = areas  that uses lots of food</a:t>
              </a:r>
            </a:p>
            <a:p>
              <a:pPr marL="285750" indent="-285750">
                <a:buSzPct val="200000"/>
                <a:buFont typeface="Wingdings" panose="05000000000000000000" pitchFamily="2" charset="2"/>
                <a:buChar char="q"/>
              </a:pPr>
              <a:r>
                <a:rPr lang="en-GB" sz="1600" dirty="0"/>
                <a:t>= area that uses very little food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77FF90-DFB8-244C-9ED0-71C7CC20BD5B}"/>
                </a:ext>
              </a:extLst>
            </p:cNvPr>
            <p:cNvSpPr txBox="1"/>
            <p:nvPr/>
          </p:nvSpPr>
          <p:spPr>
            <a:xfrm>
              <a:off x="6059699" y="5861782"/>
              <a:ext cx="310431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SzPct val="200000"/>
                <a:buFont typeface="Wingdings" panose="05000000000000000000" pitchFamily="2" charset="2"/>
                <a:buChar char="q"/>
              </a:pPr>
              <a:endParaRPr lang="en-GB" sz="1600" dirty="0"/>
            </a:p>
            <a:p>
              <a:pPr marL="285750" indent="-285750">
                <a:buSzPct val="200000"/>
                <a:buFont typeface="Wingdings" panose="05000000000000000000" pitchFamily="2" charset="2"/>
                <a:buChar char="q"/>
              </a:pPr>
              <a:r>
                <a:rPr lang="en-GB" sz="1600" dirty="0"/>
                <a:t>= areas  that use lots of energy</a:t>
              </a:r>
            </a:p>
            <a:p>
              <a:pPr marL="285750" indent="-285750">
                <a:buSzPct val="200000"/>
                <a:buFont typeface="Wingdings" panose="05000000000000000000" pitchFamily="2" charset="2"/>
                <a:buChar char="q"/>
              </a:pPr>
              <a:r>
                <a:rPr lang="en-GB" sz="1600" dirty="0"/>
                <a:t>= areas that use  little energy</a:t>
              </a:r>
              <a:endParaRPr lang="en-US" sz="16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CB3BA18-0299-5042-9857-BF4278FE4653}"/>
              </a:ext>
            </a:extLst>
          </p:cNvPr>
          <p:cNvGrpSpPr/>
          <p:nvPr/>
        </p:nvGrpSpPr>
        <p:grpSpPr>
          <a:xfrm>
            <a:off x="2789" y="1"/>
            <a:ext cx="9141211" cy="5589240"/>
            <a:chOff x="2789" y="1"/>
            <a:chExt cx="9141211" cy="5589240"/>
          </a:xfrm>
        </p:grpSpPr>
        <p:pic>
          <p:nvPicPr>
            <p:cNvPr id="5122" name="Picture 2" descr="http://www.outline-world-map.com/map-images-original/political-world-map-white-thin-b6a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42"/>
            <a:stretch/>
          </p:blipFill>
          <p:spPr bwMode="auto">
            <a:xfrm>
              <a:off x="2789" y="1"/>
              <a:ext cx="9141211" cy="5589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2400F98-AB94-B34A-AB09-4FC2D6165FC3}"/>
                </a:ext>
              </a:extLst>
            </p:cNvPr>
            <p:cNvSpPr/>
            <p:nvPr/>
          </p:nvSpPr>
          <p:spPr>
            <a:xfrm>
              <a:off x="3059832" y="5013176"/>
              <a:ext cx="3672408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4374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" t="2750"/>
          <a:stretch/>
        </p:blipFill>
        <p:spPr bwMode="auto">
          <a:xfrm>
            <a:off x="0" y="188639"/>
            <a:ext cx="9144000" cy="666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098" y="0"/>
            <a:ext cx="21602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Undernourishment</a:t>
            </a:r>
          </a:p>
        </p:txBody>
      </p:sp>
    </p:spTree>
    <p:extLst>
      <p:ext uri="{BB962C8B-B14F-4D97-AF65-F5344CB8AC3E}">
        <p14:creationId xmlns:p14="http://schemas.microsoft.com/office/powerpoint/2010/main" val="4162104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rainharvest.co.za/wp-content/uploads/2010/03/water_scarcit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0"/>
          <a:stretch/>
        </p:blipFill>
        <p:spPr bwMode="auto">
          <a:xfrm>
            <a:off x="18276" y="260648"/>
            <a:ext cx="9166590" cy="658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F2EFE1-0C4F-1A4F-862F-B3A7435AEFB9}"/>
              </a:ext>
            </a:extLst>
          </p:cNvPr>
          <p:cNvSpPr txBox="1"/>
          <p:nvPr/>
        </p:nvSpPr>
        <p:spPr>
          <a:xfrm>
            <a:off x="12098" y="0"/>
            <a:ext cx="160757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Water Scarcity </a:t>
            </a:r>
          </a:p>
        </p:txBody>
      </p:sp>
    </p:spTree>
    <p:extLst>
      <p:ext uri="{BB962C8B-B14F-4D97-AF65-F5344CB8AC3E}">
        <p14:creationId xmlns:p14="http://schemas.microsoft.com/office/powerpoint/2010/main" val="2937506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6562EE-85D7-1247-AB31-016B3212C98E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1615DCA9-B5BF-FD48-AF43-455CD6E0F5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3" t="5126" r="1408" b="6411"/>
            <a:stretch/>
          </p:blipFill>
          <p:spPr bwMode="auto">
            <a:xfrm>
              <a:off x="107504" y="0"/>
              <a:ext cx="9036496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80425EC-7808-1A4F-832A-A8D573EA6D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9" r="61644" b="96154"/>
            <a:stretch/>
          </p:blipFill>
          <p:spPr bwMode="auto">
            <a:xfrm>
              <a:off x="4843324" y="6597352"/>
              <a:ext cx="4300676" cy="26064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9" t="61538" r="77805" b="3846"/>
            <a:stretch/>
          </p:blipFill>
          <p:spPr bwMode="auto">
            <a:xfrm>
              <a:off x="0" y="4221088"/>
              <a:ext cx="1619672" cy="2636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9342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72408" cy="593110"/>
          </a:xfrm>
        </p:spPr>
        <p:txBody>
          <a:bodyPr>
            <a:normAutofit/>
          </a:bodyPr>
          <a:lstStyle/>
          <a:p>
            <a:r>
              <a:rPr lang="en-GB" sz="3200" b="1" u="sng" dirty="0"/>
              <a:t>The real situation…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8152"/>
            <a:ext cx="9144000" cy="55751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/>
              <a:t>These 3 maps show the water scarcity, undernourishment and energy usage across the world.</a:t>
            </a:r>
          </a:p>
          <a:p>
            <a:pPr marL="0" indent="0">
              <a:buNone/>
            </a:pPr>
            <a:endParaRPr lang="en-GB" sz="14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You need to describe the pattern of distribution for each of these resources. 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Use the questions on the next slide and your own knowledge to help you bullet point explanations as to why these patterns may occur. 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How much do you think physical geography influences the usage of these 3      resources ?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4716016" y="2164898"/>
            <a:ext cx="4427984" cy="2016224"/>
          </a:xfrm>
          <a:prstGeom prst="star5">
            <a:avLst>
              <a:gd name="adj" fmla="val 2882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Exam skill up</a:t>
            </a:r>
          </a:p>
          <a:p>
            <a:pPr algn="ctr"/>
            <a:r>
              <a:rPr lang="en-GB" sz="1600" dirty="0"/>
              <a:t>Use location and continent to specifically locate areas.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/>
              <a:t>Use named countries to highlight anomalies </a:t>
            </a:r>
          </a:p>
          <a:p>
            <a:pPr algn="ctr"/>
            <a:endParaRPr lang="en-GB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00773" y="2348880"/>
            <a:ext cx="3897052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Use geographic words:</a:t>
            </a:r>
          </a:p>
          <a:p>
            <a:r>
              <a:rPr lang="en-GB" sz="1400" dirty="0"/>
              <a:t>Northern, southern, eastern, western, central, coastal.</a:t>
            </a:r>
          </a:p>
          <a:p>
            <a:r>
              <a:rPr lang="en-GB" sz="1400" dirty="0"/>
              <a:t>Europe, Asia, Africa, North America, South America, Oceania, </a:t>
            </a:r>
          </a:p>
          <a:p>
            <a:r>
              <a:rPr lang="en-GB" sz="1400" dirty="0"/>
              <a:t>HIC, NEE, LIC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87724" y="5909324"/>
            <a:ext cx="5256584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Prompts:</a:t>
            </a:r>
          </a:p>
          <a:p>
            <a:r>
              <a:rPr lang="en-GB" sz="1400" dirty="0"/>
              <a:t>Areas with high usage of food/water/ energy are usually found in…</a:t>
            </a:r>
          </a:p>
          <a:p>
            <a:r>
              <a:rPr lang="en-GB" sz="1400" dirty="0"/>
              <a:t>This is because these countries are able to … </a:t>
            </a:r>
          </a:p>
        </p:txBody>
      </p:sp>
    </p:spTree>
    <p:extLst>
      <p:ext uri="{BB962C8B-B14F-4D97-AF65-F5344CB8AC3E}">
        <p14:creationId xmlns:p14="http://schemas.microsoft.com/office/powerpoint/2010/main" val="3021471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8"/>
            <a:ext cx="3258940" cy="22854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1221600" cy="2308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/>
              <a:t>Undernourishment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7864" y="0"/>
            <a:ext cx="5796136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u="sng" dirty="0"/>
              <a:t>Describe the  global distribution of food </a:t>
            </a:r>
          </a:p>
          <a:p>
            <a:r>
              <a:rPr lang="en-GB" sz="1200" dirty="0"/>
              <a:t>The areas with secure access to food are…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The areas with medium access to food are…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The areas with low access to food are …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" y="2328228"/>
            <a:ext cx="5702533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u="sng" dirty="0"/>
              <a:t>Describe the  global distribution of water</a:t>
            </a:r>
          </a:p>
          <a:p>
            <a:r>
              <a:rPr lang="en-GB" sz="1200" dirty="0"/>
              <a:t>The areas with secure access to water are…</a:t>
            </a:r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The areas with physical water scarcity are…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The areas with economic  water scarcity are…</a:t>
            </a:r>
          </a:p>
          <a:p>
            <a:endParaRPr lang="en-GB" sz="1200" dirty="0"/>
          </a:p>
          <a:p>
            <a:endParaRPr lang="en-GB" sz="1200" dirty="0"/>
          </a:p>
        </p:txBody>
      </p:sp>
      <p:pic>
        <p:nvPicPr>
          <p:cNvPr id="9" name="Picture 2" descr="http://www.rainharvest.co.za/wp-content/uploads/2010/03/water_scarcit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8" t="10670" r="4709"/>
          <a:stretch/>
        </p:blipFill>
        <p:spPr bwMode="auto">
          <a:xfrm>
            <a:off x="5755468" y="2369075"/>
            <a:ext cx="3258940" cy="2053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44711" y="4488925"/>
            <a:ext cx="5799289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u="sng" dirty="0"/>
              <a:t>Describe the  global distribution of energy use</a:t>
            </a:r>
          </a:p>
          <a:p>
            <a:r>
              <a:rPr lang="en-GB" sz="1200" dirty="0"/>
              <a:t>The areas with high energy consumption are…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The areas with medium energy consumption are…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The areas with low energy consumption are…</a:t>
            </a:r>
          </a:p>
          <a:p>
            <a:endParaRPr lang="en-GB" sz="1200" dirty="0"/>
          </a:p>
          <a:p>
            <a:endParaRPr lang="en-GB" sz="12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/>
          <a:stretch/>
        </p:blipFill>
        <p:spPr bwMode="auto">
          <a:xfrm>
            <a:off x="93603" y="4488925"/>
            <a:ext cx="3251108" cy="2294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813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d xmlns="71c33754-1f42-40bd-8463-e9c6275dfdf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6E401156F4764BB2C6F20A964BCCEC" ma:contentTypeVersion="15" ma:contentTypeDescription="Create a new document." ma:contentTypeScope="" ma:versionID="da0fcb4a50f32e424dc01a9d61789e23">
  <xsd:schema xmlns:xsd="http://www.w3.org/2001/XMLSchema" xmlns:xs="http://www.w3.org/2001/XMLSchema" xmlns:p="http://schemas.microsoft.com/office/2006/metadata/properties" xmlns:ns2="557e22d3-7b3f-4e7c-8253-1b6f825f5a4b" xmlns:ns3="f864f35b-862f-415f-8c45-f63899e63674" xmlns:ns4="71c33754-1f42-40bd-8463-e9c6275dfdf6" targetNamespace="http://schemas.microsoft.com/office/2006/metadata/properties" ma:root="true" ma:fieldsID="f09aa610fdab587b686bb627cbb7a407" ns2:_="" ns3:_="" ns4:_="">
    <xsd:import namespace="557e22d3-7b3f-4e7c-8253-1b6f825f5a4b"/>
    <xsd:import namespace="f864f35b-862f-415f-8c45-f63899e63674"/>
    <xsd:import namespace="71c33754-1f42-40bd-8463-e9c6275dfdf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arked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7e22d3-7b3f-4e7c-8253-1b6f825f5a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64f35b-862f-415f-8c45-f63899e63674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33754-1f42-40bd-8463-e9c6275dfd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arked" ma:index="14" nillable="true" ma:displayName="Marked" ma:internalName="Marked">
      <xsd:simpleType>
        <xsd:restriction base="dms:Boolean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272EBF-995D-46F2-8AB2-253A8C5BDA52}">
  <ds:schemaRefs>
    <ds:schemaRef ds:uri="http://schemas.microsoft.com/office/2006/metadata/properties"/>
    <ds:schemaRef ds:uri="http://www.w3.org/2000/xmlns/"/>
    <ds:schemaRef ds:uri="71c33754-1f42-40bd-8463-e9c6275dfdf6"/>
    <ds:schemaRef ds:uri="http://www.w3.org/2001/XMLSchema-instan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E798347-9AC6-40E4-BA3B-4FB91D0CA0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E708CA-CFA3-44F8-B735-923FA7DBDC92}"/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591</Words>
  <Application>Microsoft Macintosh PowerPoint</Application>
  <PresentationFormat>On-screen Show (4:3)</PresentationFormat>
  <Paragraphs>114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Making Predictions …</vt:lpstr>
      <vt:lpstr>PowerPoint Presentation</vt:lpstr>
      <vt:lpstr>PowerPoint Presentation</vt:lpstr>
      <vt:lpstr>PowerPoint Presentation</vt:lpstr>
      <vt:lpstr>PowerPoint Presentation</vt:lpstr>
      <vt:lpstr>The real situation…</vt:lpstr>
      <vt:lpstr>PowerPoint Presentation</vt:lpstr>
      <vt:lpstr>PowerPoint Presentation</vt:lpstr>
      <vt:lpstr>PowerPoint Presentation</vt:lpstr>
      <vt:lpstr>PowerPoint Presentation</vt:lpstr>
    </vt:vector>
  </TitlesOfParts>
  <Company>Bohunt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 Thomson</dc:creator>
  <cp:lastModifiedBy>blaircoburn84@gmail.com</cp:lastModifiedBy>
  <cp:revision>111</cp:revision>
  <cp:lastPrinted>2018-09-04T13:25:42Z</cp:lastPrinted>
  <dcterms:created xsi:type="dcterms:W3CDTF">2014-12-10T21:14:27Z</dcterms:created>
  <dcterms:modified xsi:type="dcterms:W3CDTF">2020-04-20T10:35:08Z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0x010100D76E401156F4764BB2C6F20A964BCCEC</vt:lpwstr>
  </property>
</Properties>
</file>