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70" r:id="rId5"/>
    <p:sldId id="267" r:id="rId6"/>
    <p:sldId id="257" r:id="rId7"/>
    <p:sldId id="271" r:id="rId8"/>
    <p:sldId id="258" r:id="rId9"/>
    <p:sldId id="269" r:id="rId10"/>
    <p:sldId id="265" r:id="rId11"/>
    <p:sldId id="266" r:id="rId12"/>
    <p:sldId id="262" r:id="rId13"/>
    <p:sldId id="260" r:id="rId14"/>
    <p:sldId id="261"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9" autoAdjust="0"/>
    <p:restoredTop sz="92553" autoAdjust="0"/>
  </p:normalViewPr>
  <p:slideViewPr>
    <p:cSldViewPr>
      <p:cViewPr varScale="1">
        <p:scale>
          <a:sx n="105" d="100"/>
          <a:sy n="105" d="100"/>
        </p:scale>
        <p:origin x="202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A9C65D8-9593-49F2-A696-92FCDC7BB943}" type="datetimeFigureOut">
              <a:rPr lang="en-GB" smtClean="0"/>
              <a:t>20/04/2020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2C2F70-3554-466D-8D68-9B9EA560FED1}" type="slidenum">
              <a:rPr lang="en-GB" smtClean="0"/>
              <a:t>‹#›</a:t>
            </a:fld>
            <a:endParaRPr lang="en-GB"/>
          </a:p>
        </p:txBody>
      </p:sp>
    </p:spTree>
    <p:extLst>
      <p:ext uri="{BB962C8B-B14F-4D97-AF65-F5344CB8AC3E}">
        <p14:creationId xmlns:p14="http://schemas.microsoft.com/office/powerpoint/2010/main" val="149167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2C2F70-3554-466D-8D68-9B9EA560FED1}" type="slidenum">
              <a:rPr lang="en-GB" smtClean="0"/>
              <a:t>2</a:t>
            </a:fld>
            <a:endParaRPr lang="en-GB"/>
          </a:p>
        </p:txBody>
      </p:sp>
    </p:spTree>
    <p:extLst>
      <p:ext uri="{BB962C8B-B14F-4D97-AF65-F5344CB8AC3E}">
        <p14:creationId xmlns:p14="http://schemas.microsoft.com/office/powerpoint/2010/main" val="336217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QOL + SOL</a:t>
            </a:r>
          </a:p>
        </p:txBody>
      </p:sp>
      <p:sp>
        <p:nvSpPr>
          <p:cNvPr id="4" name="Slide Number Placeholder 3"/>
          <p:cNvSpPr>
            <a:spLocks noGrp="1"/>
          </p:cNvSpPr>
          <p:nvPr>
            <p:ph type="sldNum" sz="quarter" idx="10"/>
          </p:nvPr>
        </p:nvSpPr>
        <p:spPr/>
        <p:txBody>
          <a:bodyPr/>
          <a:lstStyle/>
          <a:p>
            <a:fld id="{BD2C2F70-3554-466D-8D68-9B9EA560FED1}" type="slidenum">
              <a:rPr lang="en-GB" smtClean="0"/>
              <a:t>3</a:t>
            </a:fld>
            <a:endParaRPr lang="en-GB"/>
          </a:p>
        </p:txBody>
      </p:sp>
    </p:spTree>
    <p:extLst>
      <p:ext uri="{BB962C8B-B14F-4D97-AF65-F5344CB8AC3E}">
        <p14:creationId xmlns:p14="http://schemas.microsoft.com/office/powerpoint/2010/main" val="367194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Feedback as class</a:t>
            </a:r>
            <a:r>
              <a:rPr lang="en-GB" baseline="0" dirty="0"/>
              <a:t> </a:t>
            </a:r>
            <a:endParaRPr lang="en-GB" dirty="0"/>
          </a:p>
        </p:txBody>
      </p:sp>
      <p:sp>
        <p:nvSpPr>
          <p:cNvPr id="4" name="Slide Number Placeholder 3"/>
          <p:cNvSpPr>
            <a:spLocks noGrp="1"/>
          </p:cNvSpPr>
          <p:nvPr>
            <p:ph type="sldNum" sz="quarter" idx="10"/>
          </p:nvPr>
        </p:nvSpPr>
        <p:spPr/>
        <p:txBody>
          <a:bodyPr/>
          <a:lstStyle/>
          <a:p>
            <a:fld id="{BD2C2F70-3554-466D-8D68-9B9EA560FED1}" type="slidenum">
              <a:rPr lang="en-GB" smtClean="0"/>
              <a:t>4</a:t>
            </a:fld>
            <a:endParaRPr lang="en-GB"/>
          </a:p>
        </p:txBody>
      </p:sp>
    </p:spTree>
    <p:extLst>
      <p:ext uri="{BB962C8B-B14F-4D97-AF65-F5344CB8AC3E}">
        <p14:creationId xmlns:p14="http://schemas.microsoft.com/office/powerpoint/2010/main" val="1658959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of extremes</a:t>
            </a:r>
          </a:p>
        </p:txBody>
      </p:sp>
      <p:sp>
        <p:nvSpPr>
          <p:cNvPr id="4" name="Slide Number Placeholder 3"/>
          <p:cNvSpPr>
            <a:spLocks noGrp="1"/>
          </p:cNvSpPr>
          <p:nvPr>
            <p:ph type="sldNum" sz="quarter" idx="10"/>
          </p:nvPr>
        </p:nvSpPr>
        <p:spPr/>
        <p:txBody>
          <a:bodyPr/>
          <a:lstStyle/>
          <a:p>
            <a:fld id="{BD2C2F70-3554-466D-8D68-9B9EA560FED1}" type="slidenum">
              <a:rPr lang="en-GB" smtClean="0"/>
              <a:t>5</a:t>
            </a:fld>
            <a:endParaRPr lang="en-GB"/>
          </a:p>
        </p:txBody>
      </p:sp>
    </p:spTree>
    <p:extLst>
      <p:ext uri="{BB962C8B-B14F-4D97-AF65-F5344CB8AC3E}">
        <p14:creationId xmlns:p14="http://schemas.microsoft.com/office/powerpoint/2010/main" val="1106627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 hint stars – have been integrated in to some year 9 lessons as well to</a:t>
            </a:r>
            <a:r>
              <a:rPr lang="en-GB" baseline="0" dirty="0"/>
              <a:t> prompt honed answers</a:t>
            </a:r>
            <a:endParaRPr lang="en-GB" dirty="0"/>
          </a:p>
        </p:txBody>
      </p:sp>
      <p:sp>
        <p:nvSpPr>
          <p:cNvPr id="4" name="Slide Number Placeholder 3"/>
          <p:cNvSpPr>
            <a:spLocks noGrp="1"/>
          </p:cNvSpPr>
          <p:nvPr>
            <p:ph type="sldNum" sz="quarter" idx="10"/>
          </p:nvPr>
        </p:nvSpPr>
        <p:spPr/>
        <p:txBody>
          <a:bodyPr/>
          <a:lstStyle/>
          <a:p>
            <a:fld id="{BD2C2F70-3554-466D-8D68-9B9EA560FED1}" type="slidenum">
              <a:rPr lang="en-GB" smtClean="0"/>
              <a:t>8</a:t>
            </a:fld>
            <a:endParaRPr lang="en-GB"/>
          </a:p>
        </p:txBody>
      </p:sp>
    </p:spTree>
    <p:extLst>
      <p:ext uri="{BB962C8B-B14F-4D97-AF65-F5344CB8AC3E}">
        <p14:creationId xmlns:p14="http://schemas.microsoft.com/office/powerpoint/2010/main" val="2935293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2C2F70-3554-466D-8D68-9B9EA560FED1}" type="slidenum">
              <a:rPr lang="en-GB" smtClean="0"/>
              <a:t>9</a:t>
            </a:fld>
            <a:endParaRPr lang="en-GB"/>
          </a:p>
        </p:txBody>
      </p:sp>
    </p:spTree>
    <p:extLst>
      <p:ext uri="{BB962C8B-B14F-4D97-AF65-F5344CB8AC3E}">
        <p14:creationId xmlns:p14="http://schemas.microsoft.com/office/powerpoint/2010/main" val="225119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7285835-6722-4333-8FF5-FAD5DDDC67D5}"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26BFC-C40D-409C-96BF-3E4AA90A39B8}" type="slidenum">
              <a:rPr lang="en-GB" smtClean="0"/>
              <a:t>‹#›</a:t>
            </a:fld>
            <a:endParaRPr lang="en-GB"/>
          </a:p>
        </p:txBody>
      </p:sp>
    </p:spTree>
    <p:extLst>
      <p:ext uri="{BB962C8B-B14F-4D97-AF65-F5344CB8AC3E}">
        <p14:creationId xmlns:p14="http://schemas.microsoft.com/office/powerpoint/2010/main" val="2410103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285835-6722-4333-8FF5-FAD5DDDC67D5}"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26BFC-C40D-409C-96BF-3E4AA90A39B8}" type="slidenum">
              <a:rPr lang="en-GB" smtClean="0"/>
              <a:t>‹#›</a:t>
            </a:fld>
            <a:endParaRPr lang="en-GB"/>
          </a:p>
        </p:txBody>
      </p:sp>
    </p:spTree>
    <p:extLst>
      <p:ext uri="{BB962C8B-B14F-4D97-AF65-F5344CB8AC3E}">
        <p14:creationId xmlns:p14="http://schemas.microsoft.com/office/powerpoint/2010/main" val="192379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285835-6722-4333-8FF5-FAD5DDDC67D5}"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26BFC-C40D-409C-96BF-3E4AA90A39B8}" type="slidenum">
              <a:rPr lang="en-GB" smtClean="0"/>
              <a:t>‹#›</a:t>
            </a:fld>
            <a:endParaRPr lang="en-GB"/>
          </a:p>
        </p:txBody>
      </p:sp>
    </p:spTree>
    <p:extLst>
      <p:ext uri="{BB962C8B-B14F-4D97-AF65-F5344CB8AC3E}">
        <p14:creationId xmlns:p14="http://schemas.microsoft.com/office/powerpoint/2010/main" val="166749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285835-6722-4333-8FF5-FAD5DDDC67D5}"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26BFC-C40D-409C-96BF-3E4AA90A39B8}" type="slidenum">
              <a:rPr lang="en-GB" smtClean="0"/>
              <a:t>‹#›</a:t>
            </a:fld>
            <a:endParaRPr lang="en-GB"/>
          </a:p>
        </p:txBody>
      </p:sp>
    </p:spTree>
    <p:extLst>
      <p:ext uri="{BB962C8B-B14F-4D97-AF65-F5344CB8AC3E}">
        <p14:creationId xmlns:p14="http://schemas.microsoft.com/office/powerpoint/2010/main" val="241665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285835-6722-4333-8FF5-FAD5DDDC67D5}"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26BFC-C40D-409C-96BF-3E4AA90A39B8}" type="slidenum">
              <a:rPr lang="en-GB" smtClean="0"/>
              <a:t>‹#›</a:t>
            </a:fld>
            <a:endParaRPr lang="en-GB"/>
          </a:p>
        </p:txBody>
      </p:sp>
    </p:spTree>
    <p:extLst>
      <p:ext uri="{BB962C8B-B14F-4D97-AF65-F5344CB8AC3E}">
        <p14:creationId xmlns:p14="http://schemas.microsoft.com/office/powerpoint/2010/main" val="237769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7285835-6722-4333-8FF5-FAD5DDDC67D5}"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226BFC-C40D-409C-96BF-3E4AA90A39B8}" type="slidenum">
              <a:rPr lang="en-GB" smtClean="0"/>
              <a:t>‹#›</a:t>
            </a:fld>
            <a:endParaRPr lang="en-GB"/>
          </a:p>
        </p:txBody>
      </p:sp>
    </p:spTree>
    <p:extLst>
      <p:ext uri="{BB962C8B-B14F-4D97-AF65-F5344CB8AC3E}">
        <p14:creationId xmlns:p14="http://schemas.microsoft.com/office/powerpoint/2010/main" val="124404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7285835-6722-4333-8FF5-FAD5DDDC67D5}" type="datetimeFigureOut">
              <a:rPr lang="en-GB" smtClean="0"/>
              <a:t>20/04/2020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226BFC-C40D-409C-96BF-3E4AA90A39B8}" type="slidenum">
              <a:rPr lang="en-GB" smtClean="0"/>
              <a:t>‹#›</a:t>
            </a:fld>
            <a:endParaRPr lang="en-GB"/>
          </a:p>
        </p:txBody>
      </p:sp>
    </p:spTree>
    <p:extLst>
      <p:ext uri="{BB962C8B-B14F-4D97-AF65-F5344CB8AC3E}">
        <p14:creationId xmlns:p14="http://schemas.microsoft.com/office/powerpoint/2010/main" val="113964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7285835-6722-4333-8FF5-FAD5DDDC67D5}" type="datetimeFigureOut">
              <a:rPr lang="en-GB" smtClean="0"/>
              <a:t>20/04/2020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226BFC-C40D-409C-96BF-3E4AA90A39B8}" type="slidenum">
              <a:rPr lang="en-GB" smtClean="0"/>
              <a:t>‹#›</a:t>
            </a:fld>
            <a:endParaRPr lang="en-GB"/>
          </a:p>
        </p:txBody>
      </p:sp>
    </p:spTree>
    <p:extLst>
      <p:ext uri="{BB962C8B-B14F-4D97-AF65-F5344CB8AC3E}">
        <p14:creationId xmlns:p14="http://schemas.microsoft.com/office/powerpoint/2010/main" val="416054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85835-6722-4333-8FF5-FAD5DDDC67D5}" type="datetimeFigureOut">
              <a:rPr lang="en-GB" smtClean="0"/>
              <a:t>20/04/2020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226BFC-C40D-409C-96BF-3E4AA90A39B8}" type="slidenum">
              <a:rPr lang="en-GB" smtClean="0"/>
              <a:t>‹#›</a:t>
            </a:fld>
            <a:endParaRPr lang="en-GB"/>
          </a:p>
        </p:txBody>
      </p:sp>
    </p:spTree>
    <p:extLst>
      <p:ext uri="{BB962C8B-B14F-4D97-AF65-F5344CB8AC3E}">
        <p14:creationId xmlns:p14="http://schemas.microsoft.com/office/powerpoint/2010/main" val="427071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285835-6722-4333-8FF5-FAD5DDDC67D5}"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226BFC-C40D-409C-96BF-3E4AA90A39B8}" type="slidenum">
              <a:rPr lang="en-GB" smtClean="0"/>
              <a:t>‹#›</a:t>
            </a:fld>
            <a:endParaRPr lang="en-GB"/>
          </a:p>
        </p:txBody>
      </p:sp>
    </p:spTree>
    <p:extLst>
      <p:ext uri="{BB962C8B-B14F-4D97-AF65-F5344CB8AC3E}">
        <p14:creationId xmlns:p14="http://schemas.microsoft.com/office/powerpoint/2010/main" val="182177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285835-6722-4333-8FF5-FAD5DDDC67D5}"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226BFC-C40D-409C-96BF-3E4AA90A39B8}" type="slidenum">
              <a:rPr lang="en-GB" smtClean="0"/>
              <a:t>‹#›</a:t>
            </a:fld>
            <a:endParaRPr lang="en-GB"/>
          </a:p>
        </p:txBody>
      </p:sp>
    </p:spTree>
    <p:extLst>
      <p:ext uri="{BB962C8B-B14F-4D97-AF65-F5344CB8AC3E}">
        <p14:creationId xmlns:p14="http://schemas.microsoft.com/office/powerpoint/2010/main" val="209902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85835-6722-4333-8FF5-FAD5DDDC67D5}" type="datetimeFigureOut">
              <a:rPr lang="en-GB" smtClean="0"/>
              <a:t>20/04/2020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26BFC-C40D-409C-96BF-3E4AA90A39B8}" type="slidenum">
              <a:rPr lang="en-GB" smtClean="0"/>
              <a:t>‹#›</a:t>
            </a:fld>
            <a:endParaRPr lang="en-GB"/>
          </a:p>
        </p:txBody>
      </p:sp>
    </p:spTree>
    <p:extLst>
      <p:ext uri="{BB962C8B-B14F-4D97-AF65-F5344CB8AC3E}">
        <p14:creationId xmlns:p14="http://schemas.microsoft.com/office/powerpoint/2010/main" val="1006413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BE91-F102-454A-BC3B-5FC65DD2AAD6}"/>
              </a:ext>
            </a:extLst>
          </p:cNvPr>
          <p:cNvSpPr>
            <a:spLocks noGrp="1"/>
          </p:cNvSpPr>
          <p:nvPr>
            <p:ph type="title"/>
          </p:nvPr>
        </p:nvSpPr>
        <p:spPr>
          <a:solidFill>
            <a:schemeClr val="accent3">
              <a:lumMod val="40000"/>
              <a:lumOff val="60000"/>
            </a:schemeClr>
          </a:solidFill>
        </p:spPr>
        <p:txBody>
          <a:bodyPr/>
          <a:lstStyle/>
          <a:p>
            <a:r>
              <a:rPr lang="en-US" dirty="0"/>
              <a:t>Recap Questions…</a:t>
            </a:r>
          </a:p>
        </p:txBody>
      </p:sp>
      <p:sp>
        <p:nvSpPr>
          <p:cNvPr id="3" name="Content Placeholder 2">
            <a:extLst>
              <a:ext uri="{FF2B5EF4-FFF2-40B4-BE49-F238E27FC236}">
                <a16:creationId xmlns:a16="http://schemas.microsoft.com/office/drawing/2014/main" id="{79ACC8A1-DB39-C846-A52A-B1ACB52E31AA}"/>
              </a:ext>
            </a:extLst>
          </p:cNvPr>
          <p:cNvSpPr>
            <a:spLocks noGrp="1"/>
          </p:cNvSpPr>
          <p:nvPr>
            <p:ph idx="1"/>
          </p:nvPr>
        </p:nvSpPr>
        <p:spPr>
          <a:solidFill>
            <a:schemeClr val="accent3">
              <a:lumMod val="40000"/>
              <a:lumOff val="60000"/>
            </a:schemeClr>
          </a:solidFill>
        </p:spPr>
        <p:txBody>
          <a:bodyPr/>
          <a:lstStyle/>
          <a:p>
            <a:r>
              <a:rPr lang="en-US" dirty="0"/>
              <a:t>Draw an 8-point compass</a:t>
            </a:r>
          </a:p>
          <a:p>
            <a:r>
              <a:rPr lang="en-GB" dirty="0"/>
              <a:t>Where would you find the upper course of a river?</a:t>
            </a:r>
          </a:p>
          <a:p>
            <a:r>
              <a:rPr lang="en-GB" dirty="0"/>
              <a:t>Name an HIC, an NEE and an LIC.</a:t>
            </a:r>
          </a:p>
          <a:p>
            <a:r>
              <a:rPr lang="en-GB" dirty="0"/>
              <a:t>Name all 7 continents.</a:t>
            </a:r>
          </a:p>
          <a:p>
            <a:r>
              <a:rPr lang="en-GB" dirty="0"/>
              <a:t>Explain how you would find a 6 figure grid reference on a map</a:t>
            </a:r>
          </a:p>
          <a:p>
            <a:pPr marL="0" indent="0">
              <a:buNone/>
            </a:pPr>
            <a:endParaRPr lang="en-GB" dirty="0"/>
          </a:p>
          <a:p>
            <a:endParaRPr lang="en-GB" dirty="0"/>
          </a:p>
          <a:p>
            <a:endParaRPr lang="en-GB" dirty="0"/>
          </a:p>
          <a:p>
            <a:endParaRPr lang="en-US" dirty="0"/>
          </a:p>
          <a:p>
            <a:endParaRPr lang="en-US" dirty="0"/>
          </a:p>
        </p:txBody>
      </p:sp>
    </p:spTree>
    <p:extLst>
      <p:ext uri="{BB962C8B-B14F-4D97-AF65-F5344CB8AC3E}">
        <p14:creationId xmlns:p14="http://schemas.microsoft.com/office/powerpoint/2010/main" val="1293007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Resources </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16523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28182523"/>
              </p:ext>
            </p:extLst>
          </p:nvPr>
        </p:nvGraphicFramePr>
        <p:xfrm>
          <a:off x="179513" y="116633"/>
          <a:ext cx="8856983" cy="6552726"/>
        </p:xfrm>
        <a:graphic>
          <a:graphicData uri="http://schemas.openxmlformats.org/drawingml/2006/table">
            <a:tbl>
              <a:tblPr firstRow="1" bandRow="1">
                <a:tableStyleId>{5940675A-B579-460E-94D1-54222C63F5DA}</a:tableStyleId>
              </a:tblPr>
              <a:tblGrid>
                <a:gridCol w="439189">
                  <a:extLst>
                    <a:ext uri="{9D8B030D-6E8A-4147-A177-3AD203B41FA5}">
                      <a16:colId xmlns:a16="http://schemas.microsoft.com/office/drawing/2014/main" val="20000"/>
                    </a:ext>
                  </a:extLst>
                </a:gridCol>
                <a:gridCol w="4208897">
                  <a:extLst>
                    <a:ext uri="{9D8B030D-6E8A-4147-A177-3AD203B41FA5}">
                      <a16:colId xmlns:a16="http://schemas.microsoft.com/office/drawing/2014/main" val="20001"/>
                    </a:ext>
                  </a:extLst>
                </a:gridCol>
                <a:gridCol w="4208897">
                  <a:extLst>
                    <a:ext uri="{9D8B030D-6E8A-4147-A177-3AD203B41FA5}">
                      <a16:colId xmlns:a16="http://schemas.microsoft.com/office/drawing/2014/main" val="20002"/>
                    </a:ext>
                  </a:extLst>
                </a:gridCol>
              </a:tblGrid>
              <a:tr h="391578">
                <a:tc>
                  <a:txBody>
                    <a:bodyPr/>
                    <a:lstStyle/>
                    <a:p>
                      <a:endParaRPr lang="en-GB" dirty="0"/>
                    </a:p>
                  </a:txBody>
                  <a:tcPr/>
                </a:tc>
                <a:tc>
                  <a:txBody>
                    <a:bodyPr/>
                    <a:lstStyle/>
                    <a:p>
                      <a:pPr algn="ctr"/>
                      <a:r>
                        <a:rPr lang="en-GB" dirty="0"/>
                        <a:t>Economic Well-being</a:t>
                      </a:r>
                    </a:p>
                  </a:txBody>
                  <a:tcPr/>
                </a:tc>
                <a:tc>
                  <a:txBody>
                    <a:bodyPr/>
                    <a:lstStyle/>
                    <a:p>
                      <a:pPr algn="ctr"/>
                      <a:r>
                        <a:rPr lang="en-GB" dirty="0"/>
                        <a:t>Social Well-being</a:t>
                      </a:r>
                    </a:p>
                  </a:txBody>
                  <a:tcPr/>
                </a:tc>
                <a:extLst>
                  <a:ext uri="{0D108BD9-81ED-4DB2-BD59-A6C34878D82A}">
                    <a16:rowId xmlns:a16="http://schemas.microsoft.com/office/drawing/2014/main" val="10000"/>
                  </a:ext>
                </a:extLst>
              </a:tr>
              <a:tr h="2053716">
                <a:tc>
                  <a:txBody>
                    <a:bodyPr/>
                    <a:lstStyle/>
                    <a:p>
                      <a:pPr algn="ctr"/>
                      <a:r>
                        <a:rPr lang="en-GB" dirty="0"/>
                        <a:t>Water</a:t>
                      </a:r>
                    </a:p>
                  </a:txBody>
                  <a:tcPr vert="vert270"/>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2053716">
                <a:tc>
                  <a:txBody>
                    <a:bodyPr/>
                    <a:lstStyle/>
                    <a:p>
                      <a:pPr algn="ctr"/>
                      <a:r>
                        <a:rPr lang="en-GB" dirty="0"/>
                        <a:t>Food</a:t>
                      </a:r>
                    </a:p>
                  </a:txBody>
                  <a:tcPr vert="vert270"/>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2053716">
                <a:tc>
                  <a:txBody>
                    <a:bodyPr/>
                    <a:lstStyle/>
                    <a:p>
                      <a:pPr algn="ctr"/>
                      <a:r>
                        <a:rPr lang="en-GB" dirty="0"/>
                        <a:t>Energy</a:t>
                      </a:r>
                    </a:p>
                  </a:txBody>
                  <a:tcPr vert="vert270"/>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1294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576" y="2837159"/>
            <a:ext cx="9263245" cy="3597798"/>
          </a:xfrm>
        </p:spPr>
        <p:txBody>
          <a:bodyPr>
            <a:normAutofit/>
          </a:bodyPr>
          <a:lstStyle/>
          <a:p>
            <a:pPr algn="l"/>
            <a:r>
              <a:rPr lang="en-GB" dirty="0"/>
              <a:t>Clean water</a:t>
            </a:r>
            <a:br>
              <a:rPr lang="en-GB" dirty="0"/>
            </a:br>
            <a:r>
              <a:rPr lang="en-GB" dirty="0"/>
              <a:t>			Sufficient food</a:t>
            </a:r>
            <a:br>
              <a:rPr lang="en-GB" dirty="0"/>
            </a:br>
            <a:r>
              <a:rPr lang="en-GB" dirty="0"/>
              <a:t>					</a:t>
            </a:r>
            <a:br>
              <a:rPr lang="en-GB" dirty="0"/>
            </a:br>
            <a:r>
              <a:rPr lang="en-GB" dirty="0"/>
              <a:t>					Constant electricity</a:t>
            </a:r>
          </a:p>
        </p:txBody>
      </p:sp>
      <p:sp>
        <p:nvSpPr>
          <p:cNvPr id="4" name="Title 1"/>
          <p:cNvSpPr txBox="1">
            <a:spLocks/>
          </p:cNvSpPr>
          <p:nvPr/>
        </p:nvSpPr>
        <p:spPr>
          <a:xfrm>
            <a:off x="554916" y="26521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a:t>What significance do water, energy and food have to economic and social well-being? </a:t>
            </a:r>
          </a:p>
        </p:txBody>
      </p:sp>
      <p:sp>
        <p:nvSpPr>
          <p:cNvPr id="6" name="Rectangle 5"/>
          <p:cNvSpPr/>
          <p:nvPr/>
        </p:nvSpPr>
        <p:spPr>
          <a:xfrm>
            <a:off x="2166736" y="1638660"/>
            <a:ext cx="5078400" cy="107721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3200" dirty="0"/>
              <a:t>Which would you rather give up for a week? Why?</a:t>
            </a:r>
          </a:p>
        </p:txBody>
      </p:sp>
      <p:pic>
        <p:nvPicPr>
          <p:cNvPr id="1026" name="Picture 2" descr="http://www.ecowater.com/wp-content/uploads/2015/07/clear-water-glas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026" b="8357"/>
          <a:stretch/>
        </p:blipFill>
        <p:spPr bwMode="auto">
          <a:xfrm>
            <a:off x="334503" y="3888063"/>
            <a:ext cx="1246094" cy="2546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webmd.com/dtmcms/live/webmd/consumer_assets/site_images/articles/health_tools/cancer_fighting_foods_slideshow/photolibrary_rf_photo_of_new_american_pla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736" y="4734149"/>
            <a:ext cx="2502980" cy="17008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logs.reading.ac.uk/irhs/files/2013/10/electricit.jpg"/>
          <p:cNvPicPr>
            <a:picLocks noChangeAspect="1" noChangeArrowheads="1"/>
          </p:cNvPicPr>
          <p:nvPr/>
        </p:nvPicPr>
        <p:blipFill rotWithShape="1">
          <a:blip r:embed="rId5">
            <a:extLst>
              <a:ext uri="{28A0092B-C50C-407E-A947-70E740481C1C}">
                <a14:useLocalDpi xmlns:a14="http://schemas.microsoft.com/office/drawing/2010/main" val="0"/>
              </a:ext>
            </a:extLst>
          </a:blip>
          <a:srcRect l="38062"/>
          <a:stretch/>
        </p:blipFill>
        <p:spPr bwMode="auto">
          <a:xfrm>
            <a:off x="6897231" y="3336614"/>
            <a:ext cx="1805338" cy="182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15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0768"/>
            <a:ext cx="9035828" cy="4495229"/>
          </a:xfrm>
        </p:spPr>
        <p:txBody>
          <a:bodyPr>
            <a:noAutofit/>
          </a:bodyPr>
          <a:lstStyle/>
          <a:p>
            <a:pPr marL="0" indent="0">
              <a:buNone/>
            </a:pPr>
            <a:r>
              <a:rPr lang="en-GB" sz="2800" dirty="0"/>
              <a:t>Starter:  Simplify these definitions; </a:t>
            </a:r>
          </a:p>
          <a:p>
            <a:pPr marL="0" indent="0">
              <a:buNone/>
            </a:pPr>
            <a:r>
              <a:rPr lang="en-US" sz="2800" b="1" dirty="0"/>
              <a:t>Economic well-being</a:t>
            </a:r>
            <a:r>
              <a:rPr lang="en-US" sz="2800" dirty="0"/>
              <a:t>-is</a:t>
            </a:r>
            <a:r>
              <a:rPr lang="en-US" sz="2800" b="1" dirty="0"/>
              <a:t> </a:t>
            </a:r>
            <a:r>
              <a:rPr lang="en-US" sz="2800" dirty="0"/>
              <a:t>a person's or family's standard of living based primarily on how well they are doing financially. Economic well-being is measured by the government to determine how their citizens are faring.</a:t>
            </a:r>
          </a:p>
          <a:p>
            <a:pPr marL="0" indent="0">
              <a:buNone/>
            </a:pPr>
            <a:r>
              <a:rPr lang="en-US" sz="2800" b="1" dirty="0"/>
              <a:t>Social well-being.</a:t>
            </a:r>
          </a:p>
          <a:p>
            <a:pPr marL="0" indent="0">
              <a:buNone/>
            </a:pPr>
            <a:r>
              <a:rPr lang="en-US" sz="2800" dirty="0"/>
              <a:t>The access to items which improve the quality of life e.g. health, sanitation, education, transport &amp; community</a:t>
            </a:r>
          </a:p>
          <a:p>
            <a:pPr marL="0" indent="0">
              <a:buNone/>
            </a:pPr>
            <a:endParaRPr lang="en-GB" sz="2800" dirty="0"/>
          </a:p>
        </p:txBody>
      </p:sp>
      <p:sp>
        <p:nvSpPr>
          <p:cNvPr id="6" name="Title 5"/>
          <p:cNvSpPr>
            <a:spLocks noGrp="1"/>
          </p:cNvSpPr>
          <p:nvPr>
            <p:ph type="title"/>
          </p:nvPr>
        </p:nvSpPr>
        <p:spPr>
          <a:xfrm>
            <a:off x="251520" y="188640"/>
            <a:ext cx="8229600" cy="11430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GB" dirty="0"/>
              <a:t>Write down the most important 3/4 words in each definition </a:t>
            </a:r>
          </a:p>
        </p:txBody>
      </p:sp>
      <p:sp>
        <p:nvSpPr>
          <p:cNvPr id="2" name="5-Point Star 1"/>
          <p:cNvSpPr/>
          <p:nvPr/>
        </p:nvSpPr>
        <p:spPr>
          <a:xfrm>
            <a:off x="6479704" y="4753794"/>
            <a:ext cx="2664296" cy="2088232"/>
          </a:xfrm>
          <a:prstGeom prst="star5">
            <a:avLst>
              <a:gd name="adj" fmla="val 30650"/>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you write your own definition of these?</a:t>
            </a:r>
          </a:p>
        </p:txBody>
      </p:sp>
      <p:pic>
        <p:nvPicPr>
          <p:cNvPr id="5" name="3 min timer.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731144" y="797260"/>
            <a:ext cx="1358770" cy="1087016"/>
          </a:xfrm>
          <a:prstGeom prst="rect">
            <a:avLst/>
          </a:prstGeom>
        </p:spPr>
      </p:pic>
    </p:spTree>
    <p:extLst>
      <p:ext uri="{BB962C8B-B14F-4D97-AF65-F5344CB8AC3E}">
        <p14:creationId xmlns:p14="http://schemas.microsoft.com/office/powerpoint/2010/main" val="4511263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84006830"/>
              </p:ext>
            </p:extLst>
          </p:nvPr>
        </p:nvGraphicFramePr>
        <p:xfrm>
          <a:off x="224517" y="130896"/>
          <a:ext cx="8694965" cy="6596208"/>
        </p:xfrm>
        <a:graphic>
          <a:graphicData uri="http://schemas.openxmlformats.org/drawingml/2006/table">
            <a:tbl>
              <a:tblPr firstRow="1" bandRow="1">
                <a:tableStyleId>{5940675A-B579-460E-94D1-54222C63F5DA}</a:tableStyleId>
              </a:tblPr>
              <a:tblGrid>
                <a:gridCol w="431155">
                  <a:extLst>
                    <a:ext uri="{9D8B030D-6E8A-4147-A177-3AD203B41FA5}">
                      <a16:colId xmlns:a16="http://schemas.microsoft.com/office/drawing/2014/main" val="20000"/>
                    </a:ext>
                  </a:extLst>
                </a:gridCol>
                <a:gridCol w="4131905">
                  <a:extLst>
                    <a:ext uri="{9D8B030D-6E8A-4147-A177-3AD203B41FA5}">
                      <a16:colId xmlns:a16="http://schemas.microsoft.com/office/drawing/2014/main" val="20001"/>
                    </a:ext>
                  </a:extLst>
                </a:gridCol>
                <a:gridCol w="4131905">
                  <a:extLst>
                    <a:ext uri="{9D8B030D-6E8A-4147-A177-3AD203B41FA5}">
                      <a16:colId xmlns:a16="http://schemas.microsoft.com/office/drawing/2014/main" val="20002"/>
                    </a:ext>
                  </a:extLst>
                </a:gridCol>
              </a:tblGrid>
              <a:tr h="394176">
                <a:tc>
                  <a:txBody>
                    <a:bodyPr/>
                    <a:lstStyle/>
                    <a:p>
                      <a:endParaRPr lang="en-GB" dirty="0"/>
                    </a:p>
                  </a:txBody>
                  <a:tcPr/>
                </a:tc>
                <a:tc>
                  <a:txBody>
                    <a:bodyPr/>
                    <a:lstStyle/>
                    <a:p>
                      <a:pPr algn="ctr"/>
                      <a:r>
                        <a:rPr lang="en-GB" dirty="0"/>
                        <a:t>Economic Well-being</a:t>
                      </a:r>
                    </a:p>
                  </a:txBody>
                  <a:tcPr/>
                </a:tc>
                <a:tc>
                  <a:txBody>
                    <a:bodyPr/>
                    <a:lstStyle/>
                    <a:p>
                      <a:pPr algn="ctr"/>
                      <a:r>
                        <a:rPr lang="en-GB" dirty="0"/>
                        <a:t>Social Well-being</a:t>
                      </a:r>
                    </a:p>
                  </a:txBody>
                  <a:tcPr/>
                </a:tc>
                <a:extLst>
                  <a:ext uri="{0D108BD9-81ED-4DB2-BD59-A6C34878D82A}">
                    <a16:rowId xmlns:a16="http://schemas.microsoft.com/office/drawing/2014/main" val="10000"/>
                  </a:ext>
                </a:extLst>
              </a:tr>
              <a:tr h="2067344">
                <a:tc>
                  <a:txBody>
                    <a:bodyPr/>
                    <a:lstStyle/>
                    <a:p>
                      <a:pPr algn="ctr"/>
                      <a:r>
                        <a:rPr lang="en-GB" dirty="0"/>
                        <a:t>Water</a:t>
                      </a:r>
                    </a:p>
                  </a:txBody>
                  <a:tcPr vert="vert270"/>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2067344">
                <a:tc>
                  <a:txBody>
                    <a:bodyPr/>
                    <a:lstStyle/>
                    <a:p>
                      <a:pPr algn="ctr"/>
                      <a:r>
                        <a:rPr lang="en-GB" dirty="0"/>
                        <a:t>Food</a:t>
                      </a:r>
                    </a:p>
                  </a:txBody>
                  <a:tcPr vert="vert270"/>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2067344">
                <a:tc>
                  <a:txBody>
                    <a:bodyPr/>
                    <a:lstStyle/>
                    <a:p>
                      <a:pPr algn="ctr"/>
                      <a:r>
                        <a:rPr lang="en-GB" dirty="0"/>
                        <a:t>Energy</a:t>
                      </a:r>
                    </a:p>
                  </a:txBody>
                  <a:tcPr vert="vert270"/>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64496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525963"/>
          </a:xfrm>
        </p:spPr>
        <p:txBody>
          <a:bodyPr/>
          <a:lstStyle/>
          <a:p>
            <a:pPr marL="0" indent="0">
              <a:buNone/>
            </a:pPr>
            <a:r>
              <a:rPr lang="en-GB" sz="2800" dirty="0"/>
              <a:t>Water, food, and energy are the resources we need most in our lives. Think about each of these resources,  how it might impact social or economic well being. </a:t>
            </a:r>
          </a:p>
          <a:p>
            <a:pPr marL="0" indent="0">
              <a:buNone/>
            </a:pPr>
            <a:endParaRPr lang="en-GB" sz="2800" dirty="0"/>
          </a:p>
          <a:p>
            <a:pPr marL="0" indent="0" algn="ctr">
              <a:buNone/>
            </a:pPr>
            <a:r>
              <a:rPr lang="en-GB" dirty="0"/>
              <a:t>    </a:t>
            </a:r>
            <a:r>
              <a:rPr lang="en-GB" u="sng" dirty="0"/>
              <a:t>Social Well-being</a:t>
            </a:r>
            <a:r>
              <a:rPr lang="en-GB" dirty="0"/>
              <a:t>		</a:t>
            </a:r>
            <a:r>
              <a:rPr lang="en-GB" u="sng" dirty="0"/>
              <a:t>Economic Well-being</a:t>
            </a:r>
          </a:p>
        </p:txBody>
      </p:sp>
      <p:sp>
        <p:nvSpPr>
          <p:cNvPr id="4" name="TextBox 3"/>
          <p:cNvSpPr txBox="1"/>
          <p:nvPr/>
        </p:nvSpPr>
        <p:spPr>
          <a:xfrm>
            <a:off x="639768" y="2582094"/>
            <a:ext cx="3312368" cy="64633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a:t>Does this impact how communities work together ? </a:t>
            </a:r>
          </a:p>
        </p:txBody>
      </p:sp>
      <p:sp>
        <p:nvSpPr>
          <p:cNvPr id="5" name="TextBox 4"/>
          <p:cNvSpPr txBox="1"/>
          <p:nvPr/>
        </p:nvSpPr>
        <p:spPr>
          <a:xfrm>
            <a:off x="611560" y="3294969"/>
            <a:ext cx="3324982" cy="369332"/>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a:t>Does this impact transport? </a:t>
            </a:r>
          </a:p>
        </p:txBody>
      </p:sp>
      <p:sp>
        <p:nvSpPr>
          <p:cNvPr id="6" name="TextBox 5"/>
          <p:cNvSpPr txBox="1"/>
          <p:nvPr/>
        </p:nvSpPr>
        <p:spPr>
          <a:xfrm>
            <a:off x="611560" y="3730845"/>
            <a:ext cx="3312368" cy="64633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a:t>Does this impact health or education? </a:t>
            </a:r>
          </a:p>
        </p:txBody>
      </p:sp>
      <p:sp>
        <p:nvSpPr>
          <p:cNvPr id="7" name="TextBox 6"/>
          <p:cNvSpPr txBox="1"/>
          <p:nvPr/>
        </p:nvSpPr>
        <p:spPr>
          <a:xfrm>
            <a:off x="5292080" y="3620505"/>
            <a:ext cx="3312368" cy="646331"/>
          </a:xfrm>
          <a:prstGeom prst="rect">
            <a:avLst/>
          </a:prstGeom>
          <a:solidFill>
            <a:schemeClr val="tx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a:t>Does this impact how easy it is to get a job? </a:t>
            </a:r>
          </a:p>
        </p:txBody>
      </p:sp>
      <p:sp>
        <p:nvSpPr>
          <p:cNvPr id="8" name="TextBox 7"/>
          <p:cNvSpPr txBox="1"/>
          <p:nvPr/>
        </p:nvSpPr>
        <p:spPr>
          <a:xfrm>
            <a:off x="5292080" y="2582094"/>
            <a:ext cx="3312368" cy="923330"/>
          </a:xfrm>
          <a:prstGeom prst="rect">
            <a:avLst/>
          </a:prstGeom>
          <a:solidFill>
            <a:schemeClr val="tx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a:t>Does this impact the type of job people are able to do? – Primary Secondary, Tertiary, Quaternary  </a:t>
            </a:r>
          </a:p>
        </p:txBody>
      </p:sp>
      <p:sp>
        <p:nvSpPr>
          <p:cNvPr id="9" name="TextBox 8"/>
          <p:cNvSpPr txBox="1"/>
          <p:nvPr/>
        </p:nvSpPr>
        <p:spPr>
          <a:xfrm>
            <a:off x="5524937" y="5133411"/>
            <a:ext cx="3091279" cy="954107"/>
          </a:xfrm>
          <a:prstGeom prst="rect">
            <a:avLst/>
          </a:prstGeom>
          <a:solidFill>
            <a:schemeClr val="tx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dirty="0"/>
              <a:t>Primary – collecting raw materials</a:t>
            </a:r>
          </a:p>
          <a:p>
            <a:pPr algn="ctr"/>
            <a:r>
              <a:rPr lang="en-GB" sz="1400" dirty="0"/>
              <a:t>Secondary – processing</a:t>
            </a:r>
          </a:p>
          <a:p>
            <a:pPr algn="ctr"/>
            <a:r>
              <a:rPr lang="en-GB" sz="1400" dirty="0"/>
              <a:t>Tertiary –Services </a:t>
            </a:r>
          </a:p>
          <a:p>
            <a:pPr algn="ctr"/>
            <a:r>
              <a:rPr lang="en-GB" sz="1400" dirty="0"/>
              <a:t>Quaternary- research</a:t>
            </a:r>
          </a:p>
        </p:txBody>
      </p:sp>
      <p:sp>
        <p:nvSpPr>
          <p:cNvPr id="10" name="TextBox 9"/>
          <p:cNvSpPr txBox="1"/>
          <p:nvPr/>
        </p:nvSpPr>
        <p:spPr>
          <a:xfrm>
            <a:off x="5292080" y="4377176"/>
            <a:ext cx="3312368" cy="646331"/>
          </a:xfrm>
          <a:prstGeom prst="rect">
            <a:avLst/>
          </a:prstGeom>
          <a:solidFill>
            <a:schemeClr val="tx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a:t>Does this impact how much time is available to work? </a:t>
            </a:r>
          </a:p>
        </p:txBody>
      </p:sp>
      <p:sp>
        <p:nvSpPr>
          <p:cNvPr id="11" name="TextBox 10"/>
          <p:cNvSpPr txBox="1"/>
          <p:nvPr/>
        </p:nvSpPr>
        <p:spPr>
          <a:xfrm>
            <a:off x="107504" y="4510265"/>
            <a:ext cx="4896544" cy="230832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AutoNum type="arabicPeriod"/>
            </a:pPr>
            <a:r>
              <a:rPr lang="en-GB" sz="2400" dirty="0"/>
              <a:t>Brainstorm how your resource might impact on economic and social well – being</a:t>
            </a:r>
          </a:p>
          <a:p>
            <a:pPr marL="342900" indent="-342900">
              <a:buAutoNum type="arabicPeriod"/>
            </a:pPr>
            <a:r>
              <a:rPr lang="en-GB" sz="2400" dirty="0"/>
              <a:t>Pick the 3 most significant ways your resource might impact these</a:t>
            </a:r>
          </a:p>
          <a:p>
            <a:pPr marL="342900" indent="-342900">
              <a:buAutoNum type="arabicPeriod"/>
            </a:pPr>
            <a:r>
              <a:rPr lang="en-GB" sz="2400" dirty="0"/>
              <a:t>Add these to your chart</a:t>
            </a:r>
          </a:p>
        </p:txBody>
      </p:sp>
    </p:spTree>
    <p:extLst>
      <p:ext uri="{BB962C8B-B14F-4D97-AF65-F5344CB8AC3E}">
        <p14:creationId xmlns:p14="http://schemas.microsoft.com/office/powerpoint/2010/main" val="91028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504056"/>
          </a:xfrm>
        </p:spPr>
        <p:txBody>
          <a:bodyPr>
            <a:normAutofit fontScale="90000"/>
          </a:bodyPr>
          <a:lstStyle/>
          <a:p>
            <a:r>
              <a:rPr lang="en-GB" dirty="0"/>
              <a:t>Sentences</a:t>
            </a:r>
          </a:p>
        </p:txBody>
      </p:sp>
      <p:sp>
        <p:nvSpPr>
          <p:cNvPr id="3" name="Content Placeholder 2"/>
          <p:cNvSpPr>
            <a:spLocks noGrp="1"/>
          </p:cNvSpPr>
          <p:nvPr>
            <p:ph idx="1"/>
          </p:nvPr>
        </p:nvSpPr>
        <p:spPr>
          <a:xfrm>
            <a:off x="457200" y="620688"/>
            <a:ext cx="8229600" cy="5505475"/>
          </a:xfrm>
        </p:spPr>
        <p:txBody>
          <a:bodyPr>
            <a:normAutofit/>
          </a:bodyPr>
          <a:lstStyle/>
          <a:p>
            <a:pPr marL="0" indent="0">
              <a:buNone/>
            </a:pPr>
            <a:r>
              <a:rPr lang="en-GB" sz="2400" b="1" dirty="0"/>
              <a:t>Food</a:t>
            </a:r>
            <a:r>
              <a:rPr lang="en-GB" sz="2400" dirty="0"/>
              <a:t> - without food there would be an increase in illnesses such as scurvy. It could also reduce the life expectancy. It has an impact on the economy because it creates jobs and reduces the need for healthcare such as the NHS.</a:t>
            </a:r>
          </a:p>
          <a:p>
            <a:pPr marL="0" indent="0">
              <a:buNone/>
            </a:pPr>
            <a:endParaRPr lang="en-GB" sz="2400" dirty="0"/>
          </a:p>
          <a:p>
            <a:pPr marL="0" indent="0">
              <a:buNone/>
            </a:pPr>
            <a:r>
              <a:rPr lang="en-GB" sz="2400" b="1" dirty="0"/>
              <a:t>Water</a:t>
            </a:r>
            <a:r>
              <a:rPr lang="en-GB" sz="2400" dirty="0"/>
              <a:t> – humans cannot survive without water, it is needed for drinking, sanitation and industrial processes such as creating electricity. Lack of access could lead to illness and deaths which would mean they are less likely to go to work and pay tax.</a:t>
            </a:r>
          </a:p>
          <a:p>
            <a:pPr marL="0" indent="0">
              <a:buNone/>
            </a:pPr>
            <a:endParaRPr lang="en-GB" sz="2400" dirty="0"/>
          </a:p>
          <a:p>
            <a:pPr marL="0" indent="0">
              <a:buNone/>
            </a:pPr>
            <a:r>
              <a:rPr lang="en-GB" sz="2400" b="1" dirty="0"/>
              <a:t>Energy</a:t>
            </a:r>
            <a:r>
              <a:rPr lang="en-GB" sz="2400" dirty="0"/>
              <a:t>- Lack of access to services such as the internet which would reduce communications between people. This reduces the amount of money made by businesses. This would also reduce the transport industry leading to a lack of goods.</a:t>
            </a:r>
          </a:p>
          <a:p>
            <a:pPr marL="0" indent="0">
              <a:buNone/>
            </a:pPr>
            <a:endParaRPr lang="en-GB" sz="2800" dirty="0"/>
          </a:p>
        </p:txBody>
      </p:sp>
    </p:spTree>
    <p:extLst>
      <p:ext uri="{BB962C8B-B14F-4D97-AF65-F5344CB8AC3E}">
        <p14:creationId xmlns:p14="http://schemas.microsoft.com/office/powerpoint/2010/main" val="4028976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032" y="4890"/>
            <a:ext cx="2520280" cy="216024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4400" b="1" dirty="0"/>
              <a:t>Water </a:t>
            </a:r>
          </a:p>
        </p:txBody>
      </p:sp>
      <p:sp>
        <p:nvSpPr>
          <p:cNvPr id="5" name="Oval 4"/>
          <p:cNvSpPr/>
          <p:nvPr/>
        </p:nvSpPr>
        <p:spPr>
          <a:xfrm>
            <a:off x="3347864" y="-23575"/>
            <a:ext cx="2520280" cy="21602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4400" b="1" dirty="0"/>
              <a:t>Energy  </a:t>
            </a:r>
          </a:p>
        </p:txBody>
      </p:sp>
      <p:sp>
        <p:nvSpPr>
          <p:cNvPr id="6" name="Oval 5"/>
          <p:cNvSpPr/>
          <p:nvPr/>
        </p:nvSpPr>
        <p:spPr>
          <a:xfrm>
            <a:off x="6623720" y="0"/>
            <a:ext cx="2520280" cy="216024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4400" b="1" dirty="0"/>
              <a:t>Food</a:t>
            </a:r>
          </a:p>
        </p:txBody>
      </p:sp>
      <p:sp>
        <p:nvSpPr>
          <p:cNvPr id="7" name="TextBox 6"/>
          <p:cNvSpPr txBox="1"/>
          <p:nvPr/>
        </p:nvSpPr>
        <p:spPr>
          <a:xfrm>
            <a:off x="252941" y="2580818"/>
            <a:ext cx="8568952" cy="147732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Using the information you have in your charts.</a:t>
            </a:r>
          </a:p>
          <a:p>
            <a:endParaRPr lang="en-GB" b="1" dirty="0"/>
          </a:p>
          <a:p>
            <a:r>
              <a:rPr lang="en-GB" dirty="0"/>
              <a:t>Draw 2 decision lines in your book and place each resource where you think it should go.</a:t>
            </a:r>
          </a:p>
          <a:p>
            <a:endParaRPr lang="en-GB" dirty="0"/>
          </a:p>
          <a:p>
            <a:r>
              <a:rPr lang="en-GB" dirty="0"/>
              <a:t>Then give a brief explanation why you think this.</a:t>
            </a:r>
          </a:p>
        </p:txBody>
      </p:sp>
      <p:cxnSp>
        <p:nvCxnSpPr>
          <p:cNvPr id="9" name="Straight Connector 8"/>
          <p:cNvCxnSpPr/>
          <p:nvPr/>
        </p:nvCxnSpPr>
        <p:spPr>
          <a:xfrm>
            <a:off x="252941" y="5007339"/>
            <a:ext cx="8568952"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252941" y="6381328"/>
            <a:ext cx="8568952" cy="0"/>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rot="16200000">
            <a:off x="-246469" y="5499875"/>
            <a:ext cx="1368152" cy="369332"/>
          </a:xfrm>
          <a:prstGeom prst="rect">
            <a:avLst/>
          </a:prstGeom>
          <a:noFill/>
        </p:spPr>
        <p:txBody>
          <a:bodyPr wrap="square" rtlCol="0">
            <a:spAutoFit/>
          </a:bodyPr>
          <a:lstStyle/>
          <a:p>
            <a:r>
              <a:rPr lang="en-GB" dirty="0"/>
              <a:t>Low Impact</a:t>
            </a:r>
          </a:p>
        </p:txBody>
      </p:sp>
      <p:sp>
        <p:nvSpPr>
          <p:cNvPr id="12" name="TextBox 11"/>
          <p:cNvSpPr txBox="1"/>
          <p:nvPr/>
        </p:nvSpPr>
        <p:spPr>
          <a:xfrm rot="16200000">
            <a:off x="7953151" y="5499875"/>
            <a:ext cx="1368152" cy="369332"/>
          </a:xfrm>
          <a:prstGeom prst="rect">
            <a:avLst/>
          </a:prstGeom>
          <a:noFill/>
        </p:spPr>
        <p:txBody>
          <a:bodyPr wrap="square" rtlCol="0">
            <a:spAutoFit/>
          </a:bodyPr>
          <a:lstStyle/>
          <a:p>
            <a:r>
              <a:rPr lang="en-GB" dirty="0"/>
              <a:t>High Impact</a:t>
            </a:r>
          </a:p>
        </p:txBody>
      </p:sp>
      <p:sp>
        <p:nvSpPr>
          <p:cNvPr id="13" name="TextBox 12"/>
          <p:cNvSpPr txBox="1"/>
          <p:nvPr/>
        </p:nvSpPr>
        <p:spPr>
          <a:xfrm>
            <a:off x="3385289" y="4643735"/>
            <a:ext cx="2304256" cy="369332"/>
          </a:xfrm>
          <a:prstGeom prst="rect">
            <a:avLst/>
          </a:prstGeom>
          <a:noFill/>
        </p:spPr>
        <p:txBody>
          <a:bodyPr wrap="square" rtlCol="0">
            <a:spAutoFit/>
          </a:bodyPr>
          <a:lstStyle/>
          <a:p>
            <a:r>
              <a:rPr lang="en-GB" dirty="0"/>
              <a:t>Economic well-being</a:t>
            </a:r>
          </a:p>
        </p:txBody>
      </p:sp>
      <p:sp>
        <p:nvSpPr>
          <p:cNvPr id="14" name="TextBox 13"/>
          <p:cNvSpPr txBox="1"/>
          <p:nvPr/>
        </p:nvSpPr>
        <p:spPr>
          <a:xfrm>
            <a:off x="3691323" y="6011996"/>
            <a:ext cx="1836204" cy="369332"/>
          </a:xfrm>
          <a:prstGeom prst="rect">
            <a:avLst/>
          </a:prstGeom>
          <a:noFill/>
        </p:spPr>
        <p:txBody>
          <a:bodyPr wrap="square" rtlCol="0">
            <a:spAutoFit/>
          </a:bodyPr>
          <a:lstStyle/>
          <a:p>
            <a:r>
              <a:rPr lang="en-GB" dirty="0"/>
              <a:t>Social well-being</a:t>
            </a:r>
          </a:p>
        </p:txBody>
      </p:sp>
    </p:spTree>
    <p:extLst>
      <p:ext uri="{BB962C8B-B14F-4D97-AF65-F5344CB8AC3E}">
        <p14:creationId xmlns:p14="http://schemas.microsoft.com/office/powerpoint/2010/main" val="242617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Autofit/>
          </a:bodyPr>
          <a:lstStyle/>
          <a:p>
            <a:r>
              <a:rPr lang="en-US" sz="2800" dirty="0"/>
              <a:t>Explain how water can impact economic well-being (4 marks)</a:t>
            </a:r>
            <a:endParaRPr lang="en-GB" sz="2800" dirty="0"/>
          </a:p>
        </p:txBody>
      </p:sp>
      <p:sp>
        <p:nvSpPr>
          <p:cNvPr id="3" name="Content Placeholder 2"/>
          <p:cNvSpPr>
            <a:spLocks noGrp="1"/>
          </p:cNvSpPr>
          <p:nvPr>
            <p:ph idx="1"/>
          </p:nvPr>
        </p:nvSpPr>
        <p:spPr>
          <a:xfrm>
            <a:off x="400020" y="1124744"/>
            <a:ext cx="8229600" cy="2088231"/>
          </a:xfrm>
          <a:solidFill>
            <a:srgbClr val="FFFF00"/>
          </a:solidFill>
        </p:spPr>
        <p:style>
          <a:lnRef idx="2">
            <a:schemeClr val="dk1"/>
          </a:lnRef>
          <a:fillRef idx="1">
            <a:schemeClr val="lt1"/>
          </a:fillRef>
          <a:effectRef idx="0">
            <a:schemeClr val="dk1"/>
          </a:effectRef>
          <a:fontRef idx="minor">
            <a:schemeClr val="dk1"/>
          </a:fontRef>
        </p:style>
        <p:txBody>
          <a:bodyPr>
            <a:normAutofit/>
          </a:bodyPr>
          <a:lstStyle/>
          <a:p>
            <a:pPr marL="514350" indent="-514350">
              <a:buFont typeface="+mj-lt"/>
              <a:buAutoNum type="arabicPeriod"/>
            </a:pPr>
            <a:r>
              <a:rPr lang="en-GB" sz="2400" dirty="0"/>
              <a:t>Underline the command word and key content words in the question.</a:t>
            </a:r>
          </a:p>
          <a:p>
            <a:pPr marL="514350" indent="-514350">
              <a:buFont typeface="+mj-lt"/>
              <a:buAutoNum type="arabicPeriod"/>
            </a:pPr>
            <a:r>
              <a:rPr lang="en-GB" sz="2400" dirty="0"/>
              <a:t>Use the mark scheme below to help you answer the question</a:t>
            </a:r>
          </a:p>
          <a:p>
            <a:pPr marL="514350" indent="-514350">
              <a:buFont typeface="+mj-lt"/>
              <a:buAutoNum type="arabicPeriod"/>
            </a:pPr>
            <a:r>
              <a:rPr lang="en-GB" sz="2400" dirty="0"/>
              <a:t>Swap and peer mark each other’s questions</a:t>
            </a:r>
          </a:p>
        </p:txBody>
      </p:sp>
      <p:sp>
        <p:nvSpPr>
          <p:cNvPr id="4" name="TextBox 3"/>
          <p:cNvSpPr txBox="1"/>
          <p:nvPr/>
        </p:nvSpPr>
        <p:spPr>
          <a:xfrm>
            <a:off x="368174" y="3740839"/>
            <a:ext cx="8784976" cy="1200329"/>
          </a:xfrm>
          <a:prstGeom prst="rect">
            <a:avLst/>
          </a:prstGeom>
          <a:noFill/>
        </p:spPr>
        <p:txBody>
          <a:bodyPr wrap="square" rtlCol="0">
            <a:spAutoFit/>
          </a:bodyPr>
          <a:lstStyle/>
          <a:p>
            <a:r>
              <a:rPr lang="en-GB" dirty="0"/>
              <a:t>1 mark	One point described </a:t>
            </a:r>
          </a:p>
          <a:p>
            <a:r>
              <a:rPr lang="en-GB" dirty="0"/>
              <a:t>2 marks	Two or more points described or one point explained </a:t>
            </a:r>
          </a:p>
          <a:p>
            <a:r>
              <a:rPr lang="en-GB" dirty="0"/>
              <a:t>3 marks	One point explained and one point described</a:t>
            </a:r>
          </a:p>
          <a:p>
            <a:r>
              <a:rPr lang="en-GB" dirty="0"/>
              <a:t>4 marks	Two points explained</a:t>
            </a:r>
          </a:p>
        </p:txBody>
      </p:sp>
      <p:sp>
        <p:nvSpPr>
          <p:cNvPr id="5" name="5-Point Star 4"/>
          <p:cNvSpPr/>
          <p:nvPr/>
        </p:nvSpPr>
        <p:spPr>
          <a:xfrm>
            <a:off x="6516216" y="3573016"/>
            <a:ext cx="2627784" cy="2736304"/>
          </a:xfrm>
          <a:prstGeom prst="star5">
            <a:avLst>
              <a:gd name="adj" fmla="val 32300"/>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Separate your points with a line to help examiners see clearly the separate points</a:t>
            </a:r>
          </a:p>
        </p:txBody>
      </p:sp>
      <p:pic>
        <p:nvPicPr>
          <p:cNvPr id="6" name="4 min timer.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923928" y="4725143"/>
            <a:ext cx="2393504" cy="1914803"/>
          </a:xfrm>
          <a:prstGeom prst="rect">
            <a:avLst/>
          </a:prstGeom>
        </p:spPr>
      </p:pic>
    </p:spTree>
    <p:extLst>
      <p:ext uri="{BB962C8B-B14F-4D97-AF65-F5344CB8AC3E}">
        <p14:creationId xmlns:p14="http://schemas.microsoft.com/office/powerpoint/2010/main" val="2995163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126545" y="2924944"/>
            <a:ext cx="4680520" cy="2736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Which one of these would you think you can do without the most easily? Why?</a:t>
            </a:r>
            <a:endParaRPr lang="en-GB" sz="2800" dirty="0"/>
          </a:p>
        </p:txBody>
      </p:sp>
      <p:sp>
        <p:nvSpPr>
          <p:cNvPr id="3" name="Oval 2"/>
          <p:cNvSpPr/>
          <p:nvPr/>
        </p:nvSpPr>
        <p:spPr>
          <a:xfrm>
            <a:off x="0" y="0"/>
            <a:ext cx="2520280" cy="216024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4400" b="1" dirty="0"/>
              <a:t>Water </a:t>
            </a:r>
          </a:p>
        </p:txBody>
      </p:sp>
      <p:sp>
        <p:nvSpPr>
          <p:cNvPr id="5" name="Oval 4"/>
          <p:cNvSpPr/>
          <p:nvPr/>
        </p:nvSpPr>
        <p:spPr>
          <a:xfrm>
            <a:off x="3347864" y="-23575"/>
            <a:ext cx="2520280" cy="21602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4400" b="1" dirty="0"/>
              <a:t>Energy  </a:t>
            </a:r>
          </a:p>
        </p:txBody>
      </p:sp>
      <p:sp>
        <p:nvSpPr>
          <p:cNvPr id="6" name="Oval 5"/>
          <p:cNvSpPr/>
          <p:nvPr/>
        </p:nvSpPr>
        <p:spPr>
          <a:xfrm>
            <a:off x="6623720" y="0"/>
            <a:ext cx="2520280" cy="216024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4400" b="1" dirty="0"/>
              <a:t>Food</a:t>
            </a:r>
          </a:p>
        </p:txBody>
      </p:sp>
    </p:spTree>
    <p:extLst>
      <p:ext uri="{BB962C8B-B14F-4D97-AF65-F5344CB8AC3E}">
        <p14:creationId xmlns:p14="http://schemas.microsoft.com/office/powerpoint/2010/main" val="3437854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rked xmlns="71c33754-1f42-40bd-8463-e9c6275dfd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6E401156F4764BB2C6F20A964BCCEC" ma:contentTypeVersion="15" ma:contentTypeDescription="Create a new document." ma:contentTypeScope="" ma:versionID="da0fcb4a50f32e424dc01a9d61789e23">
  <xsd:schema xmlns:xsd="http://www.w3.org/2001/XMLSchema" xmlns:xs="http://www.w3.org/2001/XMLSchema" xmlns:p="http://schemas.microsoft.com/office/2006/metadata/properties" xmlns:ns2="557e22d3-7b3f-4e7c-8253-1b6f825f5a4b" xmlns:ns3="f864f35b-862f-415f-8c45-f63899e63674" xmlns:ns4="71c33754-1f42-40bd-8463-e9c6275dfdf6" targetNamespace="http://schemas.microsoft.com/office/2006/metadata/properties" ma:root="true" ma:fieldsID="f09aa610fdab587b686bb627cbb7a407" ns2:_="" ns3:_="" ns4:_="">
    <xsd:import namespace="557e22d3-7b3f-4e7c-8253-1b6f825f5a4b"/>
    <xsd:import namespace="f864f35b-862f-415f-8c45-f63899e63674"/>
    <xsd:import namespace="71c33754-1f42-40bd-8463-e9c6275dfdf6"/>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arked"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e22d3-7b3f-4e7c-8253-1b6f825f5a4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64f35b-862f-415f-8c45-f63899e63674"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1c33754-1f42-40bd-8463-e9c6275dfdf6"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arked" ma:index="14" nillable="true" ma:displayName="Marked" ma:internalName="Marked">
      <xsd:simpleType>
        <xsd:restriction base="dms:Boolean"/>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27A10-1B47-47C9-8F96-924012C34E85}">
  <ds:schemaRefs>
    <ds:schemaRef ds:uri="http://schemas.microsoft.com/office/2006/metadata/properties"/>
    <ds:schemaRef ds:uri="http://www.w3.org/2000/xmlns/"/>
    <ds:schemaRef ds:uri="71c33754-1f42-40bd-8463-e9c6275dfdf6"/>
    <ds:schemaRef ds:uri="http://www.w3.org/2001/XMLSchema-instance"/>
    <ds:schemaRef ds:uri="http://schemas.microsoft.com/office/infopath/2007/PartnerControls"/>
  </ds:schemaRefs>
</ds:datastoreItem>
</file>

<file path=customXml/itemProps2.xml><?xml version="1.0" encoding="utf-8"?>
<ds:datastoreItem xmlns:ds="http://schemas.openxmlformats.org/officeDocument/2006/customXml" ds:itemID="{098159A7-4FD7-45CE-BC70-B9607BCE17B8}">
  <ds:schemaRefs>
    <ds:schemaRef ds:uri="http://schemas.microsoft.com/sharepoint/v3/contenttype/forms"/>
  </ds:schemaRefs>
</ds:datastoreItem>
</file>

<file path=customXml/itemProps3.xml><?xml version="1.0" encoding="utf-8"?>
<ds:datastoreItem xmlns:ds="http://schemas.openxmlformats.org/officeDocument/2006/customXml" ds:itemID="{0DB11389-530C-4277-AC51-C43D8C541EF0}"/>
</file>

<file path=docProps/app.xml><?xml version="1.0" encoding="utf-8"?>
<Properties xmlns="http://schemas.openxmlformats.org/officeDocument/2006/extended-properties" xmlns:vt="http://schemas.openxmlformats.org/officeDocument/2006/docPropsVTypes">
  <TotalTime>1206</TotalTime>
  <Words>665</Words>
  <Application>Microsoft Macintosh PowerPoint</Application>
  <PresentationFormat>On-screen Show (4:3)</PresentationFormat>
  <Paragraphs>86</Paragraphs>
  <Slides>11</Slides>
  <Notes>6</Notes>
  <HiddenSlides>1</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Recap Questions…</vt:lpstr>
      <vt:lpstr>Clean water    Sufficient food            Constant electricity</vt:lpstr>
      <vt:lpstr>Write down the most important 3/4 words in each definition </vt:lpstr>
      <vt:lpstr>PowerPoint Presentation</vt:lpstr>
      <vt:lpstr>PowerPoint Presentation</vt:lpstr>
      <vt:lpstr>Sentences</vt:lpstr>
      <vt:lpstr>PowerPoint Presentation</vt:lpstr>
      <vt:lpstr>Explain how water can impact economic well-being (4 marks)</vt:lpstr>
      <vt:lpstr>PowerPoint Presentation</vt:lpstr>
      <vt:lpstr>Resources </vt:lpstr>
      <vt:lpstr>PowerPoint Presentation</vt:lpstr>
    </vt:vector>
  </TitlesOfParts>
  <Company>Bohunt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Thomson</dc:creator>
  <cp:lastModifiedBy>blaircoburn84@gmail.com</cp:lastModifiedBy>
  <cp:revision>89</cp:revision>
  <cp:lastPrinted>2016-10-11T10:47:30Z</cp:lastPrinted>
  <dcterms:created xsi:type="dcterms:W3CDTF">2014-12-10T21:14:27Z</dcterms:created>
  <dcterms:modified xsi:type="dcterms:W3CDTF">2020-04-20T10:00:14Z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0x010100D76E401156F4764BB2C6F20A964BCCEC</vt:lpwstr>
  </property>
</Properties>
</file>