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  <p:sldMasterId id="2147483719" r:id="rId2"/>
    <p:sldMasterId id="2147483691" r:id="rId3"/>
  </p:sldMasterIdLst>
  <p:notesMasterIdLst>
    <p:notesMasterId r:id="rId37"/>
  </p:notesMasterIdLst>
  <p:sldIdLst>
    <p:sldId id="295" r:id="rId4"/>
    <p:sldId id="263" r:id="rId5"/>
    <p:sldId id="260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267" r:id="rId20"/>
    <p:sldId id="268" r:id="rId21"/>
    <p:sldId id="309" r:id="rId22"/>
    <p:sldId id="310" r:id="rId23"/>
    <p:sldId id="311" r:id="rId24"/>
    <p:sldId id="312" r:id="rId25"/>
    <p:sldId id="282" r:id="rId26"/>
    <p:sldId id="283" r:id="rId27"/>
    <p:sldId id="313" r:id="rId28"/>
    <p:sldId id="315" r:id="rId29"/>
    <p:sldId id="316" r:id="rId30"/>
    <p:sldId id="317" r:id="rId31"/>
    <p:sldId id="292" r:id="rId32"/>
    <p:sldId id="294" r:id="rId33"/>
    <p:sldId id="318" r:id="rId34"/>
    <p:sldId id="319" r:id="rId35"/>
    <p:sldId id="32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0C0C0"/>
    <a:srgbClr val="99CCFF"/>
    <a:srgbClr val="C7E6A4"/>
    <a:srgbClr val="FFCC99"/>
    <a:srgbClr val="FF8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79385" autoAdjust="0"/>
  </p:normalViewPr>
  <p:slideViewPr>
    <p:cSldViewPr snapToGrid="0" snapToObjects="1">
      <p:cViewPr varScale="1">
        <p:scale>
          <a:sx n="58" d="100"/>
          <a:sy n="58" d="100"/>
        </p:scale>
        <p:origin x="124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entury Gothic" panose="020B0502020202020204" pitchFamily="34" charset="0"/>
              </a:defRPr>
            </a:lvl1pPr>
          </a:lstStyle>
          <a:p>
            <a:fld id="{4D6C965A-63A4-7146-BB8F-A29EFAC24D3B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entury Gothic" panose="020B0502020202020204" pitchFamily="34" charset="0"/>
              </a:defRPr>
            </a:lvl1pPr>
          </a:lstStyle>
          <a:p>
            <a:fld id="{A9278C8F-C082-9344-9FA9-16B1F0AFF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713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78C8F-C082-9344-9FA9-16B1F0AFF95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767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78C8F-C082-9344-9FA9-16B1F0AFF95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814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uk/url?sa=i&amp;rct=j&amp;q=&amp;esrc=s&amp;source=images&amp;cd=&amp;cad=rja&amp;uact=8&amp;ved=0ahUKEwjMvMiBh5nZAhUFshQKHWESDNQQjRwIBw&amp;url=https://thenounproject.com/term/brain/817/&amp;psig=AOvVaw2AuNZWZQFiihQnFHToHDIv&amp;ust=1518273315189334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hyperlink" Target="https://www.google.co.uk/url?sa=i&amp;rct=j&amp;q=&amp;esrc=s&amp;source=images&amp;cd=&amp;cad=rja&amp;uact=8&amp;ved=0ahUKEwiBvKG7iJnZAhXJNxQKHWwsAJEQjRwIBw&amp;url=https://www.canva.com/icons/arrows/MACPQI4ajCk-arrow-cycle-silhouette/&amp;psig=AOvVaw3_5ecbYYFe5MAdwlUN-Hki&amp;ust=1518273702159744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uk/url?sa=i&amp;rct=j&amp;q=&amp;esrc=s&amp;source=images&amp;cd=&amp;cad=rja&amp;uact=8&amp;ved=0ahUKEwjMvMiBh5nZAhUFshQKHWESDNQQjRwIBw&amp;url=https://thenounproject.com/term/brain/817/&amp;psig=AOvVaw2AuNZWZQFiihQnFHToHDIv&amp;ust=1518273315189334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hyperlink" Target="https://www.google.co.uk/url?sa=i&amp;rct=j&amp;q=&amp;esrc=s&amp;source=images&amp;cd=&amp;cad=rja&amp;uact=8&amp;ved=0ahUKEwiBvKG7iJnZAhXJNxQKHWwsAJEQjRwIBw&amp;url=https://www.canva.com/icons/arrows/MACPQI4ajCk-arrow-cycle-silhouette/&amp;psig=AOvVaw3_5ecbYYFe5MAdwlUN-Hki&amp;ust=1518273702159744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CC81959-1D3D-4B85-9230-6FEFB5F5E0C5}"/>
              </a:ext>
            </a:extLst>
          </p:cNvPr>
          <p:cNvSpPr txBox="1"/>
          <p:nvPr/>
        </p:nvSpPr>
        <p:spPr>
          <a:xfrm>
            <a:off x="191195" y="6297989"/>
            <a:ext cx="11812384" cy="3000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In silence, on your own, from memory. You must write something.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45BCCE-D898-4CE8-B37A-A0278F4D635D}"/>
              </a:ext>
            </a:extLst>
          </p:cNvPr>
          <p:cNvGrpSpPr/>
          <p:nvPr/>
        </p:nvGrpSpPr>
        <p:grpSpPr>
          <a:xfrm>
            <a:off x="11049671" y="190679"/>
            <a:ext cx="962160" cy="962160"/>
            <a:chOff x="5744249" y="2154567"/>
            <a:chExt cx="1314434" cy="1314434"/>
          </a:xfrm>
        </p:grpSpPr>
        <p:pic>
          <p:nvPicPr>
            <p:cNvPr id="11" name="Picture 2" descr="Image result for brain icon">
              <a:hlinkClick r:id="rId2"/>
              <a:extLst>
                <a:ext uri="{FF2B5EF4-FFF2-40B4-BE49-F238E27FC236}">
                  <a16:creationId xmlns:a16="http://schemas.microsoft.com/office/drawing/2014/main" id="{D1563EA9-8C7E-4DF8-B991-D3A63AAD4E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41048" y="2447025"/>
              <a:ext cx="693943" cy="693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5" descr="Image result for arrows cycle">
              <a:hlinkClick r:id="rId4"/>
              <a:extLst>
                <a:ext uri="{FF2B5EF4-FFF2-40B4-BE49-F238E27FC236}">
                  <a16:creationId xmlns:a16="http://schemas.microsoft.com/office/drawing/2014/main" id="{AC88A39F-8C44-4630-90A5-4D28EBD1E7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4249" y="2154567"/>
              <a:ext cx="1314434" cy="13144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DD5BAF8-09CA-4873-81AB-8434EC82A2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7607" y="274638"/>
            <a:ext cx="10072064" cy="47237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anchor="ctr"/>
          <a:lstStyle>
            <a:lvl1pPr marL="0" indent="0" algn="ctr">
              <a:buNone/>
              <a:defRPr sz="27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GB" dirty="0"/>
              <a:t>Title: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E45346EC-5142-47BF-8468-70C66EE811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84073" y="1484785"/>
            <a:ext cx="5527751" cy="4626207"/>
          </a:xfrm>
          <a:prstGeom prst="rect">
            <a:avLst/>
          </a:prstGeom>
          <a:solidFill>
            <a:srgbClr val="DFE7F5"/>
          </a:solidFill>
          <a:ln>
            <a:solidFill>
              <a:schemeClr val="tx1"/>
            </a:solidFill>
          </a:ln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GB" dirty="0"/>
              <a:t>Last lesson/Last month/Last year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E0F8E582-D9AD-48E9-9910-AC585E90A20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0179" y="3692370"/>
            <a:ext cx="5754403" cy="2418622"/>
          </a:xfrm>
          <a:prstGeom prst="rect">
            <a:avLst/>
          </a:prstGeom>
          <a:solidFill>
            <a:srgbClr val="DFE7F5"/>
          </a:solidFill>
          <a:ln>
            <a:solidFill>
              <a:schemeClr val="tx1"/>
            </a:solidFill>
          </a:ln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GB" dirty="0"/>
              <a:t>Knowledge organiser recall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DA6439CA-7EF4-4254-BF04-F1F7C39CB4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0179" y="1484785"/>
            <a:ext cx="5754403" cy="2082675"/>
          </a:xfrm>
          <a:prstGeom prst="rect">
            <a:avLst/>
          </a:prstGeom>
          <a:solidFill>
            <a:srgbClr val="DFE7F5"/>
          </a:solidFill>
          <a:ln>
            <a:solidFill>
              <a:schemeClr val="tx1"/>
            </a:solidFill>
          </a:ln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GB" dirty="0"/>
              <a:t>Spiral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0ED27FB-2B71-404E-8AFE-734ED3C2B361}"/>
              </a:ext>
            </a:extLst>
          </p:cNvPr>
          <p:cNvSpPr txBox="1"/>
          <p:nvPr/>
        </p:nvSpPr>
        <p:spPr>
          <a:xfrm>
            <a:off x="977607" y="836651"/>
            <a:ext cx="100720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>
                <a:latin typeface="Trebuchet MS" panose="020B0603020202020204" pitchFamily="34" charset="0"/>
              </a:rPr>
              <a:t>Spaced Retrieval</a:t>
            </a:r>
          </a:p>
        </p:txBody>
      </p:sp>
    </p:spTree>
    <p:extLst>
      <p:ext uri="{BB962C8B-B14F-4D97-AF65-F5344CB8AC3E}">
        <p14:creationId xmlns:p14="http://schemas.microsoft.com/office/powerpoint/2010/main" val="143571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CC81959-1D3D-4B85-9230-6FEFB5F5E0C5}"/>
              </a:ext>
            </a:extLst>
          </p:cNvPr>
          <p:cNvSpPr txBox="1"/>
          <p:nvPr/>
        </p:nvSpPr>
        <p:spPr>
          <a:xfrm>
            <a:off x="191195" y="6297989"/>
            <a:ext cx="11812384" cy="3000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Mark your work!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45BCCE-D898-4CE8-B37A-A0278F4D635D}"/>
              </a:ext>
            </a:extLst>
          </p:cNvPr>
          <p:cNvGrpSpPr/>
          <p:nvPr/>
        </p:nvGrpSpPr>
        <p:grpSpPr>
          <a:xfrm>
            <a:off x="11049671" y="190679"/>
            <a:ext cx="962160" cy="962160"/>
            <a:chOff x="5744249" y="2154567"/>
            <a:chExt cx="1314434" cy="1314434"/>
          </a:xfrm>
        </p:grpSpPr>
        <p:pic>
          <p:nvPicPr>
            <p:cNvPr id="11" name="Picture 2" descr="Image result for brain icon">
              <a:hlinkClick r:id="rId2"/>
              <a:extLst>
                <a:ext uri="{FF2B5EF4-FFF2-40B4-BE49-F238E27FC236}">
                  <a16:creationId xmlns:a16="http://schemas.microsoft.com/office/drawing/2014/main" id="{D1563EA9-8C7E-4DF8-B991-D3A63AAD4E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41048" y="2447025"/>
              <a:ext cx="693943" cy="693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5" descr="Image result for arrows cycle">
              <a:hlinkClick r:id="rId4"/>
              <a:extLst>
                <a:ext uri="{FF2B5EF4-FFF2-40B4-BE49-F238E27FC236}">
                  <a16:creationId xmlns:a16="http://schemas.microsoft.com/office/drawing/2014/main" id="{AC88A39F-8C44-4630-90A5-4D28EBD1E7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4249" y="2154567"/>
              <a:ext cx="1314434" cy="13144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DD5BAF8-09CA-4873-81AB-8434EC82A2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7607" y="274638"/>
            <a:ext cx="10072064" cy="47237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anchor="ctr"/>
          <a:lstStyle>
            <a:lvl1pPr marL="0" indent="0" algn="ctr">
              <a:buNone/>
              <a:defRPr sz="27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GB" dirty="0"/>
              <a:t>Title: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E45346EC-5142-47BF-8468-70C66EE811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84073" y="1484785"/>
            <a:ext cx="5527751" cy="4626207"/>
          </a:xfrm>
          <a:prstGeom prst="rect">
            <a:avLst/>
          </a:prstGeom>
          <a:solidFill>
            <a:srgbClr val="DFE7F5"/>
          </a:solidFill>
          <a:ln>
            <a:solidFill>
              <a:schemeClr val="tx1"/>
            </a:solidFill>
          </a:ln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GB" dirty="0"/>
              <a:t>Last lesson/Last month/Last year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E0F8E582-D9AD-48E9-9910-AC585E90A20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0179" y="3692370"/>
            <a:ext cx="5754403" cy="2418622"/>
          </a:xfrm>
          <a:prstGeom prst="rect">
            <a:avLst/>
          </a:prstGeom>
          <a:solidFill>
            <a:srgbClr val="DFE7F5"/>
          </a:solidFill>
          <a:ln>
            <a:solidFill>
              <a:schemeClr val="tx1"/>
            </a:solidFill>
          </a:ln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GB" dirty="0"/>
              <a:t>Knowledge organiser recall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DA6439CA-7EF4-4254-BF04-F1F7C39CB4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0179" y="1484785"/>
            <a:ext cx="5754403" cy="2082675"/>
          </a:xfrm>
          <a:prstGeom prst="rect">
            <a:avLst/>
          </a:prstGeom>
          <a:solidFill>
            <a:srgbClr val="DFE7F5"/>
          </a:solidFill>
          <a:ln>
            <a:solidFill>
              <a:schemeClr val="tx1"/>
            </a:solidFill>
          </a:ln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GB" dirty="0"/>
              <a:t>Spiral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0ED27FB-2B71-404E-8AFE-734ED3C2B361}"/>
              </a:ext>
            </a:extLst>
          </p:cNvPr>
          <p:cNvSpPr txBox="1"/>
          <p:nvPr/>
        </p:nvSpPr>
        <p:spPr>
          <a:xfrm>
            <a:off x="977607" y="836651"/>
            <a:ext cx="100720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>
                <a:latin typeface="Trebuchet MS" panose="020B0603020202020204" pitchFamily="34" charset="0"/>
              </a:rPr>
              <a:t>Spaced </a:t>
            </a:r>
            <a:r>
              <a:rPr lang="en-GB" sz="2100" dirty="0" smtClean="0">
                <a:latin typeface="Trebuchet MS" panose="020B0603020202020204" pitchFamily="34" charset="0"/>
              </a:rPr>
              <a:t>Retrieval - </a:t>
            </a:r>
            <a:r>
              <a:rPr lang="en-GB" sz="21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Answers</a:t>
            </a:r>
            <a:endParaRPr lang="en-GB" sz="21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73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6E77F210-6EDB-4A4B-931C-3CB549A935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7607" y="274638"/>
            <a:ext cx="10072064" cy="47237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anchor="ctr"/>
          <a:lstStyle>
            <a:lvl1pPr marL="0" indent="0" algn="ctr">
              <a:buNone/>
              <a:defRPr sz="27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GB" dirty="0"/>
              <a:t>Title: 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58279BE9-BBE2-4FF2-8592-DE27B9DEE4C6}"/>
              </a:ext>
            </a:extLst>
          </p:cNvPr>
          <p:cNvSpPr/>
          <p:nvPr/>
        </p:nvSpPr>
        <p:spPr>
          <a:xfrm>
            <a:off x="977607" y="1371600"/>
            <a:ext cx="4836527" cy="4754880"/>
          </a:xfrm>
          <a:prstGeom prst="frame">
            <a:avLst>
              <a:gd name="adj1" fmla="val 2696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id="{2919F706-414A-4C19-9839-8931702DEAD3}"/>
              </a:ext>
            </a:extLst>
          </p:cNvPr>
          <p:cNvSpPr/>
          <p:nvPr/>
        </p:nvSpPr>
        <p:spPr>
          <a:xfrm>
            <a:off x="6206071" y="1371600"/>
            <a:ext cx="4840063" cy="4754880"/>
          </a:xfrm>
          <a:prstGeom prst="frame">
            <a:avLst>
              <a:gd name="adj1" fmla="val 2696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B8D306C-3FBB-4B66-815A-9093DD02C4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5868" y="2069812"/>
            <a:ext cx="4498475" cy="38322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EE4961E5-389E-41A8-A979-AF87653EAD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76864" y="2069812"/>
            <a:ext cx="4498475" cy="38322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E4EAAE-314C-4836-AD70-7E2FF7437372}"/>
              </a:ext>
            </a:extLst>
          </p:cNvPr>
          <p:cNvSpPr/>
          <p:nvPr/>
        </p:nvSpPr>
        <p:spPr>
          <a:xfrm>
            <a:off x="1145866" y="1537857"/>
            <a:ext cx="4498475" cy="4649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>
                <a:solidFill>
                  <a:schemeClr val="tx1"/>
                </a:solidFill>
                <a:latin typeface="Trebuchet MS" panose="020B0603020202020204" pitchFamily="34" charset="0"/>
              </a:rPr>
              <a:t>Objective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F519AC-02C7-417A-8B25-0CEA301D6CB9}"/>
              </a:ext>
            </a:extLst>
          </p:cNvPr>
          <p:cNvSpPr/>
          <p:nvPr/>
        </p:nvSpPr>
        <p:spPr>
          <a:xfrm>
            <a:off x="6376863" y="1537856"/>
            <a:ext cx="4498475" cy="4649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>
                <a:solidFill>
                  <a:schemeClr val="tx1"/>
                </a:solidFill>
                <a:latin typeface="Trebuchet MS" panose="020B0603020202020204" pitchFamily="34" charset="0"/>
              </a:rPr>
              <a:t>Outcomes</a:t>
            </a:r>
          </a:p>
        </p:txBody>
      </p:sp>
    </p:spTree>
    <p:extLst>
      <p:ext uri="{BB962C8B-B14F-4D97-AF65-F5344CB8AC3E}">
        <p14:creationId xmlns:p14="http://schemas.microsoft.com/office/powerpoint/2010/main" val="15220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4742190" y="2401136"/>
            <a:ext cx="6682153" cy="3805699"/>
          </a:xfrm>
          <a:prstGeom prst="rect">
            <a:avLst/>
          </a:prstGeom>
          <a:noFill/>
          <a:ln>
            <a:solidFill>
              <a:srgbClr val="99CCFF"/>
            </a:solidFill>
          </a:ln>
        </p:spPr>
        <p:txBody>
          <a:bodyPr wrap="square" rtlCol="0">
            <a:noAutofit/>
          </a:bodyPr>
          <a:lstStyle/>
          <a:p>
            <a:r>
              <a:rPr lang="en-GB" sz="2400" b="1" u="sng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Learning outcomes:</a:t>
            </a:r>
          </a:p>
          <a:p>
            <a:endParaRPr lang="en-GB" sz="24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277092" y="2401136"/>
            <a:ext cx="4241088" cy="3805699"/>
          </a:xfrm>
          <a:prstGeom prst="rect">
            <a:avLst/>
          </a:prstGeom>
          <a:noFill/>
          <a:ln>
            <a:solidFill>
              <a:srgbClr val="99CCFF"/>
            </a:solidFill>
          </a:ln>
        </p:spPr>
        <p:txBody>
          <a:bodyPr wrap="square" rtlCol="0">
            <a:noAutofit/>
          </a:bodyPr>
          <a:lstStyle/>
          <a:p>
            <a:r>
              <a:rPr lang="en-GB" sz="2400" b="1" u="sng" dirty="0">
                <a:solidFill>
                  <a:prstClr val="black"/>
                </a:solidFill>
                <a:latin typeface="Century Gothic" panose="020B0502020202020204" pitchFamily="34" charset="0"/>
              </a:rPr>
              <a:t>Learning objective</a:t>
            </a:r>
            <a:r>
              <a:rPr lang="en-GB" sz="2400" b="1" u="sng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:</a:t>
            </a:r>
          </a:p>
          <a:p>
            <a:endParaRPr lang="en-GB" sz="2400" b="1" u="sng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GB" sz="2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GB" sz="24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GB" sz="2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GB" sz="24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GB" sz="2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GB" sz="24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2072238" y="1587711"/>
            <a:ext cx="8125553" cy="523220"/>
          </a:xfrm>
          <a:prstGeom prst="rect">
            <a:avLst/>
          </a:prstGeom>
          <a:ln>
            <a:solidFill>
              <a:srgbClr val="99CC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GB" sz="2800" b="1" dirty="0"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93568" y="38311"/>
            <a:ext cx="549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D6053B5-6324-4E31-A5F1-61AD9F66036E}" type="datetime2">
              <a:rPr lang="en-GB" sz="2800" b="1" smtClean="0">
                <a:latin typeface="Century Gothic" panose="020B0502020202020204" pitchFamily="34" charset="0"/>
              </a:rPr>
              <a:t>Monday, 20 April 2020</a:t>
            </a:fld>
            <a:endParaRPr lang="en-GB" sz="2800" b="1" dirty="0">
              <a:latin typeface="Century Gothic" panose="020B0502020202020204" pitchFamily="34" charset="0"/>
            </a:endParaRP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2072238" y="1603035"/>
            <a:ext cx="8125553" cy="5078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849091" y="2883318"/>
            <a:ext cx="6456218" cy="3170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Century Gothic" panose="020B0502020202020204" pitchFamily="34" charset="0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86194" y="2883319"/>
            <a:ext cx="4033406" cy="3170099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655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conn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solidFill>
            <a:srgbClr val="C0C0C0"/>
          </a:solidFill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dirty="0" smtClean="0"/>
              <a:t>Title: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735626" y="1700808"/>
            <a:ext cx="4437905" cy="3399227"/>
          </a:xfrm>
          <a:solidFill>
            <a:srgbClr val="FFFF00"/>
          </a:solidFill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US" dirty="0" smtClean="0"/>
              <a:t>1. Spiral                  -How science works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325931" y="692697"/>
            <a:ext cx="4437905" cy="4407338"/>
          </a:xfrm>
          <a:solidFill>
            <a:schemeClr val="accent2"/>
          </a:solidFill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baseline="0"/>
            </a:lvl1pPr>
          </a:lstStyle>
          <a:p>
            <a:pPr lvl="0"/>
            <a:r>
              <a:rPr lang="en-US" dirty="0" smtClean="0"/>
              <a:t>2. Recall                 -Last lesson         -Last topic          -Last year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1" hasCustomPrompt="1"/>
          </p:nvPr>
        </p:nvSpPr>
        <p:spPr>
          <a:xfrm>
            <a:off x="2735624" y="5215944"/>
            <a:ext cx="9028211" cy="1403798"/>
          </a:xfrm>
          <a:solidFill>
            <a:srgbClr val="92D050"/>
          </a:solidFill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dirty="0" smtClean="0"/>
              <a:t>3. Challenge</a:t>
            </a:r>
          </a:p>
        </p:txBody>
      </p:sp>
    </p:spTree>
    <p:extLst>
      <p:ext uri="{BB962C8B-B14F-4D97-AF65-F5344CB8AC3E}">
        <p14:creationId xmlns:p14="http://schemas.microsoft.com/office/powerpoint/2010/main" val="154319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conn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2820988" y="2060305"/>
            <a:ext cx="8254843" cy="450792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2820988" y="707890"/>
            <a:ext cx="8254843" cy="1133475"/>
          </a:xfrm>
          <a:solidFill>
            <a:srgbClr val="C0C0C0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199296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conn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2820988" y="2060305"/>
            <a:ext cx="4004815" cy="450792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2820988" y="707890"/>
            <a:ext cx="8254843" cy="1133475"/>
          </a:xfrm>
          <a:solidFill>
            <a:srgbClr val="C0C0C0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Heading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quarter" idx="12"/>
          </p:nvPr>
        </p:nvSpPr>
        <p:spPr>
          <a:xfrm>
            <a:off x="7068870" y="2060305"/>
            <a:ext cx="4004815" cy="450792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96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99F2DE-46C1-4E70-944B-D9BF8A3CD5B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95"/>
          <a:stretch/>
        </p:blipFill>
        <p:spPr>
          <a:xfrm>
            <a:off x="184297" y="134661"/>
            <a:ext cx="797436" cy="772983"/>
          </a:xfrm>
          <a:prstGeom prst="rect">
            <a:avLst/>
          </a:prstGeom>
        </p:spPr>
      </p:pic>
      <p:sp>
        <p:nvSpPr>
          <p:cNvPr id="17" name="Frame 16">
            <a:extLst>
              <a:ext uri="{FF2B5EF4-FFF2-40B4-BE49-F238E27FC236}">
                <a16:creationId xmlns:a16="http://schemas.microsoft.com/office/drawing/2014/main" id="{E430508D-C357-41B1-A6EA-994DFB0A72B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696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CB1B37-2535-45FB-98C5-3947F845AA03}"/>
              </a:ext>
            </a:extLst>
          </p:cNvPr>
          <p:cNvSpPr txBox="1"/>
          <p:nvPr/>
        </p:nvSpPr>
        <p:spPr>
          <a:xfrm>
            <a:off x="4774343" y="139529"/>
            <a:ext cx="554279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solidFill>
                  <a:schemeClr val="bg1"/>
                </a:solidFill>
                <a:latin typeface="Trebuchet MS" panose="020B0603020202020204" pitchFamily="34" charset="0"/>
              </a:rPr>
              <a:t>How does the length of a wire change its resistance?</a:t>
            </a:r>
          </a:p>
        </p:txBody>
      </p:sp>
    </p:spTree>
    <p:extLst>
      <p:ext uri="{BB962C8B-B14F-4D97-AF65-F5344CB8AC3E}">
        <p14:creationId xmlns:p14="http://schemas.microsoft.com/office/powerpoint/2010/main" val="2107344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2" r:id="rId2"/>
    <p:sldLayoutId id="2147483751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luecoat meres academy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"/>
            <a:ext cx="1111474" cy="1111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15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ctr" defTabSz="121917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5626" y="692696"/>
            <a:ext cx="4437906" cy="912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Title: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5626" y="1700808"/>
            <a:ext cx="8343777" cy="4992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Rectangular Callout 7"/>
          <p:cNvSpPr/>
          <p:nvPr userDrawn="1"/>
        </p:nvSpPr>
        <p:spPr>
          <a:xfrm>
            <a:off x="0" y="0"/>
            <a:ext cx="2346304" cy="528059"/>
          </a:xfrm>
          <a:prstGeom prst="wedgeRectCallout">
            <a:avLst>
              <a:gd name="adj1" fmla="val 59309"/>
              <a:gd name="adj2" fmla="val -14971"/>
            </a:avLst>
          </a:prstGeom>
          <a:solidFill>
            <a:schemeClr val="tx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67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Big Question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2543604" y="6128"/>
            <a:ext cx="8536921" cy="52805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What is the difference between mass and weight?</a:t>
            </a:r>
            <a:endParaRPr lang="en-GB" sz="20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-1123" y="4032450"/>
            <a:ext cx="2592288" cy="144016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Explain and investigate forces and elasticity</a:t>
            </a:r>
          </a:p>
        </p:txBody>
      </p:sp>
      <p:sp>
        <p:nvSpPr>
          <p:cNvPr id="19" name="Rounded Rectangle 18"/>
          <p:cNvSpPr/>
          <p:nvPr userDrawn="1"/>
        </p:nvSpPr>
        <p:spPr>
          <a:xfrm>
            <a:off x="-1123" y="1056118"/>
            <a:ext cx="2592288" cy="144016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To learn</a:t>
            </a:r>
            <a:r>
              <a:rPr lang="en-GB" sz="1600" baseline="0" dirty="0" smtClean="0"/>
              <a:t> about gravity and calculate weight in given scenarios</a:t>
            </a:r>
            <a:endParaRPr lang="en-GB" sz="1600" dirty="0" smtClean="0"/>
          </a:p>
        </p:txBody>
      </p:sp>
      <p:sp>
        <p:nvSpPr>
          <p:cNvPr id="23" name="Rounded Rectangle 22"/>
          <p:cNvSpPr/>
          <p:nvPr userDrawn="1"/>
        </p:nvSpPr>
        <p:spPr>
          <a:xfrm>
            <a:off x="-1123" y="2544284"/>
            <a:ext cx="2592288" cy="144016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To describe how work done and energy transfers</a:t>
            </a:r>
            <a:r>
              <a:rPr lang="en-GB" sz="1600" baseline="0" dirty="0" smtClean="0"/>
              <a:t> are linked, calculating work done</a:t>
            </a:r>
            <a:endParaRPr lang="en-GB" sz="1600" dirty="0" smtClean="0"/>
          </a:p>
        </p:txBody>
      </p:sp>
      <p:pic>
        <p:nvPicPr>
          <p:cNvPr id="15" name="Picture 2" descr="Image result for bluecoat meres academy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0526" y="68627"/>
            <a:ext cx="1111474" cy="1111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ounded Rectangle 17"/>
          <p:cNvSpPr/>
          <p:nvPr userDrawn="1"/>
        </p:nvSpPr>
        <p:spPr>
          <a:xfrm>
            <a:off x="0" y="5520616"/>
            <a:ext cx="2592288" cy="1337384"/>
          </a:xfrm>
          <a:prstGeom prst="roundRect">
            <a:avLst/>
          </a:prstGeom>
          <a:solidFill>
            <a:srgbClr val="C0C0C0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Keywords:</a:t>
            </a:r>
          </a:p>
          <a:p>
            <a:r>
              <a:rPr lang="en-GB" sz="16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Gravity</a:t>
            </a:r>
          </a:p>
          <a:p>
            <a:r>
              <a:rPr lang="en-GB" sz="16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Weight = mass x gfs</a:t>
            </a:r>
          </a:p>
          <a:p>
            <a:r>
              <a:rPr lang="en-GB" sz="16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Work done</a:t>
            </a:r>
          </a:p>
          <a:p>
            <a:r>
              <a:rPr lang="en-GB" sz="1600" b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Hooke’s Law, elasticity</a:t>
            </a:r>
          </a:p>
        </p:txBody>
      </p:sp>
      <p:sp>
        <p:nvSpPr>
          <p:cNvPr id="16" name="Rectangular Callout 15"/>
          <p:cNvSpPr/>
          <p:nvPr userDrawn="1"/>
        </p:nvSpPr>
        <p:spPr>
          <a:xfrm>
            <a:off x="-1123" y="528059"/>
            <a:ext cx="2346304" cy="480053"/>
          </a:xfrm>
          <a:prstGeom prst="wedgeRectCallout">
            <a:avLst>
              <a:gd name="adj1" fmla="val -11822"/>
              <a:gd name="adj2" fmla="val 78300"/>
            </a:avLst>
          </a:prstGeom>
          <a:solidFill>
            <a:schemeClr val="tx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Outcomes</a:t>
            </a:r>
            <a:endParaRPr lang="en-GB" sz="2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533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692" r:id="rId2"/>
    <p:sldLayoutId id="2147483748" r:id="rId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ctr" defTabSz="1219170" rtl="0" eaLnBrk="1" latinLnBrk="0" hangingPunct="1">
        <a:spcBef>
          <a:spcPct val="0"/>
        </a:spcBef>
        <a:buNone/>
        <a:defRPr sz="4267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butt@bluecoatmeres.co.uk" TargetMode="External"/><Relationship Id="rId2" Type="http://schemas.openxmlformats.org/officeDocument/2006/relationships/hyperlink" Target="mailto:cbuffham@bluecoatmeres.co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slack@bluecoatmeres.co.uk" TargetMode="External"/><Relationship Id="rId5" Type="http://schemas.openxmlformats.org/officeDocument/2006/relationships/hyperlink" Target="mailto:jravenscroft@bluecoatmeres.co.uk" TargetMode="External"/><Relationship Id="rId4" Type="http://schemas.openxmlformats.org/officeDocument/2006/relationships/hyperlink" Target="mailto:lhulse@bluecoatmeres.co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HEmPZ-YnrU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w51KiZhm0I" TargetMode="Externa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G2XJut8TeU&amp;t=100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QCJeAqBumE" TargetMode="Externa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cbuffham@bluecoatmeres.co.uk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jfLI7aJKmQ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525806" y="643958"/>
            <a:ext cx="9089642" cy="5325918"/>
          </a:xfrm>
        </p:spPr>
        <p:txBody>
          <a:bodyPr/>
          <a:lstStyle/>
          <a:p>
            <a:r>
              <a:rPr lang="en-GB" dirty="0" smtClean="0"/>
              <a:t>This PowerPoint has the equivalent to four lessons of Physics included, for the 20</a:t>
            </a:r>
            <a:r>
              <a:rPr lang="en-GB" baseline="30000" dirty="0" smtClean="0"/>
              <a:t>th</a:t>
            </a:r>
            <a:r>
              <a:rPr lang="en-GB" dirty="0" smtClean="0"/>
              <a:t> April – 1</a:t>
            </a:r>
            <a:r>
              <a:rPr lang="en-GB" baseline="30000" dirty="0" smtClean="0"/>
              <a:t>st</a:t>
            </a:r>
            <a:r>
              <a:rPr lang="en-GB" dirty="0" smtClean="0"/>
              <a:t> May period, plus one homework. </a:t>
            </a:r>
          </a:p>
          <a:p>
            <a:endParaRPr lang="en-GB" dirty="0"/>
          </a:p>
          <a:p>
            <a:r>
              <a:rPr lang="en-GB" dirty="0" smtClean="0"/>
              <a:t>Work through this PowerPoint, using the Word document also on the website when directed. There are links to videos throughout to watch when instructed. </a:t>
            </a:r>
          </a:p>
          <a:p>
            <a:endParaRPr lang="en-GB" dirty="0"/>
          </a:p>
          <a:p>
            <a:r>
              <a:rPr lang="en-GB" dirty="0" smtClean="0"/>
              <a:t>If you have any questions regarding the work you can: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Use your online </a:t>
            </a:r>
            <a:r>
              <a:rPr lang="en-GB" dirty="0" err="1" smtClean="0"/>
              <a:t>Kerboodle</a:t>
            </a:r>
            <a:r>
              <a:rPr lang="en-GB" dirty="0" smtClean="0"/>
              <a:t> textbook to help you (look in the contents page and index to help find the correct pages)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Use BBC </a:t>
            </a:r>
            <a:r>
              <a:rPr lang="en-GB" dirty="0" err="1" smtClean="0"/>
              <a:t>Bitesize</a:t>
            </a: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Email your science (physics) teacher for help</a:t>
            </a:r>
          </a:p>
          <a:p>
            <a:r>
              <a:rPr lang="en-GB" dirty="0" smtClean="0">
                <a:hlinkClick r:id="rId2"/>
              </a:rPr>
              <a:t>cbuffham@bluecoatmeres.co.uk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tbutt@bluecoatmeres.co.uk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lhulse@bluecoatmeres.co.uk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jravenscroft@bluecoatmeres.co.uk</a:t>
            </a:r>
            <a:r>
              <a:rPr lang="en-GB" dirty="0" smtClean="0"/>
              <a:t> </a:t>
            </a:r>
          </a:p>
          <a:p>
            <a:r>
              <a:rPr lang="en-GB" dirty="0" smtClean="0">
                <a:hlinkClick r:id="rId6"/>
              </a:rPr>
              <a:t>sslack@bluecoatmeres.co.uk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42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1566040"/>
            <a:ext cx="9234378" cy="53707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u="sng" dirty="0" smtClean="0">
                <a:solidFill>
                  <a:srgbClr val="008000"/>
                </a:solidFill>
              </a:rPr>
              <a:t>1 mark – </a:t>
            </a:r>
            <a:r>
              <a:rPr lang="en-GB" dirty="0" smtClean="0">
                <a:solidFill>
                  <a:srgbClr val="008000"/>
                </a:solidFill>
              </a:rPr>
              <a:t>definition of mass </a:t>
            </a:r>
            <a:r>
              <a:rPr lang="en-GB" i="1" dirty="0" smtClean="0">
                <a:solidFill>
                  <a:srgbClr val="7030A0"/>
                </a:solidFill>
              </a:rPr>
              <a:t>e.g. mass is the amount of matter/atoms in a substance/object.</a:t>
            </a:r>
          </a:p>
          <a:p>
            <a:pPr marL="0" indent="0">
              <a:buNone/>
            </a:pPr>
            <a:r>
              <a:rPr lang="en-GB" b="1" u="sng" dirty="0" smtClean="0">
                <a:solidFill>
                  <a:srgbClr val="008000"/>
                </a:solidFill>
              </a:rPr>
              <a:t>1 mark – </a:t>
            </a:r>
            <a:r>
              <a:rPr lang="en-GB" dirty="0" smtClean="0">
                <a:solidFill>
                  <a:srgbClr val="008000"/>
                </a:solidFill>
              </a:rPr>
              <a:t>definition of weight </a:t>
            </a:r>
            <a:r>
              <a:rPr lang="en-GB" i="1" dirty="0" smtClean="0">
                <a:solidFill>
                  <a:srgbClr val="7030A0"/>
                </a:solidFill>
              </a:rPr>
              <a:t>e.g. whereas weight is a force that depends on the gravitational force where the object/substance is</a:t>
            </a:r>
          </a:p>
          <a:p>
            <a:pPr marL="0" indent="0">
              <a:buNone/>
            </a:pPr>
            <a:r>
              <a:rPr lang="en-GB" b="1" u="sng" dirty="0" smtClean="0">
                <a:solidFill>
                  <a:srgbClr val="008000"/>
                </a:solidFill>
              </a:rPr>
              <a:t>1 mark – </a:t>
            </a:r>
            <a:r>
              <a:rPr lang="en-GB" dirty="0" smtClean="0">
                <a:solidFill>
                  <a:srgbClr val="008000"/>
                </a:solidFill>
              </a:rPr>
              <a:t>weight of the object/substance will be higher on Earth than the moon due to the increased gravitational force on Earth compared to the moon</a:t>
            </a:r>
          </a:p>
          <a:p>
            <a:pPr marL="0" indent="0">
              <a:buNone/>
            </a:pPr>
            <a:r>
              <a:rPr lang="en-GB" b="1" u="sng" dirty="0" smtClean="0">
                <a:solidFill>
                  <a:srgbClr val="008000"/>
                </a:solidFill>
              </a:rPr>
              <a:t>1 mark – </a:t>
            </a:r>
            <a:r>
              <a:rPr lang="en-GB" dirty="0" smtClean="0">
                <a:solidFill>
                  <a:srgbClr val="008000"/>
                </a:solidFill>
              </a:rPr>
              <a:t>mass of the object/substance will stay constant, as the amount of matter/atoms in it will not change.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820988" y="707891"/>
            <a:ext cx="8254843" cy="67947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Mark scheme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70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2060304"/>
            <a:ext cx="9255398" cy="47188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 smtClean="0"/>
              <a:t>Weight = mass x gravitational field strength</a:t>
            </a:r>
          </a:p>
          <a:p>
            <a:pPr marL="0" indent="0">
              <a:buNone/>
            </a:pPr>
            <a:r>
              <a:rPr lang="en-GB" sz="3200" dirty="0"/>
              <a:t> </a:t>
            </a:r>
            <a:r>
              <a:rPr lang="en-GB" sz="3200" dirty="0" smtClean="0"/>
              <a:t>  (N)          (kg)                (N/kg)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 smtClean="0"/>
              <a:t>This is called a ‘derived unit’ as it is a unit made from what you need to do to calculate it.</a:t>
            </a:r>
          </a:p>
          <a:p>
            <a:pPr marL="0" indent="0">
              <a:buNone/>
            </a:pPr>
            <a:r>
              <a:rPr lang="en-GB" sz="3200" dirty="0"/>
              <a:t>g</a:t>
            </a:r>
            <a:r>
              <a:rPr lang="en-GB" sz="3200" dirty="0" smtClean="0"/>
              <a:t>fs = weight/mass so the unit is N/kg.</a:t>
            </a:r>
          </a:p>
          <a:p>
            <a:pPr marL="0" indent="0">
              <a:buNone/>
            </a:pPr>
            <a:r>
              <a:rPr lang="en-GB" sz="3200" dirty="0"/>
              <a:t> </a:t>
            </a:r>
            <a:r>
              <a:rPr lang="en-GB" sz="3200" dirty="0" smtClean="0"/>
              <a:t>  </a:t>
            </a:r>
          </a:p>
          <a:p>
            <a:pPr marL="0" indent="0">
              <a:buNone/>
            </a:pPr>
            <a:r>
              <a:rPr lang="en-GB" sz="3200" dirty="0" smtClean="0"/>
              <a:t>(means divide)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Calculating using W = mg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863255" y="3090042"/>
            <a:ext cx="1208690" cy="599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813738" y="5600537"/>
            <a:ext cx="656896" cy="5690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99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2060305"/>
            <a:ext cx="3968695" cy="45079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How would you rearrange this equation to make:</a:t>
            </a:r>
          </a:p>
          <a:p>
            <a:pPr marL="742950" indent="-742950">
              <a:buAutoNum type="alphaLcParenR"/>
            </a:pPr>
            <a:r>
              <a:rPr lang="en-GB" dirty="0" smtClean="0"/>
              <a:t>Mass the subject?</a:t>
            </a:r>
          </a:p>
          <a:p>
            <a:pPr marL="742950" indent="-742950">
              <a:buAutoNum type="alphaLcParenR"/>
            </a:pPr>
            <a:r>
              <a:rPr lang="en-GB" dirty="0" smtClean="0"/>
              <a:t>gfs the subject?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Rearranging equations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8409" y="2729024"/>
            <a:ext cx="4818008" cy="287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24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2060305"/>
            <a:ext cx="3968695" cy="4507920"/>
          </a:xfrm>
        </p:spPr>
        <p:txBody>
          <a:bodyPr>
            <a:normAutofit/>
          </a:bodyPr>
          <a:lstStyle/>
          <a:p>
            <a:pPr marL="742950" indent="-742950">
              <a:buAutoNum type="alphaLcParenR"/>
            </a:pPr>
            <a:r>
              <a:rPr lang="en-GB" dirty="0" smtClean="0"/>
              <a:t>Mass the subject?</a:t>
            </a:r>
          </a:p>
          <a:p>
            <a:pPr marL="0" indent="0">
              <a:buNone/>
            </a:pPr>
            <a:r>
              <a:rPr lang="en-GB" dirty="0" smtClean="0"/>
              <a:t>Mass = w/gfs</a:t>
            </a:r>
          </a:p>
          <a:p>
            <a:pPr marL="742950" indent="-742950">
              <a:buAutoNum type="alphaLcParenR"/>
            </a:pPr>
            <a:r>
              <a:rPr lang="en-GB" dirty="0" smtClean="0"/>
              <a:t>gfs the subject?</a:t>
            </a:r>
          </a:p>
          <a:p>
            <a:pPr marL="0" indent="0">
              <a:buNone/>
            </a:pPr>
            <a:r>
              <a:rPr lang="en-GB" dirty="0" smtClean="0"/>
              <a:t>gfs = W/m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Rearranging equations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8409" y="2729024"/>
            <a:ext cx="4818008" cy="287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2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Open the Word document and go to the page titled ‘Calculating using W=mg’.</a:t>
            </a:r>
          </a:p>
          <a:p>
            <a:endParaRPr lang="en-GB" dirty="0"/>
          </a:p>
          <a:p>
            <a:r>
              <a:rPr lang="en-GB" dirty="0" smtClean="0"/>
              <a:t>Complete the questions.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Using the equation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98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796984" y="1950835"/>
            <a:ext cx="9208102" cy="106770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200" dirty="0" smtClean="0"/>
              <a:t>Here are the gravitational field strengths on the planets in our solar system (the Milky Way).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Comparison on different planets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576498"/>
              </p:ext>
            </p:extLst>
          </p:nvPr>
        </p:nvGraphicFramePr>
        <p:xfrm>
          <a:off x="2796984" y="3128007"/>
          <a:ext cx="5148838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4419">
                  <a:extLst>
                    <a:ext uri="{9D8B030D-6E8A-4147-A177-3AD203B41FA5}">
                      <a16:colId xmlns:a16="http://schemas.microsoft.com/office/drawing/2014/main" val="3150106025"/>
                    </a:ext>
                  </a:extLst>
                </a:gridCol>
                <a:gridCol w="2574419">
                  <a:extLst>
                    <a:ext uri="{9D8B030D-6E8A-4147-A177-3AD203B41FA5}">
                      <a16:colId xmlns:a16="http://schemas.microsoft.com/office/drawing/2014/main" val="32670512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Planet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Gravitational</a:t>
                      </a:r>
                      <a:r>
                        <a:rPr lang="en-GB" sz="1400" baseline="0" dirty="0" smtClean="0"/>
                        <a:t> field strength (N/kg)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34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Mercury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3.7 N/kg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108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Venus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8.9 N/kg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982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Earth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9.8 N/kg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215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Mars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3.7 N/kg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55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Jupiter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24.8 N/kg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14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Saturn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10.4 N/kg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076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Uranus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8.7 N/kg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27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Neptune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11.2 N/kg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86216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92662" y="3018537"/>
            <a:ext cx="37124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entury Gothic" panose="020B0502020202020204" pitchFamily="34" charset="0"/>
              </a:rPr>
              <a:t>Questions:</a:t>
            </a:r>
          </a:p>
          <a:p>
            <a:pPr marL="342900" indent="-342900">
              <a:buAutoNum type="arabicParenR"/>
            </a:pPr>
            <a:r>
              <a:rPr lang="en-GB" sz="2400" dirty="0" smtClean="0">
                <a:latin typeface="Century Gothic" panose="020B0502020202020204" pitchFamily="34" charset="0"/>
              </a:rPr>
              <a:t>Using this information, put the planets in order of mass, from largest to smallest. </a:t>
            </a:r>
          </a:p>
          <a:p>
            <a:pPr marL="342900" indent="-342900">
              <a:buAutoNum type="arabicParenR"/>
            </a:pPr>
            <a:r>
              <a:rPr lang="en-GB" sz="2400" dirty="0" smtClean="0">
                <a:latin typeface="Century Gothic" panose="020B0502020202020204" pitchFamily="34" charset="0"/>
              </a:rPr>
              <a:t>For a 65kg person, calculate their weight on each planet. </a:t>
            </a:r>
            <a:endParaRPr lang="en-GB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17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2060305"/>
            <a:ext cx="9192336" cy="4507920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AutoNum type="arabicPeriod"/>
            </a:pPr>
            <a:r>
              <a:rPr lang="en-GB" sz="3200" dirty="0" smtClean="0">
                <a:solidFill>
                  <a:srgbClr val="008000"/>
                </a:solidFill>
              </a:rPr>
              <a:t>Jupiter, Neptune, Saturn, Earth, Venus, Uranus, Mars = Mercury.</a:t>
            </a:r>
          </a:p>
          <a:p>
            <a:pPr marL="742950" indent="-742950">
              <a:buAutoNum type="arabicPeriod"/>
            </a:pPr>
            <a:r>
              <a:rPr lang="en-GB" sz="3200" dirty="0" smtClean="0">
                <a:solidFill>
                  <a:srgbClr val="008000"/>
                </a:solidFill>
              </a:rPr>
              <a:t>Mercury = 65 x 3.7 = 240.5N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srgbClr val="008000"/>
                </a:solidFill>
              </a:rPr>
              <a:t>Venus = 65 x 8.9 = 578.5N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srgbClr val="008000"/>
                </a:solidFill>
              </a:rPr>
              <a:t>Earth = 65 x 9.8 = 637N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srgbClr val="008000"/>
                </a:solidFill>
              </a:rPr>
              <a:t>Mars = 65 x 3.7 = 240.5N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srgbClr val="008000"/>
                </a:solidFill>
              </a:rPr>
              <a:t>Jupiter = 65 x 24.8 = 1612N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srgbClr val="008000"/>
                </a:solidFill>
              </a:rPr>
              <a:t>Saturn = 65 x 10.4 = 676N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srgbClr val="008000"/>
                </a:solidFill>
              </a:rPr>
              <a:t>Uranus = 65 x 8.7 = 565.5N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srgbClr val="008000"/>
                </a:solidFill>
              </a:rPr>
              <a:t>Neptune = 65 x 11.2 = 728N</a:t>
            </a:r>
            <a:endParaRPr lang="en-GB" sz="3200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692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 u="sng" dirty="0" smtClean="0"/>
              <a:t>Title: Work done and energy transfer</a:t>
            </a:r>
            <a:endParaRPr lang="en-GB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To describe and calculate work done.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Describe quantities as vector or scalar</a:t>
            </a:r>
          </a:p>
          <a:p>
            <a:endParaRPr lang="en-GB" dirty="0"/>
          </a:p>
          <a:p>
            <a:r>
              <a:rPr lang="en-GB" dirty="0" smtClean="0"/>
              <a:t>Draw scale diagrams to show distance travelled and displacement from origin</a:t>
            </a:r>
          </a:p>
          <a:p>
            <a:endParaRPr lang="en-GB" dirty="0"/>
          </a:p>
          <a:p>
            <a:r>
              <a:rPr lang="en-GB" dirty="0" smtClean="0"/>
              <a:t>Use Pythagoras’ theorem to calculate displacement (H)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630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2060305"/>
            <a:ext cx="9088514" cy="4507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While you are watching the video (link below), answer the questions on the Word Document titled ‘Work done video questions’.</a:t>
            </a:r>
          </a:p>
          <a:p>
            <a:pPr marL="0" lvl="0" indent="0">
              <a:buNone/>
            </a:pPr>
            <a:endParaRPr lang="en-GB" sz="3200" dirty="0">
              <a:hlinkClick r:id="rId2"/>
            </a:endParaRPr>
          </a:p>
          <a:p>
            <a:pPr marL="0" lvl="0" indent="0">
              <a:buNone/>
            </a:pPr>
            <a:r>
              <a:rPr lang="en-GB" sz="3200" dirty="0" smtClean="0">
                <a:hlinkClick r:id="rId2"/>
              </a:rPr>
              <a:t>https</a:t>
            </a:r>
            <a:r>
              <a:rPr lang="en-GB" sz="3200" dirty="0">
                <a:hlinkClick r:id="rId2"/>
              </a:rPr>
              <a:t>://</a:t>
            </a:r>
            <a:r>
              <a:rPr lang="en-GB" sz="3200" dirty="0" smtClean="0">
                <a:hlinkClick r:id="rId2"/>
              </a:rPr>
              <a:t>www.youtube.com/watch?v=JHEmPZ-YnrU</a:t>
            </a:r>
            <a:endParaRPr lang="en-GB" sz="3200" dirty="0" smtClean="0"/>
          </a:p>
          <a:p>
            <a:pPr marL="0" lvl="0" indent="0">
              <a:buNone/>
            </a:pP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What is meant by ‘work done’?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19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2060305"/>
            <a:ext cx="3469453" cy="45079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Rearrange this equation to make:</a:t>
            </a:r>
          </a:p>
          <a:p>
            <a:pPr marL="742950" indent="-742950">
              <a:buAutoNum type="alphaLcParenR"/>
            </a:pPr>
            <a:r>
              <a:rPr lang="en-GB" dirty="0" smtClean="0"/>
              <a:t>Work done the subject.</a:t>
            </a:r>
          </a:p>
          <a:p>
            <a:pPr marL="742950" indent="-742950">
              <a:buAutoNum type="alphaLcParenR"/>
            </a:pPr>
            <a:r>
              <a:rPr lang="en-GB" dirty="0" smtClean="0"/>
              <a:t>Force the subject. </a:t>
            </a:r>
          </a:p>
          <a:p>
            <a:pPr marL="742950" indent="-742950">
              <a:buAutoNum type="alphaLcParenR"/>
            </a:pPr>
            <a:r>
              <a:rPr lang="en-GB" dirty="0" smtClean="0"/>
              <a:t>Distance the subject.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Calculating work done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8441" y="2598821"/>
            <a:ext cx="5743559" cy="343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84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 u="sng" dirty="0" smtClean="0"/>
              <a:t>Title: Gravity</a:t>
            </a:r>
            <a:endParaRPr lang="en-GB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To describe how gravity acts ad calculate weight.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Describe where gravity acts</a:t>
            </a:r>
          </a:p>
          <a:p>
            <a:endParaRPr lang="en-GB" dirty="0"/>
          </a:p>
          <a:p>
            <a:r>
              <a:rPr lang="en-GB" dirty="0" smtClean="0"/>
              <a:t>Explain why gravity changes in different places in our solar system</a:t>
            </a:r>
          </a:p>
          <a:p>
            <a:endParaRPr lang="en-GB" dirty="0"/>
          </a:p>
          <a:p>
            <a:r>
              <a:rPr lang="en-GB" dirty="0" smtClean="0"/>
              <a:t>Calculate using W=mg</a:t>
            </a:r>
          </a:p>
        </p:txBody>
      </p:sp>
    </p:spTree>
    <p:extLst>
      <p:ext uri="{BB962C8B-B14F-4D97-AF65-F5344CB8AC3E}">
        <p14:creationId xmlns:p14="http://schemas.microsoft.com/office/powerpoint/2010/main" val="1572864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2060305"/>
            <a:ext cx="8861260" cy="2558992"/>
          </a:xfrm>
        </p:spPr>
        <p:txBody>
          <a:bodyPr>
            <a:normAutofit/>
          </a:bodyPr>
          <a:lstStyle/>
          <a:p>
            <a:pPr marL="742950" indent="-742950">
              <a:buAutoNum type="alphaLcParenR"/>
            </a:pPr>
            <a:r>
              <a:rPr lang="en-GB" dirty="0" smtClean="0">
                <a:solidFill>
                  <a:srgbClr val="008000"/>
                </a:solidFill>
              </a:rPr>
              <a:t>Work done = force x distance</a:t>
            </a:r>
          </a:p>
          <a:p>
            <a:pPr marL="742950" indent="-742950">
              <a:buAutoNum type="alphaLcParenR"/>
            </a:pPr>
            <a:r>
              <a:rPr lang="en-GB" dirty="0" smtClean="0">
                <a:solidFill>
                  <a:srgbClr val="008000"/>
                </a:solidFill>
              </a:rPr>
              <a:t>Force = work done/distance</a:t>
            </a:r>
          </a:p>
          <a:p>
            <a:pPr marL="742950" indent="-742950">
              <a:buAutoNum type="alphaLcParenR"/>
            </a:pPr>
            <a:r>
              <a:rPr lang="en-GB" dirty="0" smtClean="0">
                <a:solidFill>
                  <a:srgbClr val="008000"/>
                </a:solidFill>
              </a:rPr>
              <a:t>Distance = work done/force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4245" y="4619297"/>
            <a:ext cx="3747755" cy="223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04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Open the Word document and go to the page titled ‘Calculating using </a:t>
            </a:r>
            <a:r>
              <a:rPr lang="en-GB" dirty="0" smtClean="0"/>
              <a:t>W = </a:t>
            </a:r>
            <a:r>
              <a:rPr lang="en-GB" dirty="0" err="1" smtClean="0"/>
              <a:t>fd</a:t>
            </a:r>
            <a:r>
              <a:rPr lang="en-GB" dirty="0" smtClean="0"/>
              <a:t>’.</a:t>
            </a:r>
            <a:endParaRPr lang="en-GB" dirty="0"/>
          </a:p>
          <a:p>
            <a:endParaRPr lang="en-GB" dirty="0"/>
          </a:p>
          <a:p>
            <a:r>
              <a:rPr lang="en-GB" dirty="0"/>
              <a:t>Complete the questions. </a:t>
            </a: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Calculating work done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08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On the Word document, go to the task titled ‘Work done comprehension task’.</a:t>
            </a:r>
          </a:p>
          <a:p>
            <a:pPr marL="0" indent="0">
              <a:buNone/>
            </a:pPr>
            <a:endParaRPr lang="en-GB" dirty="0"/>
          </a:p>
          <a:p>
            <a:pPr marL="742950" indent="-742950">
              <a:buAutoNum type="arabicPeriod"/>
            </a:pPr>
            <a:r>
              <a:rPr lang="en-GB" dirty="0" smtClean="0"/>
              <a:t>Read the information provided. You can highlight key information. </a:t>
            </a:r>
          </a:p>
          <a:p>
            <a:pPr marL="742950" indent="-742950">
              <a:buAutoNum type="arabicPeriod"/>
            </a:pPr>
            <a:r>
              <a:rPr lang="en-GB" dirty="0" smtClean="0"/>
              <a:t>Answer the questions below the text.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Comprehension task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72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 u="sng" dirty="0" smtClean="0"/>
              <a:t>Title: Forces and elasticity</a:t>
            </a:r>
            <a:endParaRPr lang="en-GB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To describe elastic forces, elastic deformation and inelastic deformation and calculate elastic potential energy.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To state forces involved in stretching, bending and compressing objects</a:t>
            </a:r>
          </a:p>
          <a:p>
            <a:endParaRPr lang="en-GB" dirty="0"/>
          </a:p>
          <a:p>
            <a:r>
              <a:rPr lang="en-GB" dirty="0" smtClean="0"/>
              <a:t>Explain why more than one force is needed to change the shape of a stationary object</a:t>
            </a:r>
          </a:p>
          <a:p>
            <a:endParaRPr lang="en-GB" dirty="0"/>
          </a:p>
          <a:p>
            <a:r>
              <a:rPr lang="en-GB" dirty="0" smtClean="0"/>
              <a:t>Calculate elastic potential energy</a:t>
            </a:r>
          </a:p>
        </p:txBody>
      </p:sp>
    </p:spTree>
    <p:extLst>
      <p:ext uri="{BB962C8B-B14F-4D97-AF65-F5344CB8AC3E}">
        <p14:creationId xmlns:p14="http://schemas.microsoft.com/office/powerpoint/2010/main" val="41527957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What does it mean if an object is ‘elastic’?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Can you think of any examples of objects that are elastic?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Elastic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49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On the Word Document, find the task titled ‘Forces and elasticity – comprehension task’. </a:t>
            </a:r>
          </a:p>
          <a:p>
            <a:pPr marL="0" indent="0">
              <a:buNone/>
            </a:pPr>
            <a:endParaRPr lang="en-GB" dirty="0"/>
          </a:p>
          <a:p>
            <a:pPr marL="742950" indent="-742950">
              <a:buAutoNum type="arabicPeriod"/>
            </a:pPr>
            <a:r>
              <a:rPr lang="en-GB" dirty="0" smtClean="0"/>
              <a:t>Read through the information, highlighting/underlining key bits of information.</a:t>
            </a:r>
          </a:p>
          <a:p>
            <a:pPr marL="742950" indent="-742950">
              <a:buAutoNum type="arabicPeriod"/>
            </a:pPr>
            <a:r>
              <a:rPr lang="en-GB" dirty="0" smtClean="0"/>
              <a:t>Answer the questions below the information.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Forces and elasticity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67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2060305"/>
            <a:ext cx="9097743" cy="4507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Elastic potential = 0.5 x spring   x (extension)</a:t>
            </a:r>
            <a:r>
              <a:rPr lang="en-GB" sz="3200" baseline="30000" dirty="0" smtClean="0"/>
              <a:t>2</a:t>
            </a:r>
          </a:p>
          <a:p>
            <a:pPr marL="0" indent="0">
              <a:buNone/>
            </a:pPr>
            <a:r>
              <a:rPr lang="en-GB" sz="3200" dirty="0" smtClean="0"/>
              <a:t>energy (J)		      constant         (m)</a:t>
            </a:r>
          </a:p>
          <a:p>
            <a:pPr marL="0" indent="0">
              <a:buNone/>
            </a:pPr>
            <a:r>
              <a:rPr lang="en-GB" sz="3200" dirty="0"/>
              <a:t> </a:t>
            </a:r>
            <a:r>
              <a:rPr lang="en-GB" sz="3200" dirty="0" smtClean="0"/>
              <a:t>        </a:t>
            </a:r>
            <a:r>
              <a:rPr lang="en-GB" sz="3200" dirty="0" err="1" smtClean="0"/>
              <a:t>E</a:t>
            </a:r>
            <a:r>
              <a:rPr lang="en-GB" sz="3200" baseline="-25000" dirty="0" err="1" smtClean="0"/>
              <a:t>e</a:t>
            </a:r>
            <a:r>
              <a:rPr lang="en-GB" sz="3200" dirty="0" smtClean="0"/>
              <a:t>                = ½   x     </a:t>
            </a:r>
            <a:r>
              <a:rPr lang="en-GB" sz="3200" i="1" dirty="0" smtClean="0"/>
              <a:t>k        x  </a:t>
            </a:r>
            <a:r>
              <a:rPr lang="en-GB" sz="3200" dirty="0"/>
              <a:t> </a:t>
            </a:r>
            <a:r>
              <a:rPr lang="en-GB" sz="3200" dirty="0" smtClean="0"/>
              <a:t>   </a:t>
            </a:r>
            <a:r>
              <a:rPr lang="en-GB" sz="3200" i="1" dirty="0" smtClean="0"/>
              <a:t>e</a:t>
            </a:r>
            <a:r>
              <a:rPr lang="en-GB" sz="3200" baseline="30000" dirty="0" smtClean="0"/>
              <a:t>2</a:t>
            </a:r>
          </a:p>
          <a:p>
            <a:pPr marL="0" indent="0">
              <a:buNone/>
            </a:pPr>
            <a:endParaRPr lang="en-GB" sz="3200" baseline="30000" dirty="0"/>
          </a:p>
          <a:p>
            <a:pPr marL="0" indent="0">
              <a:buNone/>
            </a:pPr>
            <a:r>
              <a:rPr lang="en-GB" sz="3200" dirty="0" smtClean="0"/>
              <a:t>Can you rearrange this equation to make:</a:t>
            </a:r>
          </a:p>
          <a:p>
            <a:pPr marL="514350" indent="-514350">
              <a:buAutoNum type="alphaLcParenR"/>
            </a:pPr>
            <a:r>
              <a:rPr lang="en-GB" sz="3200" dirty="0" smtClean="0"/>
              <a:t>Spring constant the subject?</a:t>
            </a:r>
          </a:p>
          <a:p>
            <a:pPr marL="514350" indent="-514350">
              <a:buAutoNum type="alphaLcParenR"/>
            </a:pPr>
            <a:r>
              <a:rPr lang="en-GB" sz="3200" b="1" dirty="0" smtClean="0"/>
              <a:t>Stretch: </a:t>
            </a:r>
            <a:r>
              <a:rPr lang="en-GB" sz="3200" dirty="0" smtClean="0"/>
              <a:t>Extension the subject?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Calculating elastic potential energy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53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2060304"/>
            <a:ext cx="9097743" cy="47976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200" dirty="0" smtClean="0"/>
              <a:t>Elastic potential = 0.5 x spring   x (extension)</a:t>
            </a:r>
            <a:r>
              <a:rPr lang="en-GB" sz="3200" baseline="30000" dirty="0" smtClean="0"/>
              <a:t>2</a:t>
            </a:r>
          </a:p>
          <a:p>
            <a:pPr marL="0" indent="0">
              <a:buNone/>
            </a:pPr>
            <a:r>
              <a:rPr lang="en-GB" sz="3200" dirty="0" smtClean="0"/>
              <a:t>energy (J)		      constant         (m)</a:t>
            </a:r>
          </a:p>
          <a:p>
            <a:pPr marL="0" indent="0">
              <a:buNone/>
            </a:pPr>
            <a:r>
              <a:rPr lang="en-GB" sz="3200" dirty="0"/>
              <a:t> </a:t>
            </a:r>
            <a:r>
              <a:rPr lang="en-GB" sz="3200" dirty="0" smtClean="0"/>
              <a:t>        </a:t>
            </a:r>
            <a:endParaRPr lang="en-GB" sz="3200" baseline="30000" dirty="0"/>
          </a:p>
          <a:p>
            <a:pPr marL="0" indent="0">
              <a:buNone/>
            </a:pPr>
            <a:r>
              <a:rPr lang="en-GB" sz="3200" dirty="0" smtClean="0"/>
              <a:t>Can you rearrange this equation to make:</a:t>
            </a:r>
          </a:p>
          <a:p>
            <a:pPr marL="514350" indent="-514350">
              <a:buAutoNum type="alphaLcParenR"/>
            </a:pPr>
            <a:r>
              <a:rPr lang="en-GB" sz="3200" dirty="0" smtClean="0"/>
              <a:t>Spring constant = </a:t>
            </a:r>
            <a:r>
              <a:rPr lang="en-GB" sz="3200" u="sng" dirty="0" smtClean="0"/>
              <a:t>Elastic potential energy</a:t>
            </a:r>
            <a:endParaRPr lang="en-GB" sz="3200" dirty="0" smtClean="0"/>
          </a:p>
          <a:p>
            <a:pPr marL="0" indent="0">
              <a:buNone/>
            </a:pPr>
            <a:r>
              <a:rPr lang="en-GB" sz="3200" dirty="0"/>
              <a:t>	</a:t>
            </a:r>
            <a:r>
              <a:rPr lang="en-GB" sz="3200" dirty="0" smtClean="0"/>
              <a:t>		       (0.5 x (extension)</a:t>
            </a:r>
            <a:r>
              <a:rPr lang="en-GB" sz="3200" baseline="30000" dirty="0" smtClean="0"/>
              <a:t>2</a:t>
            </a:r>
            <a:r>
              <a:rPr lang="en-GB" sz="3200" dirty="0" smtClean="0"/>
              <a:t>)</a:t>
            </a:r>
          </a:p>
          <a:p>
            <a:pPr marL="0" indent="0">
              <a:buNone/>
            </a:pPr>
            <a:endParaRPr lang="en-GB" sz="3200" dirty="0" smtClean="0"/>
          </a:p>
          <a:p>
            <a:pPr marL="514350" indent="-514350">
              <a:buAutoNum type="alphaLcParenR"/>
            </a:pPr>
            <a:r>
              <a:rPr lang="en-GB" sz="3200" b="1" dirty="0" smtClean="0"/>
              <a:t>Extension =   </a:t>
            </a:r>
            <a:r>
              <a:rPr lang="en-GB" sz="3200" b="1" u="sng" dirty="0" smtClean="0"/>
              <a:t>Elastic potential energy</a:t>
            </a:r>
            <a:endParaRPr lang="en-GB" sz="3200" b="1" dirty="0" smtClean="0"/>
          </a:p>
          <a:p>
            <a:pPr marL="0" indent="0">
              <a:buNone/>
            </a:pPr>
            <a:r>
              <a:rPr lang="en-GB" sz="3200" b="1" dirty="0"/>
              <a:t>	</a:t>
            </a:r>
            <a:r>
              <a:rPr lang="en-GB" sz="3200" b="1" dirty="0" smtClean="0"/>
              <a:t>	 </a:t>
            </a:r>
            <a:r>
              <a:rPr lang="en-GB" sz="3200" dirty="0"/>
              <a:t>√</a:t>
            </a:r>
            <a:r>
              <a:rPr lang="en-GB" sz="3200" b="1" dirty="0" smtClean="0"/>
              <a:t>   (0.5 x spring constant)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Calculating elastic potential energy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644055" y="5533697"/>
            <a:ext cx="78828" cy="583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22883" y="5533697"/>
            <a:ext cx="43828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79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On the Word Document, find the task named ‘Calculating elastic potential energy’ and complete the tables. </a:t>
            </a:r>
          </a:p>
          <a:p>
            <a:pPr marL="0" indent="0">
              <a:buNone/>
            </a:pPr>
            <a:endParaRPr lang="en-GB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Challenge: </a:t>
            </a:r>
            <a:r>
              <a:rPr lang="en-GB" dirty="0" smtClean="0">
                <a:solidFill>
                  <a:srgbClr val="7030A0"/>
                </a:solidFill>
              </a:rPr>
              <a:t>Calculate the extension of a rubber band that has 150J of energy and a spring constant of 18N/m. Give your answer to 3 significant figures.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Calculating elastic potential energy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383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 u="sng" dirty="0" smtClean="0"/>
              <a:t>Title: Investigating Hooke’s Law</a:t>
            </a:r>
            <a:endParaRPr lang="en-GB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To explain how to investigate Hooke’s Law.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State Hooke’s Law and the equation that links to it</a:t>
            </a:r>
          </a:p>
          <a:p>
            <a:endParaRPr lang="en-GB" dirty="0"/>
          </a:p>
          <a:p>
            <a:r>
              <a:rPr lang="en-GB" dirty="0" smtClean="0"/>
              <a:t>Explain how to investigate Hooke’s law</a:t>
            </a:r>
          </a:p>
          <a:p>
            <a:endParaRPr lang="en-GB" dirty="0"/>
          </a:p>
          <a:p>
            <a:r>
              <a:rPr lang="en-GB" dirty="0" smtClean="0"/>
              <a:t>Analyse data from an investigation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08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1841365"/>
            <a:ext cx="9165965" cy="489576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Write down what you think gravity is.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Now, watch this video. 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www.youtube.com/watch?v=Kw51KiZhm0I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Look back at your idea of what gravity is; how close were you? Do you need to change your definition?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Gravity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2060304"/>
            <a:ext cx="9133119" cy="47976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Watch the video (link below) and answer the questions titled ‘Hooke’s Law video questions’ on the Word document.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Remember, you can watch the video more than once if you need to </a:t>
            </a:r>
            <a:r>
              <a:rPr lang="en-GB" dirty="0" smtClean="0">
                <a:sym typeface="Wingdings" panose="05000000000000000000" pitchFamily="2" charset="2"/>
              </a:rPr>
              <a:t>.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https://www.youtube.com/watch?v=ZG2XJut8TeU&amp;t=100s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Hooke’s law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93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2060305"/>
            <a:ext cx="9116088" cy="45079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This is something you may have already done earlier on in Physics lessons (in year 9). It may also be something you can complete at home if you have a spring, some objects with known masses (not too big!), a ruler and something to hang the spring freely from. Watch the video first and then have a go!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Don’t worry if you can’t do it though, just watch the video!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https://www.youtube.com/watch?v=QQCJeAqBumE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Investigating Hooke’s law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64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On the Word Document, find the part titled ‘6 mark question – Investigating Hooke’s Law’.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Read the question carefully.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Complete the quadrant using the timings provided.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Investigating Hooke’s Law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17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Find the ‘Homework questions’ on the word document and complete them.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Once finished, email </a:t>
            </a:r>
            <a:r>
              <a:rPr lang="en-GB" dirty="0" smtClean="0">
                <a:hlinkClick r:id="rId2"/>
              </a:rPr>
              <a:t>cbuffham@bluecoatmeres.co.uk</a:t>
            </a:r>
            <a:r>
              <a:rPr lang="en-GB" dirty="0" smtClean="0"/>
              <a:t> and I will reply with the </a:t>
            </a:r>
            <a:r>
              <a:rPr lang="en-GB" smtClean="0"/>
              <a:t>mark scheme </a:t>
            </a:r>
            <a:r>
              <a:rPr lang="en-GB" smtClean="0">
                <a:sym typeface="Wingdings" panose="05000000000000000000" pitchFamily="2" charset="2"/>
              </a:rPr>
              <a:t>.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Homework 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83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2060305"/>
            <a:ext cx="9045191" cy="45079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Why are objects more attracted to Earth than they are to a person?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As we saw in the video, two people aren’t attracted and pulled towards one another.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So why are we attracted to the Earth if we also have a non-zero mass?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Gravity and mass – thinking points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25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820988" y="2060305"/>
            <a:ext cx="9076722" cy="4507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Earth has a much larger </a:t>
            </a:r>
            <a:r>
              <a:rPr lang="en-GB" b="1" dirty="0" smtClean="0"/>
              <a:t>mass</a:t>
            </a:r>
            <a:r>
              <a:rPr lang="en-GB" dirty="0" smtClean="0"/>
              <a:t> so its gravitational force is </a:t>
            </a:r>
            <a:r>
              <a:rPr lang="en-GB" b="1" dirty="0" smtClean="0"/>
              <a:t>stronger</a:t>
            </a:r>
            <a:r>
              <a:rPr lang="en-GB" dirty="0" smtClean="0"/>
              <a:t> than a human’s.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The larger the object’s mass, the larger the gravitational force. 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Gravity and mass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7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742950" indent="-742950">
              <a:buAutoNum type="arabicPeriod"/>
            </a:pPr>
            <a:r>
              <a:rPr lang="en-GB" dirty="0" smtClean="0"/>
              <a:t>An apple or a car?</a:t>
            </a:r>
          </a:p>
          <a:p>
            <a:pPr marL="742950" indent="-742950">
              <a:buAutoNum type="arabicPeriod"/>
            </a:pPr>
            <a:r>
              <a:rPr lang="en-GB" dirty="0" smtClean="0"/>
              <a:t>The Earth or the moon?</a:t>
            </a:r>
          </a:p>
          <a:p>
            <a:pPr marL="742950" indent="-742950">
              <a:buAutoNum type="arabicPeriod"/>
            </a:pPr>
            <a:r>
              <a:rPr lang="en-GB" b="1" dirty="0" smtClean="0"/>
              <a:t>Stretch: </a:t>
            </a:r>
            <a:r>
              <a:rPr lang="en-GB" dirty="0" smtClean="0"/>
              <a:t>The Earth or Jupiter?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Which would have a larger gravitational force?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4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1. The car</a:t>
            </a:r>
          </a:p>
          <a:p>
            <a:pPr marL="0" indent="0">
              <a:buNone/>
            </a:pPr>
            <a:r>
              <a:rPr lang="en-GB" dirty="0" smtClean="0"/>
              <a:t>2. The Earth.</a:t>
            </a:r>
          </a:p>
          <a:p>
            <a:pPr marL="0" indent="0">
              <a:buNone/>
            </a:pPr>
            <a:r>
              <a:rPr lang="en-GB" dirty="0" smtClean="0"/>
              <a:t>3. Jupiter.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2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www.youtube.com/watch?v=gjfLI7aJKmQ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While watching this video, you should come up with your own answer to the question:</a:t>
            </a:r>
          </a:p>
          <a:p>
            <a:pPr marL="0" indent="0">
              <a:buNone/>
            </a:pPr>
            <a:r>
              <a:rPr lang="en-GB" dirty="0" smtClean="0"/>
              <a:t>Explain the difference between mass and weight.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Mass vs. weight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5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Explain the difference between mass and weight, including how they both change as you travel from Earth to the moon (4 marks)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Question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50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B6D6AC1E-2FC6-4A42-BDA7-ACA3AC94069B}" vid="{E1AB640E-2B33-48FE-B408-304274D924EB}"/>
    </a:ext>
  </a:extLst>
</a:theme>
</file>

<file path=ppt/theme/theme2.xml><?xml version="1.0" encoding="utf-8"?>
<a:theme xmlns:a="http://schemas.openxmlformats.org/drawingml/2006/main" name="1_Title Slid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earning Objective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1329</Words>
  <Application>Microsoft Office PowerPoint</Application>
  <PresentationFormat>Widescreen</PresentationFormat>
  <Paragraphs>207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Century Gothic</vt:lpstr>
      <vt:lpstr>Trebuchet MS</vt:lpstr>
      <vt:lpstr>Wingdings</vt:lpstr>
      <vt:lpstr>Theme2</vt:lpstr>
      <vt:lpstr>1_Title Slide</vt:lpstr>
      <vt:lpstr>Learning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Organisms and their environment</dc:title>
  <dc:creator>Holly Archer</dc:creator>
  <cp:lastModifiedBy>Clare Buffham</cp:lastModifiedBy>
  <cp:revision>96</cp:revision>
  <dcterms:created xsi:type="dcterms:W3CDTF">2016-06-11T18:58:23Z</dcterms:created>
  <dcterms:modified xsi:type="dcterms:W3CDTF">2020-04-20T11:43:53Z</dcterms:modified>
</cp:coreProperties>
</file>