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8" r:id="rId5"/>
    <p:sldMasterId id="2147483682" r:id="rId6"/>
    <p:sldMasterId id="2147483686" r:id="rId7"/>
    <p:sldMasterId id="2147483690" r:id="rId8"/>
  </p:sldMasterIdLst>
  <p:notesMasterIdLst>
    <p:notesMasterId r:id="rId85"/>
  </p:notesMasterIdLst>
  <p:sldIdLst>
    <p:sldId id="338"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76" r:id="rId26"/>
    <p:sldId id="281" r:id="rId27"/>
    <p:sldId id="262" r:id="rId28"/>
    <p:sldId id="282" r:id="rId29"/>
    <p:sldId id="283" r:id="rId30"/>
    <p:sldId id="285" r:id="rId31"/>
    <p:sldId id="284" r:id="rId32"/>
    <p:sldId id="286" r:id="rId33"/>
    <p:sldId id="287" r:id="rId34"/>
    <p:sldId id="289" r:id="rId35"/>
    <p:sldId id="290" r:id="rId36"/>
    <p:sldId id="291" r:id="rId37"/>
    <p:sldId id="292" r:id="rId38"/>
    <p:sldId id="293" r:id="rId39"/>
    <p:sldId id="294" r:id="rId40"/>
    <p:sldId id="288" r:id="rId41"/>
    <p:sldId id="295" r:id="rId42"/>
    <p:sldId id="296" r:id="rId43"/>
    <p:sldId id="297" r:id="rId44"/>
    <p:sldId id="298" r:id="rId45"/>
    <p:sldId id="299" r:id="rId46"/>
    <p:sldId id="300" r:id="rId47"/>
    <p:sldId id="301" r:id="rId48"/>
    <p:sldId id="302" r:id="rId49"/>
    <p:sldId id="263" r:id="rId50"/>
    <p:sldId id="303" r:id="rId51"/>
    <p:sldId id="305" r:id="rId52"/>
    <p:sldId id="306" r:id="rId53"/>
    <p:sldId id="307" r:id="rId54"/>
    <p:sldId id="309" r:id="rId55"/>
    <p:sldId id="308" r:id="rId56"/>
    <p:sldId id="312" r:id="rId57"/>
    <p:sldId id="310" r:id="rId58"/>
    <p:sldId id="311" r:id="rId59"/>
    <p:sldId id="313" r:id="rId60"/>
    <p:sldId id="314" r:id="rId61"/>
    <p:sldId id="316" r:id="rId62"/>
    <p:sldId id="315" r:id="rId63"/>
    <p:sldId id="317" r:id="rId64"/>
    <p:sldId id="319" r:id="rId65"/>
    <p:sldId id="320" r:id="rId66"/>
    <p:sldId id="321" r:id="rId67"/>
    <p:sldId id="322" r:id="rId68"/>
    <p:sldId id="264" r:id="rId69"/>
    <p:sldId id="331" r:id="rId70"/>
    <p:sldId id="339" r:id="rId71"/>
    <p:sldId id="304" r:id="rId72"/>
    <p:sldId id="330" r:id="rId73"/>
    <p:sldId id="323" r:id="rId74"/>
    <p:sldId id="324" r:id="rId75"/>
    <p:sldId id="325" r:id="rId76"/>
    <p:sldId id="326" r:id="rId77"/>
    <p:sldId id="327" r:id="rId78"/>
    <p:sldId id="328" r:id="rId79"/>
    <p:sldId id="332" r:id="rId80"/>
    <p:sldId id="333" r:id="rId81"/>
    <p:sldId id="334" r:id="rId82"/>
    <p:sldId id="336" r:id="rId83"/>
    <p:sldId id="337"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FF33"/>
    <a:srgbClr val="FF6600"/>
    <a:srgbClr val="FF33CC"/>
    <a:srgbClr val="DADAE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5E486-0BBA-2A56-07A0-5B6680C6DAA4}" v="36" dt="2019-11-29T14:12:34.376"/>
    <p1510:client id="{1D1189DF-4646-3798-B298-D46B7ADF55C6}" v="520" dt="2019-11-21T11:00:36.555"/>
    <p1510:client id="{39ED238B-E02A-1F29-AAC7-57BA3A087730}" v="23" dt="2020-01-08T10:08:04.088"/>
    <p1510:client id="{4439203B-77A0-48DC-BEC8-1A1FC4393E06}" v="71" dt="2019-11-01T19:14:22.060"/>
    <p1510:client id="{9E7CD753-6C86-BDA8-36BE-4C3D4FB25BCE}" v="46" dt="2019-11-10T15:32:25.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viewProps" Target="view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582C0-5CF8-4099-964B-6B4001EDA3CE}"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A06AC-F739-48D7-9CAF-4A7D9D9A747F}" type="slidenum">
              <a:rPr lang="en-GB" smtClean="0"/>
              <a:t>‹#›</a:t>
            </a:fld>
            <a:endParaRPr lang="en-GB"/>
          </a:p>
        </p:txBody>
      </p:sp>
    </p:spTree>
    <p:extLst>
      <p:ext uri="{BB962C8B-B14F-4D97-AF65-F5344CB8AC3E}">
        <p14:creationId xmlns:p14="http://schemas.microsoft.com/office/powerpoint/2010/main" val="47949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a:solidFill>
                  <a:prstClr val="black"/>
                </a:solidFill>
                <a:latin typeface="Century Gothic" panose="020B0502020202020204" pitchFamily="34" charset="0"/>
              </a:rPr>
              <a:t>Learning outcomes:</a:t>
            </a:r>
          </a:p>
          <a:p>
            <a:endParaRPr lang="en-GB" sz="240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a:solidFill>
                  <a:prstClr val="black"/>
                </a:solidFill>
                <a:latin typeface="Century Gothic" panose="020B0502020202020204" pitchFamily="34" charset="0"/>
              </a:rPr>
              <a:t>Learning objective:</a:t>
            </a:r>
          </a:p>
          <a:p>
            <a:endParaRPr lang="en-GB" sz="2400" b="1" u="sng">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Sunday, 19 April 2020</a:t>
            </a:fld>
            <a:endParaRPr lang="en-GB" sz="2800" b="1">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a:t>Click to edit Master title style</a:t>
            </a:r>
            <a:endParaRPr lang="en-GB"/>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28245412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418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275395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2321502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963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292637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258517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037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87676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286857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269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229326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1033358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6" name="Picture 2" descr="Image result for bluecoat meres academ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5"/>
            <a:ext cx="1111474" cy="111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00958"/>
      </p:ext>
    </p:extLst>
  </p:cSld>
  <p:clrMap bg1="lt1" tx1="dk1" bg2="lt2" tx2="dk2" accent1="accent1" accent2="accent2" accent3="accent3" accent4="accent4" accent5="accent5" accent6="accent6" hlink="hlink" folHlink="folHlink"/>
  <p:sldLayoutIdLst>
    <p:sldLayoutId id="2147483673" r:id="rId1"/>
  </p:sldLayoutIdLst>
  <p:hf sldNum="0" hdr="0" ftr="0"/>
  <p:txStyles>
    <p:titleStyle>
      <a:lvl1pPr algn="ctr" defTabSz="1219170" rtl="0" eaLnBrk="1" latinLnBrk="0" hangingPunct="1">
        <a:spcBef>
          <a:spcPct val="0"/>
        </a:spcBef>
        <a:buNone/>
        <a:defRPr sz="48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Recap the mass, charge and position of the three sub-atomic particles.</a:t>
            </a:r>
          </a:p>
          <a:p>
            <a:pPr marL="342900" indent="-342900">
              <a:buFont typeface="Arial" panose="020B0604020202020204" pitchFamily="34" charset="0"/>
              <a:buChar char="•"/>
            </a:pPr>
            <a:r>
              <a:rPr lang="en-GB" dirty="0"/>
              <a:t>Calculate the number of sub-atomic particles from the atomic mass and atomic number.</a:t>
            </a:r>
          </a:p>
          <a:p>
            <a:pPr marL="342900" indent="-342900">
              <a:buFont typeface="Arial" panose="020B0604020202020204" pitchFamily="34" charset="0"/>
              <a:buChar char="•"/>
            </a:pPr>
            <a:r>
              <a:rPr lang="en-GB" dirty="0"/>
              <a:t>Explain why atoms have no net charge. </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rgbClr val="FFFFFF"/>
                </a:solidFill>
                <a:latin typeface="Century Gothic" panose="020B0502020202020204" pitchFamily="34" charset="0"/>
              </a:rPr>
              <a:t>If an</a:t>
            </a:r>
            <a:r>
              <a:rPr lang="en-GB" sz="2000" baseline="0" dirty="0">
                <a:solidFill>
                  <a:srgbClr val="FFFFFF"/>
                </a:solidFill>
                <a:latin typeface="Century Gothic" panose="020B0502020202020204" pitchFamily="34" charset="0"/>
              </a:rPr>
              <a:t> atom was the size of the Earth, how big would the nucleus be?</a:t>
            </a:r>
            <a:endParaRPr lang="en-GB" sz="20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why atoms have no net charge. </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Recap the mass, charge and position of the three sub-atomic particles.</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sz="1600" dirty="0">
                <a:solidFill>
                  <a:prstClr val="black"/>
                </a:solidFill>
                <a:latin typeface="Century Gothic" panose="020B0502020202020204" pitchFamily="34" charset="0"/>
              </a:rPr>
              <a:t>Calculate the number of sub-atomic particles from the atomic mass</a:t>
            </a:r>
            <a:r>
              <a:rPr lang="en-GB" sz="1600" baseline="0" dirty="0">
                <a:solidFill>
                  <a:prstClr val="black"/>
                </a:solidFill>
                <a:latin typeface="Century Gothic" panose="020B0502020202020204" pitchFamily="34" charset="0"/>
              </a:rPr>
              <a:t> and</a:t>
            </a:r>
            <a:r>
              <a:rPr lang="en-GB" sz="1600" dirty="0">
                <a:solidFill>
                  <a:prstClr val="black"/>
                </a:solidFill>
                <a:latin typeface="Century Gothic" panose="020B0502020202020204" pitchFamily="34" charset="0"/>
              </a:rPr>
              <a:t> atomic number.</a:t>
            </a: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Proton,</a:t>
            </a:r>
            <a:r>
              <a:rPr lang="en-GB" sz="1600" b="1" baseline="0" dirty="0">
                <a:solidFill>
                  <a:srgbClr val="000000"/>
                </a:solidFill>
                <a:latin typeface="Century Gothic" panose="020B0502020202020204" pitchFamily="34" charset="0"/>
              </a:rPr>
              <a:t> neutron, electron, nucleus</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38252325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State what an atom is.</a:t>
            </a:r>
          </a:p>
          <a:p>
            <a:pPr marL="342900" indent="-342900">
              <a:buFont typeface="Arial" panose="020B0604020202020204" pitchFamily="34" charset="0"/>
              <a:buChar char="•"/>
            </a:pPr>
            <a:r>
              <a:rPr lang="en-GB" dirty="0"/>
              <a:t>Describe how ions and isotopes are formed.</a:t>
            </a:r>
          </a:p>
          <a:p>
            <a:pPr marL="342900" indent="-342900">
              <a:buFont typeface="Arial" panose="020B0604020202020204" pitchFamily="34" charset="0"/>
              <a:buChar char="•"/>
            </a:pPr>
            <a:r>
              <a:rPr lang="en-GB" dirty="0"/>
              <a:t>Explain the differences between isotopes of an atom.</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What</a:t>
            </a:r>
            <a:r>
              <a:rPr lang="en-GB" sz="2400" baseline="0" dirty="0">
                <a:solidFill>
                  <a:srgbClr val="FFFFFF"/>
                </a:solidFill>
                <a:latin typeface="Century Gothic" panose="020B0502020202020204" pitchFamily="34" charset="0"/>
              </a:rPr>
              <a:t> is carbon-14 dating?</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the differences between isotopes of an atom.</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State what an atom is.</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Describe how ions and isotopes are formed.</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Atom, ion, isotope,</a:t>
            </a:r>
            <a:r>
              <a:rPr lang="en-GB" sz="1600" b="1" baseline="0" dirty="0">
                <a:solidFill>
                  <a:srgbClr val="000000"/>
                </a:solidFill>
                <a:latin typeface="Century Gothic" panose="020B0502020202020204" pitchFamily="34" charset="0"/>
              </a:rPr>
              <a:t> abundance, radioactivity.</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720018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Recall the number of electrons in an atom or ion. </a:t>
            </a:r>
          </a:p>
          <a:p>
            <a:pPr marL="342900" indent="-342900">
              <a:buFont typeface="Arial" panose="020B0604020202020204" pitchFamily="34" charset="0"/>
              <a:buChar char="•"/>
            </a:pPr>
            <a:r>
              <a:rPr lang="en-GB" dirty="0"/>
              <a:t>Describe and draw the electronic structure of atoms and ions.</a:t>
            </a:r>
          </a:p>
          <a:p>
            <a:pPr marL="342900" indent="-342900">
              <a:buFont typeface="Arial" panose="020B0604020202020204" pitchFamily="34" charset="0"/>
              <a:buChar char="•"/>
            </a:pPr>
            <a:r>
              <a:rPr lang="en-GB" dirty="0"/>
              <a:t>Explain how electronic structure of atoms dictates the ions formed.</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How</a:t>
            </a:r>
            <a:r>
              <a:rPr lang="en-GB" sz="2400" baseline="0" dirty="0">
                <a:solidFill>
                  <a:srgbClr val="FFFFFF"/>
                </a:solidFill>
                <a:latin typeface="Century Gothic" panose="020B0502020202020204" pitchFamily="34" charset="0"/>
              </a:rPr>
              <a:t> many electrons can fit in an electron shell?</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how electronic structure of atoms dictates the ions formed.</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Recall the number of electrons in an atom or ion. </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Describe and draw the electronic structure of atoms and ions.</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Electron, ion, atom,</a:t>
            </a:r>
            <a:r>
              <a:rPr lang="en-GB" sz="1600" b="1" baseline="0" dirty="0">
                <a:solidFill>
                  <a:srgbClr val="000000"/>
                </a:solidFill>
                <a:latin typeface="Century Gothic" panose="020B0502020202020204" pitchFamily="34" charset="0"/>
              </a:rPr>
              <a:t> shell, reactivity</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37375502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Recall the topics from C1</a:t>
            </a:r>
          </a:p>
          <a:p>
            <a:pPr marL="342900" indent="-342900">
              <a:buFont typeface="Arial" panose="020B0604020202020204" pitchFamily="34" charset="0"/>
              <a:buChar char="•"/>
            </a:pPr>
            <a:r>
              <a:rPr lang="en-GB" dirty="0"/>
              <a:t>Answer the summary questions.</a:t>
            </a:r>
          </a:p>
          <a:p>
            <a:pPr marL="342900" indent="-342900">
              <a:buFont typeface="Arial" panose="020B0604020202020204" pitchFamily="34" charset="0"/>
              <a:buChar char="•"/>
            </a:pPr>
            <a:r>
              <a:rPr lang="en-GB" dirty="0"/>
              <a:t>Answer the practice questions.</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240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Answer the practice questions.</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dirty="0">
                <a:solidFill>
                  <a:srgbClr val="000000"/>
                </a:solidFill>
                <a:latin typeface="Century Gothic" panose="020B0502020202020204" pitchFamily="34" charset="0"/>
              </a:rPr>
              <a:t>Recall the topics from C1.</a:t>
            </a: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Answer the summary questions.</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C1</a:t>
            </a: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27623824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ilestore.aqa.org.uk/resources/science/AQA-8462-8464-8465-INS-PT.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n1rrMrEpGn4"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ilestore.aqa.org.uk/resources/science/AQA-8462-8464-8465-INS-PT.PDF"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ilestore.aqa.org.uk/resources/science/AQA-8462-8464-8465-INS-PT.PDF"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cpBb2bgFO6I"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OY_lPQVXENI"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filestore.aqa.org.uk/resources/science/AQA-8462-8464-8465-INS-PT.PDF"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hSkJzE2Vz_w"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cpBb2bgFO6I"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_S7ov25y3_M"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ilestore.aqa.org.uk/resources/science/AQA-8462-8464-8465-INS-PT.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9262155" cy="4507920"/>
          </a:xfrm>
        </p:spPr>
        <p:txBody>
          <a:bodyPr>
            <a:normAutofit fontScale="85000" lnSpcReduction="10000"/>
          </a:bodyPr>
          <a:lstStyle/>
          <a:p>
            <a:pPr marL="0" indent="0">
              <a:buNone/>
            </a:pPr>
            <a:r>
              <a:rPr lang="en-GB" dirty="0"/>
              <a:t>This PowerPoint contains four hours worth of lessons. </a:t>
            </a:r>
          </a:p>
          <a:p>
            <a:pPr marL="0" indent="0">
              <a:buNone/>
            </a:pPr>
            <a:r>
              <a:rPr lang="en-GB" dirty="0"/>
              <a:t>It is broken down into four topics. You will need to complete all tasks provided, unless it is a challenge which is optional!</a:t>
            </a:r>
          </a:p>
          <a:p>
            <a:pPr marL="0" indent="0">
              <a:buNone/>
            </a:pPr>
            <a:r>
              <a:rPr lang="en-GB" dirty="0"/>
              <a:t>For any questions or help, please email Miss Slack.</a:t>
            </a:r>
          </a:p>
          <a:p>
            <a:pPr marL="0" indent="0">
              <a:buNone/>
            </a:pPr>
            <a:r>
              <a:rPr lang="en-GB" dirty="0"/>
              <a:t>sslack@bluecoatmeres.co.uk </a:t>
            </a:r>
          </a:p>
        </p:txBody>
      </p:sp>
      <p:sp>
        <p:nvSpPr>
          <p:cNvPr id="6" name="Content Placeholder 5"/>
          <p:cNvSpPr>
            <a:spLocks noGrp="1"/>
          </p:cNvSpPr>
          <p:nvPr>
            <p:ph sz="quarter" idx="11"/>
          </p:nvPr>
        </p:nvSpPr>
        <p:spPr/>
        <p:txBody>
          <a:bodyPr/>
          <a:lstStyle/>
          <a:p>
            <a:r>
              <a:rPr lang="en-GB" dirty="0"/>
              <a:t>How to complete lessons</a:t>
            </a:r>
          </a:p>
        </p:txBody>
      </p:sp>
    </p:spTree>
    <p:extLst>
      <p:ext uri="{BB962C8B-B14F-4D97-AF65-F5344CB8AC3E}">
        <p14:creationId xmlns:p14="http://schemas.microsoft.com/office/powerpoint/2010/main" val="267636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6" y="1905445"/>
            <a:ext cx="9233638" cy="4507920"/>
          </a:xfrm>
        </p:spPr>
        <p:txBody>
          <a:bodyPr>
            <a:normAutofit/>
          </a:bodyPr>
          <a:lstStyle/>
          <a:p>
            <a:pPr marL="0" indent="0">
              <a:buNone/>
            </a:pPr>
            <a:r>
              <a:rPr lang="en-GB" sz="1800" dirty="0">
                <a:hlinkClick r:id="rId2"/>
              </a:rPr>
              <a:t>https://filestore.aqa.org.uk/resources/science/AQA-8462-8464-8465-INS-PT.PDF</a:t>
            </a:r>
            <a:endParaRPr lang="en-GB" sz="1800" dirty="0"/>
          </a:p>
        </p:txBody>
      </p:sp>
      <p:sp>
        <p:nvSpPr>
          <p:cNvPr id="3" name="Content Placeholder 2"/>
          <p:cNvSpPr>
            <a:spLocks noGrp="1"/>
          </p:cNvSpPr>
          <p:nvPr>
            <p:ph sz="quarter" idx="11"/>
          </p:nvPr>
        </p:nvSpPr>
        <p:spPr/>
        <p:txBody>
          <a:bodyPr>
            <a:normAutofit/>
          </a:bodyPr>
          <a:lstStyle/>
          <a:p>
            <a:r>
              <a:rPr lang="en-GB" dirty="0"/>
              <a:t>Answers</a:t>
            </a:r>
          </a:p>
        </p:txBody>
      </p:sp>
      <p:pic>
        <p:nvPicPr>
          <p:cNvPr id="4" name="Picture 3"/>
          <p:cNvPicPr>
            <a:picLocks noChangeAspect="1"/>
          </p:cNvPicPr>
          <p:nvPr/>
        </p:nvPicPr>
        <p:blipFill rotWithShape="1">
          <a:blip r:embed="rId3"/>
          <a:srcRect l="4802" t="13471" r="2228"/>
          <a:stretch/>
        </p:blipFill>
        <p:spPr>
          <a:xfrm>
            <a:off x="2835413" y="2363186"/>
            <a:ext cx="7823218" cy="4507920"/>
          </a:xfrm>
          <a:prstGeom prst="rect">
            <a:avLst/>
          </a:prstGeom>
        </p:spPr>
      </p:pic>
      <p:sp>
        <p:nvSpPr>
          <p:cNvPr id="5" name="TextBox 4"/>
          <p:cNvSpPr txBox="1"/>
          <p:nvPr/>
        </p:nvSpPr>
        <p:spPr>
          <a:xfrm>
            <a:off x="3052294" y="4234708"/>
            <a:ext cx="593432" cy="369332"/>
          </a:xfrm>
          <a:prstGeom prst="rect">
            <a:avLst/>
          </a:prstGeom>
          <a:noFill/>
        </p:spPr>
        <p:txBody>
          <a:bodyPr wrap="none" rtlCol="0">
            <a:spAutoFit/>
          </a:bodyPr>
          <a:lstStyle/>
          <a:p>
            <a:r>
              <a:rPr lang="en-GB" b="1" dirty="0">
                <a:solidFill>
                  <a:srgbClr val="009900"/>
                </a:solidFill>
              </a:rPr>
              <a:t>lead</a:t>
            </a:r>
          </a:p>
        </p:txBody>
      </p:sp>
      <p:sp>
        <p:nvSpPr>
          <p:cNvPr id="6" name="TextBox 5"/>
          <p:cNvSpPr txBox="1"/>
          <p:nvPr/>
        </p:nvSpPr>
        <p:spPr>
          <a:xfrm>
            <a:off x="3052294" y="4604040"/>
            <a:ext cx="1003160" cy="369332"/>
          </a:xfrm>
          <a:prstGeom prst="rect">
            <a:avLst/>
          </a:prstGeom>
          <a:noFill/>
        </p:spPr>
        <p:txBody>
          <a:bodyPr wrap="none" rtlCol="0">
            <a:spAutoFit/>
          </a:bodyPr>
          <a:lstStyle/>
          <a:p>
            <a:r>
              <a:rPr lang="en-GB" b="1" dirty="0">
                <a:solidFill>
                  <a:srgbClr val="009900"/>
                </a:solidFill>
              </a:rPr>
              <a:t>titanium</a:t>
            </a:r>
          </a:p>
        </p:txBody>
      </p:sp>
      <p:sp>
        <p:nvSpPr>
          <p:cNvPr id="7" name="TextBox 6"/>
          <p:cNvSpPr txBox="1"/>
          <p:nvPr/>
        </p:nvSpPr>
        <p:spPr>
          <a:xfrm>
            <a:off x="3052294" y="4954704"/>
            <a:ext cx="548548" cy="369332"/>
          </a:xfrm>
          <a:prstGeom prst="rect">
            <a:avLst/>
          </a:prstGeom>
          <a:noFill/>
        </p:spPr>
        <p:txBody>
          <a:bodyPr wrap="none" rtlCol="0">
            <a:spAutoFit/>
          </a:bodyPr>
          <a:lstStyle/>
          <a:p>
            <a:r>
              <a:rPr lang="en-GB" b="1" dirty="0">
                <a:solidFill>
                  <a:srgbClr val="009900"/>
                </a:solidFill>
              </a:rPr>
              <a:t>zinc</a:t>
            </a:r>
          </a:p>
        </p:txBody>
      </p:sp>
      <p:sp>
        <p:nvSpPr>
          <p:cNvPr id="8" name="TextBox 7"/>
          <p:cNvSpPr txBox="1"/>
          <p:nvPr/>
        </p:nvSpPr>
        <p:spPr>
          <a:xfrm>
            <a:off x="3052294" y="5305368"/>
            <a:ext cx="984950" cy="369332"/>
          </a:xfrm>
          <a:prstGeom prst="rect">
            <a:avLst/>
          </a:prstGeom>
          <a:noFill/>
        </p:spPr>
        <p:txBody>
          <a:bodyPr wrap="none" rtlCol="0">
            <a:spAutoFit/>
          </a:bodyPr>
          <a:lstStyle/>
          <a:p>
            <a:r>
              <a:rPr lang="en-GB" b="1" dirty="0">
                <a:solidFill>
                  <a:srgbClr val="009900"/>
                </a:solidFill>
              </a:rPr>
              <a:t>hafnium</a:t>
            </a:r>
          </a:p>
        </p:txBody>
      </p:sp>
      <p:sp>
        <p:nvSpPr>
          <p:cNvPr id="9" name="TextBox 8"/>
          <p:cNvSpPr txBox="1"/>
          <p:nvPr/>
        </p:nvSpPr>
        <p:spPr>
          <a:xfrm>
            <a:off x="4904705" y="5304640"/>
            <a:ext cx="404278" cy="369332"/>
          </a:xfrm>
          <a:prstGeom prst="rect">
            <a:avLst/>
          </a:prstGeom>
          <a:noFill/>
        </p:spPr>
        <p:txBody>
          <a:bodyPr wrap="none" rtlCol="0">
            <a:spAutoFit/>
          </a:bodyPr>
          <a:lstStyle/>
          <a:p>
            <a:r>
              <a:rPr lang="en-GB" b="1" dirty="0" err="1">
                <a:solidFill>
                  <a:srgbClr val="009900"/>
                </a:solidFill>
              </a:rPr>
              <a:t>Hf</a:t>
            </a:r>
            <a:endParaRPr lang="en-GB" b="1" dirty="0">
              <a:solidFill>
                <a:srgbClr val="009900"/>
              </a:solidFill>
            </a:endParaRPr>
          </a:p>
        </p:txBody>
      </p:sp>
      <p:sp>
        <p:nvSpPr>
          <p:cNvPr id="10" name="TextBox 9"/>
          <p:cNvSpPr txBox="1"/>
          <p:nvPr/>
        </p:nvSpPr>
        <p:spPr>
          <a:xfrm>
            <a:off x="3052294" y="5637364"/>
            <a:ext cx="1304268" cy="338554"/>
          </a:xfrm>
          <a:prstGeom prst="rect">
            <a:avLst/>
          </a:prstGeom>
          <a:noFill/>
        </p:spPr>
        <p:txBody>
          <a:bodyPr wrap="none" rtlCol="0">
            <a:spAutoFit/>
          </a:bodyPr>
          <a:lstStyle/>
          <a:p>
            <a:r>
              <a:rPr lang="en-GB" sz="1600" b="1" dirty="0">
                <a:solidFill>
                  <a:srgbClr val="009900"/>
                </a:solidFill>
              </a:rPr>
              <a:t>phosphorous</a:t>
            </a:r>
          </a:p>
        </p:txBody>
      </p:sp>
      <p:sp>
        <p:nvSpPr>
          <p:cNvPr id="11" name="TextBox 10"/>
          <p:cNvSpPr txBox="1"/>
          <p:nvPr/>
        </p:nvSpPr>
        <p:spPr>
          <a:xfrm>
            <a:off x="3113599" y="5969360"/>
            <a:ext cx="1081515" cy="369332"/>
          </a:xfrm>
          <a:prstGeom prst="rect">
            <a:avLst/>
          </a:prstGeom>
          <a:noFill/>
        </p:spPr>
        <p:txBody>
          <a:bodyPr wrap="none" rtlCol="0">
            <a:spAutoFit/>
          </a:bodyPr>
          <a:lstStyle/>
          <a:p>
            <a:r>
              <a:rPr lang="en-GB" b="1" dirty="0">
                <a:solidFill>
                  <a:srgbClr val="009900"/>
                </a:solidFill>
              </a:rPr>
              <a:t>hydrogen</a:t>
            </a:r>
          </a:p>
        </p:txBody>
      </p:sp>
      <p:sp>
        <p:nvSpPr>
          <p:cNvPr id="12" name="TextBox 11"/>
          <p:cNvSpPr txBox="1"/>
          <p:nvPr/>
        </p:nvSpPr>
        <p:spPr>
          <a:xfrm>
            <a:off x="4939971" y="5975918"/>
            <a:ext cx="328936" cy="369332"/>
          </a:xfrm>
          <a:prstGeom prst="rect">
            <a:avLst/>
          </a:prstGeom>
          <a:noFill/>
        </p:spPr>
        <p:txBody>
          <a:bodyPr wrap="none" rtlCol="0">
            <a:spAutoFit/>
          </a:bodyPr>
          <a:lstStyle/>
          <a:p>
            <a:r>
              <a:rPr lang="en-GB" b="1" dirty="0">
                <a:solidFill>
                  <a:srgbClr val="009900"/>
                </a:solidFill>
              </a:rPr>
              <a:t>H</a:t>
            </a:r>
          </a:p>
        </p:txBody>
      </p:sp>
      <p:sp>
        <p:nvSpPr>
          <p:cNvPr id="13" name="TextBox 12"/>
          <p:cNvSpPr txBox="1"/>
          <p:nvPr/>
        </p:nvSpPr>
        <p:spPr>
          <a:xfrm>
            <a:off x="4939971" y="6345979"/>
            <a:ext cx="394660" cy="369332"/>
          </a:xfrm>
          <a:prstGeom prst="rect">
            <a:avLst/>
          </a:prstGeom>
          <a:noFill/>
        </p:spPr>
        <p:txBody>
          <a:bodyPr wrap="none" rtlCol="0">
            <a:spAutoFit/>
          </a:bodyPr>
          <a:lstStyle/>
          <a:p>
            <a:r>
              <a:rPr lang="en-GB" b="1" dirty="0">
                <a:solidFill>
                  <a:srgbClr val="009900"/>
                </a:solidFill>
              </a:rPr>
              <a:t>W</a:t>
            </a:r>
          </a:p>
        </p:txBody>
      </p:sp>
      <p:sp>
        <p:nvSpPr>
          <p:cNvPr id="14" name="TextBox 13"/>
          <p:cNvSpPr txBox="1"/>
          <p:nvPr/>
        </p:nvSpPr>
        <p:spPr>
          <a:xfrm>
            <a:off x="4939971" y="5662964"/>
            <a:ext cx="308098" cy="369332"/>
          </a:xfrm>
          <a:prstGeom prst="rect">
            <a:avLst/>
          </a:prstGeom>
          <a:noFill/>
        </p:spPr>
        <p:txBody>
          <a:bodyPr wrap="none" rtlCol="0">
            <a:spAutoFit/>
          </a:bodyPr>
          <a:lstStyle/>
          <a:p>
            <a:r>
              <a:rPr lang="en-GB" b="1" dirty="0">
                <a:solidFill>
                  <a:srgbClr val="009900"/>
                </a:solidFill>
              </a:rPr>
              <a:t>P</a:t>
            </a:r>
          </a:p>
        </p:txBody>
      </p:sp>
      <p:sp>
        <p:nvSpPr>
          <p:cNvPr id="15" name="TextBox 14"/>
          <p:cNvSpPr txBox="1"/>
          <p:nvPr/>
        </p:nvSpPr>
        <p:spPr>
          <a:xfrm>
            <a:off x="6537670" y="6338692"/>
            <a:ext cx="418704" cy="369332"/>
          </a:xfrm>
          <a:prstGeom prst="rect">
            <a:avLst/>
          </a:prstGeom>
          <a:noFill/>
        </p:spPr>
        <p:txBody>
          <a:bodyPr wrap="none" rtlCol="0">
            <a:spAutoFit/>
          </a:bodyPr>
          <a:lstStyle/>
          <a:p>
            <a:r>
              <a:rPr lang="en-GB" b="1" dirty="0">
                <a:solidFill>
                  <a:srgbClr val="009900"/>
                </a:solidFill>
              </a:rPr>
              <a:t>74</a:t>
            </a:r>
          </a:p>
        </p:txBody>
      </p:sp>
      <p:sp>
        <p:nvSpPr>
          <p:cNvPr id="16" name="TextBox 15"/>
          <p:cNvSpPr txBox="1"/>
          <p:nvPr/>
        </p:nvSpPr>
        <p:spPr>
          <a:xfrm>
            <a:off x="9562059" y="6338064"/>
            <a:ext cx="418704" cy="369332"/>
          </a:xfrm>
          <a:prstGeom prst="rect">
            <a:avLst/>
          </a:prstGeom>
          <a:noFill/>
        </p:spPr>
        <p:txBody>
          <a:bodyPr wrap="none" rtlCol="0">
            <a:spAutoFit/>
          </a:bodyPr>
          <a:lstStyle/>
          <a:p>
            <a:r>
              <a:rPr lang="en-GB" b="1" dirty="0">
                <a:solidFill>
                  <a:srgbClr val="009900"/>
                </a:solidFill>
              </a:rPr>
              <a:t>74</a:t>
            </a:r>
          </a:p>
        </p:txBody>
      </p:sp>
      <p:sp>
        <p:nvSpPr>
          <p:cNvPr id="17" name="TextBox 16"/>
          <p:cNvSpPr txBox="1"/>
          <p:nvPr/>
        </p:nvSpPr>
        <p:spPr>
          <a:xfrm>
            <a:off x="9562059" y="5268032"/>
            <a:ext cx="418704" cy="369332"/>
          </a:xfrm>
          <a:prstGeom prst="rect">
            <a:avLst/>
          </a:prstGeom>
          <a:noFill/>
        </p:spPr>
        <p:txBody>
          <a:bodyPr wrap="none" rtlCol="0">
            <a:spAutoFit/>
          </a:bodyPr>
          <a:lstStyle/>
          <a:p>
            <a:r>
              <a:rPr lang="en-GB" b="1" dirty="0">
                <a:solidFill>
                  <a:srgbClr val="009900"/>
                </a:solidFill>
              </a:rPr>
              <a:t>72</a:t>
            </a:r>
          </a:p>
        </p:txBody>
      </p:sp>
      <p:sp>
        <p:nvSpPr>
          <p:cNvPr id="18" name="TextBox 17"/>
          <p:cNvSpPr txBox="1"/>
          <p:nvPr/>
        </p:nvSpPr>
        <p:spPr>
          <a:xfrm>
            <a:off x="6486931" y="5637364"/>
            <a:ext cx="418704" cy="369332"/>
          </a:xfrm>
          <a:prstGeom prst="rect">
            <a:avLst/>
          </a:prstGeom>
          <a:noFill/>
        </p:spPr>
        <p:txBody>
          <a:bodyPr wrap="none" rtlCol="0">
            <a:spAutoFit/>
          </a:bodyPr>
          <a:lstStyle/>
          <a:p>
            <a:r>
              <a:rPr lang="en-GB" b="1" dirty="0">
                <a:solidFill>
                  <a:srgbClr val="009900"/>
                </a:solidFill>
              </a:rPr>
              <a:t>15</a:t>
            </a:r>
          </a:p>
        </p:txBody>
      </p:sp>
      <p:sp>
        <p:nvSpPr>
          <p:cNvPr id="19" name="TextBox 18"/>
          <p:cNvSpPr txBox="1"/>
          <p:nvPr/>
        </p:nvSpPr>
        <p:spPr>
          <a:xfrm>
            <a:off x="4867851" y="3865376"/>
            <a:ext cx="380232" cy="369332"/>
          </a:xfrm>
          <a:prstGeom prst="rect">
            <a:avLst/>
          </a:prstGeom>
          <a:noFill/>
        </p:spPr>
        <p:txBody>
          <a:bodyPr wrap="none" rtlCol="0">
            <a:spAutoFit/>
          </a:bodyPr>
          <a:lstStyle/>
          <a:p>
            <a:r>
              <a:rPr lang="en-GB" b="1" dirty="0">
                <a:solidFill>
                  <a:srgbClr val="009900"/>
                </a:solidFill>
              </a:rPr>
              <a:t>Al</a:t>
            </a:r>
          </a:p>
        </p:txBody>
      </p:sp>
      <p:sp>
        <p:nvSpPr>
          <p:cNvPr id="20" name="TextBox 19"/>
          <p:cNvSpPr txBox="1"/>
          <p:nvPr/>
        </p:nvSpPr>
        <p:spPr>
          <a:xfrm>
            <a:off x="4867851" y="3529737"/>
            <a:ext cx="450764" cy="369332"/>
          </a:xfrm>
          <a:prstGeom prst="rect">
            <a:avLst/>
          </a:prstGeom>
          <a:noFill/>
        </p:spPr>
        <p:txBody>
          <a:bodyPr wrap="none" rtlCol="0">
            <a:spAutoFit/>
          </a:bodyPr>
          <a:lstStyle/>
          <a:p>
            <a:r>
              <a:rPr lang="en-GB" b="1" dirty="0">
                <a:solidFill>
                  <a:srgbClr val="009900"/>
                </a:solidFill>
              </a:rPr>
              <a:t>Na</a:t>
            </a:r>
          </a:p>
        </p:txBody>
      </p:sp>
      <p:sp>
        <p:nvSpPr>
          <p:cNvPr id="21" name="TextBox 20"/>
          <p:cNvSpPr txBox="1"/>
          <p:nvPr/>
        </p:nvSpPr>
        <p:spPr>
          <a:xfrm>
            <a:off x="6457509" y="3529737"/>
            <a:ext cx="418704" cy="369332"/>
          </a:xfrm>
          <a:prstGeom prst="rect">
            <a:avLst/>
          </a:prstGeom>
          <a:noFill/>
        </p:spPr>
        <p:txBody>
          <a:bodyPr wrap="none" rtlCol="0">
            <a:spAutoFit/>
          </a:bodyPr>
          <a:lstStyle/>
          <a:p>
            <a:r>
              <a:rPr lang="en-GB" b="1" dirty="0">
                <a:solidFill>
                  <a:srgbClr val="009900"/>
                </a:solidFill>
              </a:rPr>
              <a:t>11</a:t>
            </a:r>
          </a:p>
        </p:txBody>
      </p:sp>
      <p:sp>
        <p:nvSpPr>
          <p:cNvPr id="22" name="TextBox 21"/>
          <p:cNvSpPr txBox="1"/>
          <p:nvPr/>
        </p:nvSpPr>
        <p:spPr>
          <a:xfrm>
            <a:off x="9562059" y="3514210"/>
            <a:ext cx="418704" cy="369332"/>
          </a:xfrm>
          <a:prstGeom prst="rect">
            <a:avLst/>
          </a:prstGeom>
          <a:noFill/>
        </p:spPr>
        <p:txBody>
          <a:bodyPr wrap="none" rtlCol="0">
            <a:spAutoFit/>
          </a:bodyPr>
          <a:lstStyle/>
          <a:p>
            <a:r>
              <a:rPr lang="en-GB" b="1" dirty="0">
                <a:solidFill>
                  <a:srgbClr val="009900"/>
                </a:solidFill>
              </a:rPr>
              <a:t>11</a:t>
            </a:r>
          </a:p>
        </p:txBody>
      </p:sp>
      <p:sp>
        <p:nvSpPr>
          <p:cNvPr id="23" name="TextBox 22"/>
          <p:cNvSpPr txBox="1"/>
          <p:nvPr/>
        </p:nvSpPr>
        <p:spPr>
          <a:xfrm>
            <a:off x="7682771" y="3496044"/>
            <a:ext cx="1072730" cy="369332"/>
          </a:xfrm>
          <a:prstGeom prst="rect">
            <a:avLst/>
          </a:prstGeom>
          <a:noFill/>
        </p:spPr>
        <p:txBody>
          <a:bodyPr wrap="none" rtlCol="0">
            <a:spAutoFit/>
          </a:bodyPr>
          <a:lstStyle/>
          <a:p>
            <a:r>
              <a:rPr lang="en-GB" b="1" dirty="0">
                <a:solidFill>
                  <a:srgbClr val="009900"/>
                </a:solidFill>
              </a:rPr>
              <a:t>23-11=12</a:t>
            </a:r>
          </a:p>
        </p:txBody>
      </p:sp>
      <p:sp>
        <p:nvSpPr>
          <p:cNvPr id="24" name="TextBox 23"/>
          <p:cNvSpPr txBox="1"/>
          <p:nvPr/>
        </p:nvSpPr>
        <p:spPr>
          <a:xfrm>
            <a:off x="6457509" y="3809056"/>
            <a:ext cx="418704" cy="369332"/>
          </a:xfrm>
          <a:prstGeom prst="rect">
            <a:avLst/>
          </a:prstGeom>
          <a:noFill/>
        </p:spPr>
        <p:txBody>
          <a:bodyPr wrap="none" rtlCol="0">
            <a:spAutoFit/>
          </a:bodyPr>
          <a:lstStyle/>
          <a:p>
            <a:r>
              <a:rPr lang="en-GB" b="1" dirty="0">
                <a:solidFill>
                  <a:srgbClr val="009900"/>
                </a:solidFill>
              </a:rPr>
              <a:t>13</a:t>
            </a:r>
          </a:p>
        </p:txBody>
      </p:sp>
      <p:sp>
        <p:nvSpPr>
          <p:cNvPr id="25" name="TextBox 24"/>
          <p:cNvSpPr txBox="1"/>
          <p:nvPr/>
        </p:nvSpPr>
        <p:spPr>
          <a:xfrm>
            <a:off x="7693867" y="3861733"/>
            <a:ext cx="1072730" cy="369332"/>
          </a:xfrm>
          <a:prstGeom prst="rect">
            <a:avLst/>
          </a:prstGeom>
          <a:noFill/>
        </p:spPr>
        <p:txBody>
          <a:bodyPr wrap="none" rtlCol="0">
            <a:spAutoFit/>
          </a:bodyPr>
          <a:lstStyle/>
          <a:p>
            <a:r>
              <a:rPr lang="en-GB" b="1" dirty="0">
                <a:solidFill>
                  <a:srgbClr val="009900"/>
                </a:solidFill>
              </a:rPr>
              <a:t>27-13=14</a:t>
            </a:r>
          </a:p>
        </p:txBody>
      </p:sp>
      <p:sp>
        <p:nvSpPr>
          <p:cNvPr id="26" name="TextBox 25"/>
          <p:cNvSpPr txBox="1"/>
          <p:nvPr/>
        </p:nvSpPr>
        <p:spPr>
          <a:xfrm>
            <a:off x="9562059" y="3861733"/>
            <a:ext cx="418704" cy="369332"/>
          </a:xfrm>
          <a:prstGeom prst="rect">
            <a:avLst/>
          </a:prstGeom>
          <a:noFill/>
        </p:spPr>
        <p:txBody>
          <a:bodyPr wrap="none" rtlCol="0">
            <a:spAutoFit/>
          </a:bodyPr>
          <a:lstStyle/>
          <a:p>
            <a:r>
              <a:rPr lang="en-GB" b="1" dirty="0">
                <a:solidFill>
                  <a:srgbClr val="009900"/>
                </a:solidFill>
              </a:rPr>
              <a:t>13</a:t>
            </a:r>
          </a:p>
        </p:txBody>
      </p:sp>
      <p:sp>
        <p:nvSpPr>
          <p:cNvPr id="27" name="TextBox 26"/>
          <p:cNvSpPr txBox="1"/>
          <p:nvPr/>
        </p:nvSpPr>
        <p:spPr>
          <a:xfrm>
            <a:off x="6457509" y="4231065"/>
            <a:ext cx="418704" cy="369332"/>
          </a:xfrm>
          <a:prstGeom prst="rect">
            <a:avLst/>
          </a:prstGeom>
          <a:noFill/>
        </p:spPr>
        <p:txBody>
          <a:bodyPr wrap="none" rtlCol="0">
            <a:spAutoFit/>
          </a:bodyPr>
          <a:lstStyle/>
          <a:p>
            <a:r>
              <a:rPr lang="en-GB" b="1" dirty="0">
                <a:solidFill>
                  <a:srgbClr val="009900"/>
                </a:solidFill>
              </a:rPr>
              <a:t>82</a:t>
            </a:r>
          </a:p>
        </p:txBody>
      </p:sp>
      <p:sp>
        <p:nvSpPr>
          <p:cNvPr id="28" name="TextBox 27"/>
          <p:cNvSpPr txBox="1"/>
          <p:nvPr/>
        </p:nvSpPr>
        <p:spPr>
          <a:xfrm>
            <a:off x="9586033" y="4178388"/>
            <a:ext cx="418704" cy="369332"/>
          </a:xfrm>
          <a:prstGeom prst="rect">
            <a:avLst/>
          </a:prstGeom>
          <a:noFill/>
        </p:spPr>
        <p:txBody>
          <a:bodyPr wrap="none" rtlCol="0">
            <a:spAutoFit/>
          </a:bodyPr>
          <a:lstStyle/>
          <a:p>
            <a:r>
              <a:rPr lang="en-GB" b="1" dirty="0">
                <a:solidFill>
                  <a:srgbClr val="009900"/>
                </a:solidFill>
              </a:rPr>
              <a:t>82</a:t>
            </a:r>
          </a:p>
        </p:txBody>
      </p:sp>
      <p:sp>
        <p:nvSpPr>
          <p:cNvPr id="29" name="TextBox 28"/>
          <p:cNvSpPr txBox="1"/>
          <p:nvPr/>
        </p:nvSpPr>
        <p:spPr>
          <a:xfrm>
            <a:off x="7693867" y="4227422"/>
            <a:ext cx="1306768" cy="369332"/>
          </a:xfrm>
          <a:prstGeom prst="rect">
            <a:avLst/>
          </a:prstGeom>
          <a:noFill/>
        </p:spPr>
        <p:txBody>
          <a:bodyPr wrap="none" rtlCol="0">
            <a:spAutoFit/>
          </a:bodyPr>
          <a:lstStyle/>
          <a:p>
            <a:r>
              <a:rPr lang="en-GB" b="1" dirty="0">
                <a:solidFill>
                  <a:srgbClr val="009900"/>
                </a:solidFill>
              </a:rPr>
              <a:t>207-82=125</a:t>
            </a:r>
          </a:p>
        </p:txBody>
      </p:sp>
      <p:sp>
        <p:nvSpPr>
          <p:cNvPr id="30" name="TextBox 29"/>
          <p:cNvSpPr txBox="1"/>
          <p:nvPr/>
        </p:nvSpPr>
        <p:spPr>
          <a:xfrm>
            <a:off x="6457509" y="4617146"/>
            <a:ext cx="418704" cy="369332"/>
          </a:xfrm>
          <a:prstGeom prst="rect">
            <a:avLst/>
          </a:prstGeom>
          <a:noFill/>
        </p:spPr>
        <p:txBody>
          <a:bodyPr wrap="none" rtlCol="0">
            <a:spAutoFit/>
          </a:bodyPr>
          <a:lstStyle/>
          <a:p>
            <a:r>
              <a:rPr lang="en-GB" b="1" dirty="0">
                <a:solidFill>
                  <a:srgbClr val="009900"/>
                </a:solidFill>
              </a:rPr>
              <a:t>22</a:t>
            </a:r>
          </a:p>
        </p:txBody>
      </p:sp>
      <p:sp>
        <p:nvSpPr>
          <p:cNvPr id="31" name="TextBox 30"/>
          <p:cNvSpPr txBox="1"/>
          <p:nvPr/>
        </p:nvSpPr>
        <p:spPr>
          <a:xfrm>
            <a:off x="9586033" y="4564182"/>
            <a:ext cx="418704" cy="369332"/>
          </a:xfrm>
          <a:prstGeom prst="rect">
            <a:avLst/>
          </a:prstGeom>
          <a:noFill/>
        </p:spPr>
        <p:txBody>
          <a:bodyPr wrap="none" rtlCol="0">
            <a:spAutoFit/>
          </a:bodyPr>
          <a:lstStyle/>
          <a:p>
            <a:r>
              <a:rPr lang="en-GB" b="1" dirty="0">
                <a:solidFill>
                  <a:srgbClr val="009900"/>
                </a:solidFill>
              </a:rPr>
              <a:t>22</a:t>
            </a:r>
          </a:p>
        </p:txBody>
      </p:sp>
      <p:sp>
        <p:nvSpPr>
          <p:cNvPr id="32" name="TextBox 31"/>
          <p:cNvSpPr txBox="1"/>
          <p:nvPr/>
        </p:nvSpPr>
        <p:spPr>
          <a:xfrm>
            <a:off x="7693867" y="4568318"/>
            <a:ext cx="1072730" cy="369332"/>
          </a:xfrm>
          <a:prstGeom prst="rect">
            <a:avLst/>
          </a:prstGeom>
          <a:noFill/>
        </p:spPr>
        <p:txBody>
          <a:bodyPr wrap="none" rtlCol="0">
            <a:spAutoFit/>
          </a:bodyPr>
          <a:lstStyle/>
          <a:p>
            <a:r>
              <a:rPr lang="en-GB" b="1" dirty="0">
                <a:solidFill>
                  <a:srgbClr val="009900"/>
                </a:solidFill>
              </a:rPr>
              <a:t>48-22=26</a:t>
            </a:r>
          </a:p>
        </p:txBody>
      </p:sp>
      <p:sp>
        <p:nvSpPr>
          <p:cNvPr id="33" name="TextBox 32"/>
          <p:cNvSpPr txBox="1"/>
          <p:nvPr/>
        </p:nvSpPr>
        <p:spPr>
          <a:xfrm>
            <a:off x="6444557" y="4949142"/>
            <a:ext cx="418704" cy="369332"/>
          </a:xfrm>
          <a:prstGeom prst="rect">
            <a:avLst/>
          </a:prstGeom>
          <a:noFill/>
        </p:spPr>
        <p:txBody>
          <a:bodyPr wrap="none" rtlCol="0">
            <a:spAutoFit/>
          </a:bodyPr>
          <a:lstStyle/>
          <a:p>
            <a:r>
              <a:rPr lang="en-GB" b="1" dirty="0">
                <a:solidFill>
                  <a:srgbClr val="009900"/>
                </a:solidFill>
              </a:rPr>
              <a:t>30</a:t>
            </a:r>
          </a:p>
        </p:txBody>
      </p:sp>
      <p:sp>
        <p:nvSpPr>
          <p:cNvPr id="34" name="TextBox 33"/>
          <p:cNvSpPr txBox="1"/>
          <p:nvPr/>
        </p:nvSpPr>
        <p:spPr>
          <a:xfrm>
            <a:off x="9586033" y="4935308"/>
            <a:ext cx="418704" cy="369332"/>
          </a:xfrm>
          <a:prstGeom prst="rect">
            <a:avLst/>
          </a:prstGeom>
          <a:noFill/>
        </p:spPr>
        <p:txBody>
          <a:bodyPr wrap="none" rtlCol="0">
            <a:spAutoFit/>
          </a:bodyPr>
          <a:lstStyle/>
          <a:p>
            <a:r>
              <a:rPr lang="en-GB" b="1" dirty="0">
                <a:solidFill>
                  <a:srgbClr val="009900"/>
                </a:solidFill>
              </a:rPr>
              <a:t>30</a:t>
            </a:r>
          </a:p>
        </p:txBody>
      </p:sp>
      <p:sp>
        <p:nvSpPr>
          <p:cNvPr id="35" name="TextBox 34"/>
          <p:cNvSpPr txBox="1"/>
          <p:nvPr/>
        </p:nvSpPr>
        <p:spPr>
          <a:xfrm>
            <a:off x="7716296" y="4919940"/>
            <a:ext cx="1072730" cy="369332"/>
          </a:xfrm>
          <a:prstGeom prst="rect">
            <a:avLst/>
          </a:prstGeom>
          <a:noFill/>
        </p:spPr>
        <p:txBody>
          <a:bodyPr wrap="none" rtlCol="0">
            <a:spAutoFit/>
          </a:bodyPr>
          <a:lstStyle/>
          <a:p>
            <a:r>
              <a:rPr lang="en-GB" b="1" dirty="0">
                <a:solidFill>
                  <a:srgbClr val="009900"/>
                </a:solidFill>
              </a:rPr>
              <a:t>65-30=35</a:t>
            </a:r>
          </a:p>
        </p:txBody>
      </p:sp>
      <p:sp>
        <p:nvSpPr>
          <p:cNvPr id="36" name="TextBox 35"/>
          <p:cNvSpPr txBox="1"/>
          <p:nvPr/>
        </p:nvSpPr>
        <p:spPr>
          <a:xfrm>
            <a:off x="7725914" y="5289272"/>
            <a:ext cx="1306768" cy="369332"/>
          </a:xfrm>
          <a:prstGeom prst="rect">
            <a:avLst/>
          </a:prstGeom>
          <a:noFill/>
        </p:spPr>
        <p:txBody>
          <a:bodyPr wrap="none" rtlCol="0">
            <a:spAutoFit/>
          </a:bodyPr>
          <a:lstStyle/>
          <a:p>
            <a:r>
              <a:rPr lang="en-GB" b="1" dirty="0">
                <a:solidFill>
                  <a:srgbClr val="009900"/>
                </a:solidFill>
              </a:rPr>
              <a:t>178-72=106</a:t>
            </a:r>
          </a:p>
        </p:txBody>
      </p:sp>
      <p:sp>
        <p:nvSpPr>
          <p:cNvPr id="37" name="TextBox 36"/>
          <p:cNvSpPr txBox="1"/>
          <p:nvPr/>
        </p:nvSpPr>
        <p:spPr>
          <a:xfrm>
            <a:off x="7781131" y="5632268"/>
            <a:ext cx="1072730" cy="369332"/>
          </a:xfrm>
          <a:prstGeom prst="rect">
            <a:avLst/>
          </a:prstGeom>
          <a:noFill/>
        </p:spPr>
        <p:txBody>
          <a:bodyPr wrap="none" rtlCol="0">
            <a:spAutoFit/>
          </a:bodyPr>
          <a:lstStyle/>
          <a:p>
            <a:r>
              <a:rPr lang="en-GB" b="1" dirty="0">
                <a:solidFill>
                  <a:srgbClr val="009900"/>
                </a:solidFill>
              </a:rPr>
              <a:t>31-15=16</a:t>
            </a:r>
          </a:p>
        </p:txBody>
      </p:sp>
      <p:sp>
        <p:nvSpPr>
          <p:cNvPr id="38" name="TextBox 37"/>
          <p:cNvSpPr txBox="1"/>
          <p:nvPr/>
        </p:nvSpPr>
        <p:spPr>
          <a:xfrm>
            <a:off x="6537670" y="5986109"/>
            <a:ext cx="301686" cy="369332"/>
          </a:xfrm>
          <a:prstGeom prst="rect">
            <a:avLst/>
          </a:prstGeom>
          <a:noFill/>
        </p:spPr>
        <p:txBody>
          <a:bodyPr wrap="none" rtlCol="0">
            <a:spAutoFit/>
          </a:bodyPr>
          <a:lstStyle/>
          <a:p>
            <a:r>
              <a:rPr lang="en-GB" b="1" dirty="0">
                <a:solidFill>
                  <a:srgbClr val="009900"/>
                </a:solidFill>
              </a:rPr>
              <a:t>1</a:t>
            </a:r>
          </a:p>
        </p:txBody>
      </p:sp>
      <p:sp>
        <p:nvSpPr>
          <p:cNvPr id="39" name="TextBox 38"/>
          <p:cNvSpPr txBox="1"/>
          <p:nvPr/>
        </p:nvSpPr>
        <p:spPr>
          <a:xfrm>
            <a:off x="9644542" y="6012403"/>
            <a:ext cx="301686" cy="369332"/>
          </a:xfrm>
          <a:prstGeom prst="rect">
            <a:avLst/>
          </a:prstGeom>
          <a:noFill/>
        </p:spPr>
        <p:txBody>
          <a:bodyPr wrap="none" rtlCol="0">
            <a:spAutoFit/>
          </a:bodyPr>
          <a:lstStyle/>
          <a:p>
            <a:r>
              <a:rPr lang="en-GB" b="1" dirty="0">
                <a:solidFill>
                  <a:srgbClr val="009900"/>
                </a:solidFill>
              </a:rPr>
              <a:t>1</a:t>
            </a:r>
          </a:p>
        </p:txBody>
      </p:sp>
      <p:sp>
        <p:nvSpPr>
          <p:cNvPr id="40" name="TextBox 39"/>
          <p:cNvSpPr txBox="1"/>
          <p:nvPr/>
        </p:nvSpPr>
        <p:spPr>
          <a:xfrm>
            <a:off x="7738724" y="6336944"/>
            <a:ext cx="1306768" cy="369332"/>
          </a:xfrm>
          <a:prstGeom prst="rect">
            <a:avLst/>
          </a:prstGeom>
          <a:noFill/>
        </p:spPr>
        <p:txBody>
          <a:bodyPr wrap="none" rtlCol="0">
            <a:spAutoFit/>
          </a:bodyPr>
          <a:lstStyle/>
          <a:p>
            <a:r>
              <a:rPr lang="en-GB" b="1" dirty="0">
                <a:solidFill>
                  <a:srgbClr val="009900"/>
                </a:solidFill>
              </a:rPr>
              <a:t>184-74=110</a:t>
            </a:r>
          </a:p>
        </p:txBody>
      </p:sp>
    </p:spTree>
    <p:extLst>
      <p:ext uri="{BB962C8B-B14F-4D97-AF65-F5344CB8AC3E}">
        <p14:creationId xmlns:p14="http://schemas.microsoft.com/office/powerpoint/2010/main" val="407670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stretch>
            <a:fillRect/>
          </a:stretch>
        </p:blipFill>
        <p:spPr>
          <a:xfrm>
            <a:off x="4093210" y="1841365"/>
            <a:ext cx="5710397" cy="4819785"/>
          </a:xfrm>
          <a:prstGeom prst="rect">
            <a:avLst/>
          </a:prstGeom>
        </p:spPr>
      </p:pic>
      <p:sp>
        <p:nvSpPr>
          <p:cNvPr id="3" name="Content Placeholder 2"/>
          <p:cNvSpPr>
            <a:spLocks noGrp="1"/>
          </p:cNvSpPr>
          <p:nvPr>
            <p:ph sz="quarter" idx="11"/>
          </p:nvPr>
        </p:nvSpPr>
        <p:spPr/>
        <p:txBody>
          <a:bodyPr/>
          <a:lstStyle/>
          <a:p>
            <a:r>
              <a:rPr lang="en-GB" dirty="0"/>
              <a:t>Exam-style questions</a:t>
            </a:r>
          </a:p>
        </p:txBody>
      </p:sp>
    </p:spTree>
    <p:extLst>
      <p:ext uri="{BB962C8B-B14F-4D97-AF65-F5344CB8AC3E}">
        <p14:creationId xmlns:p14="http://schemas.microsoft.com/office/powerpoint/2010/main" val="375635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a:t>Answer</a:t>
            </a:r>
          </a:p>
        </p:txBody>
      </p:sp>
      <p:pic>
        <p:nvPicPr>
          <p:cNvPr id="5" name="Content Placeholder 4"/>
          <p:cNvPicPr>
            <a:picLocks noGrp="1" noChangeAspect="1"/>
          </p:cNvPicPr>
          <p:nvPr>
            <p:ph sz="quarter" idx="10"/>
          </p:nvPr>
        </p:nvPicPr>
        <p:blipFill>
          <a:blip r:embed="rId2"/>
          <a:stretch>
            <a:fillRect/>
          </a:stretch>
        </p:blipFill>
        <p:spPr>
          <a:xfrm>
            <a:off x="5316112" y="2023672"/>
            <a:ext cx="3264593" cy="3826981"/>
          </a:xfrm>
          <a:prstGeom prst="rect">
            <a:avLst/>
          </a:prstGeom>
        </p:spPr>
      </p:pic>
    </p:spTree>
    <p:extLst>
      <p:ext uri="{BB962C8B-B14F-4D97-AF65-F5344CB8AC3E}">
        <p14:creationId xmlns:p14="http://schemas.microsoft.com/office/powerpoint/2010/main" val="29130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stretch>
            <a:fillRect/>
          </a:stretch>
        </p:blipFill>
        <p:spPr>
          <a:xfrm>
            <a:off x="4310846" y="1841365"/>
            <a:ext cx="5275125" cy="5016635"/>
          </a:xfrm>
          <a:prstGeom prst="rect">
            <a:avLst/>
          </a:prstGeom>
        </p:spPr>
      </p:pic>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9823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04575" y="537575"/>
            <a:ext cx="4842455" cy="6320425"/>
          </a:xfrm>
          <a:prstGeom prst="rect">
            <a:avLst/>
          </a:prstGeom>
        </p:spPr>
      </p:pic>
    </p:spTree>
    <p:extLst>
      <p:ext uri="{BB962C8B-B14F-4D97-AF65-F5344CB8AC3E}">
        <p14:creationId xmlns:p14="http://schemas.microsoft.com/office/powerpoint/2010/main" val="384605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4703" y="1656008"/>
            <a:ext cx="7324164" cy="4023575"/>
          </a:xfrm>
          <a:prstGeom prst="rect">
            <a:avLst/>
          </a:prstGeom>
        </p:spPr>
      </p:pic>
    </p:spTree>
    <p:extLst>
      <p:ext uri="{BB962C8B-B14F-4D97-AF65-F5344CB8AC3E}">
        <p14:creationId xmlns:p14="http://schemas.microsoft.com/office/powerpoint/2010/main" val="28963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35676" y="1249251"/>
            <a:ext cx="7082331" cy="5608749"/>
          </a:xfrm>
          <a:prstGeom prst="rect">
            <a:avLst/>
          </a:prstGeom>
        </p:spPr>
      </p:pic>
    </p:spTree>
    <p:extLst>
      <p:ext uri="{BB962C8B-B14F-4D97-AF65-F5344CB8AC3E}">
        <p14:creationId xmlns:p14="http://schemas.microsoft.com/office/powerpoint/2010/main" val="387957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4016" y="1384479"/>
            <a:ext cx="7569089" cy="4759602"/>
          </a:xfrm>
          <a:prstGeom prst="rect">
            <a:avLst/>
          </a:prstGeom>
        </p:spPr>
      </p:pic>
    </p:spTree>
    <p:extLst>
      <p:ext uri="{BB962C8B-B14F-4D97-AF65-F5344CB8AC3E}">
        <p14:creationId xmlns:p14="http://schemas.microsoft.com/office/powerpoint/2010/main" val="91320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a:t>Answers</a:t>
            </a:r>
          </a:p>
        </p:txBody>
      </p:sp>
      <p:pic>
        <p:nvPicPr>
          <p:cNvPr id="4" name="Picture 3"/>
          <p:cNvPicPr>
            <a:picLocks noChangeAspect="1"/>
          </p:cNvPicPr>
          <p:nvPr/>
        </p:nvPicPr>
        <p:blipFill>
          <a:blip r:embed="rId2"/>
          <a:stretch>
            <a:fillRect/>
          </a:stretch>
        </p:blipFill>
        <p:spPr>
          <a:xfrm>
            <a:off x="2820988" y="2506550"/>
            <a:ext cx="8698355" cy="3391973"/>
          </a:xfrm>
          <a:prstGeom prst="rect">
            <a:avLst/>
          </a:prstGeom>
        </p:spPr>
      </p:pic>
    </p:spTree>
    <p:extLst>
      <p:ext uri="{BB962C8B-B14F-4D97-AF65-F5344CB8AC3E}">
        <p14:creationId xmlns:p14="http://schemas.microsoft.com/office/powerpoint/2010/main" val="40901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a:t>Answers</a:t>
            </a:r>
          </a:p>
        </p:txBody>
      </p:sp>
      <p:pic>
        <p:nvPicPr>
          <p:cNvPr id="2" name="Picture 1"/>
          <p:cNvPicPr>
            <a:picLocks noChangeAspect="1"/>
          </p:cNvPicPr>
          <p:nvPr/>
        </p:nvPicPr>
        <p:blipFill>
          <a:blip r:embed="rId2"/>
          <a:stretch>
            <a:fillRect/>
          </a:stretch>
        </p:blipFill>
        <p:spPr>
          <a:xfrm>
            <a:off x="4697624" y="2054650"/>
            <a:ext cx="4501569" cy="4563745"/>
          </a:xfrm>
          <a:prstGeom prst="rect">
            <a:avLst/>
          </a:prstGeom>
        </p:spPr>
      </p:pic>
    </p:spTree>
    <p:extLst>
      <p:ext uri="{BB962C8B-B14F-4D97-AF65-F5344CB8AC3E}">
        <p14:creationId xmlns:p14="http://schemas.microsoft.com/office/powerpoint/2010/main" val="211648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 of the Atom</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Recap the mass, charge and position of the three sub-atomic particles.</a:t>
            </a:r>
          </a:p>
          <a:p>
            <a:pPr marL="342900" indent="-342900">
              <a:buFont typeface="Arial" panose="020B0604020202020204" pitchFamily="34" charset="0"/>
              <a:buChar char="•"/>
            </a:pPr>
            <a:r>
              <a:rPr lang="en-GB" dirty="0"/>
              <a:t>Calculate the number of sub-atomic particles from the atomic mass and atomic number.</a:t>
            </a:r>
          </a:p>
          <a:p>
            <a:pPr marL="342900" indent="-342900">
              <a:buFont typeface="Arial" panose="020B0604020202020204" pitchFamily="34" charset="0"/>
              <a:buChar char="•"/>
            </a:pPr>
            <a:r>
              <a:rPr lang="en-GB" dirty="0"/>
              <a:t>Explain why atoms have no net charge. </a:t>
            </a:r>
          </a:p>
        </p:txBody>
      </p:sp>
      <p:sp>
        <p:nvSpPr>
          <p:cNvPr id="4" name="Text Placeholder 3"/>
          <p:cNvSpPr>
            <a:spLocks noGrp="1"/>
          </p:cNvSpPr>
          <p:nvPr>
            <p:ph type="body" sz="quarter" idx="11"/>
          </p:nvPr>
        </p:nvSpPr>
        <p:spPr/>
        <p:txBody>
          <a:bodyPr/>
          <a:lstStyle/>
          <a:p>
            <a:r>
              <a:rPr lang="en-GB" dirty="0"/>
              <a:t>To understand the structure of an atom.</a:t>
            </a:r>
          </a:p>
        </p:txBody>
      </p:sp>
    </p:spTree>
    <p:extLst>
      <p:ext uri="{BB962C8B-B14F-4D97-AF65-F5344CB8AC3E}">
        <p14:creationId xmlns:p14="http://schemas.microsoft.com/office/powerpoint/2010/main" val="145599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Ions, Atoms and Isotopes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State what an atom is.</a:t>
            </a:r>
          </a:p>
          <a:p>
            <a:pPr marL="342900" indent="-342900">
              <a:buFont typeface="Arial" panose="020B0604020202020204" pitchFamily="34" charset="0"/>
              <a:buChar char="•"/>
            </a:pPr>
            <a:r>
              <a:rPr lang="en-GB" dirty="0"/>
              <a:t>Describe how ions and isotopes are formed.</a:t>
            </a:r>
          </a:p>
          <a:p>
            <a:pPr marL="342900" indent="-342900">
              <a:buFont typeface="Arial" panose="020B0604020202020204" pitchFamily="34" charset="0"/>
              <a:buChar char="•"/>
            </a:pPr>
            <a:r>
              <a:rPr lang="en-GB" dirty="0"/>
              <a:t>Explain the differences between isotopes of an atom.</a:t>
            </a:r>
          </a:p>
        </p:txBody>
      </p:sp>
      <p:sp>
        <p:nvSpPr>
          <p:cNvPr id="4" name="Text Placeholder 3"/>
          <p:cNvSpPr>
            <a:spLocks noGrp="1"/>
          </p:cNvSpPr>
          <p:nvPr>
            <p:ph type="body" sz="quarter" idx="11"/>
          </p:nvPr>
        </p:nvSpPr>
        <p:spPr/>
        <p:txBody>
          <a:bodyPr/>
          <a:lstStyle/>
          <a:p>
            <a:r>
              <a:rPr lang="en-GB" dirty="0"/>
              <a:t>To understand what ions, atoms and isotopes are.</a:t>
            </a:r>
          </a:p>
        </p:txBody>
      </p:sp>
    </p:spTree>
    <p:extLst>
      <p:ext uri="{BB962C8B-B14F-4D97-AF65-F5344CB8AC3E}">
        <p14:creationId xmlns:p14="http://schemas.microsoft.com/office/powerpoint/2010/main" val="174637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GB" dirty="0"/>
              <a:t>Write down what you think. </a:t>
            </a:r>
          </a:p>
          <a:p>
            <a:pPr marL="0" indent="0">
              <a:buNone/>
            </a:pPr>
            <a:r>
              <a:rPr lang="en-GB" i="1" dirty="0"/>
              <a:t>An atom is the smallest particle of an element that can exist.</a:t>
            </a:r>
          </a:p>
        </p:txBody>
      </p:sp>
      <p:sp>
        <p:nvSpPr>
          <p:cNvPr id="6" name="Content Placeholder 5"/>
          <p:cNvSpPr>
            <a:spLocks noGrp="1"/>
          </p:cNvSpPr>
          <p:nvPr>
            <p:ph sz="quarter" idx="11"/>
          </p:nvPr>
        </p:nvSpPr>
        <p:spPr/>
        <p:txBody>
          <a:bodyPr/>
          <a:lstStyle/>
          <a:p>
            <a:r>
              <a:rPr lang="en-GB" dirty="0"/>
              <a:t>What is an atom?</a:t>
            </a:r>
          </a:p>
        </p:txBody>
      </p:sp>
    </p:spTree>
    <p:extLst>
      <p:ext uri="{BB962C8B-B14F-4D97-AF65-F5344CB8AC3E}">
        <p14:creationId xmlns:p14="http://schemas.microsoft.com/office/powerpoint/2010/main" val="17534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sz="3600" dirty="0"/>
              <a:t>Atoms that have the same number of protons as electrons are neutral (have no charge) overall. </a:t>
            </a:r>
          </a:p>
        </p:txBody>
      </p:sp>
      <p:sp>
        <p:nvSpPr>
          <p:cNvPr id="3" name="Content Placeholder 2"/>
          <p:cNvSpPr>
            <a:spLocks noGrp="1"/>
          </p:cNvSpPr>
          <p:nvPr>
            <p:ph sz="quarter" idx="11"/>
          </p:nvPr>
        </p:nvSpPr>
        <p:spPr/>
        <p:txBody>
          <a:bodyPr/>
          <a:lstStyle/>
          <a:p>
            <a:r>
              <a:rPr lang="en-GB" dirty="0"/>
              <a:t>Atoms</a:t>
            </a:r>
          </a:p>
        </p:txBody>
      </p:sp>
      <p:pic>
        <p:nvPicPr>
          <p:cNvPr id="4" name="Picture 3"/>
          <p:cNvPicPr>
            <a:picLocks noChangeAspect="1"/>
          </p:cNvPicPr>
          <p:nvPr/>
        </p:nvPicPr>
        <p:blipFill>
          <a:blip r:embed="rId2"/>
          <a:stretch>
            <a:fillRect/>
          </a:stretch>
        </p:blipFill>
        <p:spPr>
          <a:xfrm>
            <a:off x="2915723" y="3990816"/>
            <a:ext cx="3510836" cy="2867183"/>
          </a:xfrm>
          <a:prstGeom prst="rect">
            <a:avLst/>
          </a:prstGeom>
        </p:spPr>
      </p:pic>
    </p:spTree>
    <p:extLst>
      <p:ext uri="{BB962C8B-B14F-4D97-AF65-F5344CB8AC3E}">
        <p14:creationId xmlns:p14="http://schemas.microsoft.com/office/powerpoint/2010/main" val="1663993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8744240" cy="4507920"/>
          </a:xfrm>
        </p:spPr>
        <p:txBody>
          <a:bodyPr>
            <a:normAutofit/>
          </a:bodyPr>
          <a:lstStyle/>
          <a:p>
            <a:pPr marL="0" indent="0">
              <a:buNone/>
            </a:pPr>
            <a:r>
              <a:rPr lang="en-GB" sz="3600" dirty="0"/>
              <a:t>Without using a periodic table, </a:t>
            </a:r>
            <a:r>
              <a:rPr lang="en-GB" sz="3600" b="1" dirty="0"/>
              <a:t>calculate</a:t>
            </a:r>
            <a:r>
              <a:rPr lang="en-GB" sz="3600" dirty="0"/>
              <a:t> the mass number and atomic number of carbon (below).</a:t>
            </a:r>
          </a:p>
        </p:txBody>
      </p:sp>
      <p:sp>
        <p:nvSpPr>
          <p:cNvPr id="3" name="Content Placeholder 2"/>
          <p:cNvSpPr>
            <a:spLocks noGrp="1"/>
          </p:cNvSpPr>
          <p:nvPr>
            <p:ph sz="quarter" idx="11"/>
          </p:nvPr>
        </p:nvSpPr>
        <p:spPr/>
        <p:txBody>
          <a:bodyPr/>
          <a:lstStyle/>
          <a:p>
            <a:r>
              <a:rPr lang="en-GB" dirty="0"/>
              <a:t>Atoms</a:t>
            </a:r>
          </a:p>
        </p:txBody>
      </p:sp>
      <p:pic>
        <p:nvPicPr>
          <p:cNvPr id="4" name="Picture 3"/>
          <p:cNvPicPr>
            <a:picLocks noChangeAspect="1"/>
          </p:cNvPicPr>
          <p:nvPr/>
        </p:nvPicPr>
        <p:blipFill>
          <a:blip r:embed="rId2"/>
          <a:stretch>
            <a:fillRect/>
          </a:stretch>
        </p:blipFill>
        <p:spPr>
          <a:xfrm>
            <a:off x="2915723" y="3990816"/>
            <a:ext cx="3510836" cy="2867183"/>
          </a:xfrm>
          <a:prstGeom prst="rect">
            <a:avLst/>
          </a:prstGeom>
        </p:spPr>
      </p:pic>
      <p:sp>
        <p:nvSpPr>
          <p:cNvPr id="5" name="Content Placeholder 1"/>
          <p:cNvSpPr txBox="1">
            <a:spLocks/>
          </p:cNvSpPr>
          <p:nvPr/>
        </p:nvSpPr>
        <p:spPr>
          <a:xfrm>
            <a:off x="6521294" y="3990816"/>
            <a:ext cx="6312280" cy="4507920"/>
          </a:xfrm>
          <a:prstGeom prst="rect">
            <a:avLst/>
          </a:prstGeom>
        </p:spPr>
        <p:txBody>
          <a:bodyPr vert="horz" lIns="91440" tIns="45720" rIns="91440" bIns="45720" rtlCol="0">
            <a:normAutofit/>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009900"/>
                </a:solidFill>
              </a:rPr>
              <a:t>Mass number = 6+6 = </a:t>
            </a:r>
            <a:r>
              <a:rPr lang="en-GB" sz="3600" b="1" dirty="0">
                <a:solidFill>
                  <a:srgbClr val="009900"/>
                </a:solidFill>
              </a:rPr>
              <a:t>12</a:t>
            </a:r>
          </a:p>
          <a:p>
            <a:pPr marL="0" indent="0">
              <a:buFont typeface="Arial" panose="020B0604020202020204" pitchFamily="34" charset="0"/>
              <a:buNone/>
            </a:pPr>
            <a:r>
              <a:rPr lang="en-GB" sz="3600" dirty="0">
                <a:solidFill>
                  <a:srgbClr val="009900"/>
                </a:solidFill>
              </a:rPr>
              <a:t>Atomic number = </a:t>
            </a:r>
            <a:r>
              <a:rPr lang="en-GB" sz="3600" b="1" dirty="0">
                <a:solidFill>
                  <a:srgbClr val="009900"/>
                </a:solidFill>
              </a:rPr>
              <a:t>6</a:t>
            </a:r>
          </a:p>
        </p:txBody>
      </p:sp>
    </p:spTree>
    <p:extLst>
      <p:ext uri="{BB962C8B-B14F-4D97-AF65-F5344CB8AC3E}">
        <p14:creationId xmlns:p14="http://schemas.microsoft.com/office/powerpoint/2010/main" val="180033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https://www.youtube.com/watch?v=n1rrMrEpGn4</a:t>
            </a:r>
            <a:endParaRPr lang="en-GB" dirty="0"/>
          </a:p>
        </p:txBody>
      </p:sp>
      <p:sp>
        <p:nvSpPr>
          <p:cNvPr id="3" name="Content Placeholder 2"/>
          <p:cNvSpPr>
            <a:spLocks noGrp="1"/>
          </p:cNvSpPr>
          <p:nvPr>
            <p:ph sz="quarter" idx="11"/>
          </p:nvPr>
        </p:nvSpPr>
        <p:spPr/>
        <p:txBody>
          <a:bodyPr/>
          <a:lstStyle/>
          <a:p>
            <a:r>
              <a:rPr lang="en-GB" dirty="0"/>
              <a:t>Watch the video</a:t>
            </a:r>
          </a:p>
        </p:txBody>
      </p:sp>
    </p:spTree>
    <p:extLst>
      <p:ext uri="{BB962C8B-B14F-4D97-AF65-F5344CB8AC3E}">
        <p14:creationId xmlns:p14="http://schemas.microsoft.com/office/powerpoint/2010/main" val="85785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pPr marL="742950" indent="-742950">
              <a:buAutoNum type="arabicPeriod"/>
            </a:pPr>
            <a:r>
              <a:rPr lang="en-GB" dirty="0"/>
              <a:t>What defines carbon?</a:t>
            </a:r>
          </a:p>
          <a:p>
            <a:pPr marL="742950" indent="-742950">
              <a:buAutoNum type="arabicPeriod"/>
            </a:pPr>
            <a:r>
              <a:rPr lang="en-GB" dirty="0"/>
              <a:t>What is an isotope?</a:t>
            </a:r>
          </a:p>
          <a:p>
            <a:pPr marL="742950" indent="-742950">
              <a:buAutoNum type="arabicPeriod"/>
            </a:pPr>
            <a:r>
              <a:rPr lang="en-GB" dirty="0"/>
              <a:t>What is an ion?</a:t>
            </a:r>
          </a:p>
          <a:p>
            <a:pPr marL="742950" indent="-742950">
              <a:buFont typeface="Arial" panose="020B0604020202020204" pitchFamily="34" charset="0"/>
              <a:buAutoNum type="arabicPeriod"/>
            </a:pPr>
            <a:r>
              <a:rPr lang="en-GB" dirty="0"/>
              <a:t>Can an isotope also be an ion?</a:t>
            </a:r>
          </a:p>
          <a:p>
            <a:pPr marL="742950" indent="-742950">
              <a:buAutoNum type="arabicPeriod"/>
            </a:pPr>
            <a:r>
              <a:rPr lang="en-GB" dirty="0"/>
              <a:t>Which is easier to form, an ion or an isotope and why?</a:t>
            </a:r>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315911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0000" lnSpcReduction="20000"/>
          </a:bodyPr>
          <a:lstStyle/>
          <a:p>
            <a:pPr marL="742950" indent="-742950">
              <a:buAutoNum type="arabicPeriod"/>
            </a:pPr>
            <a:r>
              <a:rPr lang="en-GB" dirty="0">
                <a:solidFill>
                  <a:srgbClr val="009900"/>
                </a:solidFill>
              </a:rPr>
              <a:t>Carbon is defined by having 6 protons (atomic number =6).</a:t>
            </a:r>
          </a:p>
          <a:p>
            <a:pPr marL="742950" indent="-742950">
              <a:buAutoNum type="arabicPeriod"/>
            </a:pPr>
            <a:r>
              <a:rPr lang="en-GB" dirty="0">
                <a:solidFill>
                  <a:srgbClr val="009900"/>
                </a:solidFill>
              </a:rPr>
              <a:t>An isotope is an atom that has lost or gained neutrons.</a:t>
            </a:r>
          </a:p>
          <a:p>
            <a:pPr marL="742950" indent="-742950">
              <a:buAutoNum type="arabicPeriod"/>
            </a:pPr>
            <a:r>
              <a:rPr lang="en-GB" dirty="0">
                <a:solidFill>
                  <a:srgbClr val="009900"/>
                </a:solidFill>
              </a:rPr>
              <a:t>An ion is an atom that has lost or gained electrons so has an electrical charge.</a:t>
            </a:r>
          </a:p>
          <a:p>
            <a:pPr marL="742950" indent="-742950">
              <a:buFont typeface="Arial" panose="020B0604020202020204" pitchFamily="34" charset="0"/>
              <a:buAutoNum type="arabicPeriod"/>
            </a:pPr>
            <a:r>
              <a:rPr lang="en-GB" dirty="0">
                <a:solidFill>
                  <a:srgbClr val="009900"/>
                </a:solidFill>
              </a:rPr>
              <a:t>Yes, an isotope can be an ion as well.</a:t>
            </a:r>
          </a:p>
          <a:p>
            <a:pPr marL="742950" indent="-742950">
              <a:buAutoNum type="arabicPeriod"/>
            </a:pPr>
            <a:r>
              <a:rPr lang="en-GB" dirty="0">
                <a:solidFill>
                  <a:srgbClr val="009900"/>
                </a:solidFill>
              </a:rPr>
              <a:t>An ion is easier to form because it’s quite easy for an atom to lose or gain electrons.</a:t>
            </a:r>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Answers</a:t>
            </a:r>
          </a:p>
        </p:txBody>
      </p:sp>
    </p:spTree>
    <p:extLst>
      <p:ext uri="{BB962C8B-B14F-4D97-AF65-F5344CB8AC3E}">
        <p14:creationId xmlns:p14="http://schemas.microsoft.com/office/powerpoint/2010/main" val="3675497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529851" cy="4507920"/>
          </a:xfrm>
        </p:spPr>
        <p:txBody>
          <a:bodyPr>
            <a:normAutofit lnSpcReduction="10000"/>
          </a:bodyPr>
          <a:lstStyle/>
          <a:p>
            <a:pPr marL="0" indent="0">
              <a:buNone/>
            </a:pPr>
            <a:r>
              <a:rPr lang="en-GB" dirty="0"/>
              <a:t>Ions are atoms that have lost or gained electrons. </a:t>
            </a:r>
          </a:p>
          <a:p>
            <a:pPr marL="0" indent="0">
              <a:buNone/>
            </a:pPr>
            <a:r>
              <a:rPr lang="en-GB" dirty="0"/>
              <a:t>Remember, electrons are negative so if an ion has a negative charge (F</a:t>
            </a:r>
            <a:r>
              <a:rPr lang="en-GB" baseline="30000" dirty="0"/>
              <a:t>-</a:t>
            </a:r>
            <a:r>
              <a:rPr lang="en-GB" dirty="0"/>
              <a:t>), it means that it has gained an electron. If it has a positive charge (Na</a:t>
            </a:r>
            <a:r>
              <a:rPr lang="en-GB" baseline="30000" dirty="0"/>
              <a:t>+</a:t>
            </a:r>
            <a:r>
              <a:rPr lang="en-GB" dirty="0"/>
              <a:t>), it has lost an electron.</a:t>
            </a:r>
          </a:p>
        </p:txBody>
      </p:sp>
      <p:sp>
        <p:nvSpPr>
          <p:cNvPr id="3" name="Content Placeholder 2"/>
          <p:cNvSpPr>
            <a:spLocks noGrp="1"/>
          </p:cNvSpPr>
          <p:nvPr>
            <p:ph sz="quarter" idx="11"/>
          </p:nvPr>
        </p:nvSpPr>
        <p:spPr/>
        <p:txBody>
          <a:bodyPr/>
          <a:lstStyle/>
          <a:p>
            <a:r>
              <a:rPr lang="en-GB" dirty="0"/>
              <a:t>Ions</a:t>
            </a:r>
          </a:p>
        </p:txBody>
      </p:sp>
    </p:spTree>
    <p:extLst>
      <p:ext uri="{BB962C8B-B14F-4D97-AF65-F5344CB8AC3E}">
        <p14:creationId xmlns:p14="http://schemas.microsoft.com/office/powerpoint/2010/main" val="3270940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b="1" dirty="0">
                <a:solidFill>
                  <a:srgbClr val="C00000"/>
                </a:solidFill>
              </a:rPr>
              <a:t>F</a:t>
            </a:r>
            <a:r>
              <a:rPr lang="en-GB" b="1" baseline="30000" dirty="0">
                <a:solidFill>
                  <a:srgbClr val="C00000"/>
                </a:solidFill>
              </a:rPr>
              <a:t>-</a:t>
            </a:r>
            <a:r>
              <a:rPr lang="en-GB" baseline="-25000" dirty="0"/>
              <a:t> </a:t>
            </a:r>
            <a:r>
              <a:rPr lang="en-GB" dirty="0"/>
              <a:t> is the fluoride ion. </a:t>
            </a:r>
          </a:p>
          <a:p>
            <a:pPr marL="0" indent="0">
              <a:buNone/>
            </a:pPr>
            <a:r>
              <a:rPr lang="en-GB" dirty="0"/>
              <a:t>To calculate the number of protons, neutrons and electrons we use the mass number and the atomic number. </a:t>
            </a:r>
          </a:p>
        </p:txBody>
      </p:sp>
      <p:sp>
        <p:nvSpPr>
          <p:cNvPr id="3" name="Content Placeholder 2"/>
          <p:cNvSpPr>
            <a:spLocks noGrp="1"/>
          </p:cNvSpPr>
          <p:nvPr>
            <p:ph sz="quarter" idx="11"/>
          </p:nvPr>
        </p:nvSpPr>
        <p:spPr/>
        <p:txBody>
          <a:bodyPr/>
          <a:lstStyle/>
          <a:p>
            <a:r>
              <a:rPr lang="en-GB" dirty="0"/>
              <a:t>Ion Example </a:t>
            </a:r>
          </a:p>
        </p:txBody>
      </p:sp>
    </p:spTree>
    <p:extLst>
      <p:ext uri="{BB962C8B-B14F-4D97-AF65-F5344CB8AC3E}">
        <p14:creationId xmlns:p14="http://schemas.microsoft.com/office/powerpoint/2010/main" val="268035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b="1" dirty="0">
                <a:solidFill>
                  <a:srgbClr val="C00000"/>
                </a:solidFill>
              </a:rPr>
              <a:t>F</a:t>
            </a:r>
            <a:r>
              <a:rPr lang="en-GB" b="1" baseline="30000" dirty="0">
                <a:solidFill>
                  <a:srgbClr val="C00000"/>
                </a:solidFill>
              </a:rPr>
              <a:t>-</a:t>
            </a:r>
            <a:r>
              <a:rPr lang="en-GB" baseline="-25000" dirty="0"/>
              <a:t> </a:t>
            </a:r>
            <a:r>
              <a:rPr lang="en-GB" dirty="0"/>
              <a:t> is the fluoride ion. </a:t>
            </a:r>
          </a:p>
          <a:p>
            <a:pPr marL="0" indent="0">
              <a:buNone/>
            </a:pPr>
            <a:r>
              <a:rPr lang="en-GB" dirty="0"/>
              <a:t>From the periodic table we can see that for F: </a:t>
            </a:r>
          </a:p>
          <a:p>
            <a:r>
              <a:rPr lang="en-GB" dirty="0"/>
              <a:t>Atomic mass = 19</a:t>
            </a:r>
          </a:p>
          <a:p>
            <a:r>
              <a:rPr lang="en-GB" dirty="0"/>
              <a:t>Atomic number = 9</a:t>
            </a:r>
          </a:p>
        </p:txBody>
      </p:sp>
      <p:sp>
        <p:nvSpPr>
          <p:cNvPr id="3" name="Content Placeholder 2"/>
          <p:cNvSpPr>
            <a:spLocks noGrp="1"/>
          </p:cNvSpPr>
          <p:nvPr>
            <p:ph sz="quarter" idx="11"/>
          </p:nvPr>
        </p:nvSpPr>
        <p:spPr/>
        <p:txBody>
          <a:bodyPr/>
          <a:lstStyle/>
          <a:p>
            <a:r>
              <a:rPr lang="en-GB" dirty="0"/>
              <a:t>Ion Example </a:t>
            </a:r>
          </a:p>
        </p:txBody>
      </p:sp>
      <p:pic>
        <p:nvPicPr>
          <p:cNvPr id="4" name="Picture 3"/>
          <p:cNvPicPr>
            <a:picLocks noChangeAspect="1"/>
          </p:cNvPicPr>
          <p:nvPr/>
        </p:nvPicPr>
        <p:blipFill rotWithShape="1">
          <a:blip r:embed="rId2"/>
          <a:srcRect l="14982" t="17267" r="14008" b="11704"/>
          <a:stretch/>
        </p:blipFill>
        <p:spPr>
          <a:xfrm>
            <a:off x="11047677" y="1881659"/>
            <a:ext cx="1144323" cy="1301080"/>
          </a:xfrm>
          <a:prstGeom prst="rect">
            <a:avLst/>
          </a:prstGeom>
        </p:spPr>
      </p:pic>
    </p:spTree>
    <p:extLst>
      <p:ext uri="{BB962C8B-B14F-4D97-AF65-F5344CB8AC3E}">
        <p14:creationId xmlns:p14="http://schemas.microsoft.com/office/powerpoint/2010/main" val="421602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lnSpcReduction="20000"/>
          </a:bodyPr>
          <a:lstStyle/>
          <a:p>
            <a:r>
              <a:rPr lang="en-GB" dirty="0"/>
              <a:t>Recall: Draw the structure of an atom on a piece of paper.</a:t>
            </a:r>
          </a:p>
        </p:txBody>
      </p:sp>
      <p:pic>
        <p:nvPicPr>
          <p:cNvPr id="7" name="Picture 6"/>
          <p:cNvPicPr>
            <a:picLocks noChangeAspect="1"/>
          </p:cNvPicPr>
          <p:nvPr/>
        </p:nvPicPr>
        <p:blipFill>
          <a:blip r:embed="rId2"/>
          <a:stretch>
            <a:fillRect/>
          </a:stretch>
        </p:blipFill>
        <p:spPr>
          <a:xfrm>
            <a:off x="2820988" y="1841365"/>
            <a:ext cx="6019961" cy="5016634"/>
          </a:xfrm>
          <a:prstGeom prst="rect">
            <a:avLst/>
          </a:prstGeom>
        </p:spPr>
      </p:pic>
      <p:sp>
        <p:nvSpPr>
          <p:cNvPr id="8" name="TextBox 7"/>
          <p:cNvSpPr txBox="1"/>
          <p:nvPr/>
        </p:nvSpPr>
        <p:spPr>
          <a:xfrm>
            <a:off x="9169758" y="2009104"/>
            <a:ext cx="2820473" cy="3046988"/>
          </a:xfrm>
          <a:prstGeom prst="rect">
            <a:avLst/>
          </a:prstGeom>
          <a:noFill/>
        </p:spPr>
        <p:txBody>
          <a:bodyPr wrap="square" rtlCol="0">
            <a:spAutoFit/>
          </a:bodyPr>
          <a:lstStyle/>
          <a:p>
            <a:r>
              <a:rPr lang="en-GB" sz="2400" dirty="0">
                <a:latin typeface="Century Gothic" panose="020B0502020202020204" pitchFamily="34" charset="0"/>
              </a:rPr>
              <a:t>It should look something like this, with protons and neutrons in the nucleus and electrons orbiting around the outside.</a:t>
            </a:r>
          </a:p>
        </p:txBody>
      </p:sp>
    </p:spTree>
    <p:extLst>
      <p:ext uri="{BB962C8B-B14F-4D97-AF65-F5344CB8AC3E}">
        <p14:creationId xmlns:p14="http://schemas.microsoft.com/office/powerpoint/2010/main" val="32147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dirty="0"/>
              <a:t>Therefore we can calculate that for the neutral atom F:</a:t>
            </a:r>
          </a:p>
          <a:p>
            <a:pPr marL="0" indent="0">
              <a:buNone/>
            </a:pPr>
            <a:r>
              <a:rPr lang="en-GB" dirty="0"/>
              <a:t>Protons = </a:t>
            </a:r>
            <a:r>
              <a:rPr lang="en-GB" b="1" dirty="0"/>
              <a:t>9</a:t>
            </a:r>
            <a:r>
              <a:rPr lang="en-GB" dirty="0"/>
              <a:t> </a:t>
            </a:r>
          </a:p>
          <a:p>
            <a:pPr marL="0" indent="0">
              <a:buNone/>
            </a:pPr>
            <a:r>
              <a:rPr lang="en-GB" dirty="0"/>
              <a:t>Neutrons = 19-9 = </a:t>
            </a:r>
            <a:r>
              <a:rPr lang="en-GB" b="1" dirty="0"/>
              <a:t>10</a:t>
            </a:r>
          </a:p>
          <a:p>
            <a:pPr marL="0" indent="0">
              <a:buNone/>
            </a:pPr>
            <a:r>
              <a:rPr lang="en-GB" dirty="0"/>
              <a:t>Electrons = </a:t>
            </a:r>
            <a:r>
              <a:rPr lang="en-GB" b="1" dirty="0"/>
              <a:t>9</a:t>
            </a:r>
          </a:p>
        </p:txBody>
      </p:sp>
      <p:sp>
        <p:nvSpPr>
          <p:cNvPr id="3" name="Content Placeholder 2"/>
          <p:cNvSpPr>
            <a:spLocks noGrp="1"/>
          </p:cNvSpPr>
          <p:nvPr>
            <p:ph sz="quarter" idx="11"/>
          </p:nvPr>
        </p:nvSpPr>
        <p:spPr/>
        <p:txBody>
          <a:bodyPr/>
          <a:lstStyle/>
          <a:p>
            <a:r>
              <a:rPr lang="en-GB" dirty="0"/>
              <a:t>Ion Example </a:t>
            </a:r>
          </a:p>
        </p:txBody>
      </p:sp>
      <p:pic>
        <p:nvPicPr>
          <p:cNvPr id="4" name="Picture 3"/>
          <p:cNvPicPr>
            <a:picLocks noChangeAspect="1"/>
          </p:cNvPicPr>
          <p:nvPr/>
        </p:nvPicPr>
        <p:blipFill rotWithShape="1">
          <a:blip r:embed="rId2"/>
          <a:srcRect l="14982" t="17267" r="14008" b="11704"/>
          <a:stretch/>
        </p:blipFill>
        <p:spPr>
          <a:xfrm>
            <a:off x="10931767" y="3169704"/>
            <a:ext cx="1144323" cy="1301080"/>
          </a:xfrm>
          <a:prstGeom prst="rect">
            <a:avLst/>
          </a:prstGeom>
        </p:spPr>
      </p:pic>
    </p:spTree>
    <p:extLst>
      <p:ext uri="{BB962C8B-B14F-4D97-AF65-F5344CB8AC3E}">
        <p14:creationId xmlns:p14="http://schemas.microsoft.com/office/powerpoint/2010/main" val="284840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b="1" dirty="0">
                <a:solidFill>
                  <a:srgbClr val="C00000"/>
                </a:solidFill>
              </a:rPr>
              <a:t>F</a:t>
            </a:r>
            <a:r>
              <a:rPr lang="en-GB" b="1" baseline="30000" dirty="0">
                <a:solidFill>
                  <a:srgbClr val="C00000"/>
                </a:solidFill>
              </a:rPr>
              <a:t>-</a:t>
            </a:r>
            <a:r>
              <a:rPr lang="en-GB" baseline="-25000" dirty="0"/>
              <a:t> </a:t>
            </a:r>
            <a:r>
              <a:rPr lang="en-GB" dirty="0"/>
              <a:t> is the fluoride ion. </a:t>
            </a:r>
          </a:p>
          <a:p>
            <a:pPr marL="0" indent="0">
              <a:buNone/>
            </a:pPr>
            <a:r>
              <a:rPr lang="en-GB" dirty="0"/>
              <a:t>It has the same number of protons and neutrons as the neutral atom F, but it has a negative charge so it has one more electron!</a:t>
            </a:r>
          </a:p>
        </p:txBody>
      </p:sp>
      <p:sp>
        <p:nvSpPr>
          <p:cNvPr id="3" name="Content Placeholder 2"/>
          <p:cNvSpPr>
            <a:spLocks noGrp="1"/>
          </p:cNvSpPr>
          <p:nvPr>
            <p:ph sz="quarter" idx="11"/>
          </p:nvPr>
        </p:nvSpPr>
        <p:spPr/>
        <p:txBody>
          <a:bodyPr/>
          <a:lstStyle/>
          <a:p>
            <a:r>
              <a:rPr lang="en-GB" dirty="0"/>
              <a:t>Ion Example </a:t>
            </a:r>
          </a:p>
        </p:txBody>
      </p:sp>
      <p:pic>
        <p:nvPicPr>
          <p:cNvPr id="4" name="Picture 3"/>
          <p:cNvPicPr>
            <a:picLocks noChangeAspect="1"/>
          </p:cNvPicPr>
          <p:nvPr/>
        </p:nvPicPr>
        <p:blipFill rotWithShape="1">
          <a:blip r:embed="rId2"/>
          <a:srcRect l="14982" t="17267" r="14008" b="11704"/>
          <a:stretch/>
        </p:blipFill>
        <p:spPr>
          <a:xfrm>
            <a:off x="10957525" y="1675754"/>
            <a:ext cx="1144323" cy="1301080"/>
          </a:xfrm>
          <a:prstGeom prst="rect">
            <a:avLst/>
          </a:prstGeom>
        </p:spPr>
      </p:pic>
    </p:spTree>
    <p:extLst>
      <p:ext uri="{BB962C8B-B14F-4D97-AF65-F5344CB8AC3E}">
        <p14:creationId xmlns:p14="http://schemas.microsoft.com/office/powerpoint/2010/main" val="308593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lnSpcReduction="10000"/>
          </a:bodyPr>
          <a:lstStyle/>
          <a:p>
            <a:pPr marL="0" indent="0">
              <a:buNone/>
            </a:pPr>
            <a:r>
              <a:rPr lang="en-GB" b="1" dirty="0">
                <a:solidFill>
                  <a:srgbClr val="C00000"/>
                </a:solidFill>
              </a:rPr>
              <a:t>F</a:t>
            </a:r>
            <a:r>
              <a:rPr lang="en-GB" b="1" baseline="30000" dirty="0">
                <a:solidFill>
                  <a:srgbClr val="C00000"/>
                </a:solidFill>
              </a:rPr>
              <a:t>-</a:t>
            </a:r>
            <a:r>
              <a:rPr lang="en-GB" baseline="-25000" dirty="0"/>
              <a:t> </a:t>
            </a:r>
            <a:r>
              <a:rPr lang="en-GB" dirty="0"/>
              <a:t> is the fluoride ion. </a:t>
            </a:r>
          </a:p>
          <a:p>
            <a:pPr marL="0" indent="0">
              <a:buNone/>
            </a:pPr>
            <a:r>
              <a:rPr lang="en-GB" dirty="0"/>
              <a:t>Therefore we can calculate that for the ion F</a:t>
            </a:r>
            <a:r>
              <a:rPr lang="en-GB" baseline="30000" dirty="0"/>
              <a:t>-</a:t>
            </a:r>
            <a:r>
              <a:rPr lang="en-GB" dirty="0"/>
              <a:t>:</a:t>
            </a:r>
          </a:p>
          <a:p>
            <a:pPr marL="0" indent="0">
              <a:buNone/>
            </a:pPr>
            <a:r>
              <a:rPr lang="en-GB" dirty="0"/>
              <a:t>Protons = </a:t>
            </a:r>
            <a:r>
              <a:rPr lang="en-GB" b="1" dirty="0"/>
              <a:t>9</a:t>
            </a:r>
            <a:r>
              <a:rPr lang="en-GB" dirty="0"/>
              <a:t> </a:t>
            </a:r>
          </a:p>
          <a:p>
            <a:pPr marL="0" indent="0">
              <a:buNone/>
            </a:pPr>
            <a:r>
              <a:rPr lang="en-GB" dirty="0"/>
              <a:t>Neutrons = 19-9 = </a:t>
            </a:r>
            <a:r>
              <a:rPr lang="en-GB" b="1" dirty="0"/>
              <a:t>10</a:t>
            </a:r>
          </a:p>
          <a:p>
            <a:pPr marL="0" indent="0">
              <a:buNone/>
            </a:pPr>
            <a:r>
              <a:rPr lang="en-GB" dirty="0"/>
              <a:t>Electrons = 9+1</a:t>
            </a:r>
            <a:r>
              <a:rPr lang="en-GB" b="1" dirty="0"/>
              <a:t> = 10</a:t>
            </a:r>
          </a:p>
        </p:txBody>
      </p:sp>
      <p:sp>
        <p:nvSpPr>
          <p:cNvPr id="3" name="Content Placeholder 2"/>
          <p:cNvSpPr>
            <a:spLocks noGrp="1"/>
          </p:cNvSpPr>
          <p:nvPr>
            <p:ph sz="quarter" idx="11"/>
          </p:nvPr>
        </p:nvSpPr>
        <p:spPr/>
        <p:txBody>
          <a:bodyPr/>
          <a:lstStyle/>
          <a:p>
            <a:r>
              <a:rPr lang="en-GB" dirty="0"/>
              <a:t>Ion Example </a:t>
            </a:r>
          </a:p>
        </p:txBody>
      </p:sp>
      <p:pic>
        <p:nvPicPr>
          <p:cNvPr id="4" name="Picture 3"/>
          <p:cNvPicPr>
            <a:picLocks noChangeAspect="1"/>
          </p:cNvPicPr>
          <p:nvPr/>
        </p:nvPicPr>
        <p:blipFill rotWithShape="1">
          <a:blip r:embed="rId2"/>
          <a:srcRect l="14982" t="17267" r="14008" b="11704"/>
          <a:stretch/>
        </p:blipFill>
        <p:spPr>
          <a:xfrm>
            <a:off x="11047677" y="1740149"/>
            <a:ext cx="1144323" cy="1301080"/>
          </a:xfrm>
          <a:prstGeom prst="rect">
            <a:avLst/>
          </a:prstGeom>
        </p:spPr>
      </p:pic>
    </p:spTree>
    <p:extLst>
      <p:ext uri="{BB962C8B-B14F-4D97-AF65-F5344CB8AC3E}">
        <p14:creationId xmlns:p14="http://schemas.microsoft.com/office/powerpoint/2010/main" val="85590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rotWithShape="1">
          <a:blip r:embed="rId2"/>
          <a:srcRect t="2109"/>
          <a:stretch/>
        </p:blipFill>
        <p:spPr>
          <a:xfrm>
            <a:off x="2820988" y="2395471"/>
            <a:ext cx="9277552" cy="3165542"/>
          </a:xfrm>
          <a:prstGeom prst="rect">
            <a:avLst/>
          </a:prstGeom>
        </p:spPr>
      </p:pic>
      <p:sp>
        <p:nvSpPr>
          <p:cNvPr id="3" name="Content Placeholder 2"/>
          <p:cNvSpPr>
            <a:spLocks noGrp="1"/>
          </p:cNvSpPr>
          <p:nvPr>
            <p:ph sz="quarter" idx="11"/>
          </p:nvPr>
        </p:nvSpPr>
        <p:spPr/>
        <p:txBody>
          <a:bodyPr/>
          <a:lstStyle/>
          <a:p>
            <a:r>
              <a:rPr lang="en-GB" dirty="0"/>
              <a:t>Questions – Atoms and ions</a:t>
            </a:r>
          </a:p>
        </p:txBody>
      </p:sp>
    </p:spTree>
    <p:extLst>
      <p:ext uri="{BB962C8B-B14F-4D97-AF65-F5344CB8AC3E}">
        <p14:creationId xmlns:p14="http://schemas.microsoft.com/office/powerpoint/2010/main" val="32534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a:t>Answers – Atoms and ions</a:t>
            </a:r>
          </a:p>
        </p:txBody>
      </p:sp>
      <p:sp>
        <p:nvSpPr>
          <p:cNvPr id="5" name="Content Placeholder 4"/>
          <p:cNvSpPr>
            <a:spLocks noGrp="1"/>
          </p:cNvSpPr>
          <p:nvPr>
            <p:ph sz="quarter" idx="10"/>
          </p:nvPr>
        </p:nvSpPr>
        <p:spPr>
          <a:xfrm>
            <a:off x="2560021" y="2036520"/>
            <a:ext cx="8254843" cy="4507920"/>
          </a:xfrm>
        </p:spPr>
        <p:txBody>
          <a:bodyPr>
            <a:normAutofit fontScale="70000" lnSpcReduction="20000"/>
          </a:bodyPr>
          <a:lstStyle/>
          <a:p>
            <a:pPr marL="0" indent="0">
              <a:buNone/>
            </a:pPr>
            <a:r>
              <a:rPr lang="en-GB" dirty="0">
                <a:solidFill>
                  <a:srgbClr val="009900"/>
                </a:solidFill>
              </a:rPr>
              <a:t>a: P = 5 N = 6 E = 5 </a:t>
            </a:r>
          </a:p>
          <a:p>
            <a:pPr marL="0" indent="0">
              <a:buNone/>
            </a:pPr>
            <a:r>
              <a:rPr lang="en-GB" dirty="0">
                <a:solidFill>
                  <a:srgbClr val="009900"/>
                </a:solidFill>
              </a:rPr>
              <a:t>b: P = 7 N = 7 E = 7 </a:t>
            </a:r>
          </a:p>
          <a:p>
            <a:pPr marL="0" indent="0">
              <a:buNone/>
            </a:pPr>
            <a:r>
              <a:rPr lang="en-GB" dirty="0">
                <a:solidFill>
                  <a:srgbClr val="009900"/>
                </a:solidFill>
              </a:rPr>
              <a:t>c: P = 12 N = 12 E = 12 </a:t>
            </a:r>
          </a:p>
          <a:p>
            <a:pPr marL="0" indent="0">
              <a:buNone/>
            </a:pPr>
            <a:r>
              <a:rPr lang="en-GB" dirty="0">
                <a:solidFill>
                  <a:srgbClr val="009900"/>
                </a:solidFill>
              </a:rPr>
              <a:t>d: P = 17 N = 20 E = 17 </a:t>
            </a:r>
          </a:p>
          <a:p>
            <a:pPr marL="0" indent="0">
              <a:buNone/>
            </a:pPr>
            <a:r>
              <a:rPr lang="en-GB" dirty="0">
                <a:solidFill>
                  <a:srgbClr val="009900"/>
                </a:solidFill>
              </a:rPr>
              <a:t>e: P = 53 N = 74 E = 53  </a:t>
            </a:r>
          </a:p>
          <a:p>
            <a:pPr marL="0" indent="0">
              <a:buNone/>
            </a:pPr>
            <a:r>
              <a:rPr lang="en-GB" dirty="0">
                <a:solidFill>
                  <a:srgbClr val="009900"/>
                </a:solidFill>
              </a:rPr>
              <a:t>f: P = 9 N = 10 E = 10</a:t>
            </a:r>
          </a:p>
          <a:p>
            <a:pPr marL="0" indent="0">
              <a:buNone/>
            </a:pPr>
            <a:r>
              <a:rPr lang="en-GB" dirty="0">
                <a:solidFill>
                  <a:srgbClr val="009900"/>
                </a:solidFill>
              </a:rPr>
              <a:t>g: P = 15 N = 16 E = 18</a:t>
            </a:r>
          </a:p>
          <a:p>
            <a:pPr marL="0" indent="0">
              <a:buNone/>
            </a:pPr>
            <a:r>
              <a:rPr lang="en-GB" dirty="0">
                <a:solidFill>
                  <a:srgbClr val="009900"/>
                </a:solidFill>
              </a:rPr>
              <a:t>h: P = 19 N = 20 E = 18 </a:t>
            </a:r>
          </a:p>
          <a:p>
            <a:pPr marL="0" indent="0">
              <a:buNone/>
            </a:pPr>
            <a:r>
              <a:rPr lang="en-GB" dirty="0">
                <a:solidFill>
                  <a:srgbClr val="009900"/>
                </a:solidFill>
              </a:rPr>
              <a:t>i: P = 13 N = 14 E = 10 </a:t>
            </a:r>
          </a:p>
          <a:p>
            <a:pPr marL="0" indent="0">
              <a:buNone/>
            </a:pPr>
            <a:endParaRPr lang="en-GB" dirty="0"/>
          </a:p>
        </p:txBody>
      </p:sp>
      <p:pic>
        <p:nvPicPr>
          <p:cNvPr id="6" name="Content Placeholder 3"/>
          <p:cNvPicPr>
            <a:picLocks noChangeAspect="1"/>
          </p:cNvPicPr>
          <p:nvPr/>
        </p:nvPicPr>
        <p:blipFill rotWithShape="1">
          <a:blip r:embed="rId2"/>
          <a:srcRect t="2109"/>
          <a:stretch/>
        </p:blipFill>
        <p:spPr>
          <a:xfrm>
            <a:off x="6687443" y="1841365"/>
            <a:ext cx="5504557" cy="1878179"/>
          </a:xfrm>
          <a:prstGeom prst="rect">
            <a:avLst/>
          </a:prstGeom>
        </p:spPr>
      </p:pic>
    </p:spTree>
    <p:extLst>
      <p:ext uri="{BB962C8B-B14F-4D97-AF65-F5344CB8AC3E}">
        <p14:creationId xmlns:p14="http://schemas.microsoft.com/office/powerpoint/2010/main" val="397728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40578" y="2240924"/>
            <a:ext cx="3083698" cy="4617076"/>
          </a:xfrm>
          <a:prstGeom prst="rect">
            <a:avLst/>
          </a:prstGeom>
        </p:spPr>
      </p:pic>
      <p:pic>
        <p:nvPicPr>
          <p:cNvPr id="4" name="Content Placeholder 3"/>
          <p:cNvPicPr>
            <a:picLocks noGrp="1" noChangeAspect="1"/>
          </p:cNvPicPr>
          <p:nvPr>
            <p:ph sz="quarter" idx="10"/>
          </p:nvPr>
        </p:nvPicPr>
        <p:blipFill>
          <a:blip r:embed="rId3"/>
          <a:stretch>
            <a:fillRect/>
          </a:stretch>
        </p:blipFill>
        <p:spPr>
          <a:xfrm>
            <a:off x="2820988" y="1775653"/>
            <a:ext cx="6664270" cy="5082347"/>
          </a:xfrm>
          <a:prstGeom prst="rect">
            <a:avLst/>
          </a:prstGeom>
        </p:spPr>
      </p:pic>
      <p:sp>
        <p:nvSpPr>
          <p:cNvPr id="3" name="Content Placeholder 2"/>
          <p:cNvSpPr>
            <a:spLocks noGrp="1"/>
          </p:cNvSpPr>
          <p:nvPr>
            <p:ph sz="quarter" idx="11"/>
          </p:nvPr>
        </p:nvSpPr>
        <p:spPr/>
        <p:txBody>
          <a:bodyPr/>
          <a:lstStyle/>
          <a:p>
            <a:r>
              <a:rPr lang="en-GB" dirty="0"/>
              <a:t>Isotopes</a:t>
            </a:r>
          </a:p>
        </p:txBody>
      </p:sp>
    </p:spTree>
    <p:extLst>
      <p:ext uri="{BB962C8B-B14F-4D97-AF65-F5344CB8AC3E}">
        <p14:creationId xmlns:p14="http://schemas.microsoft.com/office/powerpoint/2010/main" val="256227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371012" cy="4883379"/>
          </a:xfrm>
        </p:spPr>
        <p:txBody>
          <a:bodyPr>
            <a:normAutofit/>
          </a:bodyPr>
          <a:lstStyle/>
          <a:p>
            <a:pPr marL="0" indent="0">
              <a:buNone/>
            </a:pPr>
            <a:r>
              <a:rPr lang="en-GB" sz="2400" dirty="0">
                <a:hlinkClick r:id="rId2"/>
              </a:rPr>
              <a:t>https://filestore.aqa.org.uk/resources/science/AQA-8462-8464-8465-INS-PT.PDF</a:t>
            </a:r>
            <a:endParaRPr lang="en-GB" sz="2400" dirty="0"/>
          </a:p>
        </p:txBody>
      </p:sp>
      <p:sp>
        <p:nvSpPr>
          <p:cNvPr id="3" name="Content Placeholder 2"/>
          <p:cNvSpPr>
            <a:spLocks noGrp="1"/>
          </p:cNvSpPr>
          <p:nvPr>
            <p:ph sz="quarter" idx="11"/>
          </p:nvPr>
        </p:nvSpPr>
        <p:spPr/>
        <p:txBody>
          <a:bodyPr>
            <a:normAutofit fontScale="85000" lnSpcReduction="20000"/>
          </a:bodyPr>
          <a:lstStyle/>
          <a:p>
            <a:r>
              <a:rPr lang="en-GB" dirty="0"/>
              <a:t>Task – complete the table</a:t>
            </a:r>
          </a:p>
          <a:p>
            <a:r>
              <a:rPr lang="en-GB" dirty="0"/>
              <a:t>Use the periodic table to help!</a:t>
            </a:r>
          </a:p>
        </p:txBody>
      </p:sp>
      <p:pic>
        <p:nvPicPr>
          <p:cNvPr id="4" name="Picture 3"/>
          <p:cNvPicPr>
            <a:picLocks noChangeAspect="1"/>
          </p:cNvPicPr>
          <p:nvPr/>
        </p:nvPicPr>
        <p:blipFill>
          <a:blip r:embed="rId3"/>
          <a:stretch>
            <a:fillRect/>
          </a:stretch>
        </p:blipFill>
        <p:spPr>
          <a:xfrm>
            <a:off x="2820988" y="2592283"/>
            <a:ext cx="8252048" cy="4132461"/>
          </a:xfrm>
          <a:prstGeom prst="rect">
            <a:avLst/>
          </a:prstGeom>
        </p:spPr>
      </p:pic>
      <p:sp>
        <p:nvSpPr>
          <p:cNvPr id="5" name="TextBox 4"/>
          <p:cNvSpPr txBox="1"/>
          <p:nvPr/>
        </p:nvSpPr>
        <p:spPr>
          <a:xfrm>
            <a:off x="4906851" y="3503054"/>
            <a:ext cx="5872766" cy="369332"/>
          </a:xfrm>
          <a:prstGeom prst="rect">
            <a:avLst/>
          </a:prstGeom>
          <a:noFill/>
        </p:spPr>
        <p:txBody>
          <a:bodyPr wrap="square" rtlCol="0">
            <a:spAutoFit/>
          </a:bodyPr>
          <a:lstStyle/>
          <a:p>
            <a:r>
              <a:rPr lang="en-GB" dirty="0"/>
              <a:t>19                 37               19                      18                       19</a:t>
            </a:r>
          </a:p>
        </p:txBody>
      </p:sp>
      <p:sp>
        <p:nvSpPr>
          <p:cNvPr id="6" name="TextBox 5"/>
          <p:cNvSpPr txBox="1"/>
          <p:nvPr/>
        </p:nvSpPr>
        <p:spPr>
          <a:xfrm>
            <a:off x="4906851" y="4598491"/>
            <a:ext cx="5872766" cy="369332"/>
          </a:xfrm>
          <a:prstGeom prst="rect">
            <a:avLst/>
          </a:prstGeom>
          <a:noFill/>
        </p:spPr>
        <p:txBody>
          <a:bodyPr wrap="square" rtlCol="0">
            <a:spAutoFit/>
          </a:bodyPr>
          <a:lstStyle/>
          <a:p>
            <a:r>
              <a:rPr lang="en-GB" dirty="0"/>
              <a:t>92</a:t>
            </a:r>
          </a:p>
        </p:txBody>
      </p:sp>
      <p:sp>
        <p:nvSpPr>
          <p:cNvPr id="7" name="TextBox 6"/>
          <p:cNvSpPr txBox="1"/>
          <p:nvPr/>
        </p:nvSpPr>
        <p:spPr>
          <a:xfrm>
            <a:off x="4906851" y="5062472"/>
            <a:ext cx="5872766" cy="369332"/>
          </a:xfrm>
          <a:prstGeom prst="rect">
            <a:avLst/>
          </a:prstGeom>
          <a:noFill/>
        </p:spPr>
        <p:txBody>
          <a:bodyPr wrap="square" rtlCol="0">
            <a:spAutoFit/>
          </a:bodyPr>
          <a:lstStyle/>
          <a:p>
            <a:r>
              <a:rPr lang="en-GB" dirty="0"/>
              <a:t>92</a:t>
            </a:r>
          </a:p>
        </p:txBody>
      </p:sp>
    </p:spTree>
    <p:extLst>
      <p:ext uri="{BB962C8B-B14F-4D97-AF65-F5344CB8AC3E}">
        <p14:creationId xmlns:p14="http://schemas.microsoft.com/office/powerpoint/2010/main" val="93348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371012" cy="4883379"/>
          </a:xfrm>
        </p:spPr>
        <p:txBody>
          <a:bodyPr>
            <a:normAutofit/>
          </a:bodyPr>
          <a:lstStyle/>
          <a:p>
            <a:pPr marL="0" indent="0">
              <a:buNone/>
            </a:pPr>
            <a:r>
              <a:rPr lang="en-GB" sz="2400" dirty="0">
                <a:hlinkClick r:id="rId2"/>
              </a:rPr>
              <a:t>https://filestore.aqa.org.uk/resources/science/AQA-8462-8464-8465-INS-PT.PDF</a:t>
            </a:r>
            <a:endParaRPr lang="en-GB" sz="2400" dirty="0"/>
          </a:p>
        </p:txBody>
      </p:sp>
      <p:sp>
        <p:nvSpPr>
          <p:cNvPr id="3" name="Content Placeholder 2"/>
          <p:cNvSpPr>
            <a:spLocks noGrp="1"/>
          </p:cNvSpPr>
          <p:nvPr>
            <p:ph sz="quarter" idx="11"/>
          </p:nvPr>
        </p:nvSpPr>
        <p:spPr/>
        <p:txBody>
          <a:bodyPr>
            <a:normAutofit/>
          </a:bodyPr>
          <a:lstStyle/>
          <a:p>
            <a:r>
              <a:rPr lang="en-GB" dirty="0"/>
              <a:t>Answers</a:t>
            </a:r>
          </a:p>
        </p:txBody>
      </p:sp>
      <p:pic>
        <p:nvPicPr>
          <p:cNvPr id="4" name="Picture 3"/>
          <p:cNvPicPr>
            <a:picLocks noChangeAspect="1"/>
          </p:cNvPicPr>
          <p:nvPr/>
        </p:nvPicPr>
        <p:blipFill>
          <a:blip r:embed="rId3"/>
          <a:stretch>
            <a:fillRect/>
          </a:stretch>
        </p:blipFill>
        <p:spPr>
          <a:xfrm>
            <a:off x="2820988" y="2592283"/>
            <a:ext cx="8252048" cy="4132461"/>
          </a:xfrm>
          <a:prstGeom prst="rect">
            <a:avLst/>
          </a:prstGeom>
        </p:spPr>
      </p:pic>
      <p:sp>
        <p:nvSpPr>
          <p:cNvPr id="5" name="TextBox 4"/>
          <p:cNvSpPr txBox="1"/>
          <p:nvPr/>
        </p:nvSpPr>
        <p:spPr>
          <a:xfrm>
            <a:off x="4906851" y="3503054"/>
            <a:ext cx="5872766" cy="369332"/>
          </a:xfrm>
          <a:prstGeom prst="rect">
            <a:avLst/>
          </a:prstGeom>
          <a:noFill/>
        </p:spPr>
        <p:txBody>
          <a:bodyPr wrap="square" rtlCol="0">
            <a:spAutoFit/>
          </a:bodyPr>
          <a:lstStyle/>
          <a:p>
            <a:r>
              <a:rPr lang="en-GB" dirty="0"/>
              <a:t>19                 37               19              37 – 19 = 18             19</a:t>
            </a:r>
          </a:p>
        </p:txBody>
      </p:sp>
      <p:sp>
        <p:nvSpPr>
          <p:cNvPr id="6" name="TextBox 5"/>
          <p:cNvSpPr txBox="1"/>
          <p:nvPr/>
        </p:nvSpPr>
        <p:spPr>
          <a:xfrm>
            <a:off x="4906851" y="4098388"/>
            <a:ext cx="5872766" cy="369332"/>
          </a:xfrm>
          <a:prstGeom prst="rect">
            <a:avLst/>
          </a:prstGeom>
          <a:noFill/>
        </p:spPr>
        <p:txBody>
          <a:bodyPr wrap="square" rtlCol="0">
            <a:spAutoFit/>
          </a:bodyPr>
          <a:lstStyle/>
          <a:p>
            <a:r>
              <a:rPr lang="en-GB" dirty="0"/>
              <a:t>8                 17                  8               17 – 8 = 9                   8</a:t>
            </a:r>
          </a:p>
        </p:txBody>
      </p:sp>
      <p:sp>
        <p:nvSpPr>
          <p:cNvPr id="7" name="TextBox 6"/>
          <p:cNvSpPr txBox="1"/>
          <p:nvPr/>
        </p:nvSpPr>
        <p:spPr>
          <a:xfrm>
            <a:off x="4906851" y="4598491"/>
            <a:ext cx="5872766" cy="369332"/>
          </a:xfrm>
          <a:prstGeom prst="rect">
            <a:avLst/>
          </a:prstGeom>
          <a:noFill/>
        </p:spPr>
        <p:txBody>
          <a:bodyPr wrap="square" rtlCol="0">
            <a:spAutoFit/>
          </a:bodyPr>
          <a:lstStyle/>
          <a:p>
            <a:r>
              <a:rPr lang="en-GB" dirty="0"/>
              <a:t>92                235               92           235 – 92 = 143           92</a:t>
            </a:r>
          </a:p>
        </p:txBody>
      </p:sp>
      <p:sp>
        <p:nvSpPr>
          <p:cNvPr id="8" name="TextBox 7"/>
          <p:cNvSpPr txBox="1"/>
          <p:nvPr/>
        </p:nvSpPr>
        <p:spPr>
          <a:xfrm>
            <a:off x="4906851" y="5098594"/>
            <a:ext cx="5872766" cy="369332"/>
          </a:xfrm>
          <a:prstGeom prst="rect">
            <a:avLst/>
          </a:prstGeom>
          <a:noFill/>
        </p:spPr>
        <p:txBody>
          <a:bodyPr wrap="square" rtlCol="0">
            <a:spAutoFit/>
          </a:bodyPr>
          <a:lstStyle/>
          <a:p>
            <a:r>
              <a:rPr lang="en-GB" dirty="0"/>
              <a:t>92                238               92           238 – 92 = 147           92</a:t>
            </a:r>
          </a:p>
        </p:txBody>
      </p:sp>
      <p:sp>
        <p:nvSpPr>
          <p:cNvPr id="9" name="TextBox 8"/>
          <p:cNvSpPr txBox="1"/>
          <p:nvPr/>
        </p:nvSpPr>
        <p:spPr>
          <a:xfrm>
            <a:off x="4906851" y="5601391"/>
            <a:ext cx="5872766" cy="369332"/>
          </a:xfrm>
          <a:prstGeom prst="rect">
            <a:avLst/>
          </a:prstGeom>
          <a:noFill/>
        </p:spPr>
        <p:txBody>
          <a:bodyPr wrap="square" rtlCol="0">
            <a:spAutoFit/>
          </a:bodyPr>
          <a:lstStyle/>
          <a:p>
            <a:r>
              <a:rPr lang="en-GB" dirty="0"/>
              <a:t>5                   10                5                 10 – 5 = 5                 5</a:t>
            </a:r>
          </a:p>
        </p:txBody>
      </p:sp>
      <p:sp>
        <p:nvSpPr>
          <p:cNvPr id="10" name="TextBox 9"/>
          <p:cNvSpPr txBox="1"/>
          <p:nvPr/>
        </p:nvSpPr>
        <p:spPr>
          <a:xfrm>
            <a:off x="4906851" y="6076062"/>
            <a:ext cx="5872766" cy="369332"/>
          </a:xfrm>
          <a:prstGeom prst="rect">
            <a:avLst/>
          </a:prstGeom>
          <a:noFill/>
        </p:spPr>
        <p:txBody>
          <a:bodyPr wrap="square" rtlCol="0">
            <a:spAutoFit/>
          </a:bodyPr>
          <a:lstStyle/>
          <a:p>
            <a:r>
              <a:rPr lang="en-GB" dirty="0"/>
              <a:t>5                   11                5                 11 – 5 = 6                 5</a:t>
            </a:r>
          </a:p>
        </p:txBody>
      </p:sp>
    </p:spTree>
    <p:extLst>
      <p:ext uri="{BB962C8B-B14F-4D97-AF65-F5344CB8AC3E}">
        <p14:creationId xmlns:p14="http://schemas.microsoft.com/office/powerpoint/2010/main" val="2546420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2438889"/>
          </a:xfrm>
        </p:spPr>
        <p:txBody>
          <a:bodyPr>
            <a:normAutofit fontScale="92500" lnSpcReduction="10000"/>
          </a:bodyPr>
          <a:lstStyle/>
          <a:p>
            <a:pPr marL="0" indent="0">
              <a:buNone/>
            </a:pPr>
            <a:r>
              <a:rPr lang="en-GB" dirty="0"/>
              <a:t>Below are three isotopes of carbon. Explain the differences and similarities that you might expect to see between the isotopes.</a:t>
            </a:r>
          </a:p>
        </p:txBody>
      </p:sp>
      <p:sp>
        <p:nvSpPr>
          <p:cNvPr id="3" name="Content Placeholder 2"/>
          <p:cNvSpPr>
            <a:spLocks noGrp="1"/>
          </p:cNvSpPr>
          <p:nvPr>
            <p:ph sz="quarter" idx="11"/>
          </p:nvPr>
        </p:nvSpPr>
        <p:spPr/>
        <p:txBody>
          <a:bodyPr/>
          <a:lstStyle/>
          <a:p>
            <a:r>
              <a:rPr lang="en-GB" dirty="0"/>
              <a:t>Isotopes Question</a:t>
            </a:r>
          </a:p>
        </p:txBody>
      </p:sp>
      <p:pic>
        <p:nvPicPr>
          <p:cNvPr id="4" name="Picture 3"/>
          <p:cNvPicPr>
            <a:picLocks noChangeAspect="1"/>
          </p:cNvPicPr>
          <p:nvPr/>
        </p:nvPicPr>
        <p:blipFill>
          <a:blip r:embed="rId2"/>
          <a:stretch>
            <a:fillRect/>
          </a:stretch>
        </p:blipFill>
        <p:spPr>
          <a:xfrm>
            <a:off x="8276823" y="4655713"/>
            <a:ext cx="3915177" cy="2202287"/>
          </a:xfrm>
          <a:prstGeom prst="rect">
            <a:avLst/>
          </a:prstGeom>
        </p:spPr>
      </p:pic>
    </p:spTree>
    <p:extLst>
      <p:ext uri="{BB962C8B-B14F-4D97-AF65-F5344CB8AC3E}">
        <p14:creationId xmlns:p14="http://schemas.microsoft.com/office/powerpoint/2010/main" val="2890744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3024877"/>
          </a:xfrm>
        </p:spPr>
        <p:txBody>
          <a:bodyPr>
            <a:normAutofit fontScale="77500" lnSpcReduction="20000"/>
          </a:bodyPr>
          <a:lstStyle/>
          <a:p>
            <a:pPr marL="0" indent="0">
              <a:buNone/>
            </a:pPr>
            <a:r>
              <a:rPr lang="en-GB" dirty="0">
                <a:solidFill>
                  <a:srgbClr val="009900"/>
                </a:solidFill>
              </a:rPr>
              <a:t>Isotopes often have different physical properties (density, boiling point etc.) but have the same chemical properties. This is because isotopes have the same number of electrons and it is the electronic structure that dictates the chemical properties of an element.</a:t>
            </a:r>
          </a:p>
        </p:txBody>
      </p:sp>
      <p:sp>
        <p:nvSpPr>
          <p:cNvPr id="3" name="Content Placeholder 2"/>
          <p:cNvSpPr>
            <a:spLocks noGrp="1"/>
          </p:cNvSpPr>
          <p:nvPr>
            <p:ph sz="quarter" idx="11"/>
          </p:nvPr>
        </p:nvSpPr>
        <p:spPr/>
        <p:txBody>
          <a:bodyPr/>
          <a:lstStyle/>
          <a:p>
            <a:r>
              <a:rPr lang="en-GB" dirty="0"/>
              <a:t>Isotopes Answer</a:t>
            </a:r>
          </a:p>
        </p:txBody>
      </p:sp>
      <p:pic>
        <p:nvPicPr>
          <p:cNvPr id="4" name="Picture 3"/>
          <p:cNvPicPr>
            <a:picLocks noChangeAspect="1"/>
          </p:cNvPicPr>
          <p:nvPr/>
        </p:nvPicPr>
        <p:blipFill>
          <a:blip r:embed="rId2"/>
          <a:stretch>
            <a:fillRect/>
          </a:stretch>
        </p:blipFill>
        <p:spPr>
          <a:xfrm>
            <a:off x="8276823" y="4655713"/>
            <a:ext cx="3915177" cy="2202287"/>
          </a:xfrm>
          <a:prstGeom prst="rect">
            <a:avLst/>
          </a:prstGeom>
        </p:spPr>
      </p:pic>
    </p:spTree>
    <p:extLst>
      <p:ext uri="{BB962C8B-B14F-4D97-AF65-F5344CB8AC3E}">
        <p14:creationId xmlns:p14="http://schemas.microsoft.com/office/powerpoint/2010/main" val="6578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1304024704"/>
              </p:ext>
            </p:extLst>
          </p:nvPr>
        </p:nvGraphicFramePr>
        <p:xfrm>
          <a:off x="2820831" y="2937367"/>
          <a:ext cx="8255000" cy="1828800"/>
        </p:xfrm>
        <a:graphic>
          <a:graphicData uri="http://schemas.openxmlformats.org/drawingml/2006/table">
            <a:tbl>
              <a:tblPr firstRow="1" bandRow="1">
                <a:tableStyleId>{5C22544A-7EE6-4342-B048-85BDC9FD1C3A}</a:tableStyleId>
              </a:tblPr>
              <a:tblGrid>
                <a:gridCol w="206375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063750">
                  <a:extLst>
                    <a:ext uri="{9D8B030D-6E8A-4147-A177-3AD203B41FA5}">
                      <a16:colId xmlns:a16="http://schemas.microsoft.com/office/drawing/2014/main" val="20002"/>
                    </a:ext>
                  </a:extLst>
                </a:gridCol>
                <a:gridCol w="2063750">
                  <a:extLst>
                    <a:ext uri="{9D8B030D-6E8A-4147-A177-3AD203B41FA5}">
                      <a16:colId xmlns:a16="http://schemas.microsoft.com/office/drawing/2014/main" val="20003"/>
                    </a:ext>
                  </a:extLst>
                </a:gridCol>
              </a:tblGrid>
              <a:tr h="370840">
                <a:tc>
                  <a:txBody>
                    <a:bodyPr/>
                    <a:lstStyle/>
                    <a:p>
                      <a:r>
                        <a:rPr lang="en-GB" dirty="0"/>
                        <a:t>Particle</a:t>
                      </a:r>
                    </a:p>
                  </a:txBody>
                  <a:tcPr/>
                </a:tc>
                <a:tc>
                  <a:txBody>
                    <a:bodyPr/>
                    <a:lstStyle/>
                    <a:p>
                      <a:r>
                        <a:rPr lang="en-GB" dirty="0"/>
                        <a:t>Mass</a:t>
                      </a:r>
                    </a:p>
                  </a:txBody>
                  <a:tcPr/>
                </a:tc>
                <a:tc>
                  <a:txBody>
                    <a:bodyPr/>
                    <a:lstStyle/>
                    <a:p>
                      <a:r>
                        <a:rPr lang="en-GB" dirty="0"/>
                        <a:t>Charge</a:t>
                      </a:r>
                    </a:p>
                  </a:txBody>
                  <a:tcPr/>
                </a:tc>
                <a:tc>
                  <a:txBody>
                    <a:bodyPr/>
                    <a:lstStyle/>
                    <a:p>
                      <a:r>
                        <a:rPr lang="en-GB" dirty="0"/>
                        <a:t>Position</a:t>
                      </a:r>
                    </a:p>
                  </a:txBody>
                  <a:tcPr/>
                </a:tc>
                <a:extLst>
                  <a:ext uri="{0D108BD9-81ED-4DB2-BD59-A6C34878D82A}">
                    <a16:rowId xmlns:a16="http://schemas.microsoft.com/office/drawing/2014/main" val="10000"/>
                  </a:ext>
                </a:extLst>
              </a:tr>
              <a:tr h="370840">
                <a:tc>
                  <a:txBody>
                    <a:bodyPr/>
                    <a:lstStyle/>
                    <a:p>
                      <a:r>
                        <a:rPr lang="en-GB" dirty="0"/>
                        <a:t>Proton</a:t>
                      </a:r>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dirty="0"/>
                        <a:t>Neutron</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r>
                        <a:rPr lang="en-GB" dirty="0"/>
                        <a:t>Electron</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
        <p:nvSpPr>
          <p:cNvPr id="3" name="Content Placeholder 2"/>
          <p:cNvSpPr>
            <a:spLocks noGrp="1"/>
          </p:cNvSpPr>
          <p:nvPr>
            <p:ph sz="quarter" idx="11"/>
          </p:nvPr>
        </p:nvSpPr>
        <p:spPr/>
        <p:txBody>
          <a:bodyPr>
            <a:normAutofit fontScale="92500" lnSpcReduction="20000"/>
          </a:bodyPr>
          <a:lstStyle/>
          <a:p>
            <a:r>
              <a:rPr lang="en-GB" dirty="0"/>
              <a:t>Watch the video, then copy and complete the table</a:t>
            </a:r>
          </a:p>
        </p:txBody>
      </p:sp>
      <p:sp>
        <p:nvSpPr>
          <p:cNvPr id="6" name="Rectangle 5"/>
          <p:cNvSpPr/>
          <p:nvPr/>
        </p:nvSpPr>
        <p:spPr>
          <a:xfrm>
            <a:off x="2820988" y="2321546"/>
            <a:ext cx="6464847" cy="461665"/>
          </a:xfrm>
          <a:prstGeom prst="rect">
            <a:avLst/>
          </a:prstGeom>
        </p:spPr>
        <p:txBody>
          <a:bodyPr wrap="none">
            <a:spAutoFit/>
          </a:bodyPr>
          <a:lstStyle/>
          <a:p>
            <a:r>
              <a:rPr lang="en-GB" sz="2400" dirty="0">
                <a:hlinkClick r:id="rId2"/>
              </a:rPr>
              <a:t>https://www.youtube.com/watch?v=cpBb2bgFO6I</a:t>
            </a:r>
            <a:endParaRPr lang="en-GB" sz="2400" dirty="0"/>
          </a:p>
        </p:txBody>
      </p:sp>
    </p:spTree>
    <p:extLst>
      <p:ext uri="{BB962C8B-B14F-4D97-AF65-F5344CB8AC3E}">
        <p14:creationId xmlns:p14="http://schemas.microsoft.com/office/powerpoint/2010/main" val="2940643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t>Attempt this question if you’re up for a challenge!</a:t>
            </a:r>
          </a:p>
          <a:p>
            <a:pPr marL="0" indent="0">
              <a:buNone/>
            </a:pPr>
            <a:r>
              <a:rPr lang="en-GB" dirty="0"/>
              <a:t>Watch the video first.</a:t>
            </a:r>
          </a:p>
          <a:p>
            <a:pPr marL="0" indent="0">
              <a:buNone/>
            </a:pPr>
            <a:r>
              <a:rPr lang="en-GB" dirty="0">
                <a:hlinkClick r:id="rId2"/>
              </a:rPr>
              <a:t>https://www.youtube.com/watch?v=OY_lPQVXENI</a:t>
            </a:r>
            <a:endParaRPr lang="en-GB" dirty="0"/>
          </a:p>
        </p:txBody>
      </p:sp>
      <p:sp>
        <p:nvSpPr>
          <p:cNvPr id="3" name="Content Placeholder 2"/>
          <p:cNvSpPr>
            <a:spLocks noGrp="1"/>
          </p:cNvSpPr>
          <p:nvPr>
            <p:ph sz="quarter" idx="11"/>
          </p:nvPr>
        </p:nvSpPr>
        <p:spPr/>
        <p:txBody>
          <a:bodyPr/>
          <a:lstStyle/>
          <a:p>
            <a:r>
              <a:rPr lang="en-GB" dirty="0"/>
              <a:t>Extra Challenge</a:t>
            </a:r>
          </a:p>
        </p:txBody>
      </p:sp>
    </p:spTree>
    <p:extLst>
      <p:ext uri="{BB962C8B-B14F-4D97-AF65-F5344CB8AC3E}">
        <p14:creationId xmlns:p14="http://schemas.microsoft.com/office/powerpoint/2010/main" val="2622842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stretch>
            <a:fillRect/>
          </a:stretch>
        </p:blipFill>
        <p:spPr>
          <a:xfrm>
            <a:off x="2820988" y="2086379"/>
            <a:ext cx="8382611" cy="3307343"/>
          </a:xfrm>
          <a:prstGeom prst="rect">
            <a:avLst/>
          </a:prstGeom>
        </p:spPr>
      </p:pic>
      <p:sp>
        <p:nvSpPr>
          <p:cNvPr id="3" name="Content Placeholder 2"/>
          <p:cNvSpPr>
            <a:spLocks noGrp="1"/>
          </p:cNvSpPr>
          <p:nvPr>
            <p:ph sz="quarter" idx="11"/>
          </p:nvPr>
        </p:nvSpPr>
        <p:spPr/>
        <p:txBody>
          <a:bodyPr/>
          <a:lstStyle/>
          <a:p>
            <a:r>
              <a:rPr lang="en-GB" dirty="0"/>
              <a:t>Challenge Questions</a:t>
            </a:r>
          </a:p>
        </p:txBody>
      </p:sp>
      <p:sp>
        <p:nvSpPr>
          <p:cNvPr id="5" name="TextBox 4"/>
          <p:cNvSpPr txBox="1"/>
          <p:nvPr/>
        </p:nvSpPr>
        <p:spPr>
          <a:xfrm>
            <a:off x="2820988" y="5589431"/>
            <a:ext cx="8692725" cy="830997"/>
          </a:xfrm>
          <a:prstGeom prst="rect">
            <a:avLst/>
          </a:prstGeom>
          <a:noFill/>
        </p:spPr>
        <p:txBody>
          <a:bodyPr wrap="square" rtlCol="0">
            <a:spAutoFit/>
          </a:bodyPr>
          <a:lstStyle/>
          <a:p>
            <a:r>
              <a:rPr lang="en-GB" sz="2400" dirty="0">
                <a:latin typeface="Century Gothic" panose="020B0502020202020204" pitchFamily="34" charset="0"/>
              </a:rPr>
              <a:t>Email Miss Slack for answers! </a:t>
            </a:r>
          </a:p>
          <a:p>
            <a:r>
              <a:rPr lang="en-GB" sz="2400" dirty="0">
                <a:latin typeface="Century Gothic" panose="020B0502020202020204" pitchFamily="34" charset="0"/>
              </a:rPr>
              <a:t>sslack@bluecoatmeres.co.uk</a:t>
            </a:r>
          </a:p>
        </p:txBody>
      </p:sp>
    </p:spTree>
    <p:extLst>
      <p:ext uri="{BB962C8B-B14F-4D97-AF65-F5344CB8AC3E}">
        <p14:creationId xmlns:p14="http://schemas.microsoft.com/office/powerpoint/2010/main" val="193004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Structure</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Recall the number of electrons in an atom or ion. </a:t>
            </a:r>
          </a:p>
          <a:p>
            <a:pPr marL="342900" indent="-342900">
              <a:buFont typeface="Arial" panose="020B0604020202020204" pitchFamily="34" charset="0"/>
              <a:buChar char="•"/>
            </a:pPr>
            <a:r>
              <a:rPr lang="en-GB" dirty="0"/>
              <a:t>Describe and draw the electronic structure of atoms and ions.</a:t>
            </a:r>
          </a:p>
          <a:p>
            <a:pPr marL="342900" indent="-342900">
              <a:buFont typeface="Arial" panose="020B0604020202020204" pitchFamily="34" charset="0"/>
              <a:buChar char="•"/>
            </a:pPr>
            <a:r>
              <a:rPr lang="en-GB" dirty="0"/>
              <a:t>Explain how electronic structure of atoms dictates the ions formed.</a:t>
            </a:r>
          </a:p>
        </p:txBody>
      </p:sp>
      <p:sp>
        <p:nvSpPr>
          <p:cNvPr id="4" name="Text Placeholder 3"/>
          <p:cNvSpPr>
            <a:spLocks noGrp="1"/>
          </p:cNvSpPr>
          <p:nvPr>
            <p:ph type="body" sz="quarter" idx="11"/>
          </p:nvPr>
        </p:nvSpPr>
        <p:spPr/>
        <p:txBody>
          <a:bodyPr/>
          <a:lstStyle/>
          <a:p>
            <a:r>
              <a:rPr lang="en-GB" dirty="0"/>
              <a:t>To understand the electronic structure of a different atoms.</a:t>
            </a:r>
          </a:p>
        </p:txBody>
      </p:sp>
    </p:spTree>
    <p:extLst>
      <p:ext uri="{BB962C8B-B14F-4D97-AF65-F5344CB8AC3E}">
        <p14:creationId xmlns:p14="http://schemas.microsoft.com/office/powerpoint/2010/main" val="87091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0"/>
          </p:nvPr>
        </p:nvSpPr>
        <p:spPr/>
        <p:txBody>
          <a:bodyPr/>
          <a:lstStyle/>
          <a:p>
            <a:pPr marL="0" indent="0">
              <a:buNone/>
            </a:pPr>
            <a:r>
              <a:rPr lang="en-GB" dirty="0"/>
              <a:t>Use the periodic table to help.</a:t>
            </a:r>
          </a:p>
          <a:p>
            <a:pPr marL="0" indent="0">
              <a:buNone/>
            </a:pPr>
            <a:r>
              <a:rPr lang="en-GB" sz="4400" dirty="0">
                <a:hlinkClick r:id="rId2"/>
              </a:rPr>
              <a:t>https://filestore.aqa.org.uk/resources/science/AQA-8462-8464-8465-INS-PT.PDF</a:t>
            </a:r>
            <a:endParaRPr lang="en-GB" sz="4400" dirty="0"/>
          </a:p>
          <a:p>
            <a:pPr marL="0" indent="0">
              <a:buNone/>
            </a:pPr>
            <a:endParaRPr lang="en-GB" dirty="0"/>
          </a:p>
        </p:txBody>
      </p:sp>
      <p:sp>
        <p:nvSpPr>
          <p:cNvPr id="14" name="Content Placeholder 13"/>
          <p:cNvSpPr>
            <a:spLocks noGrp="1"/>
          </p:cNvSpPr>
          <p:nvPr>
            <p:ph sz="quarter" idx="11"/>
          </p:nvPr>
        </p:nvSpPr>
        <p:spPr/>
        <p:txBody>
          <a:bodyPr>
            <a:normAutofit fontScale="92500" lnSpcReduction="20000"/>
          </a:bodyPr>
          <a:lstStyle/>
          <a:p>
            <a:r>
              <a:rPr lang="en-GB" dirty="0"/>
              <a:t>How many electrons are in the following atoms/ions?</a:t>
            </a:r>
          </a:p>
        </p:txBody>
      </p:sp>
    </p:spTree>
    <p:extLst>
      <p:ext uri="{BB962C8B-B14F-4D97-AF65-F5344CB8AC3E}">
        <p14:creationId xmlns:p14="http://schemas.microsoft.com/office/powerpoint/2010/main" val="948605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0"/>
          </p:nvPr>
        </p:nvSpPr>
        <p:spPr>
          <a:xfrm>
            <a:off x="2820988" y="2216824"/>
            <a:ext cx="4326787" cy="4507920"/>
          </a:xfrm>
        </p:spPr>
        <p:txBody>
          <a:bodyPr>
            <a:normAutofit lnSpcReduction="10000"/>
          </a:bodyPr>
          <a:lstStyle/>
          <a:p>
            <a:pPr marL="742950" indent="-742950">
              <a:buAutoNum type="arabicPeriod"/>
            </a:pPr>
            <a:r>
              <a:rPr lang="en-GB" dirty="0"/>
              <a:t>Na</a:t>
            </a:r>
          </a:p>
          <a:p>
            <a:pPr marL="742950" indent="-742950">
              <a:buAutoNum type="arabicPeriod"/>
            </a:pPr>
            <a:r>
              <a:rPr lang="en-GB" dirty="0"/>
              <a:t>K</a:t>
            </a:r>
            <a:r>
              <a:rPr lang="en-GB" baseline="30000" dirty="0"/>
              <a:t>+</a:t>
            </a:r>
            <a:endParaRPr lang="en-GB" dirty="0"/>
          </a:p>
          <a:p>
            <a:pPr marL="742950" indent="-742950">
              <a:buAutoNum type="arabicPeriod"/>
            </a:pPr>
            <a:r>
              <a:rPr lang="en-GB" dirty="0"/>
              <a:t>O</a:t>
            </a:r>
          </a:p>
          <a:p>
            <a:pPr marL="742950" indent="-742950">
              <a:buAutoNum type="arabicPeriod"/>
            </a:pPr>
            <a:r>
              <a:rPr lang="en-GB" dirty="0"/>
              <a:t>Si</a:t>
            </a:r>
          </a:p>
          <a:p>
            <a:pPr marL="742950" indent="-742950">
              <a:buAutoNum type="arabicPeriod"/>
            </a:pPr>
            <a:r>
              <a:rPr lang="en-GB" dirty="0"/>
              <a:t>Cl</a:t>
            </a:r>
            <a:r>
              <a:rPr lang="en-GB" baseline="30000" dirty="0"/>
              <a:t>-</a:t>
            </a:r>
            <a:endParaRPr lang="en-GB" dirty="0"/>
          </a:p>
          <a:p>
            <a:pPr marL="742950" indent="-742950">
              <a:buAutoNum type="arabicPeriod"/>
            </a:pPr>
            <a:r>
              <a:rPr lang="en-GB" dirty="0"/>
              <a:t>O</a:t>
            </a:r>
            <a:r>
              <a:rPr lang="en-GB" baseline="30000" dirty="0"/>
              <a:t>2-</a:t>
            </a:r>
            <a:endParaRPr lang="en-GB" baseline="-25000" dirty="0"/>
          </a:p>
          <a:p>
            <a:pPr marL="0" indent="0">
              <a:buNone/>
            </a:pPr>
            <a:endParaRPr lang="en-GB" dirty="0"/>
          </a:p>
        </p:txBody>
      </p:sp>
      <p:sp>
        <p:nvSpPr>
          <p:cNvPr id="14" name="Content Placeholder 13"/>
          <p:cNvSpPr>
            <a:spLocks noGrp="1"/>
          </p:cNvSpPr>
          <p:nvPr>
            <p:ph sz="quarter" idx="11"/>
          </p:nvPr>
        </p:nvSpPr>
        <p:spPr/>
        <p:txBody>
          <a:bodyPr>
            <a:normAutofit fontScale="92500" lnSpcReduction="20000"/>
          </a:bodyPr>
          <a:lstStyle/>
          <a:p>
            <a:r>
              <a:rPr lang="en-GB" dirty="0"/>
              <a:t>How many electrons are in the following atoms/ions?</a:t>
            </a:r>
          </a:p>
        </p:txBody>
      </p:sp>
      <p:sp>
        <p:nvSpPr>
          <p:cNvPr id="4" name="Content Placeholder 12"/>
          <p:cNvSpPr txBox="1">
            <a:spLocks/>
          </p:cNvSpPr>
          <p:nvPr/>
        </p:nvSpPr>
        <p:spPr>
          <a:xfrm>
            <a:off x="7249174" y="2216824"/>
            <a:ext cx="4326787" cy="4507920"/>
          </a:xfrm>
          <a:prstGeom prst="rect">
            <a:avLst/>
          </a:prstGeom>
        </p:spPr>
        <p:txBody>
          <a:bodyPr vert="horz" lIns="91440" tIns="45720" rIns="91440" bIns="45720" rtlCol="0">
            <a:normAutofit lnSpcReduction="10000"/>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742950" indent="-742950">
              <a:buFont typeface="+mj-lt"/>
              <a:buAutoNum type="arabicPeriod" startAt="7"/>
            </a:pPr>
            <a:r>
              <a:rPr lang="en-GB" dirty="0"/>
              <a:t>Mg</a:t>
            </a:r>
          </a:p>
          <a:p>
            <a:pPr marL="742950" indent="-742950">
              <a:buFont typeface="+mj-lt"/>
              <a:buAutoNum type="arabicPeriod" startAt="7"/>
            </a:pPr>
            <a:r>
              <a:rPr lang="en-GB" dirty="0" err="1"/>
              <a:t>Xe</a:t>
            </a:r>
            <a:endParaRPr lang="en-GB" dirty="0"/>
          </a:p>
          <a:p>
            <a:pPr marL="742950" indent="-742950">
              <a:buFont typeface="+mj-lt"/>
              <a:buAutoNum type="arabicPeriod" startAt="7"/>
            </a:pPr>
            <a:r>
              <a:rPr lang="en-GB" dirty="0"/>
              <a:t>I</a:t>
            </a:r>
            <a:r>
              <a:rPr lang="en-GB" baseline="30000" dirty="0"/>
              <a:t>-</a:t>
            </a:r>
            <a:endParaRPr lang="en-GB" dirty="0"/>
          </a:p>
          <a:p>
            <a:pPr marL="742950" indent="-742950">
              <a:buFont typeface="+mj-lt"/>
              <a:buAutoNum type="arabicPeriod" startAt="7"/>
            </a:pPr>
            <a:r>
              <a:rPr lang="en-GB" dirty="0"/>
              <a:t>Li</a:t>
            </a:r>
            <a:r>
              <a:rPr lang="en-GB" baseline="30000" dirty="0"/>
              <a:t>+</a:t>
            </a:r>
          </a:p>
          <a:p>
            <a:pPr marL="742950" indent="-742950">
              <a:buFont typeface="+mj-lt"/>
              <a:buAutoNum type="arabicPeriod" startAt="7"/>
            </a:pPr>
            <a:r>
              <a:rPr lang="en-GB" dirty="0"/>
              <a:t>H</a:t>
            </a:r>
            <a:r>
              <a:rPr lang="en-GB" baseline="30000" dirty="0"/>
              <a:t>+</a:t>
            </a:r>
          </a:p>
          <a:p>
            <a:pPr marL="742950" indent="-742950">
              <a:buFont typeface="+mj-lt"/>
              <a:buAutoNum type="arabicPeriod" startAt="7"/>
            </a:pPr>
            <a:r>
              <a:rPr lang="en-GB" dirty="0"/>
              <a:t>He</a:t>
            </a:r>
          </a:p>
        </p:txBody>
      </p:sp>
    </p:spTree>
    <p:extLst>
      <p:ext uri="{BB962C8B-B14F-4D97-AF65-F5344CB8AC3E}">
        <p14:creationId xmlns:p14="http://schemas.microsoft.com/office/powerpoint/2010/main" val="1401416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0"/>
          </p:nvPr>
        </p:nvSpPr>
        <p:spPr>
          <a:xfrm>
            <a:off x="2820988" y="2216824"/>
            <a:ext cx="4326787" cy="4507920"/>
          </a:xfrm>
        </p:spPr>
        <p:txBody>
          <a:bodyPr>
            <a:normAutofit lnSpcReduction="10000"/>
          </a:bodyPr>
          <a:lstStyle/>
          <a:p>
            <a:pPr marL="742950" indent="-742950">
              <a:buAutoNum type="arabicPeriod"/>
            </a:pPr>
            <a:r>
              <a:rPr lang="en-GB" dirty="0">
                <a:solidFill>
                  <a:srgbClr val="009900"/>
                </a:solidFill>
              </a:rPr>
              <a:t>Na - 11  </a:t>
            </a:r>
          </a:p>
          <a:p>
            <a:pPr marL="742950" indent="-742950">
              <a:buAutoNum type="arabicPeriod"/>
            </a:pPr>
            <a:r>
              <a:rPr lang="en-GB" dirty="0">
                <a:solidFill>
                  <a:srgbClr val="009900"/>
                </a:solidFill>
              </a:rPr>
              <a:t>K</a:t>
            </a:r>
            <a:r>
              <a:rPr lang="en-GB" baseline="30000" dirty="0">
                <a:solidFill>
                  <a:srgbClr val="009900"/>
                </a:solidFill>
              </a:rPr>
              <a:t>+ </a:t>
            </a:r>
            <a:r>
              <a:rPr lang="en-GB" dirty="0">
                <a:solidFill>
                  <a:srgbClr val="009900"/>
                </a:solidFill>
              </a:rPr>
              <a:t>- 18</a:t>
            </a:r>
          </a:p>
          <a:p>
            <a:pPr marL="742950" indent="-742950">
              <a:buAutoNum type="arabicPeriod"/>
            </a:pPr>
            <a:r>
              <a:rPr lang="en-GB" dirty="0">
                <a:solidFill>
                  <a:srgbClr val="009900"/>
                </a:solidFill>
              </a:rPr>
              <a:t>O - 8</a:t>
            </a:r>
          </a:p>
          <a:p>
            <a:pPr marL="742950" indent="-742950">
              <a:buAutoNum type="arabicPeriod"/>
            </a:pPr>
            <a:r>
              <a:rPr lang="en-GB" dirty="0">
                <a:solidFill>
                  <a:srgbClr val="009900"/>
                </a:solidFill>
              </a:rPr>
              <a:t>Si - 14</a:t>
            </a:r>
          </a:p>
          <a:p>
            <a:pPr marL="742950" indent="-742950">
              <a:buAutoNum type="arabicPeriod"/>
            </a:pPr>
            <a:r>
              <a:rPr lang="en-GB" dirty="0">
                <a:solidFill>
                  <a:srgbClr val="009900"/>
                </a:solidFill>
              </a:rPr>
              <a:t>Cl</a:t>
            </a:r>
            <a:r>
              <a:rPr lang="en-GB" baseline="30000" dirty="0">
                <a:solidFill>
                  <a:srgbClr val="009900"/>
                </a:solidFill>
              </a:rPr>
              <a:t>- </a:t>
            </a:r>
            <a:r>
              <a:rPr lang="en-GB" dirty="0">
                <a:solidFill>
                  <a:srgbClr val="009900"/>
                </a:solidFill>
              </a:rPr>
              <a:t>- 17</a:t>
            </a:r>
          </a:p>
          <a:p>
            <a:pPr marL="742950" indent="-742950">
              <a:buAutoNum type="arabicPeriod"/>
            </a:pPr>
            <a:r>
              <a:rPr lang="en-GB" dirty="0">
                <a:solidFill>
                  <a:srgbClr val="009900"/>
                </a:solidFill>
              </a:rPr>
              <a:t>O</a:t>
            </a:r>
            <a:r>
              <a:rPr lang="en-GB" baseline="30000" dirty="0">
                <a:solidFill>
                  <a:srgbClr val="009900"/>
                </a:solidFill>
              </a:rPr>
              <a:t>2- </a:t>
            </a:r>
            <a:r>
              <a:rPr lang="en-GB" dirty="0">
                <a:solidFill>
                  <a:srgbClr val="009900"/>
                </a:solidFill>
              </a:rPr>
              <a:t>- 10</a:t>
            </a:r>
            <a:endParaRPr lang="en-GB" baseline="-25000" dirty="0">
              <a:solidFill>
                <a:srgbClr val="009900"/>
              </a:solidFill>
            </a:endParaRPr>
          </a:p>
          <a:p>
            <a:pPr marL="0" indent="0">
              <a:buNone/>
            </a:pPr>
            <a:endParaRPr lang="en-GB" dirty="0"/>
          </a:p>
        </p:txBody>
      </p:sp>
      <p:sp>
        <p:nvSpPr>
          <p:cNvPr id="14" name="Content Placeholder 13"/>
          <p:cNvSpPr>
            <a:spLocks noGrp="1"/>
          </p:cNvSpPr>
          <p:nvPr>
            <p:ph sz="quarter" idx="11"/>
          </p:nvPr>
        </p:nvSpPr>
        <p:spPr/>
        <p:txBody>
          <a:bodyPr>
            <a:normAutofit fontScale="92500" lnSpcReduction="20000"/>
          </a:bodyPr>
          <a:lstStyle/>
          <a:p>
            <a:r>
              <a:rPr lang="en-GB" dirty="0"/>
              <a:t>How many electrons are in the following atoms/ions?</a:t>
            </a:r>
          </a:p>
        </p:txBody>
      </p:sp>
      <p:sp>
        <p:nvSpPr>
          <p:cNvPr id="4" name="Content Placeholder 12"/>
          <p:cNvSpPr txBox="1">
            <a:spLocks/>
          </p:cNvSpPr>
          <p:nvPr/>
        </p:nvSpPr>
        <p:spPr>
          <a:xfrm>
            <a:off x="6545000" y="2216824"/>
            <a:ext cx="4326787" cy="4507920"/>
          </a:xfrm>
          <a:prstGeom prst="rect">
            <a:avLst/>
          </a:prstGeom>
        </p:spPr>
        <p:txBody>
          <a:bodyPr vert="horz" lIns="91440" tIns="45720" rIns="91440" bIns="45720" rtlCol="0">
            <a:normAutofit lnSpcReduction="10000"/>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742950" indent="-742950">
              <a:buFont typeface="+mj-lt"/>
              <a:buAutoNum type="arabicPeriod" startAt="7"/>
            </a:pPr>
            <a:r>
              <a:rPr lang="en-GB" dirty="0">
                <a:solidFill>
                  <a:srgbClr val="009900"/>
                </a:solidFill>
              </a:rPr>
              <a:t>Mg - 12</a:t>
            </a:r>
          </a:p>
          <a:p>
            <a:pPr marL="742950" indent="-742950">
              <a:buFont typeface="+mj-lt"/>
              <a:buAutoNum type="arabicPeriod" startAt="7"/>
            </a:pPr>
            <a:r>
              <a:rPr lang="en-GB" dirty="0" err="1">
                <a:solidFill>
                  <a:srgbClr val="009900"/>
                </a:solidFill>
              </a:rPr>
              <a:t>Xe</a:t>
            </a:r>
            <a:r>
              <a:rPr lang="en-GB" dirty="0">
                <a:solidFill>
                  <a:srgbClr val="009900"/>
                </a:solidFill>
              </a:rPr>
              <a:t> - 54</a:t>
            </a:r>
          </a:p>
          <a:p>
            <a:pPr marL="742950" indent="-742950">
              <a:buFont typeface="+mj-lt"/>
              <a:buAutoNum type="arabicPeriod" startAt="7"/>
            </a:pPr>
            <a:r>
              <a:rPr lang="en-GB" dirty="0">
                <a:solidFill>
                  <a:srgbClr val="009900"/>
                </a:solidFill>
              </a:rPr>
              <a:t>I</a:t>
            </a:r>
            <a:r>
              <a:rPr lang="en-GB" baseline="30000" dirty="0">
                <a:solidFill>
                  <a:srgbClr val="009900"/>
                </a:solidFill>
              </a:rPr>
              <a:t>- </a:t>
            </a:r>
            <a:r>
              <a:rPr lang="en-GB" dirty="0">
                <a:solidFill>
                  <a:srgbClr val="009900"/>
                </a:solidFill>
              </a:rPr>
              <a:t>- 53</a:t>
            </a:r>
          </a:p>
          <a:p>
            <a:pPr marL="742950" indent="-742950">
              <a:buFont typeface="+mj-lt"/>
              <a:buAutoNum type="arabicPeriod" startAt="7"/>
            </a:pPr>
            <a:r>
              <a:rPr lang="en-GB" dirty="0">
                <a:solidFill>
                  <a:srgbClr val="009900"/>
                </a:solidFill>
              </a:rPr>
              <a:t>Li</a:t>
            </a:r>
            <a:r>
              <a:rPr lang="en-GB" baseline="30000" dirty="0">
                <a:solidFill>
                  <a:srgbClr val="009900"/>
                </a:solidFill>
              </a:rPr>
              <a:t>+ </a:t>
            </a:r>
            <a:r>
              <a:rPr lang="en-GB" dirty="0">
                <a:solidFill>
                  <a:srgbClr val="009900"/>
                </a:solidFill>
              </a:rPr>
              <a:t>- 2</a:t>
            </a:r>
            <a:endParaRPr lang="en-GB" baseline="30000" dirty="0">
              <a:solidFill>
                <a:srgbClr val="009900"/>
              </a:solidFill>
            </a:endParaRPr>
          </a:p>
          <a:p>
            <a:pPr marL="742950" indent="-742950">
              <a:buFont typeface="+mj-lt"/>
              <a:buAutoNum type="arabicPeriod" startAt="7"/>
            </a:pPr>
            <a:r>
              <a:rPr lang="en-GB" dirty="0">
                <a:solidFill>
                  <a:srgbClr val="009900"/>
                </a:solidFill>
              </a:rPr>
              <a:t>H</a:t>
            </a:r>
            <a:r>
              <a:rPr lang="en-GB" baseline="30000" dirty="0">
                <a:solidFill>
                  <a:srgbClr val="009900"/>
                </a:solidFill>
              </a:rPr>
              <a:t>+ </a:t>
            </a:r>
            <a:r>
              <a:rPr lang="en-GB" dirty="0">
                <a:solidFill>
                  <a:srgbClr val="009900"/>
                </a:solidFill>
              </a:rPr>
              <a:t> - 0</a:t>
            </a:r>
            <a:endParaRPr lang="en-GB" baseline="30000" dirty="0">
              <a:solidFill>
                <a:srgbClr val="009900"/>
              </a:solidFill>
            </a:endParaRPr>
          </a:p>
          <a:p>
            <a:pPr marL="742950" indent="-742950">
              <a:buFont typeface="+mj-lt"/>
              <a:buAutoNum type="arabicPeriod" startAt="7"/>
            </a:pPr>
            <a:r>
              <a:rPr lang="en-GB" dirty="0">
                <a:solidFill>
                  <a:srgbClr val="009900"/>
                </a:solidFill>
              </a:rPr>
              <a:t>He - 2</a:t>
            </a:r>
          </a:p>
        </p:txBody>
      </p:sp>
      <p:sp>
        <p:nvSpPr>
          <p:cNvPr id="2" name="TextBox 1"/>
          <p:cNvSpPr txBox="1"/>
          <p:nvPr/>
        </p:nvSpPr>
        <p:spPr>
          <a:xfrm>
            <a:off x="9437939" y="2794715"/>
            <a:ext cx="2867696" cy="3108543"/>
          </a:xfrm>
          <a:prstGeom prst="rect">
            <a:avLst/>
          </a:prstGeom>
          <a:noFill/>
        </p:spPr>
        <p:txBody>
          <a:bodyPr wrap="square" rtlCol="0">
            <a:spAutoFit/>
          </a:bodyPr>
          <a:lstStyle/>
          <a:p>
            <a:r>
              <a:rPr lang="en-GB" sz="2800" b="1" dirty="0">
                <a:latin typeface="Century Gothic" panose="020B0502020202020204" pitchFamily="34" charset="0"/>
              </a:rPr>
              <a:t>If you do understand how to calculate these go back to last lesson for the explanation!</a:t>
            </a:r>
          </a:p>
        </p:txBody>
      </p:sp>
    </p:spTree>
    <p:extLst>
      <p:ext uri="{BB962C8B-B14F-4D97-AF65-F5344CB8AC3E}">
        <p14:creationId xmlns:p14="http://schemas.microsoft.com/office/powerpoint/2010/main" val="7362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https://www.youtube.com/watch?v=hSkJzE2Vz_w</a:t>
            </a:r>
            <a:endParaRPr lang="en-GB" dirty="0"/>
          </a:p>
        </p:txBody>
      </p:sp>
      <p:sp>
        <p:nvSpPr>
          <p:cNvPr id="3" name="Content Placeholder 2"/>
          <p:cNvSpPr>
            <a:spLocks noGrp="1"/>
          </p:cNvSpPr>
          <p:nvPr>
            <p:ph sz="quarter" idx="11"/>
          </p:nvPr>
        </p:nvSpPr>
        <p:spPr/>
        <p:txBody>
          <a:bodyPr/>
          <a:lstStyle/>
          <a:p>
            <a:r>
              <a:rPr lang="en-GB" dirty="0"/>
              <a:t>Watch the video</a:t>
            </a:r>
          </a:p>
        </p:txBody>
      </p:sp>
    </p:spTree>
    <p:extLst>
      <p:ext uri="{BB962C8B-B14F-4D97-AF65-F5344CB8AC3E}">
        <p14:creationId xmlns:p14="http://schemas.microsoft.com/office/powerpoint/2010/main" val="43922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92500"/>
          </a:bodyPr>
          <a:lstStyle/>
          <a:p>
            <a:pPr marL="742950" indent="-742950">
              <a:buAutoNum type="arabicPeriod"/>
            </a:pPr>
            <a:r>
              <a:rPr lang="en-GB" dirty="0"/>
              <a:t>How many electrons can be held in the first shell?</a:t>
            </a:r>
          </a:p>
          <a:p>
            <a:pPr marL="742950" indent="-742950">
              <a:buAutoNum type="arabicPeriod"/>
            </a:pPr>
            <a:r>
              <a:rPr lang="en-GB" dirty="0"/>
              <a:t>How many electrons can be held in the second and third shell?</a:t>
            </a:r>
          </a:p>
          <a:p>
            <a:pPr marL="742950" indent="-742950">
              <a:buAutoNum type="arabicPeriod"/>
            </a:pPr>
            <a:r>
              <a:rPr lang="en-GB" dirty="0"/>
              <a:t>Draw the electronic structure of an oxygen atom and write down the short-hand.</a:t>
            </a:r>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3792007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742950" indent="-742950">
              <a:buAutoNum type="arabicPeriod"/>
            </a:pPr>
            <a:r>
              <a:rPr lang="en-GB" dirty="0">
                <a:solidFill>
                  <a:srgbClr val="009900"/>
                </a:solidFill>
              </a:rPr>
              <a:t>2 electrons</a:t>
            </a:r>
          </a:p>
          <a:p>
            <a:pPr marL="742950" indent="-742950">
              <a:buAutoNum type="arabicPeriod"/>
            </a:pPr>
            <a:r>
              <a:rPr lang="en-GB" dirty="0">
                <a:solidFill>
                  <a:srgbClr val="009900"/>
                </a:solidFill>
              </a:rPr>
              <a:t>8 electrons</a:t>
            </a:r>
          </a:p>
          <a:p>
            <a:pPr marL="742950" indent="-742950">
              <a:buAutoNum type="arabicPeriod"/>
            </a:pPr>
            <a:r>
              <a:rPr lang="en-GB" dirty="0">
                <a:solidFill>
                  <a:srgbClr val="009900"/>
                </a:solidFill>
              </a:rPr>
              <a:t>Oxygen – 2, 6</a:t>
            </a:r>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Answers</a:t>
            </a:r>
          </a:p>
        </p:txBody>
      </p:sp>
      <p:pic>
        <p:nvPicPr>
          <p:cNvPr id="4" name="Picture 3"/>
          <p:cNvPicPr>
            <a:picLocks noChangeAspect="1"/>
          </p:cNvPicPr>
          <p:nvPr/>
        </p:nvPicPr>
        <p:blipFill>
          <a:blip r:embed="rId2"/>
          <a:stretch>
            <a:fillRect/>
          </a:stretch>
        </p:blipFill>
        <p:spPr>
          <a:xfrm>
            <a:off x="8163528" y="3410537"/>
            <a:ext cx="3401700" cy="3447463"/>
          </a:xfrm>
          <a:prstGeom prst="rect">
            <a:avLst/>
          </a:prstGeom>
        </p:spPr>
      </p:pic>
    </p:spTree>
    <p:extLst>
      <p:ext uri="{BB962C8B-B14F-4D97-AF65-F5344CB8AC3E}">
        <p14:creationId xmlns:p14="http://schemas.microsoft.com/office/powerpoint/2010/main" val="1046748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2274" cy="2174872"/>
          </a:xfrm>
        </p:spPr>
        <p:txBody>
          <a:bodyPr>
            <a:normAutofit fontScale="77500" lnSpcReduction="20000"/>
          </a:bodyPr>
          <a:lstStyle/>
          <a:p>
            <a:pPr marL="0" indent="0">
              <a:buNone/>
            </a:pPr>
            <a:r>
              <a:rPr lang="en-GB" dirty="0"/>
              <a:t>When drawing the electronic structure of an ion, you must put square brackets around it and write the charge of the ion. </a:t>
            </a:r>
          </a:p>
          <a:p>
            <a:pPr marL="0" indent="0">
              <a:buNone/>
            </a:pPr>
            <a:r>
              <a:rPr lang="en-GB" dirty="0"/>
              <a:t>Here is an example of the Cl</a:t>
            </a:r>
            <a:r>
              <a:rPr lang="en-GB" baseline="30000" dirty="0"/>
              <a:t>-</a:t>
            </a:r>
            <a:r>
              <a:rPr lang="en-GB" dirty="0"/>
              <a:t> ion.</a:t>
            </a:r>
          </a:p>
        </p:txBody>
      </p:sp>
      <p:sp>
        <p:nvSpPr>
          <p:cNvPr id="3" name="Content Placeholder 2"/>
          <p:cNvSpPr>
            <a:spLocks noGrp="1"/>
          </p:cNvSpPr>
          <p:nvPr>
            <p:ph sz="quarter" idx="11"/>
          </p:nvPr>
        </p:nvSpPr>
        <p:spPr/>
        <p:txBody>
          <a:bodyPr/>
          <a:lstStyle/>
          <a:p>
            <a:r>
              <a:rPr lang="en-GB" dirty="0"/>
              <a:t>Ions</a:t>
            </a:r>
          </a:p>
        </p:txBody>
      </p:sp>
      <p:pic>
        <p:nvPicPr>
          <p:cNvPr id="4" name="Picture 3"/>
          <p:cNvPicPr>
            <a:picLocks noChangeAspect="1"/>
          </p:cNvPicPr>
          <p:nvPr/>
        </p:nvPicPr>
        <p:blipFill>
          <a:blip r:embed="rId2"/>
          <a:stretch>
            <a:fillRect/>
          </a:stretch>
        </p:blipFill>
        <p:spPr>
          <a:xfrm>
            <a:off x="5144881" y="4167389"/>
            <a:ext cx="4624488" cy="2690611"/>
          </a:xfrm>
          <a:prstGeom prst="rect">
            <a:avLst/>
          </a:prstGeom>
        </p:spPr>
      </p:pic>
      <p:sp>
        <p:nvSpPr>
          <p:cNvPr id="5" name="TextBox 4"/>
          <p:cNvSpPr txBox="1"/>
          <p:nvPr/>
        </p:nvSpPr>
        <p:spPr>
          <a:xfrm>
            <a:off x="3684104" y="5115339"/>
            <a:ext cx="1364974" cy="646331"/>
          </a:xfrm>
          <a:prstGeom prst="rect">
            <a:avLst/>
          </a:prstGeom>
          <a:noFill/>
        </p:spPr>
        <p:txBody>
          <a:bodyPr wrap="square" rtlCol="0">
            <a:spAutoFit/>
          </a:bodyPr>
          <a:lstStyle/>
          <a:p>
            <a:r>
              <a:rPr lang="en-GB" dirty="0">
                <a:latin typeface="Century Gothic" panose="020B0502020202020204" pitchFamily="34" charset="0"/>
              </a:rPr>
              <a:t>Neutral atom </a:t>
            </a:r>
            <a:r>
              <a:rPr lang="en-GB" dirty="0">
                <a:latin typeface="Century Gothic" panose="020B0502020202020204" pitchFamily="34" charset="0"/>
                <a:sym typeface="Wingdings" panose="05000000000000000000" pitchFamily="2" charset="2"/>
              </a:rPr>
              <a:t></a:t>
            </a:r>
            <a:endParaRPr lang="en-GB" dirty="0">
              <a:latin typeface="Century Gothic" panose="020B0502020202020204" pitchFamily="34" charset="0"/>
            </a:endParaRPr>
          </a:p>
        </p:txBody>
      </p:sp>
      <p:sp>
        <p:nvSpPr>
          <p:cNvPr id="6" name="TextBox 5"/>
          <p:cNvSpPr txBox="1"/>
          <p:nvPr/>
        </p:nvSpPr>
        <p:spPr>
          <a:xfrm>
            <a:off x="10025268" y="5115339"/>
            <a:ext cx="1941445" cy="369332"/>
          </a:xfrm>
          <a:prstGeom prst="rect">
            <a:avLst/>
          </a:prstGeom>
          <a:noFill/>
        </p:spPr>
        <p:txBody>
          <a:bodyPr wrap="square" rtlCol="0">
            <a:spAutoFit/>
          </a:bodyPr>
          <a:lstStyle/>
          <a:p>
            <a:r>
              <a:rPr lang="en-GB" dirty="0">
                <a:latin typeface="Century Gothic" panose="020B0502020202020204" pitchFamily="34" charset="0"/>
                <a:sym typeface="Wingdings" panose="05000000000000000000" pitchFamily="2" charset="2"/>
              </a:rPr>
              <a:t></a:t>
            </a:r>
            <a:r>
              <a:rPr lang="en-GB" dirty="0">
                <a:latin typeface="Century Gothic" panose="020B0502020202020204" pitchFamily="34" charset="0"/>
              </a:rPr>
              <a:t>Negative ion</a:t>
            </a:r>
          </a:p>
        </p:txBody>
      </p:sp>
    </p:spTree>
    <p:extLst>
      <p:ext uri="{BB962C8B-B14F-4D97-AF65-F5344CB8AC3E}">
        <p14:creationId xmlns:p14="http://schemas.microsoft.com/office/powerpoint/2010/main" val="56589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046315059"/>
              </p:ext>
            </p:extLst>
          </p:nvPr>
        </p:nvGraphicFramePr>
        <p:xfrm>
          <a:off x="3619398" y="3014640"/>
          <a:ext cx="6658022" cy="2499360"/>
        </p:xfrm>
        <a:graphic>
          <a:graphicData uri="http://schemas.openxmlformats.org/drawingml/2006/table">
            <a:tbl>
              <a:tblPr firstRow="1" bandRow="1">
                <a:tableStyleId>{5C22544A-7EE6-4342-B048-85BDC9FD1C3A}</a:tableStyleId>
              </a:tblPr>
              <a:tblGrid>
                <a:gridCol w="1609503">
                  <a:extLst>
                    <a:ext uri="{9D8B030D-6E8A-4147-A177-3AD203B41FA5}">
                      <a16:colId xmlns:a16="http://schemas.microsoft.com/office/drawing/2014/main" val="20000"/>
                    </a:ext>
                  </a:extLst>
                </a:gridCol>
                <a:gridCol w="965916">
                  <a:extLst>
                    <a:ext uri="{9D8B030D-6E8A-4147-A177-3AD203B41FA5}">
                      <a16:colId xmlns:a16="http://schemas.microsoft.com/office/drawing/2014/main" val="20001"/>
                    </a:ext>
                  </a:extLst>
                </a:gridCol>
                <a:gridCol w="2034862">
                  <a:extLst>
                    <a:ext uri="{9D8B030D-6E8A-4147-A177-3AD203B41FA5}">
                      <a16:colId xmlns:a16="http://schemas.microsoft.com/office/drawing/2014/main" val="20002"/>
                    </a:ext>
                  </a:extLst>
                </a:gridCol>
                <a:gridCol w="2047741">
                  <a:extLst>
                    <a:ext uri="{9D8B030D-6E8A-4147-A177-3AD203B41FA5}">
                      <a16:colId xmlns:a16="http://schemas.microsoft.com/office/drawing/2014/main" val="20003"/>
                    </a:ext>
                  </a:extLst>
                </a:gridCol>
              </a:tblGrid>
              <a:tr h="370840">
                <a:tc>
                  <a:txBody>
                    <a:bodyPr/>
                    <a:lstStyle/>
                    <a:p>
                      <a:r>
                        <a:rPr lang="en-GB" sz="2800" dirty="0"/>
                        <a:t>Particle</a:t>
                      </a:r>
                    </a:p>
                  </a:txBody>
                  <a:tcPr/>
                </a:tc>
                <a:tc>
                  <a:txBody>
                    <a:bodyPr/>
                    <a:lstStyle/>
                    <a:p>
                      <a:r>
                        <a:rPr lang="en-GB" sz="2800" dirty="0"/>
                        <a:t>Mass</a:t>
                      </a:r>
                    </a:p>
                  </a:txBody>
                  <a:tcPr/>
                </a:tc>
                <a:tc>
                  <a:txBody>
                    <a:bodyPr/>
                    <a:lstStyle/>
                    <a:p>
                      <a:r>
                        <a:rPr lang="en-GB" sz="2800" dirty="0"/>
                        <a:t>Charge</a:t>
                      </a:r>
                    </a:p>
                  </a:txBody>
                  <a:tcPr/>
                </a:tc>
                <a:tc>
                  <a:txBody>
                    <a:bodyPr/>
                    <a:lstStyle/>
                    <a:p>
                      <a:r>
                        <a:rPr lang="en-GB" sz="2800" dirty="0"/>
                        <a:t>Position</a:t>
                      </a:r>
                    </a:p>
                  </a:txBody>
                  <a:tcPr/>
                </a:tc>
                <a:extLst>
                  <a:ext uri="{0D108BD9-81ED-4DB2-BD59-A6C34878D82A}">
                    <a16:rowId xmlns:a16="http://schemas.microsoft.com/office/drawing/2014/main" val="10000"/>
                  </a:ext>
                </a:extLst>
              </a:tr>
              <a:tr h="370840">
                <a:tc>
                  <a:txBody>
                    <a:bodyPr/>
                    <a:lstStyle/>
                    <a:p>
                      <a:r>
                        <a:rPr lang="en-GB" sz="2800" dirty="0"/>
                        <a:t>Proton</a:t>
                      </a:r>
                    </a:p>
                  </a:txBody>
                  <a:tcPr/>
                </a:tc>
                <a:tc>
                  <a:txBody>
                    <a:bodyPr/>
                    <a:lstStyle/>
                    <a:p>
                      <a:r>
                        <a:rPr lang="en-GB" sz="2800" dirty="0"/>
                        <a:t>1</a:t>
                      </a:r>
                    </a:p>
                  </a:txBody>
                  <a:tcPr/>
                </a:tc>
                <a:tc>
                  <a:txBody>
                    <a:bodyPr/>
                    <a:lstStyle/>
                    <a:p>
                      <a:r>
                        <a:rPr lang="en-GB" sz="2800" dirty="0"/>
                        <a:t>+1</a:t>
                      </a:r>
                      <a:r>
                        <a:rPr lang="en-GB" sz="2800" baseline="0" dirty="0"/>
                        <a:t> (positive)</a:t>
                      </a:r>
                      <a:endParaRPr lang="en-GB" sz="2800" dirty="0"/>
                    </a:p>
                  </a:txBody>
                  <a:tcPr/>
                </a:tc>
                <a:tc>
                  <a:txBody>
                    <a:bodyPr/>
                    <a:lstStyle/>
                    <a:p>
                      <a:r>
                        <a:rPr lang="en-GB" sz="2800" dirty="0"/>
                        <a:t>Nucleus</a:t>
                      </a:r>
                    </a:p>
                  </a:txBody>
                  <a:tcPr/>
                </a:tc>
                <a:extLst>
                  <a:ext uri="{0D108BD9-81ED-4DB2-BD59-A6C34878D82A}">
                    <a16:rowId xmlns:a16="http://schemas.microsoft.com/office/drawing/2014/main" val="10001"/>
                  </a:ext>
                </a:extLst>
              </a:tr>
              <a:tr h="370840">
                <a:tc>
                  <a:txBody>
                    <a:bodyPr/>
                    <a:lstStyle/>
                    <a:p>
                      <a:r>
                        <a:rPr lang="en-GB" sz="2800" dirty="0"/>
                        <a:t>Neutron</a:t>
                      </a:r>
                    </a:p>
                  </a:txBody>
                  <a:tcPr/>
                </a:tc>
                <a:tc>
                  <a:txBody>
                    <a:bodyPr/>
                    <a:lstStyle/>
                    <a:p>
                      <a:r>
                        <a:rPr lang="en-GB" sz="2800" dirty="0"/>
                        <a:t>1</a:t>
                      </a:r>
                    </a:p>
                  </a:txBody>
                  <a:tcPr/>
                </a:tc>
                <a:tc>
                  <a:txBody>
                    <a:bodyPr/>
                    <a:lstStyle/>
                    <a:p>
                      <a:r>
                        <a:rPr lang="en-GB" sz="2800" dirty="0"/>
                        <a:t>0 (neutral)</a:t>
                      </a:r>
                    </a:p>
                  </a:txBody>
                  <a:tcPr/>
                </a:tc>
                <a:tc>
                  <a:txBody>
                    <a:bodyPr/>
                    <a:lstStyle/>
                    <a:p>
                      <a:r>
                        <a:rPr lang="en-GB" sz="2800" dirty="0"/>
                        <a:t>Nucleus</a:t>
                      </a:r>
                    </a:p>
                  </a:txBody>
                  <a:tcPr/>
                </a:tc>
                <a:extLst>
                  <a:ext uri="{0D108BD9-81ED-4DB2-BD59-A6C34878D82A}">
                    <a16:rowId xmlns:a16="http://schemas.microsoft.com/office/drawing/2014/main" val="10002"/>
                  </a:ext>
                </a:extLst>
              </a:tr>
              <a:tr h="370840">
                <a:tc>
                  <a:txBody>
                    <a:bodyPr/>
                    <a:lstStyle/>
                    <a:p>
                      <a:r>
                        <a:rPr lang="en-GB" sz="2800" dirty="0"/>
                        <a:t>Electron</a:t>
                      </a:r>
                    </a:p>
                  </a:txBody>
                  <a:tcPr/>
                </a:tc>
                <a:tc>
                  <a:txBody>
                    <a:bodyPr/>
                    <a:lstStyle/>
                    <a:p>
                      <a:r>
                        <a:rPr lang="en-GB" sz="2800" dirty="0"/>
                        <a:t>0</a:t>
                      </a:r>
                    </a:p>
                  </a:txBody>
                  <a:tcPr/>
                </a:tc>
                <a:tc>
                  <a:txBody>
                    <a:bodyPr/>
                    <a:lstStyle/>
                    <a:p>
                      <a:r>
                        <a:rPr lang="en-GB" sz="2800" dirty="0"/>
                        <a:t>-1 (negative)</a:t>
                      </a:r>
                    </a:p>
                  </a:txBody>
                  <a:tcPr/>
                </a:tc>
                <a:tc>
                  <a:txBody>
                    <a:bodyPr/>
                    <a:lstStyle/>
                    <a:p>
                      <a:r>
                        <a:rPr lang="en-GB" sz="2800" dirty="0"/>
                        <a:t>Orbiting nucleus</a:t>
                      </a:r>
                    </a:p>
                  </a:txBody>
                  <a:tcPr/>
                </a:tc>
                <a:extLst>
                  <a:ext uri="{0D108BD9-81ED-4DB2-BD59-A6C34878D82A}">
                    <a16:rowId xmlns:a16="http://schemas.microsoft.com/office/drawing/2014/main" val="10003"/>
                  </a:ext>
                </a:extLst>
              </a:tr>
            </a:tbl>
          </a:graphicData>
        </a:graphic>
      </p:graphicFrame>
      <p:sp>
        <p:nvSpPr>
          <p:cNvPr id="3" name="Content Placeholder 2"/>
          <p:cNvSpPr>
            <a:spLocks noGrp="1"/>
          </p:cNvSpPr>
          <p:nvPr>
            <p:ph sz="quarter" idx="11"/>
          </p:nvPr>
        </p:nvSpPr>
        <p:spPr/>
        <p:txBody>
          <a:bodyPr>
            <a:normAutofit/>
          </a:bodyPr>
          <a:lstStyle/>
          <a:p>
            <a:r>
              <a:rPr lang="en-GB" dirty="0"/>
              <a:t>Answers!</a:t>
            </a:r>
          </a:p>
        </p:txBody>
      </p:sp>
      <p:sp>
        <p:nvSpPr>
          <p:cNvPr id="6" name="Rectangle 5"/>
          <p:cNvSpPr/>
          <p:nvPr/>
        </p:nvSpPr>
        <p:spPr>
          <a:xfrm>
            <a:off x="2820988" y="2321546"/>
            <a:ext cx="6464847" cy="461665"/>
          </a:xfrm>
          <a:prstGeom prst="rect">
            <a:avLst/>
          </a:prstGeom>
        </p:spPr>
        <p:txBody>
          <a:bodyPr wrap="none">
            <a:spAutoFit/>
          </a:bodyPr>
          <a:lstStyle/>
          <a:p>
            <a:r>
              <a:rPr lang="en-GB" sz="2400" dirty="0">
                <a:hlinkClick r:id="rId2"/>
              </a:rPr>
              <a:t>https://www.youtube.com/watch?v=cpBb2bgFO6I</a:t>
            </a:r>
            <a:endParaRPr lang="en-GB" sz="2400" dirty="0"/>
          </a:p>
        </p:txBody>
      </p:sp>
    </p:spTree>
    <p:extLst>
      <p:ext uri="{BB962C8B-B14F-4D97-AF65-F5344CB8AC3E}">
        <p14:creationId xmlns:p14="http://schemas.microsoft.com/office/powerpoint/2010/main" val="2507657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pPr marL="742950" indent="-742950">
              <a:buAutoNum type="arabicPeriod"/>
            </a:pPr>
            <a:r>
              <a:rPr lang="en-GB" dirty="0"/>
              <a:t>F</a:t>
            </a:r>
            <a:r>
              <a:rPr lang="en-GB" baseline="30000" dirty="0"/>
              <a:t>-</a:t>
            </a:r>
            <a:endParaRPr lang="en-GB" baseline="-25000" dirty="0"/>
          </a:p>
          <a:p>
            <a:pPr marL="742950" indent="-742950">
              <a:buAutoNum type="arabicPeriod"/>
            </a:pPr>
            <a:r>
              <a:rPr lang="en-GB" dirty="0"/>
              <a:t>Na</a:t>
            </a:r>
            <a:r>
              <a:rPr lang="en-GB" baseline="30000" dirty="0"/>
              <a:t>+</a:t>
            </a:r>
            <a:endParaRPr lang="en-GB" dirty="0"/>
          </a:p>
          <a:p>
            <a:pPr marL="742950" indent="-742950">
              <a:buAutoNum type="arabicPeriod"/>
            </a:pPr>
            <a:r>
              <a:rPr lang="en-GB" dirty="0"/>
              <a:t>Li</a:t>
            </a:r>
          </a:p>
          <a:p>
            <a:pPr marL="742950" indent="-742950">
              <a:buAutoNum type="arabicPeriod"/>
            </a:pPr>
            <a:r>
              <a:rPr lang="en-GB" dirty="0"/>
              <a:t>Be</a:t>
            </a:r>
          </a:p>
          <a:p>
            <a:pPr marL="742950" indent="-742950">
              <a:buAutoNum type="arabicPeriod"/>
            </a:pPr>
            <a:r>
              <a:rPr lang="en-GB" dirty="0"/>
              <a:t>Ca</a:t>
            </a:r>
          </a:p>
          <a:p>
            <a:pPr marL="742950" indent="-742950">
              <a:buAutoNum type="arabicPeriod"/>
            </a:pPr>
            <a:r>
              <a:rPr lang="en-GB" dirty="0"/>
              <a:t>Mg</a:t>
            </a:r>
            <a:r>
              <a:rPr lang="en-GB" baseline="30000" dirty="0"/>
              <a:t>2+</a:t>
            </a:r>
            <a:endParaRPr lang="en-GB" dirty="0"/>
          </a:p>
        </p:txBody>
      </p:sp>
      <p:sp>
        <p:nvSpPr>
          <p:cNvPr id="3" name="Content Placeholder 2"/>
          <p:cNvSpPr>
            <a:spLocks noGrp="1"/>
          </p:cNvSpPr>
          <p:nvPr>
            <p:ph sz="quarter" idx="11"/>
          </p:nvPr>
        </p:nvSpPr>
        <p:spPr/>
        <p:txBody>
          <a:bodyPr>
            <a:normAutofit fontScale="77500" lnSpcReduction="20000"/>
          </a:bodyPr>
          <a:lstStyle/>
          <a:p>
            <a:r>
              <a:rPr lang="en-GB" dirty="0"/>
              <a:t>Practice drawing the electronic structure for the following atoms/ions</a:t>
            </a:r>
          </a:p>
        </p:txBody>
      </p:sp>
    </p:spTree>
    <p:extLst>
      <p:ext uri="{BB962C8B-B14F-4D97-AF65-F5344CB8AC3E}">
        <p14:creationId xmlns:p14="http://schemas.microsoft.com/office/powerpoint/2010/main" val="2497430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52052" y="5415993"/>
            <a:ext cx="1574317" cy="1574317"/>
          </a:xfrm>
          <a:prstGeom prst="rect">
            <a:avLst/>
          </a:prstGeom>
        </p:spPr>
      </p:pic>
      <p:sp>
        <p:nvSpPr>
          <p:cNvPr id="2" name="Content Placeholder 1"/>
          <p:cNvSpPr>
            <a:spLocks noGrp="1"/>
          </p:cNvSpPr>
          <p:nvPr>
            <p:ph sz="quarter" idx="10"/>
          </p:nvPr>
        </p:nvSpPr>
        <p:spPr/>
        <p:txBody>
          <a:bodyPr>
            <a:normAutofit lnSpcReduction="10000"/>
          </a:bodyPr>
          <a:lstStyle/>
          <a:p>
            <a:pPr marL="742950" indent="-742950">
              <a:buAutoNum type="arabicPeriod"/>
            </a:pPr>
            <a:r>
              <a:rPr lang="en-GB" dirty="0">
                <a:solidFill>
                  <a:srgbClr val="009900"/>
                </a:solidFill>
              </a:rPr>
              <a:t>F</a:t>
            </a:r>
            <a:r>
              <a:rPr lang="en-GB" baseline="30000" dirty="0">
                <a:solidFill>
                  <a:srgbClr val="009900"/>
                </a:solidFill>
              </a:rPr>
              <a:t>-</a:t>
            </a:r>
          </a:p>
          <a:p>
            <a:pPr marL="742950" indent="-742950">
              <a:buAutoNum type="arabicPeriod"/>
            </a:pPr>
            <a:endParaRPr lang="en-GB" baseline="30000" dirty="0">
              <a:solidFill>
                <a:srgbClr val="009900"/>
              </a:solidFill>
            </a:endParaRPr>
          </a:p>
          <a:p>
            <a:pPr marL="742950" indent="-742950">
              <a:buAutoNum type="arabicPeriod"/>
            </a:pPr>
            <a:endParaRPr lang="en-GB" baseline="-25000" dirty="0">
              <a:solidFill>
                <a:srgbClr val="009900"/>
              </a:solidFill>
            </a:endParaRPr>
          </a:p>
          <a:p>
            <a:pPr marL="742950" indent="-742950">
              <a:buAutoNum type="arabicPeriod"/>
            </a:pPr>
            <a:r>
              <a:rPr lang="en-GB" dirty="0">
                <a:solidFill>
                  <a:srgbClr val="009900"/>
                </a:solidFill>
              </a:rPr>
              <a:t>Na</a:t>
            </a:r>
            <a:r>
              <a:rPr lang="en-GB" baseline="30000" dirty="0">
                <a:solidFill>
                  <a:srgbClr val="009900"/>
                </a:solidFill>
              </a:rPr>
              <a:t>+</a:t>
            </a:r>
          </a:p>
          <a:p>
            <a:pPr marL="742950" indent="-742950">
              <a:buAutoNum type="arabicPeriod"/>
            </a:pPr>
            <a:endParaRPr lang="en-GB" baseline="30000" dirty="0">
              <a:solidFill>
                <a:srgbClr val="009900"/>
              </a:solidFill>
            </a:endParaRPr>
          </a:p>
          <a:p>
            <a:pPr marL="742950" indent="-742950">
              <a:buAutoNum type="arabicPeriod"/>
            </a:pPr>
            <a:endParaRPr lang="en-GB" dirty="0">
              <a:solidFill>
                <a:srgbClr val="009900"/>
              </a:solidFill>
            </a:endParaRPr>
          </a:p>
          <a:p>
            <a:pPr marL="742950" indent="-742950">
              <a:buAutoNum type="arabicPeriod"/>
            </a:pPr>
            <a:r>
              <a:rPr lang="en-GB" dirty="0">
                <a:solidFill>
                  <a:srgbClr val="009900"/>
                </a:solidFill>
              </a:rPr>
              <a:t>Li</a:t>
            </a:r>
          </a:p>
        </p:txBody>
      </p:sp>
      <p:sp>
        <p:nvSpPr>
          <p:cNvPr id="3" name="Content Placeholder 2"/>
          <p:cNvSpPr>
            <a:spLocks noGrp="1"/>
          </p:cNvSpPr>
          <p:nvPr>
            <p:ph sz="quarter" idx="11"/>
          </p:nvPr>
        </p:nvSpPr>
        <p:spPr/>
        <p:txBody>
          <a:bodyPr>
            <a:normAutofit/>
          </a:bodyPr>
          <a:lstStyle/>
          <a:p>
            <a:r>
              <a:rPr lang="en-GB" dirty="0"/>
              <a:t>Answers</a:t>
            </a:r>
          </a:p>
        </p:txBody>
      </p:sp>
      <p:pic>
        <p:nvPicPr>
          <p:cNvPr id="4" name="Picture 3"/>
          <p:cNvPicPr>
            <a:picLocks noChangeAspect="1"/>
          </p:cNvPicPr>
          <p:nvPr/>
        </p:nvPicPr>
        <p:blipFill rotWithShape="1">
          <a:blip r:embed="rId3"/>
          <a:srcRect l="49640" t="12327" r="8188" b="8690"/>
          <a:stretch/>
        </p:blipFill>
        <p:spPr>
          <a:xfrm>
            <a:off x="5565914" y="1841365"/>
            <a:ext cx="1746594" cy="1903185"/>
          </a:xfrm>
          <a:prstGeom prst="rect">
            <a:avLst/>
          </a:prstGeom>
        </p:spPr>
      </p:pic>
      <p:pic>
        <p:nvPicPr>
          <p:cNvPr id="5" name="Picture 4"/>
          <p:cNvPicPr>
            <a:picLocks noChangeAspect="1"/>
          </p:cNvPicPr>
          <p:nvPr/>
        </p:nvPicPr>
        <p:blipFill>
          <a:blip r:embed="rId4"/>
          <a:stretch>
            <a:fillRect/>
          </a:stretch>
        </p:blipFill>
        <p:spPr>
          <a:xfrm>
            <a:off x="5565914" y="3744550"/>
            <a:ext cx="1862711" cy="1718034"/>
          </a:xfrm>
          <a:prstGeom prst="rect">
            <a:avLst/>
          </a:prstGeom>
        </p:spPr>
      </p:pic>
    </p:spTree>
    <p:extLst>
      <p:ext uri="{BB962C8B-B14F-4D97-AF65-F5344CB8AC3E}">
        <p14:creationId xmlns:p14="http://schemas.microsoft.com/office/powerpoint/2010/main" val="942991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3657" t="11000" b="8429"/>
          <a:stretch/>
        </p:blipFill>
        <p:spPr>
          <a:xfrm>
            <a:off x="5846130" y="5282331"/>
            <a:ext cx="1737360" cy="1757420"/>
          </a:xfrm>
          <a:prstGeom prst="rect">
            <a:avLst/>
          </a:prstGeom>
        </p:spPr>
      </p:pic>
      <p:sp>
        <p:nvSpPr>
          <p:cNvPr id="2" name="Content Placeholder 1"/>
          <p:cNvSpPr>
            <a:spLocks noGrp="1"/>
          </p:cNvSpPr>
          <p:nvPr>
            <p:ph sz="quarter" idx="10"/>
          </p:nvPr>
        </p:nvSpPr>
        <p:spPr/>
        <p:txBody>
          <a:bodyPr>
            <a:normAutofit fontScale="92500" lnSpcReduction="20000"/>
          </a:bodyPr>
          <a:lstStyle/>
          <a:p>
            <a:pPr marL="742950" indent="-742950">
              <a:buFont typeface="+mj-lt"/>
              <a:buAutoNum type="arabicPeriod" startAt="4"/>
            </a:pPr>
            <a:r>
              <a:rPr lang="en-GB" dirty="0">
                <a:solidFill>
                  <a:srgbClr val="009900"/>
                </a:solidFill>
              </a:rPr>
              <a:t>Be</a:t>
            </a:r>
          </a:p>
          <a:p>
            <a:pPr marL="742950" indent="-742950">
              <a:buFont typeface="+mj-lt"/>
              <a:buAutoNum type="arabicPeriod" startAt="4"/>
            </a:pPr>
            <a:endParaRPr lang="en-GB" dirty="0">
              <a:solidFill>
                <a:srgbClr val="009900"/>
              </a:solidFill>
            </a:endParaRPr>
          </a:p>
          <a:p>
            <a:pPr marL="742950" indent="-742950">
              <a:buFont typeface="+mj-lt"/>
              <a:buAutoNum type="arabicPeriod" startAt="4"/>
            </a:pPr>
            <a:endParaRPr lang="en-GB" dirty="0">
              <a:solidFill>
                <a:srgbClr val="009900"/>
              </a:solidFill>
            </a:endParaRPr>
          </a:p>
          <a:p>
            <a:pPr marL="742950" indent="-742950">
              <a:buFont typeface="+mj-lt"/>
              <a:buAutoNum type="arabicPeriod" startAt="4"/>
            </a:pPr>
            <a:r>
              <a:rPr lang="en-GB" dirty="0">
                <a:solidFill>
                  <a:srgbClr val="009900"/>
                </a:solidFill>
              </a:rPr>
              <a:t>Ca</a:t>
            </a:r>
          </a:p>
          <a:p>
            <a:pPr marL="742950" indent="-742950">
              <a:buFont typeface="+mj-lt"/>
              <a:buAutoNum type="arabicPeriod" startAt="4"/>
            </a:pPr>
            <a:endParaRPr lang="en-GB" dirty="0">
              <a:solidFill>
                <a:srgbClr val="009900"/>
              </a:solidFill>
            </a:endParaRPr>
          </a:p>
          <a:p>
            <a:pPr marL="742950" indent="-742950">
              <a:buFont typeface="+mj-lt"/>
              <a:buAutoNum type="arabicPeriod" startAt="4"/>
            </a:pPr>
            <a:endParaRPr lang="en-GB" dirty="0">
              <a:solidFill>
                <a:srgbClr val="009900"/>
              </a:solidFill>
            </a:endParaRPr>
          </a:p>
          <a:p>
            <a:pPr marL="742950" indent="-742950">
              <a:buFont typeface="+mj-lt"/>
              <a:buAutoNum type="arabicPeriod" startAt="4"/>
            </a:pPr>
            <a:r>
              <a:rPr lang="en-GB" dirty="0">
                <a:solidFill>
                  <a:srgbClr val="009900"/>
                </a:solidFill>
              </a:rPr>
              <a:t>Mg</a:t>
            </a:r>
            <a:r>
              <a:rPr lang="en-GB" baseline="30000" dirty="0">
                <a:solidFill>
                  <a:srgbClr val="009900"/>
                </a:solidFill>
              </a:rPr>
              <a:t>2+</a:t>
            </a:r>
            <a:endParaRPr lang="en-GB" dirty="0">
              <a:solidFill>
                <a:srgbClr val="009900"/>
              </a:solidFill>
            </a:endParaRPr>
          </a:p>
        </p:txBody>
      </p:sp>
      <p:sp>
        <p:nvSpPr>
          <p:cNvPr id="3" name="Content Placeholder 2"/>
          <p:cNvSpPr>
            <a:spLocks noGrp="1"/>
          </p:cNvSpPr>
          <p:nvPr>
            <p:ph sz="quarter" idx="11"/>
          </p:nvPr>
        </p:nvSpPr>
        <p:spPr/>
        <p:txBody>
          <a:bodyPr>
            <a:normAutofit/>
          </a:bodyPr>
          <a:lstStyle/>
          <a:p>
            <a:r>
              <a:rPr lang="en-GB" dirty="0"/>
              <a:t>Answers</a:t>
            </a:r>
          </a:p>
        </p:txBody>
      </p:sp>
      <p:pic>
        <p:nvPicPr>
          <p:cNvPr id="7" name="Picture 6"/>
          <p:cNvPicPr>
            <a:picLocks noChangeAspect="1"/>
          </p:cNvPicPr>
          <p:nvPr/>
        </p:nvPicPr>
        <p:blipFill rotWithShape="1">
          <a:blip r:embed="rId3"/>
          <a:srcRect b="13934"/>
          <a:stretch/>
        </p:blipFill>
        <p:spPr>
          <a:xfrm>
            <a:off x="5567568" y="2098338"/>
            <a:ext cx="1905000" cy="1639559"/>
          </a:xfrm>
          <a:prstGeom prst="rect">
            <a:avLst/>
          </a:prstGeom>
        </p:spPr>
      </p:pic>
      <p:pic>
        <p:nvPicPr>
          <p:cNvPr id="1026" name="Picture 2" descr="Image result for calcium   electron configu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234" y="3737897"/>
            <a:ext cx="1721667" cy="172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98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278247" cy="5016635"/>
          </a:xfrm>
        </p:spPr>
        <p:txBody>
          <a:bodyPr>
            <a:normAutofit fontScale="92500" lnSpcReduction="20000"/>
          </a:bodyPr>
          <a:lstStyle/>
          <a:p>
            <a:pPr marL="0" indent="0">
              <a:buNone/>
            </a:pPr>
            <a:r>
              <a:rPr lang="en-GB" dirty="0"/>
              <a:t>Write a guide for another student, explaining how to draw the electronic structure of S</a:t>
            </a:r>
            <a:r>
              <a:rPr lang="en-GB" baseline="30000" dirty="0"/>
              <a:t>2-</a:t>
            </a:r>
            <a:r>
              <a:rPr lang="en-GB" dirty="0"/>
              <a:t>. </a:t>
            </a:r>
          </a:p>
          <a:p>
            <a:pPr marL="0" indent="0">
              <a:buNone/>
            </a:pPr>
            <a:r>
              <a:rPr lang="en-GB" dirty="0"/>
              <a:t>Make sure to include -  </a:t>
            </a:r>
          </a:p>
          <a:p>
            <a:r>
              <a:rPr lang="en-GB" dirty="0"/>
              <a:t>How to calculate the number of electrons.</a:t>
            </a:r>
          </a:p>
          <a:p>
            <a:r>
              <a:rPr lang="en-GB" dirty="0"/>
              <a:t>How many electrons fit in each shell. </a:t>
            </a:r>
          </a:p>
          <a:p>
            <a:r>
              <a:rPr lang="en-GB" dirty="0"/>
              <a:t>How to arrange the electrons in the shells.</a:t>
            </a:r>
          </a:p>
          <a:p>
            <a:endParaRPr lang="en-GB" dirty="0"/>
          </a:p>
          <a:p>
            <a:endParaRPr lang="en-GB" dirty="0"/>
          </a:p>
        </p:txBody>
      </p:sp>
      <p:sp>
        <p:nvSpPr>
          <p:cNvPr id="3" name="Content Placeholder 2"/>
          <p:cNvSpPr>
            <a:spLocks noGrp="1"/>
          </p:cNvSpPr>
          <p:nvPr>
            <p:ph sz="quarter" idx="11"/>
          </p:nvPr>
        </p:nvSpPr>
        <p:spPr/>
        <p:txBody>
          <a:bodyPr/>
          <a:lstStyle/>
          <a:p>
            <a:r>
              <a:rPr lang="en-GB" dirty="0"/>
              <a:t>Task</a:t>
            </a:r>
          </a:p>
        </p:txBody>
      </p:sp>
    </p:spTree>
    <p:extLst>
      <p:ext uri="{BB962C8B-B14F-4D97-AF65-F5344CB8AC3E}">
        <p14:creationId xmlns:p14="http://schemas.microsoft.com/office/powerpoint/2010/main" val="41219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7" y="1863629"/>
            <a:ext cx="9236030" cy="4507920"/>
          </a:xfrm>
        </p:spPr>
        <p:txBody>
          <a:bodyPr>
            <a:normAutofit/>
          </a:bodyPr>
          <a:lstStyle/>
          <a:p>
            <a:pPr marL="0" indent="0">
              <a:buNone/>
            </a:pPr>
            <a:r>
              <a:rPr lang="en-GB" sz="3600" dirty="0"/>
              <a:t>What do you notice about the charge of the ions that form in the periodic table and their position?</a:t>
            </a:r>
          </a:p>
        </p:txBody>
      </p:sp>
      <p:sp>
        <p:nvSpPr>
          <p:cNvPr id="3" name="Content Placeholder 2"/>
          <p:cNvSpPr>
            <a:spLocks noGrp="1"/>
          </p:cNvSpPr>
          <p:nvPr>
            <p:ph sz="quarter" idx="11"/>
          </p:nvPr>
        </p:nvSpPr>
        <p:spPr/>
        <p:txBody>
          <a:bodyPr/>
          <a:lstStyle/>
          <a:p>
            <a:r>
              <a:rPr lang="en-GB" dirty="0"/>
              <a:t>Ions in the periodic table</a:t>
            </a:r>
          </a:p>
        </p:txBody>
      </p:sp>
      <p:pic>
        <p:nvPicPr>
          <p:cNvPr id="4" name="Picture 3"/>
          <p:cNvPicPr>
            <a:picLocks noChangeAspect="1"/>
          </p:cNvPicPr>
          <p:nvPr/>
        </p:nvPicPr>
        <p:blipFill>
          <a:blip r:embed="rId2"/>
          <a:stretch>
            <a:fillRect/>
          </a:stretch>
        </p:blipFill>
        <p:spPr>
          <a:xfrm>
            <a:off x="2820987" y="4013279"/>
            <a:ext cx="6175513" cy="3083474"/>
          </a:xfrm>
          <a:prstGeom prst="rect">
            <a:avLst/>
          </a:prstGeom>
        </p:spPr>
      </p:pic>
    </p:spTree>
    <p:extLst>
      <p:ext uri="{BB962C8B-B14F-4D97-AF65-F5344CB8AC3E}">
        <p14:creationId xmlns:p14="http://schemas.microsoft.com/office/powerpoint/2010/main" val="3224513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7" y="1863629"/>
            <a:ext cx="9236030" cy="4507920"/>
          </a:xfrm>
        </p:spPr>
        <p:txBody>
          <a:bodyPr/>
          <a:lstStyle/>
          <a:p>
            <a:pPr marL="0" indent="0">
              <a:buNone/>
            </a:pPr>
            <a:r>
              <a:rPr lang="en-GB" dirty="0"/>
              <a:t>Elements in groups 1 have 1 electron in their outer shell. </a:t>
            </a:r>
          </a:p>
          <a:p>
            <a:pPr marL="0" indent="0">
              <a:buNone/>
            </a:pPr>
            <a:r>
              <a:rPr lang="en-GB" dirty="0"/>
              <a:t>E.g. Na</a:t>
            </a:r>
          </a:p>
        </p:txBody>
      </p:sp>
      <p:sp>
        <p:nvSpPr>
          <p:cNvPr id="3" name="Content Placeholder 2"/>
          <p:cNvSpPr>
            <a:spLocks noGrp="1"/>
          </p:cNvSpPr>
          <p:nvPr>
            <p:ph sz="quarter" idx="11"/>
          </p:nvPr>
        </p:nvSpPr>
        <p:spPr/>
        <p:txBody>
          <a:bodyPr/>
          <a:lstStyle/>
          <a:p>
            <a:r>
              <a:rPr lang="en-GB" dirty="0"/>
              <a:t>Ions in the periodic table</a:t>
            </a:r>
          </a:p>
        </p:txBody>
      </p:sp>
      <p:pic>
        <p:nvPicPr>
          <p:cNvPr id="5" name="Picture 4"/>
          <p:cNvPicPr>
            <a:picLocks noChangeAspect="1"/>
          </p:cNvPicPr>
          <p:nvPr/>
        </p:nvPicPr>
        <p:blipFill rotWithShape="1">
          <a:blip r:embed="rId2"/>
          <a:srcRect r="59910"/>
          <a:stretch/>
        </p:blipFill>
        <p:spPr>
          <a:xfrm>
            <a:off x="2820987" y="4119653"/>
            <a:ext cx="2177084" cy="2715246"/>
          </a:xfrm>
          <a:prstGeom prst="rect">
            <a:avLst/>
          </a:prstGeom>
        </p:spPr>
      </p:pic>
      <p:sp>
        <p:nvSpPr>
          <p:cNvPr id="6" name="Content Placeholder 1"/>
          <p:cNvSpPr txBox="1">
            <a:spLocks/>
          </p:cNvSpPr>
          <p:nvPr/>
        </p:nvSpPr>
        <p:spPr>
          <a:xfrm>
            <a:off x="5238206" y="3223316"/>
            <a:ext cx="6818811" cy="4507920"/>
          </a:xfrm>
          <a:prstGeom prst="rect">
            <a:avLst/>
          </a:prstGeom>
        </p:spPr>
        <p:txBody>
          <a:bodyPr vert="horz" lIns="91440" tIns="45720" rIns="91440" bIns="45720" rtlCol="0">
            <a:normAutofit/>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GB" sz="2800" dirty="0"/>
              <a:t>Atoms want to have a full outer shell because it makes them more stable.</a:t>
            </a:r>
          </a:p>
          <a:p>
            <a:pPr marL="0" indent="0">
              <a:buFont typeface="Arial" panose="020B0604020202020204" pitchFamily="34" charset="0"/>
              <a:buNone/>
            </a:pPr>
            <a:r>
              <a:rPr lang="en-GB" sz="2800" b="1" dirty="0"/>
              <a:t>How can Na form a full outer shell?</a:t>
            </a:r>
          </a:p>
          <a:p>
            <a:pPr marL="0" indent="0">
              <a:buFont typeface="Arial" panose="020B0604020202020204" pitchFamily="34" charset="0"/>
              <a:buNone/>
            </a:pPr>
            <a:endParaRPr lang="en-GB" sz="2800" b="1" dirty="0"/>
          </a:p>
          <a:p>
            <a:pPr marL="0" indent="0">
              <a:buFont typeface="Arial" panose="020B0604020202020204" pitchFamily="34" charset="0"/>
              <a:buNone/>
            </a:pPr>
            <a:r>
              <a:rPr lang="en-GB" sz="2800" dirty="0"/>
              <a:t>By losing an electron!</a:t>
            </a:r>
          </a:p>
        </p:txBody>
      </p:sp>
    </p:spTree>
    <p:extLst>
      <p:ext uri="{BB962C8B-B14F-4D97-AF65-F5344CB8AC3E}">
        <p14:creationId xmlns:p14="http://schemas.microsoft.com/office/powerpoint/2010/main" val="32264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7" y="1863629"/>
            <a:ext cx="9236030" cy="4507920"/>
          </a:xfrm>
        </p:spPr>
        <p:txBody>
          <a:bodyPr/>
          <a:lstStyle/>
          <a:p>
            <a:pPr marL="0" indent="0">
              <a:buNone/>
            </a:pPr>
            <a:r>
              <a:rPr lang="en-GB" dirty="0"/>
              <a:t>Sodium loses an electron therefor it forms an ion with a +1 charge.</a:t>
            </a:r>
          </a:p>
        </p:txBody>
      </p:sp>
      <p:sp>
        <p:nvSpPr>
          <p:cNvPr id="3" name="Content Placeholder 2"/>
          <p:cNvSpPr>
            <a:spLocks noGrp="1"/>
          </p:cNvSpPr>
          <p:nvPr>
            <p:ph sz="quarter" idx="11"/>
          </p:nvPr>
        </p:nvSpPr>
        <p:spPr/>
        <p:txBody>
          <a:bodyPr/>
          <a:lstStyle/>
          <a:p>
            <a:r>
              <a:rPr lang="en-GB" dirty="0"/>
              <a:t>Ions in the periodic table</a:t>
            </a:r>
          </a:p>
        </p:txBody>
      </p:sp>
      <p:pic>
        <p:nvPicPr>
          <p:cNvPr id="5" name="Picture 4"/>
          <p:cNvPicPr>
            <a:picLocks noChangeAspect="1"/>
          </p:cNvPicPr>
          <p:nvPr/>
        </p:nvPicPr>
        <p:blipFill rotWithShape="1">
          <a:blip r:embed="rId2"/>
          <a:srcRect l="1" r="-320"/>
          <a:stretch/>
        </p:blipFill>
        <p:spPr>
          <a:xfrm>
            <a:off x="2820987" y="4119653"/>
            <a:ext cx="5447802" cy="2715246"/>
          </a:xfrm>
          <a:prstGeom prst="rect">
            <a:avLst/>
          </a:prstGeom>
        </p:spPr>
      </p:pic>
    </p:spTree>
    <p:extLst>
      <p:ext uri="{BB962C8B-B14F-4D97-AF65-F5344CB8AC3E}">
        <p14:creationId xmlns:p14="http://schemas.microsoft.com/office/powerpoint/2010/main" val="4166076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7" y="1863629"/>
            <a:ext cx="9236030" cy="4507920"/>
          </a:xfrm>
        </p:spPr>
        <p:txBody>
          <a:bodyPr/>
          <a:lstStyle/>
          <a:p>
            <a:pPr marL="0" indent="0">
              <a:buNone/>
            </a:pPr>
            <a:r>
              <a:rPr lang="en-GB" dirty="0"/>
              <a:t>Fluorine is in group 7, so it has 7 electrons in its outer shell.</a:t>
            </a:r>
          </a:p>
        </p:txBody>
      </p:sp>
      <p:sp>
        <p:nvSpPr>
          <p:cNvPr id="3" name="Content Placeholder 2"/>
          <p:cNvSpPr>
            <a:spLocks noGrp="1"/>
          </p:cNvSpPr>
          <p:nvPr>
            <p:ph sz="quarter" idx="11"/>
          </p:nvPr>
        </p:nvSpPr>
        <p:spPr/>
        <p:txBody>
          <a:bodyPr/>
          <a:lstStyle/>
          <a:p>
            <a:r>
              <a:rPr lang="en-GB" dirty="0"/>
              <a:t>Ions in the periodic table</a:t>
            </a:r>
          </a:p>
        </p:txBody>
      </p:sp>
      <p:pic>
        <p:nvPicPr>
          <p:cNvPr id="4" name="Picture 3"/>
          <p:cNvPicPr>
            <a:picLocks noChangeAspect="1"/>
          </p:cNvPicPr>
          <p:nvPr/>
        </p:nvPicPr>
        <p:blipFill rotWithShape="1">
          <a:blip r:embed="rId2"/>
          <a:srcRect l="13151" t="15529" r="54391"/>
          <a:stretch/>
        </p:blipFill>
        <p:spPr>
          <a:xfrm>
            <a:off x="3074504" y="3266145"/>
            <a:ext cx="2372139" cy="3591855"/>
          </a:xfrm>
          <a:prstGeom prst="rect">
            <a:avLst/>
          </a:prstGeom>
        </p:spPr>
      </p:pic>
      <p:sp>
        <p:nvSpPr>
          <p:cNvPr id="6" name="Content Placeholder 1"/>
          <p:cNvSpPr txBox="1">
            <a:spLocks/>
          </p:cNvSpPr>
          <p:nvPr/>
        </p:nvSpPr>
        <p:spPr>
          <a:xfrm>
            <a:off x="5238206" y="3223316"/>
            <a:ext cx="7072328" cy="4507920"/>
          </a:xfrm>
          <a:prstGeom prst="rect">
            <a:avLst/>
          </a:prstGeom>
        </p:spPr>
        <p:txBody>
          <a:bodyPr vert="horz" lIns="91440" tIns="45720" rIns="91440" bIns="45720" rtlCol="0">
            <a:normAutofit/>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GB" sz="2800" b="1" dirty="0"/>
              <a:t>How can fluorine form a full outer shell?</a:t>
            </a:r>
          </a:p>
          <a:p>
            <a:pPr marL="0" indent="0">
              <a:buFont typeface="Arial" panose="020B0604020202020204" pitchFamily="34" charset="0"/>
              <a:buNone/>
            </a:pPr>
            <a:endParaRPr lang="en-GB" sz="2800" b="1" dirty="0"/>
          </a:p>
          <a:p>
            <a:pPr marL="0" indent="0">
              <a:buFont typeface="Arial" panose="020B0604020202020204" pitchFamily="34" charset="0"/>
              <a:buNone/>
            </a:pPr>
            <a:r>
              <a:rPr lang="en-GB" sz="2800" dirty="0"/>
              <a:t>By gaining an electron!</a:t>
            </a:r>
          </a:p>
        </p:txBody>
      </p:sp>
    </p:spTree>
    <p:extLst>
      <p:ext uri="{BB962C8B-B14F-4D97-AF65-F5344CB8AC3E}">
        <p14:creationId xmlns:p14="http://schemas.microsoft.com/office/powerpoint/2010/main" val="6528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7" y="1863629"/>
            <a:ext cx="9236030" cy="4507920"/>
          </a:xfrm>
        </p:spPr>
        <p:txBody>
          <a:bodyPr>
            <a:normAutofit/>
          </a:bodyPr>
          <a:lstStyle/>
          <a:p>
            <a:pPr marL="0" indent="0">
              <a:buNone/>
            </a:pPr>
            <a:r>
              <a:rPr lang="en-GB" sz="2800" dirty="0"/>
              <a:t>The fluoride ion has a -1 charge because fluorine gains 1 electron to form a full outer shell!</a:t>
            </a:r>
          </a:p>
        </p:txBody>
      </p:sp>
      <p:sp>
        <p:nvSpPr>
          <p:cNvPr id="3" name="Content Placeholder 2"/>
          <p:cNvSpPr>
            <a:spLocks noGrp="1"/>
          </p:cNvSpPr>
          <p:nvPr>
            <p:ph sz="quarter" idx="11"/>
          </p:nvPr>
        </p:nvSpPr>
        <p:spPr/>
        <p:txBody>
          <a:bodyPr/>
          <a:lstStyle/>
          <a:p>
            <a:r>
              <a:rPr lang="en-GB" dirty="0"/>
              <a:t>Ions in the periodic table</a:t>
            </a:r>
          </a:p>
        </p:txBody>
      </p:sp>
      <p:pic>
        <p:nvPicPr>
          <p:cNvPr id="4" name="Picture 3"/>
          <p:cNvPicPr>
            <a:picLocks noChangeAspect="1"/>
          </p:cNvPicPr>
          <p:nvPr/>
        </p:nvPicPr>
        <p:blipFill rotWithShape="1">
          <a:blip r:embed="rId2"/>
          <a:srcRect l="13152" t="15529" r="9964"/>
          <a:stretch/>
        </p:blipFill>
        <p:spPr>
          <a:xfrm>
            <a:off x="3074504" y="3266145"/>
            <a:ext cx="5618922" cy="3591855"/>
          </a:xfrm>
          <a:prstGeom prst="rect">
            <a:avLst/>
          </a:prstGeom>
        </p:spPr>
      </p:pic>
    </p:spTree>
    <p:extLst>
      <p:ext uri="{BB962C8B-B14F-4D97-AF65-F5344CB8AC3E}">
        <p14:creationId xmlns:p14="http://schemas.microsoft.com/office/powerpoint/2010/main" val="2052298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7" y="1863629"/>
            <a:ext cx="8413070" cy="4507920"/>
          </a:xfrm>
        </p:spPr>
        <p:txBody>
          <a:bodyPr>
            <a:normAutofit/>
          </a:bodyPr>
          <a:lstStyle/>
          <a:p>
            <a:pPr marL="0" indent="0">
              <a:buNone/>
            </a:pPr>
            <a:r>
              <a:rPr lang="en-GB" sz="3600" dirty="0"/>
              <a:t>Explain why Mg forms an ion with a 2+ charge.</a:t>
            </a:r>
          </a:p>
        </p:txBody>
      </p:sp>
      <p:sp>
        <p:nvSpPr>
          <p:cNvPr id="3" name="Content Placeholder 2"/>
          <p:cNvSpPr>
            <a:spLocks noGrp="1"/>
          </p:cNvSpPr>
          <p:nvPr>
            <p:ph sz="quarter" idx="11"/>
          </p:nvPr>
        </p:nvSpPr>
        <p:spPr/>
        <p:txBody>
          <a:bodyPr/>
          <a:lstStyle/>
          <a:p>
            <a:r>
              <a:rPr lang="en-GB" dirty="0"/>
              <a:t>Question</a:t>
            </a:r>
          </a:p>
        </p:txBody>
      </p:sp>
      <p:pic>
        <p:nvPicPr>
          <p:cNvPr id="4" name="Picture 3"/>
          <p:cNvPicPr>
            <a:picLocks noChangeAspect="1"/>
          </p:cNvPicPr>
          <p:nvPr/>
        </p:nvPicPr>
        <p:blipFill>
          <a:blip r:embed="rId2"/>
          <a:stretch>
            <a:fillRect/>
          </a:stretch>
        </p:blipFill>
        <p:spPr>
          <a:xfrm>
            <a:off x="2820987" y="3304903"/>
            <a:ext cx="7594233" cy="3791850"/>
          </a:xfrm>
          <a:prstGeom prst="rect">
            <a:avLst/>
          </a:prstGeom>
        </p:spPr>
      </p:pic>
    </p:spTree>
    <p:extLst>
      <p:ext uri="{BB962C8B-B14F-4D97-AF65-F5344CB8AC3E}">
        <p14:creationId xmlns:p14="http://schemas.microsoft.com/office/powerpoint/2010/main" val="72838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https://www.youtube.com/watch?v=_S7ov25y3_M</a:t>
            </a:r>
            <a:endParaRPr lang="en-GB" dirty="0"/>
          </a:p>
          <a:p>
            <a:pPr marL="0" indent="0">
              <a:buNone/>
            </a:pPr>
            <a:r>
              <a:rPr lang="en-GB" dirty="0"/>
              <a:t>Watch the video.</a:t>
            </a:r>
          </a:p>
        </p:txBody>
      </p:sp>
      <p:sp>
        <p:nvSpPr>
          <p:cNvPr id="3" name="Content Placeholder 2"/>
          <p:cNvSpPr>
            <a:spLocks noGrp="1"/>
          </p:cNvSpPr>
          <p:nvPr>
            <p:ph sz="quarter" idx="11"/>
          </p:nvPr>
        </p:nvSpPr>
        <p:spPr/>
        <p:txBody>
          <a:bodyPr>
            <a:normAutofit fontScale="92500" lnSpcReduction="20000"/>
          </a:bodyPr>
          <a:lstStyle/>
          <a:p>
            <a:r>
              <a:rPr lang="en-GB" dirty="0"/>
              <a:t>Atomic Mass and Atomic Number</a:t>
            </a:r>
          </a:p>
        </p:txBody>
      </p:sp>
    </p:spTree>
    <p:extLst>
      <p:ext uri="{BB962C8B-B14F-4D97-AF65-F5344CB8AC3E}">
        <p14:creationId xmlns:p14="http://schemas.microsoft.com/office/powerpoint/2010/main" val="1388594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6" y="1863629"/>
            <a:ext cx="9040087" cy="4507920"/>
          </a:xfrm>
        </p:spPr>
        <p:txBody>
          <a:bodyPr>
            <a:normAutofit/>
          </a:bodyPr>
          <a:lstStyle/>
          <a:p>
            <a:r>
              <a:rPr lang="en-GB" sz="3600" dirty="0">
                <a:solidFill>
                  <a:srgbClr val="009900"/>
                </a:solidFill>
              </a:rPr>
              <a:t>Magnesium has 12 electrons and is in group 2…</a:t>
            </a:r>
          </a:p>
          <a:p>
            <a:r>
              <a:rPr lang="en-GB" sz="3600" dirty="0">
                <a:solidFill>
                  <a:srgbClr val="009900"/>
                </a:solidFill>
              </a:rPr>
              <a:t>Therefore it has 2 electrons in its outer shell. </a:t>
            </a:r>
          </a:p>
          <a:p>
            <a:r>
              <a:rPr lang="en-GB" sz="3600" dirty="0">
                <a:solidFill>
                  <a:srgbClr val="009900"/>
                </a:solidFill>
              </a:rPr>
              <a:t>It wants a full outer shell for stability</a:t>
            </a:r>
          </a:p>
          <a:p>
            <a:r>
              <a:rPr lang="en-GB" sz="3600" dirty="0">
                <a:solidFill>
                  <a:srgbClr val="009900"/>
                </a:solidFill>
              </a:rPr>
              <a:t>So it loses two electrons to form Mg</a:t>
            </a:r>
            <a:r>
              <a:rPr lang="en-GB" sz="3600" baseline="30000" dirty="0">
                <a:solidFill>
                  <a:srgbClr val="009900"/>
                </a:solidFill>
              </a:rPr>
              <a:t>2+</a:t>
            </a:r>
            <a:r>
              <a:rPr lang="en-GB" sz="3600" dirty="0">
                <a:solidFill>
                  <a:srgbClr val="009900"/>
                </a:solidFill>
              </a:rPr>
              <a:t>.</a:t>
            </a:r>
          </a:p>
        </p:txBody>
      </p:sp>
      <p:sp>
        <p:nvSpPr>
          <p:cNvPr id="3" name="Content Placeholder 2"/>
          <p:cNvSpPr>
            <a:spLocks noGrp="1"/>
          </p:cNvSpPr>
          <p:nvPr>
            <p:ph sz="quarter" idx="11"/>
          </p:nvPr>
        </p:nvSpPr>
        <p:spPr/>
        <p:txBody>
          <a:bodyPr/>
          <a:lstStyle/>
          <a:p>
            <a:r>
              <a:rPr lang="en-GB" dirty="0"/>
              <a:t>Answer</a:t>
            </a:r>
          </a:p>
        </p:txBody>
      </p:sp>
    </p:spTree>
    <p:extLst>
      <p:ext uri="{BB962C8B-B14F-4D97-AF65-F5344CB8AC3E}">
        <p14:creationId xmlns:p14="http://schemas.microsoft.com/office/powerpoint/2010/main" val="2779208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C1 Summary Questions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Recall the topics from C1</a:t>
            </a:r>
          </a:p>
          <a:p>
            <a:pPr marL="342900" indent="-342900">
              <a:buFont typeface="Arial" panose="020B0604020202020204" pitchFamily="34" charset="0"/>
              <a:buChar char="•"/>
            </a:pPr>
            <a:r>
              <a:rPr lang="en-GB" dirty="0"/>
              <a:t>Answer the summary questions.</a:t>
            </a:r>
          </a:p>
          <a:p>
            <a:pPr marL="342900" indent="-342900">
              <a:buFont typeface="Arial" panose="020B0604020202020204" pitchFamily="34" charset="0"/>
              <a:buChar char="•"/>
            </a:pPr>
            <a:r>
              <a:rPr lang="en-GB" dirty="0"/>
              <a:t>Answer the practice questions.</a:t>
            </a:r>
          </a:p>
          <a:p>
            <a:pPr marL="342900" indent="-342900">
              <a:buFont typeface="Arial" panose="020B0604020202020204" pitchFamily="34" charset="0"/>
              <a:buChar char="•"/>
            </a:pPr>
            <a:endParaRPr lang="en-GB" dirty="0"/>
          </a:p>
        </p:txBody>
      </p:sp>
      <p:sp>
        <p:nvSpPr>
          <p:cNvPr id="4" name="Text Placeholder 3"/>
          <p:cNvSpPr>
            <a:spLocks noGrp="1"/>
          </p:cNvSpPr>
          <p:nvPr>
            <p:ph type="body" sz="quarter" idx="11"/>
          </p:nvPr>
        </p:nvSpPr>
        <p:spPr/>
        <p:txBody>
          <a:bodyPr/>
          <a:lstStyle/>
          <a:p>
            <a:r>
              <a:rPr lang="en-GB" dirty="0"/>
              <a:t>To understand the C1 AQA topic</a:t>
            </a:r>
          </a:p>
        </p:txBody>
      </p:sp>
    </p:spTree>
    <p:extLst>
      <p:ext uri="{BB962C8B-B14F-4D97-AF65-F5344CB8AC3E}">
        <p14:creationId xmlns:p14="http://schemas.microsoft.com/office/powerpoint/2010/main" val="3491728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t>For help on a specific question feel free to email Miss Slack. </a:t>
            </a:r>
          </a:p>
          <a:p>
            <a:pPr marL="0" indent="0">
              <a:buNone/>
            </a:pPr>
            <a:r>
              <a:rPr lang="en-GB" dirty="0"/>
              <a:t>sslack@bluecoatmeres.co.uk</a:t>
            </a:r>
          </a:p>
        </p:txBody>
      </p:sp>
      <p:sp>
        <p:nvSpPr>
          <p:cNvPr id="3" name="Content Placeholder 2"/>
          <p:cNvSpPr>
            <a:spLocks noGrp="1"/>
          </p:cNvSpPr>
          <p:nvPr>
            <p:ph sz="quarter" idx="11"/>
          </p:nvPr>
        </p:nvSpPr>
        <p:spPr/>
        <p:txBody>
          <a:bodyPr>
            <a:normAutofit fontScale="92500" lnSpcReduction="20000"/>
          </a:bodyPr>
          <a:lstStyle/>
          <a:p>
            <a:r>
              <a:rPr lang="en-GB" dirty="0"/>
              <a:t>Answer the summary questions provided!</a:t>
            </a:r>
          </a:p>
        </p:txBody>
      </p:sp>
    </p:spTree>
    <p:extLst>
      <p:ext uri="{BB962C8B-B14F-4D97-AF65-F5344CB8AC3E}">
        <p14:creationId xmlns:p14="http://schemas.microsoft.com/office/powerpoint/2010/main" val="3428641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42912" y="2230076"/>
            <a:ext cx="5262838" cy="4507920"/>
          </a:xfrm>
        </p:spPr>
        <p:txBody>
          <a:bodyPr/>
          <a:lstStyle/>
          <a:p>
            <a:pPr marL="0" indent="0">
              <a:buNone/>
            </a:pPr>
            <a:r>
              <a:rPr lang="en-GB" dirty="0"/>
              <a:t>Use chapter one of this textbook on </a:t>
            </a:r>
            <a:r>
              <a:rPr lang="en-GB" dirty="0" err="1"/>
              <a:t>Kerboodle</a:t>
            </a:r>
            <a:r>
              <a:rPr lang="en-GB" dirty="0"/>
              <a:t> to help you!</a:t>
            </a:r>
          </a:p>
        </p:txBody>
      </p:sp>
      <p:sp>
        <p:nvSpPr>
          <p:cNvPr id="3" name="Content Placeholder 2"/>
          <p:cNvSpPr>
            <a:spLocks noGrp="1"/>
          </p:cNvSpPr>
          <p:nvPr>
            <p:ph sz="quarter" idx="11"/>
          </p:nvPr>
        </p:nvSpPr>
        <p:spPr/>
        <p:txBody>
          <a:bodyPr/>
          <a:lstStyle/>
          <a:p>
            <a:r>
              <a:rPr lang="en-GB" dirty="0" err="1"/>
              <a:t>Kerboodle</a:t>
            </a:r>
            <a:endParaRPr lang="en-GB" dirty="0"/>
          </a:p>
        </p:txBody>
      </p:sp>
      <p:pic>
        <p:nvPicPr>
          <p:cNvPr id="4" name="Picture 3"/>
          <p:cNvPicPr>
            <a:picLocks noChangeAspect="1"/>
          </p:cNvPicPr>
          <p:nvPr/>
        </p:nvPicPr>
        <p:blipFill>
          <a:blip r:embed="rId2"/>
          <a:stretch>
            <a:fillRect/>
          </a:stretch>
        </p:blipFill>
        <p:spPr>
          <a:xfrm>
            <a:off x="7905750" y="1476375"/>
            <a:ext cx="4286250" cy="5381625"/>
          </a:xfrm>
          <a:prstGeom prst="rect">
            <a:avLst/>
          </a:prstGeom>
        </p:spPr>
      </p:pic>
    </p:spTree>
    <p:extLst>
      <p:ext uri="{BB962C8B-B14F-4D97-AF65-F5344CB8AC3E}">
        <p14:creationId xmlns:p14="http://schemas.microsoft.com/office/powerpoint/2010/main" val="4044697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stretch>
            <a:fillRect/>
          </a:stretch>
        </p:blipFill>
        <p:spPr>
          <a:xfrm>
            <a:off x="3880817" y="2181497"/>
            <a:ext cx="6543874" cy="3944983"/>
          </a:xfrm>
          <a:prstGeom prst="rect">
            <a:avLst/>
          </a:prstGeom>
        </p:spPr>
      </p:pic>
      <p:sp>
        <p:nvSpPr>
          <p:cNvPr id="6" name="Content Placeholder 5"/>
          <p:cNvSpPr>
            <a:spLocks noGrp="1"/>
          </p:cNvSpPr>
          <p:nvPr>
            <p:ph sz="quarter" idx="11"/>
          </p:nvPr>
        </p:nvSpPr>
        <p:spPr/>
        <p:txBody>
          <a:bodyPr>
            <a:normAutofit fontScale="92500"/>
          </a:bodyPr>
          <a:lstStyle/>
          <a:p>
            <a:r>
              <a:rPr lang="en-GB" dirty="0"/>
              <a:t>Answer the Summary Questions</a:t>
            </a:r>
          </a:p>
        </p:txBody>
      </p:sp>
    </p:spTree>
    <p:extLst>
      <p:ext uri="{BB962C8B-B14F-4D97-AF65-F5344CB8AC3E}">
        <p14:creationId xmlns:p14="http://schemas.microsoft.com/office/powerpoint/2010/main" val="1444961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a:bodyPr>
          <a:lstStyle/>
          <a:p>
            <a:r>
              <a:rPr lang="en-GB" dirty="0"/>
              <a:t>Answer the Summary Questions</a:t>
            </a:r>
          </a:p>
        </p:txBody>
      </p:sp>
      <p:pic>
        <p:nvPicPr>
          <p:cNvPr id="3" name="Content Placeholder 2"/>
          <p:cNvPicPr>
            <a:picLocks noGrp="1" noChangeAspect="1"/>
          </p:cNvPicPr>
          <p:nvPr>
            <p:ph sz="quarter" idx="10"/>
          </p:nvPr>
        </p:nvPicPr>
        <p:blipFill>
          <a:blip r:embed="rId2"/>
          <a:stretch>
            <a:fillRect/>
          </a:stretch>
        </p:blipFill>
        <p:spPr>
          <a:xfrm>
            <a:off x="4288461" y="2063932"/>
            <a:ext cx="5319896" cy="4311332"/>
          </a:xfrm>
          <a:prstGeom prst="rect">
            <a:avLst/>
          </a:prstGeom>
        </p:spPr>
      </p:pic>
    </p:spTree>
    <p:extLst>
      <p:ext uri="{BB962C8B-B14F-4D97-AF65-F5344CB8AC3E}">
        <p14:creationId xmlns:p14="http://schemas.microsoft.com/office/powerpoint/2010/main" val="908652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a:bodyPr>
          <a:lstStyle/>
          <a:p>
            <a:r>
              <a:rPr lang="en-GB" dirty="0"/>
              <a:t>Answer the Summary Questions</a:t>
            </a:r>
          </a:p>
        </p:txBody>
      </p:sp>
      <p:pic>
        <p:nvPicPr>
          <p:cNvPr id="3" name="Content Placeholder 2"/>
          <p:cNvPicPr>
            <a:picLocks noGrp="1" noChangeAspect="1"/>
          </p:cNvPicPr>
          <p:nvPr>
            <p:ph sz="quarter" idx="10"/>
          </p:nvPr>
        </p:nvPicPr>
        <p:blipFill>
          <a:blip r:embed="rId2"/>
          <a:stretch>
            <a:fillRect/>
          </a:stretch>
        </p:blipFill>
        <p:spPr>
          <a:xfrm>
            <a:off x="4660571" y="1841365"/>
            <a:ext cx="4575676" cy="4883285"/>
          </a:xfrm>
          <a:prstGeom prst="rect">
            <a:avLst/>
          </a:prstGeom>
        </p:spPr>
      </p:pic>
    </p:spTree>
    <p:extLst>
      <p:ext uri="{BB962C8B-B14F-4D97-AF65-F5344CB8AC3E}">
        <p14:creationId xmlns:p14="http://schemas.microsoft.com/office/powerpoint/2010/main" val="8449289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a:bodyPr>
          <a:lstStyle/>
          <a:p>
            <a:r>
              <a:rPr lang="en-GB" dirty="0"/>
              <a:t>Answer the Summary Questions</a:t>
            </a:r>
          </a:p>
        </p:txBody>
      </p:sp>
      <p:pic>
        <p:nvPicPr>
          <p:cNvPr id="3" name="Content Placeholder 2"/>
          <p:cNvPicPr>
            <a:picLocks noGrp="1" noChangeAspect="1"/>
          </p:cNvPicPr>
          <p:nvPr>
            <p:ph sz="quarter" idx="10"/>
          </p:nvPr>
        </p:nvPicPr>
        <p:blipFill>
          <a:blip r:embed="rId2"/>
          <a:stretch>
            <a:fillRect/>
          </a:stretch>
        </p:blipFill>
        <p:spPr>
          <a:xfrm>
            <a:off x="4525889" y="1841365"/>
            <a:ext cx="4845039" cy="5016635"/>
          </a:xfrm>
          <a:prstGeom prst="rect">
            <a:avLst/>
          </a:prstGeom>
        </p:spPr>
      </p:pic>
    </p:spTree>
    <p:extLst>
      <p:ext uri="{BB962C8B-B14F-4D97-AF65-F5344CB8AC3E}">
        <p14:creationId xmlns:p14="http://schemas.microsoft.com/office/powerpoint/2010/main" val="3647128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a:bodyPr>
          <a:lstStyle/>
          <a:p>
            <a:r>
              <a:rPr lang="en-GB" dirty="0"/>
              <a:t>Answer the Summary Questions</a:t>
            </a:r>
          </a:p>
        </p:txBody>
      </p:sp>
      <p:pic>
        <p:nvPicPr>
          <p:cNvPr id="3" name="Content Placeholder 2"/>
          <p:cNvPicPr>
            <a:picLocks noGrp="1" noChangeAspect="1"/>
          </p:cNvPicPr>
          <p:nvPr>
            <p:ph sz="quarter" idx="10"/>
          </p:nvPr>
        </p:nvPicPr>
        <p:blipFill rotWithShape="1">
          <a:blip r:embed="rId2"/>
          <a:srcRect t="1773"/>
          <a:stretch/>
        </p:blipFill>
        <p:spPr>
          <a:xfrm>
            <a:off x="4486854" y="1841365"/>
            <a:ext cx="4923109" cy="5029674"/>
          </a:xfrm>
          <a:prstGeom prst="rect">
            <a:avLst/>
          </a:prstGeom>
        </p:spPr>
      </p:pic>
    </p:spTree>
    <p:extLst>
      <p:ext uri="{BB962C8B-B14F-4D97-AF65-F5344CB8AC3E}">
        <p14:creationId xmlns:p14="http://schemas.microsoft.com/office/powerpoint/2010/main" val="40671422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a:bodyPr>
          <a:lstStyle/>
          <a:p>
            <a:r>
              <a:rPr lang="en-GB" dirty="0"/>
              <a:t>Answer the Summary Questions</a:t>
            </a:r>
          </a:p>
        </p:txBody>
      </p:sp>
      <p:pic>
        <p:nvPicPr>
          <p:cNvPr id="3" name="Content Placeholder 2"/>
          <p:cNvPicPr>
            <a:picLocks noGrp="1" noChangeAspect="1"/>
          </p:cNvPicPr>
          <p:nvPr>
            <p:ph sz="quarter" idx="10"/>
          </p:nvPr>
        </p:nvPicPr>
        <p:blipFill>
          <a:blip r:embed="rId2"/>
          <a:stretch>
            <a:fillRect/>
          </a:stretch>
        </p:blipFill>
        <p:spPr>
          <a:xfrm>
            <a:off x="3599831" y="2651761"/>
            <a:ext cx="6697156" cy="3058658"/>
          </a:xfrm>
          <a:prstGeom prst="rect">
            <a:avLst/>
          </a:prstGeom>
        </p:spPr>
      </p:pic>
    </p:spTree>
    <p:extLst>
      <p:ext uri="{BB962C8B-B14F-4D97-AF65-F5344CB8AC3E}">
        <p14:creationId xmlns:p14="http://schemas.microsoft.com/office/powerpoint/2010/main" val="353064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92500" lnSpcReduction="20000"/>
          </a:bodyPr>
          <a:lstStyle/>
          <a:p>
            <a:pPr marL="742950" indent="-742950">
              <a:buFont typeface="+mj-lt"/>
              <a:buAutoNum type="arabicPeriod"/>
            </a:pPr>
            <a:r>
              <a:rPr lang="en-GB" dirty="0"/>
              <a:t>What does the atomic mass tell you about an atom?</a:t>
            </a:r>
          </a:p>
          <a:p>
            <a:pPr marL="742950" indent="-742950">
              <a:buFont typeface="+mj-lt"/>
              <a:buAutoNum type="arabicPeriod"/>
            </a:pPr>
            <a:r>
              <a:rPr lang="en-GB" dirty="0"/>
              <a:t>What does the atomic number tell you about an atom?</a:t>
            </a:r>
          </a:p>
          <a:p>
            <a:pPr marL="742950" indent="-742950">
              <a:buFont typeface="+mj-lt"/>
              <a:buAutoNum type="arabicPeriod"/>
            </a:pPr>
            <a:r>
              <a:rPr lang="en-GB" dirty="0"/>
              <a:t>What is the symbol for the mass number?</a:t>
            </a:r>
          </a:p>
          <a:p>
            <a:pPr marL="742950" indent="-742950">
              <a:buFont typeface="+mj-lt"/>
              <a:buAutoNum type="arabicPeriod"/>
            </a:pPr>
            <a:r>
              <a:rPr lang="en-GB" dirty="0"/>
              <a:t>What is the symbol for the atomic number?</a:t>
            </a:r>
          </a:p>
        </p:txBody>
      </p:sp>
      <p:sp>
        <p:nvSpPr>
          <p:cNvPr id="3" name="Content Placeholder 2"/>
          <p:cNvSpPr>
            <a:spLocks noGrp="1"/>
          </p:cNvSpPr>
          <p:nvPr>
            <p:ph sz="quarter" idx="11"/>
          </p:nvPr>
        </p:nvSpPr>
        <p:spPr/>
        <p:txBody>
          <a:bodyPr>
            <a:normAutofit fontScale="92500" lnSpcReduction="20000"/>
          </a:bodyPr>
          <a:lstStyle/>
          <a:p>
            <a:r>
              <a:rPr lang="en-GB" dirty="0"/>
              <a:t>Atomic Mass and Atomic Number</a:t>
            </a:r>
          </a:p>
        </p:txBody>
      </p:sp>
    </p:spTree>
    <p:extLst>
      <p:ext uri="{BB962C8B-B14F-4D97-AF65-F5344CB8AC3E}">
        <p14:creationId xmlns:p14="http://schemas.microsoft.com/office/powerpoint/2010/main" val="1638187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lnSpcReduction="20000"/>
          </a:bodyPr>
          <a:lstStyle/>
          <a:p>
            <a:r>
              <a:rPr lang="en-GB" dirty="0"/>
              <a:t>Now answer the practice questions!</a:t>
            </a:r>
          </a:p>
        </p:txBody>
      </p:sp>
      <p:pic>
        <p:nvPicPr>
          <p:cNvPr id="3" name="Content Placeholder 2"/>
          <p:cNvPicPr>
            <a:picLocks noGrp="1" noChangeAspect="1"/>
          </p:cNvPicPr>
          <p:nvPr>
            <p:ph sz="quarter" idx="10"/>
          </p:nvPr>
        </p:nvPicPr>
        <p:blipFill>
          <a:blip r:embed="rId2"/>
          <a:stretch>
            <a:fillRect/>
          </a:stretch>
        </p:blipFill>
        <p:spPr>
          <a:xfrm>
            <a:off x="3992672" y="2377440"/>
            <a:ext cx="5911473" cy="3296783"/>
          </a:xfrm>
          <a:prstGeom prst="rect">
            <a:avLst/>
          </a:prstGeom>
        </p:spPr>
      </p:pic>
    </p:spTree>
    <p:extLst>
      <p:ext uri="{BB962C8B-B14F-4D97-AF65-F5344CB8AC3E}">
        <p14:creationId xmlns:p14="http://schemas.microsoft.com/office/powerpoint/2010/main" val="3370710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a:bodyPr>
          <a:lstStyle/>
          <a:p>
            <a:r>
              <a:rPr lang="en-GB" dirty="0"/>
              <a:t>Practice Questions</a:t>
            </a:r>
          </a:p>
        </p:txBody>
      </p:sp>
      <p:pic>
        <p:nvPicPr>
          <p:cNvPr id="3" name="Content Placeholder 2"/>
          <p:cNvPicPr>
            <a:picLocks noGrp="1" noChangeAspect="1"/>
          </p:cNvPicPr>
          <p:nvPr>
            <p:ph sz="quarter" idx="10"/>
          </p:nvPr>
        </p:nvPicPr>
        <p:blipFill>
          <a:blip r:embed="rId2"/>
          <a:stretch>
            <a:fillRect/>
          </a:stretch>
        </p:blipFill>
        <p:spPr>
          <a:xfrm>
            <a:off x="4482160" y="1841365"/>
            <a:ext cx="4932497" cy="5016635"/>
          </a:xfrm>
          <a:prstGeom prst="rect">
            <a:avLst/>
          </a:prstGeom>
        </p:spPr>
      </p:pic>
    </p:spTree>
    <p:extLst>
      <p:ext uri="{BB962C8B-B14F-4D97-AF65-F5344CB8AC3E}">
        <p14:creationId xmlns:p14="http://schemas.microsoft.com/office/powerpoint/2010/main" val="3733658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a:bodyPr>
          <a:lstStyle/>
          <a:p>
            <a:r>
              <a:rPr lang="en-GB" dirty="0"/>
              <a:t>Practice Questions</a:t>
            </a:r>
          </a:p>
        </p:txBody>
      </p:sp>
      <p:pic>
        <p:nvPicPr>
          <p:cNvPr id="3" name="Content Placeholder 2"/>
          <p:cNvPicPr>
            <a:picLocks noGrp="1" noChangeAspect="1"/>
          </p:cNvPicPr>
          <p:nvPr>
            <p:ph sz="quarter" idx="10"/>
          </p:nvPr>
        </p:nvPicPr>
        <p:blipFill>
          <a:blip r:embed="rId2"/>
          <a:stretch>
            <a:fillRect/>
          </a:stretch>
        </p:blipFill>
        <p:spPr>
          <a:xfrm>
            <a:off x="3398431" y="2377440"/>
            <a:ext cx="7099955" cy="3266576"/>
          </a:xfrm>
          <a:prstGeom prst="rect">
            <a:avLst/>
          </a:prstGeom>
        </p:spPr>
      </p:pic>
    </p:spTree>
    <p:extLst>
      <p:ext uri="{BB962C8B-B14F-4D97-AF65-F5344CB8AC3E}">
        <p14:creationId xmlns:p14="http://schemas.microsoft.com/office/powerpoint/2010/main" val="109916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a:bodyPr>
          <a:lstStyle/>
          <a:p>
            <a:r>
              <a:rPr lang="en-GB" dirty="0"/>
              <a:t>Practice Questions</a:t>
            </a:r>
          </a:p>
        </p:txBody>
      </p:sp>
      <p:pic>
        <p:nvPicPr>
          <p:cNvPr id="3" name="Content Placeholder 2"/>
          <p:cNvPicPr>
            <a:picLocks noGrp="1" noChangeAspect="1"/>
          </p:cNvPicPr>
          <p:nvPr>
            <p:ph sz="quarter" idx="10"/>
          </p:nvPr>
        </p:nvPicPr>
        <p:blipFill>
          <a:blip r:embed="rId2"/>
          <a:stretch>
            <a:fillRect/>
          </a:stretch>
        </p:blipFill>
        <p:spPr>
          <a:xfrm>
            <a:off x="4006694" y="2403565"/>
            <a:ext cx="5883430" cy="3784056"/>
          </a:xfrm>
          <a:prstGeom prst="rect">
            <a:avLst/>
          </a:prstGeom>
        </p:spPr>
      </p:pic>
    </p:spTree>
    <p:extLst>
      <p:ext uri="{BB962C8B-B14F-4D97-AF65-F5344CB8AC3E}">
        <p14:creationId xmlns:p14="http://schemas.microsoft.com/office/powerpoint/2010/main" val="8580011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a:bodyPr>
          <a:lstStyle/>
          <a:p>
            <a:r>
              <a:rPr lang="en-GB" dirty="0"/>
              <a:t>Practice Questions</a:t>
            </a:r>
          </a:p>
        </p:txBody>
      </p:sp>
      <p:pic>
        <p:nvPicPr>
          <p:cNvPr id="3" name="Content Placeholder 2"/>
          <p:cNvPicPr>
            <a:picLocks noGrp="1" noChangeAspect="1"/>
          </p:cNvPicPr>
          <p:nvPr>
            <p:ph sz="quarter" idx="10"/>
          </p:nvPr>
        </p:nvPicPr>
        <p:blipFill>
          <a:blip r:embed="rId2"/>
          <a:stretch>
            <a:fillRect/>
          </a:stretch>
        </p:blipFill>
        <p:spPr>
          <a:xfrm>
            <a:off x="4277246" y="2063434"/>
            <a:ext cx="5342326" cy="4638810"/>
          </a:xfrm>
          <a:prstGeom prst="rect">
            <a:avLst/>
          </a:prstGeom>
        </p:spPr>
      </p:pic>
    </p:spTree>
    <p:extLst>
      <p:ext uri="{BB962C8B-B14F-4D97-AF65-F5344CB8AC3E}">
        <p14:creationId xmlns:p14="http://schemas.microsoft.com/office/powerpoint/2010/main" val="111364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a:bodyPr>
          <a:lstStyle/>
          <a:p>
            <a:r>
              <a:rPr lang="en-GB" dirty="0"/>
              <a:t>Practice Questions</a:t>
            </a:r>
          </a:p>
        </p:txBody>
      </p:sp>
      <p:pic>
        <p:nvPicPr>
          <p:cNvPr id="3" name="Content Placeholder 2"/>
          <p:cNvPicPr>
            <a:picLocks noGrp="1" noChangeAspect="1"/>
          </p:cNvPicPr>
          <p:nvPr>
            <p:ph sz="quarter" idx="10"/>
          </p:nvPr>
        </p:nvPicPr>
        <p:blipFill>
          <a:blip r:embed="rId2"/>
          <a:stretch>
            <a:fillRect/>
          </a:stretch>
        </p:blipFill>
        <p:spPr>
          <a:xfrm>
            <a:off x="4767061" y="1841365"/>
            <a:ext cx="4362696" cy="5016635"/>
          </a:xfrm>
          <a:prstGeom prst="rect">
            <a:avLst/>
          </a:prstGeom>
        </p:spPr>
      </p:pic>
    </p:spTree>
    <p:extLst>
      <p:ext uri="{BB962C8B-B14F-4D97-AF65-F5344CB8AC3E}">
        <p14:creationId xmlns:p14="http://schemas.microsoft.com/office/powerpoint/2010/main" val="29915998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a:bodyPr>
          <a:lstStyle/>
          <a:p>
            <a:r>
              <a:rPr lang="en-GB" dirty="0"/>
              <a:t>Practice Questions</a:t>
            </a:r>
          </a:p>
        </p:txBody>
      </p:sp>
      <p:pic>
        <p:nvPicPr>
          <p:cNvPr id="3" name="Content Placeholder 2"/>
          <p:cNvPicPr>
            <a:picLocks noGrp="1" noChangeAspect="1"/>
          </p:cNvPicPr>
          <p:nvPr>
            <p:ph sz="quarter" idx="10"/>
          </p:nvPr>
        </p:nvPicPr>
        <p:blipFill>
          <a:blip r:embed="rId2"/>
          <a:stretch>
            <a:fillRect/>
          </a:stretch>
        </p:blipFill>
        <p:spPr>
          <a:xfrm>
            <a:off x="3478283" y="2455817"/>
            <a:ext cx="6940252" cy="3608931"/>
          </a:xfrm>
          <a:prstGeom prst="rect">
            <a:avLst/>
          </a:prstGeom>
        </p:spPr>
      </p:pic>
    </p:spTree>
    <p:extLst>
      <p:ext uri="{BB962C8B-B14F-4D97-AF65-F5344CB8AC3E}">
        <p14:creationId xmlns:p14="http://schemas.microsoft.com/office/powerpoint/2010/main" val="91286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92500" lnSpcReduction="20000"/>
          </a:bodyPr>
          <a:lstStyle/>
          <a:p>
            <a:pPr marL="742950" indent="-742950">
              <a:buFont typeface="+mj-lt"/>
              <a:buAutoNum type="arabicPeriod"/>
            </a:pPr>
            <a:r>
              <a:rPr lang="en-GB" dirty="0">
                <a:solidFill>
                  <a:srgbClr val="009900"/>
                </a:solidFill>
              </a:rPr>
              <a:t>Atomic mass tells you the number of protons </a:t>
            </a:r>
            <a:r>
              <a:rPr lang="en-GB" u="sng" dirty="0">
                <a:solidFill>
                  <a:srgbClr val="009900"/>
                </a:solidFill>
              </a:rPr>
              <a:t>and</a:t>
            </a:r>
            <a:r>
              <a:rPr lang="en-GB" dirty="0">
                <a:solidFill>
                  <a:srgbClr val="009900"/>
                </a:solidFill>
              </a:rPr>
              <a:t> neutrons.</a:t>
            </a:r>
          </a:p>
          <a:p>
            <a:pPr marL="742950" indent="-742950">
              <a:buFont typeface="+mj-lt"/>
              <a:buAutoNum type="arabicPeriod"/>
            </a:pPr>
            <a:r>
              <a:rPr lang="en-GB" dirty="0">
                <a:solidFill>
                  <a:srgbClr val="009900"/>
                </a:solidFill>
              </a:rPr>
              <a:t>Atomic number tells you the number of protons </a:t>
            </a:r>
            <a:r>
              <a:rPr lang="en-GB" u="sng" dirty="0">
                <a:solidFill>
                  <a:srgbClr val="009900"/>
                </a:solidFill>
              </a:rPr>
              <a:t>or</a:t>
            </a:r>
            <a:r>
              <a:rPr lang="en-GB" dirty="0">
                <a:solidFill>
                  <a:srgbClr val="009900"/>
                </a:solidFill>
              </a:rPr>
              <a:t> electrons.</a:t>
            </a:r>
          </a:p>
          <a:p>
            <a:pPr marL="742950" indent="-742950">
              <a:buFont typeface="+mj-lt"/>
              <a:buAutoNum type="arabicPeriod"/>
            </a:pPr>
            <a:r>
              <a:rPr lang="en-GB" dirty="0">
                <a:solidFill>
                  <a:srgbClr val="009900"/>
                </a:solidFill>
              </a:rPr>
              <a:t>The symbol for the mass number is </a:t>
            </a:r>
            <a:r>
              <a:rPr lang="en-GB" i="1" dirty="0">
                <a:solidFill>
                  <a:srgbClr val="009900"/>
                </a:solidFill>
              </a:rPr>
              <a:t>A</a:t>
            </a:r>
            <a:r>
              <a:rPr lang="en-GB" dirty="0">
                <a:solidFill>
                  <a:srgbClr val="009900"/>
                </a:solidFill>
              </a:rPr>
              <a:t>.</a:t>
            </a:r>
          </a:p>
          <a:p>
            <a:pPr marL="742950" indent="-742950">
              <a:buFont typeface="+mj-lt"/>
              <a:buAutoNum type="arabicPeriod"/>
            </a:pPr>
            <a:r>
              <a:rPr lang="en-GB" dirty="0">
                <a:solidFill>
                  <a:srgbClr val="009900"/>
                </a:solidFill>
              </a:rPr>
              <a:t>The symbol for the atomic number is </a:t>
            </a:r>
            <a:r>
              <a:rPr lang="en-GB" i="1" dirty="0">
                <a:solidFill>
                  <a:srgbClr val="009900"/>
                </a:solidFill>
              </a:rPr>
              <a:t>Z.</a:t>
            </a:r>
          </a:p>
        </p:txBody>
      </p:sp>
      <p:sp>
        <p:nvSpPr>
          <p:cNvPr id="3" name="Content Placeholder 2"/>
          <p:cNvSpPr>
            <a:spLocks noGrp="1"/>
          </p:cNvSpPr>
          <p:nvPr>
            <p:ph sz="quarter" idx="11"/>
          </p:nvPr>
        </p:nvSpPr>
        <p:spPr/>
        <p:txBody>
          <a:bodyPr>
            <a:normAutofit fontScale="92500" lnSpcReduction="20000"/>
          </a:bodyPr>
          <a:lstStyle/>
          <a:p>
            <a:r>
              <a:rPr lang="en-GB" dirty="0"/>
              <a:t>Atomic Mass and Atomic Number</a:t>
            </a:r>
          </a:p>
        </p:txBody>
      </p:sp>
    </p:spTree>
    <p:extLst>
      <p:ext uri="{BB962C8B-B14F-4D97-AF65-F5344CB8AC3E}">
        <p14:creationId xmlns:p14="http://schemas.microsoft.com/office/powerpoint/2010/main" val="35404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6" y="1905445"/>
            <a:ext cx="9233638" cy="4507920"/>
          </a:xfrm>
        </p:spPr>
        <p:txBody>
          <a:bodyPr>
            <a:normAutofit/>
          </a:bodyPr>
          <a:lstStyle/>
          <a:p>
            <a:pPr marL="0" indent="0">
              <a:buNone/>
            </a:pPr>
            <a:r>
              <a:rPr lang="en-GB" sz="1800" dirty="0">
                <a:hlinkClick r:id="rId2"/>
              </a:rPr>
              <a:t>https://filestore.aqa.org.uk/resources/science/AQA-8462-8464-8465-INS-PT.PDF</a:t>
            </a:r>
            <a:endParaRPr lang="en-GB" sz="1800" dirty="0"/>
          </a:p>
        </p:txBody>
      </p:sp>
      <p:sp>
        <p:nvSpPr>
          <p:cNvPr id="3" name="Content Placeholder 2"/>
          <p:cNvSpPr>
            <a:spLocks noGrp="1"/>
          </p:cNvSpPr>
          <p:nvPr>
            <p:ph sz="quarter" idx="11"/>
          </p:nvPr>
        </p:nvSpPr>
        <p:spPr/>
        <p:txBody>
          <a:bodyPr>
            <a:normAutofit fontScale="92500" lnSpcReduction="20000"/>
          </a:bodyPr>
          <a:lstStyle/>
          <a:p>
            <a:r>
              <a:rPr lang="en-GB" dirty="0"/>
              <a:t>Copy and complete the table. Use a periodic table to help!</a:t>
            </a:r>
          </a:p>
        </p:txBody>
      </p:sp>
      <p:pic>
        <p:nvPicPr>
          <p:cNvPr id="4" name="Picture 3"/>
          <p:cNvPicPr>
            <a:picLocks noChangeAspect="1"/>
          </p:cNvPicPr>
          <p:nvPr/>
        </p:nvPicPr>
        <p:blipFill rotWithShape="1">
          <a:blip r:embed="rId3"/>
          <a:srcRect l="4802" t="13471" r="2228"/>
          <a:stretch/>
        </p:blipFill>
        <p:spPr>
          <a:xfrm>
            <a:off x="2820986" y="2350080"/>
            <a:ext cx="7823218" cy="4507920"/>
          </a:xfrm>
          <a:prstGeom prst="rect">
            <a:avLst/>
          </a:prstGeom>
        </p:spPr>
      </p:pic>
    </p:spTree>
    <p:extLst>
      <p:ext uri="{BB962C8B-B14F-4D97-AF65-F5344CB8AC3E}">
        <p14:creationId xmlns:p14="http://schemas.microsoft.com/office/powerpoint/2010/main" val="2352298887"/>
      </p:ext>
    </p:extLst>
  </p:cSld>
  <p:clrMapOvr>
    <a:masterClrMapping/>
  </p:clrMapOvr>
</p:sld>
</file>

<file path=ppt/theme/theme1.xml><?xml version="1.0" encoding="utf-8"?>
<a:theme xmlns:a="http://schemas.openxmlformats.org/drawingml/2006/main" name="1_Title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89585F2B26C4991B4EAD957599455" ma:contentTypeVersion="7" ma:contentTypeDescription="Create a new document." ma:contentTypeScope="" ma:versionID="48ffb3b889bd58b63154b1244b76efbe">
  <xsd:schema xmlns:xsd="http://www.w3.org/2001/XMLSchema" xmlns:xs="http://www.w3.org/2001/XMLSchema" xmlns:p="http://schemas.microsoft.com/office/2006/metadata/properties" xmlns:ns3="e8ebd3e6-daba-4858-a3d6-7844d51a2864" xmlns:ns4="55e5e687-c4a4-4c80-97f9-1104e974c5b6" targetNamespace="http://schemas.microsoft.com/office/2006/metadata/properties" ma:root="true" ma:fieldsID="09134422b3e2a2cea7173fa902966015" ns3:_="" ns4:_="">
    <xsd:import namespace="e8ebd3e6-daba-4858-a3d6-7844d51a2864"/>
    <xsd:import namespace="55e5e687-c4a4-4c80-97f9-1104e974c5b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bd3e6-daba-4858-a3d6-7844d51a2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e5e687-c4a4-4c80-97f9-1104e974c5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2F096-0F4E-4725-B71A-23B508271B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67A97C-1585-46E6-AE10-645C3C67AA91}">
  <ds:schemaRefs>
    <ds:schemaRef ds:uri="http://schemas.microsoft.com/sharepoint/v3/contenttype/forms"/>
  </ds:schemaRefs>
</ds:datastoreItem>
</file>

<file path=customXml/itemProps3.xml><?xml version="1.0" encoding="utf-8"?>
<ds:datastoreItem xmlns:ds="http://schemas.openxmlformats.org/officeDocument/2006/customXml" ds:itemID="{F3B46C35-3E6B-4E71-863B-551DB632A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bd3e6-daba-4858-a3d6-7844d51a2864"/>
    <ds:schemaRef ds:uri="55e5e687-c4a4-4c80-97f9-1104e974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2058</TotalTime>
  <Words>1693</Words>
  <Application>Microsoft Office PowerPoint</Application>
  <PresentationFormat>Widescreen</PresentationFormat>
  <Paragraphs>314</Paragraphs>
  <Slides>76</Slides>
  <Notes>0</Notes>
  <HiddenSlides>0</HiddenSlides>
  <MMClips>0</MMClips>
  <ScaleCrop>false</ScaleCrop>
  <HeadingPairs>
    <vt:vector size="4" baseType="variant">
      <vt:variant>
        <vt:lpstr>Theme</vt:lpstr>
      </vt:variant>
      <vt:variant>
        <vt:i4>5</vt:i4>
      </vt:variant>
      <vt:variant>
        <vt:lpstr>Slide Titles</vt:lpstr>
      </vt:variant>
      <vt:variant>
        <vt:i4>76</vt:i4>
      </vt:variant>
    </vt:vector>
  </HeadingPairs>
  <TitlesOfParts>
    <vt:vector size="81" baseType="lpstr">
      <vt:lpstr>1_Title Slide</vt:lpstr>
      <vt:lpstr>1_Learning Objectives</vt:lpstr>
      <vt:lpstr>2_Learning Objectives</vt:lpstr>
      <vt:lpstr>3_Learning Objectives</vt:lpstr>
      <vt:lpstr>4_Learning Objectives</vt:lpstr>
      <vt:lpstr>PowerPoint Presentation</vt:lpstr>
      <vt:lpstr>Structure of the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Ions, Atoms and Isotopes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C1 Summary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 Retrieval</dc:title>
  <dc:creator>Sophie Slack</dc:creator>
  <cp:lastModifiedBy>Sophie</cp:lastModifiedBy>
  <cp:revision>127</cp:revision>
  <dcterms:created xsi:type="dcterms:W3CDTF">2019-10-11T14:16:23Z</dcterms:created>
  <dcterms:modified xsi:type="dcterms:W3CDTF">2020-04-19T10:30:33Z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0x0101008FC89585F2B26C4991B4EAD957599455</vt:lpwstr>
  </property>
</Properties>
</file>