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6" r:id="rId3"/>
    <p:sldId id="259" r:id="rId4"/>
    <p:sldId id="261" r:id="rId5"/>
    <p:sldId id="258" r:id="rId6"/>
    <p:sldId id="262" r:id="rId7"/>
    <p:sldId id="263" r:id="rId8"/>
    <p:sldId id="260"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autoAdjust="0"/>
    <p:restoredTop sz="94660"/>
  </p:normalViewPr>
  <p:slideViewPr>
    <p:cSldViewPr snapToGrid="0">
      <p:cViewPr varScale="1">
        <p:scale>
          <a:sx n="131" d="100"/>
          <a:sy n="131" d="100"/>
        </p:scale>
        <p:origin x="3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FB067-8E90-4C7C-B20B-66CC4FBBBE34}" type="datetimeFigureOut">
              <a:rPr lang="en-GB" smtClean="0"/>
              <a:t>15/04/2020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FB312-A673-4B98-B8A3-FEEC31C5BD64}" type="slidenum">
              <a:rPr lang="en-GB" smtClean="0"/>
              <a:t>‹#›</a:t>
            </a:fld>
            <a:endParaRPr lang="en-GB"/>
          </a:p>
        </p:txBody>
      </p:sp>
    </p:spTree>
    <p:extLst>
      <p:ext uri="{BB962C8B-B14F-4D97-AF65-F5344CB8AC3E}">
        <p14:creationId xmlns:p14="http://schemas.microsoft.com/office/powerpoint/2010/main" val="146227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51F1-1884-43D7-A691-5BD7655584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259A55-84F8-4212-8019-C22B847BF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12D5D6-BDB6-4C21-8A35-20DC26D47800}"/>
              </a:ext>
            </a:extLst>
          </p:cNvPr>
          <p:cNvSpPr>
            <a:spLocks noGrp="1"/>
          </p:cNvSpPr>
          <p:nvPr>
            <p:ph type="dt" sz="half" idx="10"/>
          </p:nvPr>
        </p:nvSpPr>
        <p:spPr/>
        <p:txBody>
          <a:bodyPr/>
          <a:lstStyle/>
          <a:p>
            <a:fld id="{1DECF456-5391-47F0-903A-3168AD7671AD}" type="datetime1">
              <a:rPr lang="en-GB" smtClean="0"/>
              <a:t>15/04/2020</a:t>
            </a:fld>
            <a:endParaRPr lang="en-GB"/>
          </a:p>
        </p:txBody>
      </p:sp>
      <p:sp>
        <p:nvSpPr>
          <p:cNvPr id="5" name="Footer Placeholder 4">
            <a:extLst>
              <a:ext uri="{FF2B5EF4-FFF2-40B4-BE49-F238E27FC236}">
                <a16:creationId xmlns:a16="http://schemas.microsoft.com/office/drawing/2014/main" id="{143EF3E4-8852-4268-A30F-D30FC4A28934}"/>
              </a:ext>
            </a:extLst>
          </p:cNvPr>
          <p:cNvSpPr>
            <a:spLocks noGrp="1"/>
          </p:cNvSpPr>
          <p:nvPr>
            <p:ph type="ftr" sz="quarter" idx="11"/>
          </p:nvPr>
        </p:nvSpPr>
        <p:spPr/>
        <p:txBody>
          <a:bodyPr/>
          <a:lstStyle/>
          <a:p>
            <a:r>
              <a:rPr lang="en-GB"/>
              <a:t>Yr 7 Week 1 -20th April 2020</a:t>
            </a:r>
          </a:p>
        </p:txBody>
      </p:sp>
      <p:sp>
        <p:nvSpPr>
          <p:cNvPr id="6" name="Slide Number Placeholder 5">
            <a:extLst>
              <a:ext uri="{FF2B5EF4-FFF2-40B4-BE49-F238E27FC236}">
                <a16:creationId xmlns:a16="http://schemas.microsoft.com/office/drawing/2014/main" id="{DF807007-A737-4412-B7C9-AC544E265FD2}"/>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296931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66C0-E1D8-4875-882D-8D9AE2724E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8D453A-B173-4A80-A503-903BE3362E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383043-F037-41DD-AC81-BE3F07A930EE}"/>
              </a:ext>
            </a:extLst>
          </p:cNvPr>
          <p:cNvSpPr>
            <a:spLocks noGrp="1"/>
          </p:cNvSpPr>
          <p:nvPr>
            <p:ph type="dt" sz="half" idx="10"/>
          </p:nvPr>
        </p:nvSpPr>
        <p:spPr/>
        <p:txBody>
          <a:bodyPr/>
          <a:lstStyle/>
          <a:p>
            <a:fld id="{6FB08437-5807-418E-870A-8D64DF8FDCDE}" type="datetime1">
              <a:rPr lang="en-GB" smtClean="0"/>
              <a:t>15/04/2020</a:t>
            </a:fld>
            <a:endParaRPr lang="en-GB"/>
          </a:p>
        </p:txBody>
      </p:sp>
      <p:sp>
        <p:nvSpPr>
          <p:cNvPr id="5" name="Footer Placeholder 4">
            <a:extLst>
              <a:ext uri="{FF2B5EF4-FFF2-40B4-BE49-F238E27FC236}">
                <a16:creationId xmlns:a16="http://schemas.microsoft.com/office/drawing/2014/main" id="{D56B8334-0635-40BA-BCE4-046228FA0378}"/>
              </a:ext>
            </a:extLst>
          </p:cNvPr>
          <p:cNvSpPr>
            <a:spLocks noGrp="1"/>
          </p:cNvSpPr>
          <p:nvPr>
            <p:ph type="ftr" sz="quarter" idx="11"/>
          </p:nvPr>
        </p:nvSpPr>
        <p:spPr/>
        <p:txBody>
          <a:bodyPr/>
          <a:lstStyle/>
          <a:p>
            <a:r>
              <a:rPr lang="en-GB"/>
              <a:t>Yr 7 Week 1 -20th April 2020</a:t>
            </a:r>
          </a:p>
        </p:txBody>
      </p:sp>
      <p:sp>
        <p:nvSpPr>
          <p:cNvPr id="6" name="Slide Number Placeholder 5">
            <a:extLst>
              <a:ext uri="{FF2B5EF4-FFF2-40B4-BE49-F238E27FC236}">
                <a16:creationId xmlns:a16="http://schemas.microsoft.com/office/drawing/2014/main" id="{3B54A38F-B93C-405B-AAD1-6C403F8B4158}"/>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369101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686791-69C6-4BF6-AF7A-8AB5646F5F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D6E0E8-8FE6-474F-B6F3-E91E93191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15D10-DFF7-4A23-8439-E473F562C4C9}"/>
              </a:ext>
            </a:extLst>
          </p:cNvPr>
          <p:cNvSpPr>
            <a:spLocks noGrp="1"/>
          </p:cNvSpPr>
          <p:nvPr>
            <p:ph type="dt" sz="half" idx="10"/>
          </p:nvPr>
        </p:nvSpPr>
        <p:spPr/>
        <p:txBody>
          <a:bodyPr/>
          <a:lstStyle/>
          <a:p>
            <a:fld id="{B15A4D16-BE7A-44B2-AB87-6551CD34829A}" type="datetime1">
              <a:rPr lang="en-GB" smtClean="0"/>
              <a:t>15/04/2020</a:t>
            </a:fld>
            <a:endParaRPr lang="en-GB"/>
          </a:p>
        </p:txBody>
      </p:sp>
      <p:sp>
        <p:nvSpPr>
          <p:cNvPr id="5" name="Footer Placeholder 4">
            <a:extLst>
              <a:ext uri="{FF2B5EF4-FFF2-40B4-BE49-F238E27FC236}">
                <a16:creationId xmlns:a16="http://schemas.microsoft.com/office/drawing/2014/main" id="{C844633E-2EEF-4651-847A-1028AD006416}"/>
              </a:ext>
            </a:extLst>
          </p:cNvPr>
          <p:cNvSpPr>
            <a:spLocks noGrp="1"/>
          </p:cNvSpPr>
          <p:nvPr>
            <p:ph type="ftr" sz="quarter" idx="11"/>
          </p:nvPr>
        </p:nvSpPr>
        <p:spPr/>
        <p:txBody>
          <a:bodyPr/>
          <a:lstStyle/>
          <a:p>
            <a:r>
              <a:rPr lang="en-GB"/>
              <a:t>Yr 7 Week 1 -20th April 2020</a:t>
            </a:r>
          </a:p>
        </p:txBody>
      </p:sp>
      <p:sp>
        <p:nvSpPr>
          <p:cNvPr id="6" name="Slide Number Placeholder 5">
            <a:extLst>
              <a:ext uri="{FF2B5EF4-FFF2-40B4-BE49-F238E27FC236}">
                <a16:creationId xmlns:a16="http://schemas.microsoft.com/office/drawing/2014/main" id="{A0719041-7CF7-4D54-B25C-89B577719991}"/>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310857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94E7-FF78-4D85-8193-870F9AA0B2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C882DD-5926-4352-8A61-100994027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03356C-40FB-43D2-86D9-F9C9034F8CE4}"/>
              </a:ext>
            </a:extLst>
          </p:cNvPr>
          <p:cNvSpPr>
            <a:spLocks noGrp="1"/>
          </p:cNvSpPr>
          <p:nvPr>
            <p:ph type="dt" sz="half" idx="10"/>
          </p:nvPr>
        </p:nvSpPr>
        <p:spPr/>
        <p:txBody>
          <a:bodyPr/>
          <a:lstStyle/>
          <a:p>
            <a:fld id="{20B33D22-6B04-444F-936A-6DA83B51E703}" type="datetime1">
              <a:rPr lang="en-GB" smtClean="0"/>
              <a:t>15/04/2020</a:t>
            </a:fld>
            <a:endParaRPr lang="en-GB"/>
          </a:p>
        </p:txBody>
      </p:sp>
      <p:sp>
        <p:nvSpPr>
          <p:cNvPr id="5" name="Footer Placeholder 4">
            <a:extLst>
              <a:ext uri="{FF2B5EF4-FFF2-40B4-BE49-F238E27FC236}">
                <a16:creationId xmlns:a16="http://schemas.microsoft.com/office/drawing/2014/main" id="{620445B8-A690-4BEB-B02B-1A0A99BD2C14}"/>
              </a:ext>
            </a:extLst>
          </p:cNvPr>
          <p:cNvSpPr>
            <a:spLocks noGrp="1"/>
          </p:cNvSpPr>
          <p:nvPr>
            <p:ph type="ftr" sz="quarter" idx="11"/>
          </p:nvPr>
        </p:nvSpPr>
        <p:spPr/>
        <p:txBody>
          <a:bodyPr/>
          <a:lstStyle/>
          <a:p>
            <a:r>
              <a:rPr lang="en-GB"/>
              <a:t>Yr 7 Week 1 -20th April 2020</a:t>
            </a:r>
          </a:p>
        </p:txBody>
      </p:sp>
      <p:sp>
        <p:nvSpPr>
          <p:cNvPr id="6" name="Slide Number Placeholder 5">
            <a:extLst>
              <a:ext uri="{FF2B5EF4-FFF2-40B4-BE49-F238E27FC236}">
                <a16:creationId xmlns:a16="http://schemas.microsoft.com/office/drawing/2014/main" id="{2FCA4ACB-75FD-4F91-A5ED-E465C6499D90}"/>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2918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F6AA-2869-4918-A972-83ACC9AC01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800D33-70A3-462D-BA5C-402434710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BF5816-6C01-426E-B4CA-0FEF61D186C8}"/>
              </a:ext>
            </a:extLst>
          </p:cNvPr>
          <p:cNvSpPr>
            <a:spLocks noGrp="1"/>
          </p:cNvSpPr>
          <p:nvPr>
            <p:ph type="dt" sz="half" idx="10"/>
          </p:nvPr>
        </p:nvSpPr>
        <p:spPr/>
        <p:txBody>
          <a:bodyPr/>
          <a:lstStyle/>
          <a:p>
            <a:fld id="{CD3780AE-D51F-4D1C-9C12-EE80F1BC0C20}" type="datetime1">
              <a:rPr lang="en-GB" smtClean="0"/>
              <a:t>15/04/2020</a:t>
            </a:fld>
            <a:endParaRPr lang="en-GB"/>
          </a:p>
        </p:txBody>
      </p:sp>
      <p:sp>
        <p:nvSpPr>
          <p:cNvPr id="5" name="Footer Placeholder 4">
            <a:extLst>
              <a:ext uri="{FF2B5EF4-FFF2-40B4-BE49-F238E27FC236}">
                <a16:creationId xmlns:a16="http://schemas.microsoft.com/office/drawing/2014/main" id="{E9EE8E65-2BB6-4163-B984-5668EBE1F2EB}"/>
              </a:ext>
            </a:extLst>
          </p:cNvPr>
          <p:cNvSpPr>
            <a:spLocks noGrp="1"/>
          </p:cNvSpPr>
          <p:nvPr>
            <p:ph type="ftr" sz="quarter" idx="11"/>
          </p:nvPr>
        </p:nvSpPr>
        <p:spPr/>
        <p:txBody>
          <a:bodyPr/>
          <a:lstStyle/>
          <a:p>
            <a:r>
              <a:rPr lang="en-GB"/>
              <a:t>Yr 7 Week 1 -20th April 2020</a:t>
            </a:r>
          </a:p>
        </p:txBody>
      </p:sp>
      <p:sp>
        <p:nvSpPr>
          <p:cNvPr id="6" name="Slide Number Placeholder 5">
            <a:extLst>
              <a:ext uri="{FF2B5EF4-FFF2-40B4-BE49-F238E27FC236}">
                <a16:creationId xmlns:a16="http://schemas.microsoft.com/office/drawing/2014/main" id="{8BFE3067-EF5C-430B-A086-49086E86874D}"/>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162318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B00C-0ABC-44F6-8C5F-2F567AEFCD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A2B6BD-AB3B-4A48-BDEC-B63414A0A7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CE4662-63C0-45A7-B52F-27C5DAB628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0C37C1-9F8B-4402-AE64-AB6D96F129C7}"/>
              </a:ext>
            </a:extLst>
          </p:cNvPr>
          <p:cNvSpPr>
            <a:spLocks noGrp="1"/>
          </p:cNvSpPr>
          <p:nvPr>
            <p:ph type="dt" sz="half" idx="10"/>
          </p:nvPr>
        </p:nvSpPr>
        <p:spPr/>
        <p:txBody>
          <a:bodyPr/>
          <a:lstStyle/>
          <a:p>
            <a:fld id="{6941CE8A-D313-4BA3-985D-9FDEC859CE48}" type="datetime1">
              <a:rPr lang="en-GB" smtClean="0"/>
              <a:t>15/04/2020</a:t>
            </a:fld>
            <a:endParaRPr lang="en-GB"/>
          </a:p>
        </p:txBody>
      </p:sp>
      <p:sp>
        <p:nvSpPr>
          <p:cNvPr id="6" name="Footer Placeholder 5">
            <a:extLst>
              <a:ext uri="{FF2B5EF4-FFF2-40B4-BE49-F238E27FC236}">
                <a16:creationId xmlns:a16="http://schemas.microsoft.com/office/drawing/2014/main" id="{CFB65D04-24E1-4E36-84C3-2C242F59FD8C}"/>
              </a:ext>
            </a:extLst>
          </p:cNvPr>
          <p:cNvSpPr>
            <a:spLocks noGrp="1"/>
          </p:cNvSpPr>
          <p:nvPr>
            <p:ph type="ftr" sz="quarter" idx="11"/>
          </p:nvPr>
        </p:nvSpPr>
        <p:spPr/>
        <p:txBody>
          <a:bodyPr/>
          <a:lstStyle/>
          <a:p>
            <a:r>
              <a:rPr lang="en-GB"/>
              <a:t>Yr 7 Week 1 -20th April 2020</a:t>
            </a:r>
          </a:p>
        </p:txBody>
      </p:sp>
      <p:sp>
        <p:nvSpPr>
          <p:cNvPr id="7" name="Slide Number Placeholder 6">
            <a:extLst>
              <a:ext uri="{FF2B5EF4-FFF2-40B4-BE49-F238E27FC236}">
                <a16:creationId xmlns:a16="http://schemas.microsoft.com/office/drawing/2014/main" id="{CA030D98-0B06-4A32-8981-D4E42107D8BA}"/>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142979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79F5-E741-4D30-AB6B-4A0F389D58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FDE4A9-8C31-48E3-AA1A-C3840000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F3622-E85B-48EF-B175-5A7794491A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EDB0F4-3FD7-46F8-AB29-6729E4562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47432-AD92-40B9-8BA8-576A237505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6C50D3-EE1D-4D8A-BDFD-71E157469B99}"/>
              </a:ext>
            </a:extLst>
          </p:cNvPr>
          <p:cNvSpPr>
            <a:spLocks noGrp="1"/>
          </p:cNvSpPr>
          <p:nvPr>
            <p:ph type="dt" sz="half" idx="10"/>
          </p:nvPr>
        </p:nvSpPr>
        <p:spPr/>
        <p:txBody>
          <a:bodyPr/>
          <a:lstStyle/>
          <a:p>
            <a:fld id="{7A796BE1-104A-4440-AF28-3FA2BE0C29AC}" type="datetime1">
              <a:rPr lang="en-GB" smtClean="0"/>
              <a:t>15/04/2020</a:t>
            </a:fld>
            <a:endParaRPr lang="en-GB"/>
          </a:p>
        </p:txBody>
      </p:sp>
      <p:sp>
        <p:nvSpPr>
          <p:cNvPr id="8" name="Footer Placeholder 7">
            <a:extLst>
              <a:ext uri="{FF2B5EF4-FFF2-40B4-BE49-F238E27FC236}">
                <a16:creationId xmlns:a16="http://schemas.microsoft.com/office/drawing/2014/main" id="{B56EC196-BED8-4C64-B009-E803E7F1FD94}"/>
              </a:ext>
            </a:extLst>
          </p:cNvPr>
          <p:cNvSpPr>
            <a:spLocks noGrp="1"/>
          </p:cNvSpPr>
          <p:nvPr>
            <p:ph type="ftr" sz="quarter" idx="11"/>
          </p:nvPr>
        </p:nvSpPr>
        <p:spPr/>
        <p:txBody>
          <a:bodyPr/>
          <a:lstStyle/>
          <a:p>
            <a:r>
              <a:rPr lang="en-GB"/>
              <a:t>Yr 7 Week 1 -20th April 2020</a:t>
            </a:r>
          </a:p>
        </p:txBody>
      </p:sp>
      <p:sp>
        <p:nvSpPr>
          <p:cNvPr id="9" name="Slide Number Placeholder 8">
            <a:extLst>
              <a:ext uri="{FF2B5EF4-FFF2-40B4-BE49-F238E27FC236}">
                <a16:creationId xmlns:a16="http://schemas.microsoft.com/office/drawing/2014/main" id="{98ABE685-3CBF-4EA1-AF8A-26DA7E61B41B}"/>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355237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B352-05D6-4C63-8F55-167B83A8A7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320E4D-273D-4BDF-AEB7-666BDACC4297}"/>
              </a:ext>
            </a:extLst>
          </p:cNvPr>
          <p:cNvSpPr>
            <a:spLocks noGrp="1"/>
          </p:cNvSpPr>
          <p:nvPr>
            <p:ph type="dt" sz="half" idx="10"/>
          </p:nvPr>
        </p:nvSpPr>
        <p:spPr/>
        <p:txBody>
          <a:bodyPr/>
          <a:lstStyle/>
          <a:p>
            <a:fld id="{A5287CF8-6ED4-4771-8981-4C59CFF9F1D1}" type="datetime1">
              <a:rPr lang="en-GB" smtClean="0"/>
              <a:t>15/04/2020</a:t>
            </a:fld>
            <a:endParaRPr lang="en-GB"/>
          </a:p>
        </p:txBody>
      </p:sp>
      <p:sp>
        <p:nvSpPr>
          <p:cNvPr id="4" name="Footer Placeholder 3">
            <a:extLst>
              <a:ext uri="{FF2B5EF4-FFF2-40B4-BE49-F238E27FC236}">
                <a16:creationId xmlns:a16="http://schemas.microsoft.com/office/drawing/2014/main" id="{56A55D61-62E2-48AB-9500-78CE3EAD7020}"/>
              </a:ext>
            </a:extLst>
          </p:cNvPr>
          <p:cNvSpPr>
            <a:spLocks noGrp="1"/>
          </p:cNvSpPr>
          <p:nvPr>
            <p:ph type="ftr" sz="quarter" idx="11"/>
          </p:nvPr>
        </p:nvSpPr>
        <p:spPr/>
        <p:txBody>
          <a:bodyPr/>
          <a:lstStyle/>
          <a:p>
            <a:r>
              <a:rPr lang="en-GB"/>
              <a:t>Yr 7 Week 1 -20th April 2020</a:t>
            </a:r>
          </a:p>
        </p:txBody>
      </p:sp>
      <p:sp>
        <p:nvSpPr>
          <p:cNvPr id="5" name="Slide Number Placeholder 4">
            <a:extLst>
              <a:ext uri="{FF2B5EF4-FFF2-40B4-BE49-F238E27FC236}">
                <a16:creationId xmlns:a16="http://schemas.microsoft.com/office/drawing/2014/main" id="{F9FA7F74-509C-46DB-B9E9-8E7AD845DDC1}"/>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371119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BFA7A-0DDB-4F25-9640-BE705EC8BCCB}"/>
              </a:ext>
            </a:extLst>
          </p:cNvPr>
          <p:cNvSpPr>
            <a:spLocks noGrp="1"/>
          </p:cNvSpPr>
          <p:nvPr>
            <p:ph type="dt" sz="half" idx="10"/>
          </p:nvPr>
        </p:nvSpPr>
        <p:spPr/>
        <p:txBody>
          <a:bodyPr/>
          <a:lstStyle/>
          <a:p>
            <a:fld id="{3A1CB477-EFC0-4D8B-AAE6-E9C779561F73}" type="datetime1">
              <a:rPr lang="en-GB" smtClean="0"/>
              <a:t>15/04/2020</a:t>
            </a:fld>
            <a:endParaRPr lang="en-GB"/>
          </a:p>
        </p:txBody>
      </p:sp>
      <p:sp>
        <p:nvSpPr>
          <p:cNvPr id="3" name="Footer Placeholder 2">
            <a:extLst>
              <a:ext uri="{FF2B5EF4-FFF2-40B4-BE49-F238E27FC236}">
                <a16:creationId xmlns:a16="http://schemas.microsoft.com/office/drawing/2014/main" id="{773F8890-5F65-4BA8-B5EC-E94121EAA1CC}"/>
              </a:ext>
            </a:extLst>
          </p:cNvPr>
          <p:cNvSpPr>
            <a:spLocks noGrp="1"/>
          </p:cNvSpPr>
          <p:nvPr>
            <p:ph type="ftr" sz="quarter" idx="11"/>
          </p:nvPr>
        </p:nvSpPr>
        <p:spPr/>
        <p:txBody>
          <a:bodyPr/>
          <a:lstStyle/>
          <a:p>
            <a:r>
              <a:rPr lang="en-GB"/>
              <a:t>Yr 7 Week 1 -20th April 2020</a:t>
            </a:r>
          </a:p>
        </p:txBody>
      </p:sp>
      <p:sp>
        <p:nvSpPr>
          <p:cNvPr id="4" name="Slide Number Placeholder 3">
            <a:extLst>
              <a:ext uri="{FF2B5EF4-FFF2-40B4-BE49-F238E27FC236}">
                <a16:creationId xmlns:a16="http://schemas.microsoft.com/office/drawing/2014/main" id="{C0639415-AAD7-47C1-BFB8-29FD845C7286}"/>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320632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5497-51B1-4373-AFA8-2837E5340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3660C2-42EE-4840-8691-649A5F7E0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1F5F2F-B219-4CF5-880D-A6EDF4144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4EB99-B6A0-40B0-937D-3EB9C6BAF9E7}"/>
              </a:ext>
            </a:extLst>
          </p:cNvPr>
          <p:cNvSpPr>
            <a:spLocks noGrp="1"/>
          </p:cNvSpPr>
          <p:nvPr>
            <p:ph type="dt" sz="half" idx="10"/>
          </p:nvPr>
        </p:nvSpPr>
        <p:spPr/>
        <p:txBody>
          <a:bodyPr/>
          <a:lstStyle/>
          <a:p>
            <a:fld id="{338BEEFA-915E-43B5-922C-4950DD4A49BE}" type="datetime1">
              <a:rPr lang="en-GB" smtClean="0"/>
              <a:t>15/04/2020</a:t>
            </a:fld>
            <a:endParaRPr lang="en-GB"/>
          </a:p>
        </p:txBody>
      </p:sp>
      <p:sp>
        <p:nvSpPr>
          <p:cNvPr id="6" name="Footer Placeholder 5">
            <a:extLst>
              <a:ext uri="{FF2B5EF4-FFF2-40B4-BE49-F238E27FC236}">
                <a16:creationId xmlns:a16="http://schemas.microsoft.com/office/drawing/2014/main" id="{20ED1D00-6A6B-4FCE-B40A-1E9AC0F89611}"/>
              </a:ext>
            </a:extLst>
          </p:cNvPr>
          <p:cNvSpPr>
            <a:spLocks noGrp="1"/>
          </p:cNvSpPr>
          <p:nvPr>
            <p:ph type="ftr" sz="quarter" idx="11"/>
          </p:nvPr>
        </p:nvSpPr>
        <p:spPr/>
        <p:txBody>
          <a:bodyPr/>
          <a:lstStyle/>
          <a:p>
            <a:r>
              <a:rPr lang="en-GB"/>
              <a:t>Yr 7 Week 1 -20th April 2020</a:t>
            </a:r>
          </a:p>
        </p:txBody>
      </p:sp>
      <p:sp>
        <p:nvSpPr>
          <p:cNvPr id="7" name="Slide Number Placeholder 6">
            <a:extLst>
              <a:ext uri="{FF2B5EF4-FFF2-40B4-BE49-F238E27FC236}">
                <a16:creationId xmlns:a16="http://schemas.microsoft.com/office/drawing/2014/main" id="{DF62F2F1-FA97-4327-8BB8-CD513DA60B86}"/>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204628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467A-F143-4922-91A5-64EAC02C1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5916B3-334E-45BD-A90E-89F05C65A2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7D15DF-A2F2-42CE-B7F3-B36CA231B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44BED-67D9-4115-9394-C7CB77690B4D}"/>
              </a:ext>
            </a:extLst>
          </p:cNvPr>
          <p:cNvSpPr>
            <a:spLocks noGrp="1"/>
          </p:cNvSpPr>
          <p:nvPr>
            <p:ph type="dt" sz="half" idx="10"/>
          </p:nvPr>
        </p:nvSpPr>
        <p:spPr/>
        <p:txBody>
          <a:bodyPr/>
          <a:lstStyle/>
          <a:p>
            <a:fld id="{EAC119C1-8083-4EB6-B1F1-A9B4ECF1B5FF}" type="datetime1">
              <a:rPr lang="en-GB" smtClean="0"/>
              <a:t>15/04/2020</a:t>
            </a:fld>
            <a:endParaRPr lang="en-GB"/>
          </a:p>
        </p:txBody>
      </p:sp>
      <p:sp>
        <p:nvSpPr>
          <p:cNvPr id="6" name="Footer Placeholder 5">
            <a:extLst>
              <a:ext uri="{FF2B5EF4-FFF2-40B4-BE49-F238E27FC236}">
                <a16:creationId xmlns:a16="http://schemas.microsoft.com/office/drawing/2014/main" id="{F93BDB71-D073-4DBE-99E5-65C0835A698F}"/>
              </a:ext>
            </a:extLst>
          </p:cNvPr>
          <p:cNvSpPr>
            <a:spLocks noGrp="1"/>
          </p:cNvSpPr>
          <p:nvPr>
            <p:ph type="ftr" sz="quarter" idx="11"/>
          </p:nvPr>
        </p:nvSpPr>
        <p:spPr/>
        <p:txBody>
          <a:bodyPr/>
          <a:lstStyle/>
          <a:p>
            <a:r>
              <a:rPr lang="en-GB"/>
              <a:t>Yr 7 Week 1 -20th April 2020</a:t>
            </a:r>
          </a:p>
        </p:txBody>
      </p:sp>
      <p:sp>
        <p:nvSpPr>
          <p:cNvPr id="7" name="Slide Number Placeholder 6">
            <a:extLst>
              <a:ext uri="{FF2B5EF4-FFF2-40B4-BE49-F238E27FC236}">
                <a16:creationId xmlns:a16="http://schemas.microsoft.com/office/drawing/2014/main" id="{3D0D8FE2-A64E-427A-B09E-10939EAB7A12}"/>
              </a:ext>
            </a:extLst>
          </p:cNvPr>
          <p:cNvSpPr>
            <a:spLocks noGrp="1"/>
          </p:cNvSpPr>
          <p:nvPr>
            <p:ph type="sldNum" sz="quarter" idx="12"/>
          </p:nvPr>
        </p:nvSpPr>
        <p:spPr/>
        <p:txBody>
          <a:bodyPr/>
          <a:lstStyle/>
          <a:p>
            <a:fld id="{2571C0FA-4B45-4FD1-9F48-45B6F49FB161}" type="slidenum">
              <a:rPr lang="en-GB" smtClean="0"/>
              <a:t>‹#›</a:t>
            </a:fld>
            <a:endParaRPr lang="en-GB"/>
          </a:p>
        </p:txBody>
      </p:sp>
    </p:spTree>
    <p:extLst>
      <p:ext uri="{BB962C8B-B14F-4D97-AF65-F5344CB8AC3E}">
        <p14:creationId xmlns:p14="http://schemas.microsoft.com/office/powerpoint/2010/main" val="245776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3CA8A1-2528-4F00-892E-555254871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087896-6DFD-4E28-8448-82EEB17FD0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9198A5-93BD-4394-9B2E-06F62A04C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D232E-8AF9-4416-82A9-BCB4D83A4D7C}" type="datetime1">
              <a:rPr lang="en-GB" smtClean="0"/>
              <a:t>15/04/2020</a:t>
            </a:fld>
            <a:endParaRPr lang="en-GB"/>
          </a:p>
        </p:txBody>
      </p:sp>
      <p:sp>
        <p:nvSpPr>
          <p:cNvPr id="5" name="Footer Placeholder 4">
            <a:extLst>
              <a:ext uri="{FF2B5EF4-FFF2-40B4-BE49-F238E27FC236}">
                <a16:creationId xmlns:a16="http://schemas.microsoft.com/office/drawing/2014/main" id="{3A02DC79-FA5C-492E-9437-758BC5D74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Yr 7 Week 1 -20th April 2020</a:t>
            </a:r>
          </a:p>
        </p:txBody>
      </p:sp>
      <p:sp>
        <p:nvSpPr>
          <p:cNvPr id="6" name="Slide Number Placeholder 5">
            <a:extLst>
              <a:ext uri="{FF2B5EF4-FFF2-40B4-BE49-F238E27FC236}">
                <a16:creationId xmlns:a16="http://schemas.microsoft.com/office/drawing/2014/main" id="{0103F20B-100F-4C69-9AFE-0C457F2C5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1C0FA-4B45-4FD1-9F48-45B6F49FB161}" type="slidenum">
              <a:rPr lang="en-GB" smtClean="0"/>
              <a:t>‹#›</a:t>
            </a:fld>
            <a:endParaRPr lang="en-GB"/>
          </a:p>
        </p:txBody>
      </p:sp>
    </p:spTree>
    <p:extLst>
      <p:ext uri="{BB962C8B-B14F-4D97-AF65-F5344CB8AC3E}">
        <p14:creationId xmlns:p14="http://schemas.microsoft.com/office/powerpoint/2010/main" val="347889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Yr7 Art</a:t>
            </a:r>
          </a:p>
        </p:txBody>
      </p:sp>
      <p:sp>
        <p:nvSpPr>
          <p:cNvPr id="8" name="Content Placeholder 7">
            <a:extLst>
              <a:ext uri="{FF2B5EF4-FFF2-40B4-BE49-F238E27FC236}">
                <a16:creationId xmlns:a16="http://schemas.microsoft.com/office/drawing/2014/main" id="{AD31FC46-9523-4F56-8EE2-D0673E06C1B6}"/>
              </a:ext>
            </a:extLst>
          </p:cNvPr>
          <p:cNvSpPr>
            <a:spLocks noGrp="1"/>
          </p:cNvSpPr>
          <p:nvPr>
            <p:ph sz="half" idx="1"/>
          </p:nvPr>
        </p:nvSpPr>
        <p:spPr>
          <a:ln w="76200">
            <a:solidFill>
              <a:schemeClr val="accent5"/>
            </a:solidFill>
          </a:ln>
        </p:spPr>
        <p:txBody>
          <a:bodyPr>
            <a:normAutofit lnSpcReduction="10000"/>
          </a:bodyPr>
          <a:lstStyle/>
          <a:p>
            <a:r>
              <a:rPr lang="en-GB" sz="2400" dirty="0">
                <a:solidFill>
                  <a:srgbClr val="0070C0"/>
                </a:solidFill>
              </a:rPr>
              <a:t>Each lesson should take 1 hour.</a:t>
            </a:r>
          </a:p>
          <a:p>
            <a:r>
              <a:rPr lang="en-GB" sz="2400" dirty="0">
                <a:solidFill>
                  <a:srgbClr val="0070C0"/>
                </a:solidFill>
              </a:rPr>
              <a:t>Use whatever materials you have, pencils, pens, crayons, felt tips, paints. Any paper you are allowed to use, old envelopes, packaging, papers.</a:t>
            </a:r>
          </a:p>
          <a:p>
            <a:r>
              <a:rPr lang="en-GB" sz="2400" dirty="0">
                <a:solidFill>
                  <a:srgbClr val="0070C0"/>
                </a:solidFill>
              </a:rPr>
              <a:t>I am not expecting you to buy anything.</a:t>
            </a:r>
          </a:p>
          <a:p>
            <a:r>
              <a:rPr lang="en-GB" sz="2400" dirty="0">
                <a:solidFill>
                  <a:srgbClr val="0070C0"/>
                </a:solidFill>
              </a:rPr>
              <a:t>I am expecting you to try your BEST! HIGH QUALITY DRAWING!</a:t>
            </a:r>
          </a:p>
          <a:p>
            <a:r>
              <a:rPr lang="en-GB" sz="2600" dirty="0">
                <a:solidFill>
                  <a:srgbClr val="0070C0"/>
                </a:solidFill>
              </a:rPr>
              <a:t>Any questions email me at:</a:t>
            </a:r>
          </a:p>
          <a:p>
            <a:r>
              <a:rPr lang="en-GB" sz="2600" dirty="0">
                <a:solidFill>
                  <a:srgbClr val="0070C0"/>
                </a:solidFill>
              </a:rPr>
              <a:t>Tbainbridge@Bluecoatmeres.co.uk</a:t>
            </a:r>
          </a:p>
        </p:txBody>
      </p:sp>
      <p:sp>
        <p:nvSpPr>
          <p:cNvPr id="9" name="Content Placeholder 8">
            <a:extLst>
              <a:ext uri="{FF2B5EF4-FFF2-40B4-BE49-F238E27FC236}">
                <a16:creationId xmlns:a16="http://schemas.microsoft.com/office/drawing/2014/main" id="{AC568D87-5437-4EEE-9F98-89408ADFEC0F}"/>
              </a:ext>
            </a:extLst>
          </p:cNvPr>
          <p:cNvSpPr>
            <a:spLocks noGrp="1"/>
          </p:cNvSpPr>
          <p:nvPr>
            <p:ph sz="half" idx="2"/>
          </p:nvPr>
        </p:nvSpPr>
        <p:spPr>
          <a:ln w="76200">
            <a:solidFill>
              <a:schemeClr val="accent5"/>
            </a:solidFill>
          </a:ln>
        </p:spPr>
        <p:txBody>
          <a:bodyPr>
            <a:normAutofit lnSpcReduction="10000"/>
          </a:bodyPr>
          <a:lstStyle/>
          <a:p>
            <a:r>
              <a:rPr lang="en-GB" sz="2400" dirty="0">
                <a:solidFill>
                  <a:srgbClr val="0070C0"/>
                </a:solidFill>
              </a:rPr>
              <a:t>Week 1 Draw from your shoe as we have in class: Work lightly, use basic shapes to build your drawing, add detail, tone and texture, then self assess</a:t>
            </a:r>
          </a:p>
          <a:p>
            <a:pPr marL="0" indent="0">
              <a:buNone/>
            </a:pPr>
            <a:endParaRPr lang="en-GB" sz="2400" dirty="0">
              <a:solidFill>
                <a:srgbClr val="0070C0"/>
              </a:solidFill>
            </a:endParaRPr>
          </a:p>
          <a:p>
            <a:r>
              <a:rPr lang="en-GB" sz="2400" dirty="0">
                <a:solidFill>
                  <a:srgbClr val="0070C0"/>
                </a:solidFill>
              </a:rPr>
              <a:t>Week 2 Draw another shoe this time in the style of Andrea Joseph. Answer the questions about her work, and if you have time perhaps find out some more information about her and her work.</a:t>
            </a:r>
          </a:p>
        </p:txBody>
      </p:sp>
      <p:sp>
        <p:nvSpPr>
          <p:cNvPr id="15" name="Rectangle 14">
            <a:extLst>
              <a:ext uri="{FF2B5EF4-FFF2-40B4-BE49-F238E27FC236}">
                <a16:creationId xmlns:a16="http://schemas.microsoft.com/office/drawing/2014/main" id="{7CFF681F-71C6-49F6-BA84-CD561CD8C8BD}"/>
              </a:ext>
            </a:extLst>
          </p:cNvPr>
          <p:cNvSpPr/>
          <p:nvPr/>
        </p:nvSpPr>
        <p:spPr>
          <a:xfrm>
            <a:off x="5977216" y="3244334"/>
            <a:ext cx="4938433" cy="369332"/>
          </a:xfrm>
          <a:prstGeom prst="rect">
            <a:avLst/>
          </a:prstGeom>
        </p:spPr>
        <p:txBody>
          <a:bodyPr wrap="square">
            <a:spAutoFit/>
          </a:bodyPr>
          <a:lstStyle/>
          <a:p>
            <a:r>
              <a:rPr lang="en-GB" dirty="0"/>
              <a:t> </a:t>
            </a:r>
          </a:p>
        </p:txBody>
      </p:sp>
    </p:spTree>
    <p:extLst>
      <p:ext uri="{BB962C8B-B14F-4D97-AF65-F5344CB8AC3E}">
        <p14:creationId xmlns:p14="http://schemas.microsoft.com/office/powerpoint/2010/main" val="180571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Yr7 Andrea Joseph Artist Research</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Week Two </a:t>
            </a:r>
          </a:p>
        </p:txBody>
      </p:sp>
      <p:sp>
        <p:nvSpPr>
          <p:cNvPr id="9" name="Rectangle 8">
            <a:extLst>
              <a:ext uri="{FF2B5EF4-FFF2-40B4-BE49-F238E27FC236}">
                <a16:creationId xmlns:a16="http://schemas.microsoft.com/office/drawing/2014/main" id="{758E9920-7049-4870-87B3-7378333088AB}"/>
              </a:ext>
            </a:extLst>
          </p:cNvPr>
          <p:cNvSpPr/>
          <p:nvPr/>
        </p:nvSpPr>
        <p:spPr>
          <a:xfrm>
            <a:off x="5977217" y="3244334"/>
            <a:ext cx="237566" cy="369332"/>
          </a:xfrm>
          <a:prstGeom prst="rect">
            <a:avLst/>
          </a:prstGeom>
        </p:spPr>
        <p:txBody>
          <a:bodyPr wrap="none">
            <a:spAutoFit/>
          </a:bodyPr>
          <a:lstStyle/>
          <a:p>
            <a:r>
              <a:rPr lang="en-GB" dirty="0"/>
              <a:t> </a:t>
            </a:r>
          </a:p>
        </p:txBody>
      </p:sp>
      <p:sp>
        <p:nvSpPr>
          <p:cNvPr id="3" name="TextBox 2">
            <a:extLst>
              <a:ext uri="{FF2B5EF4-FFF2-40B4-BE49-F238E27FC236}">
                <a16:creationId xmlns:a16="http://schemas.microsoft.com/office/drawing/2014/main" id="{5D27CAC5-193C-4B9B-9968-2B867B97FEE0}"/>
              </a:ext>
            </a:extLst>
          </p:cNvPr>
          <p:cNvSpPr txBox="1"/>
          <p:nvPr/>
        </p:nvSpPr>
        <p:spPr>
          <a:xfrm>
            <a:off x="1128889" y="6333067"/>
            <a:ext cx="9616415" cy="369332"/>
          </a:xfrm>
          <a:prstGeom prst="rect">
            <a:avLst/>
          </a:prstGeom>
          <a:noFill/>
        </p:spPr>
        <p:txBody>
          <a:bodyPr wrap="none" rtlCol="0">
            <a:spAutoFit/>
          </a:bodyPr>
          <a:lstStyle/>
          <a:p>
            <a:r>
              <a:rPr lang="en-GB" dirty="0">
                <a:solidFill>
                  <a:srgbClr val="0070C0"/>
                </a:solidFill>
              </a:rPr>
              <a:t>When you have completed your artist research page, you could try drawing other objects in her style.</a:t>
            </a:r>
          </a:p>
        </p:txBody>
      </p:sp>
      <p:pic>
        <p:nvPicPr>
          <p:cNvPr id="6" name="Picture 5">
            <a:extLst>
              <a:ext uri="{FF2B5EF4-FFF2-40B4-BE49-F238E27FC236}">
                <a16:creationId xmlns:a16="http://schemas.microsoft.com/office/drawing/2014/main" id="{238AF019-301B-42FB-932B-9999FD7482FA}"/>
              </a:ext>
            </a:extLst>
          </p:cNvPr>
          <p:cNvPicPr>
            <a:picLocks noChangeAspect="1"/>
          </p:cNvPicPr>
          <p:nvPr/>
        </p:nvPicPr>
        <p:blipFill>
          <a:blip r:embed="rId3"/>
          <a:stretch>
            <a:fillRect/>
          </a:stretch>
        </p:blipFill>
        <p:spPr>
          <a:xfrm>
            <a:off x="391448" y="1889917"/>
            <a:ext cx="2987152" cy="2145771"/>
          </a:xfrm>
          <a:prstGeom prst="rect">
            <a:avLst/>
          </a:prstGeom>
        </p:spPr>
      </p:pic>
      <p:pic>
        <p:nvPicPr>
          <p:cNvPr id="8" name="Picture 7">
            <a:extLst>
              <a:ext uri="{FF2B5EF4-FFF2-40B4-BE49-F238E27FC236}">
                <a16:creationId xmlns:a16="http://schemas.microsoft.com/office/drawing/2014/main" id="{D3F01129-C52D-42DF-81CC-1C3E3FC67562}"/>
              </a:ext>
            </a:extLst>
          </p:cNvPr>
          <p:cNvPicPr>
            <a:picLocks noChangeAspect="1"/>
          </p:cNvPicPr>
          <p:nvPr/>
        </p:nvPicPr>
        <p:blipFill>
          <a:blip r:embed="rId4"/>
          <a:stretch>
            <a:fillRect/>
          </a:stretch>
        </p:blipFill>
        <p:spPr>
          <a:xfrm>
            <a:off x="1128889" y="4234917"/>
            <a:ext cx="2468111" cy="1929240"/>
          </a:xfrm>
          <a:prstGeom prst="rect">
            <a:avLst/>
          </a:prstGeom>
        </p:spPr>
      </p:pic>
      <p:pic>
        <p:nvPicPr>
          <p:cNvPr id="11" name="Picture 10">
            <a:extLst>
              <a:ext uri="{FF2B5EF4-FFF2-40B4-BE49-F238E27FC236}">
                <a16:creationId xmlns:a16="http://schemas.microsoft.com/office/drawing/2014/main" id="{6BFA3273-531F-4125-9525-1A832CA58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7423" y="1889917"/>
            <a:ext cx="3924167" cy="2774509"/>
          </a:xfrm>
          <a:prstGeom prst="rect">
            <a:avLst/>
          </a:prstGeom>
        </p:spPr>
      </p:pic>
      <p:pic>
        <p:nvPicPr>
          <p:cNvPr id="12" name="Picture 11">
            <a:extLst>
              <a:ext uri="{FF2B5EF4-FFF2-40B4-BE49-F238E27FC236}">
                <a16:creationId xmlns:a16="http://schemas.microsoft.com/office/drawing/2014/main" id="{57E048B9-C714-41A8-AFAA-A27BE02BA820}"/>
              </a:ext>
            </a:extLst>
          </p:cNvPr>
          <p:cNvPicPr>
            <a:picLocks noChangeAspect="1"/>
          </p:cNvPicPr>
          <p:nvPr/>
        </p:nvPicPr>
        <p:blipFill>
          <a:blip r:embed="rId6"/>
          <a:stretch>
            <a:fillRect/>
          </a:stretch>
        </p:blipFill>
        <p:spPr>
          <a:xfrm>
            <a:off x="3418162" y="1866497"/>
            <a:ext cx="4069807" cy="2192609"/>
          </a:xfrm>
          <a:prstGeom prst="rect">
            <a:avLst/>
          </a:prstGeom>
        </p:spPr>
      </p:pic>
      <p:pic>
        <p:nvPicPr>
          <p:cNvPr id="13" name="Picture 12">
            <a:extLst>
              <a:ext uri="{FF2B5EF4-FFF2-40B4-BE49-F238E27FC236}">
                <a16:creationId xmlns:a16="http://schemas.microsoft.com/office/drawing/2014/main" id="{61EEAB68-E42B-4A24-839D-F1F4A7E94038}"/>
              </a:ext>
            </a:extLst>
          </p:cNvPr>
          <p:cNvPicPr>
            <a:picLocks noChangeAspect="1"/>
          </p:cNvPicPr>
          <p:nvPr/>
        </p:nvPicPr>
        <p:blipFill>
          <a:blip r:embed="rId7"/>
          <a:stretch>
            <a:fillRect/>
          </a:stretch>
        </p:blipFill>
        <p:spPr>
          <a:xfrm>
            <a:off x="3819525" y="4357582"/>
            <a:ext cx="2276475" cy="1781175"/>
          </a:xfrm>
          <a:prstGeom prst="rect">
            <a:avLst/>
          </a:prstGeom>
        </p:spPr>
      </p:pic>
      <p:pic>
        <p:nvPicPr>
          <p:cNvPr id="14" name="Picture 13">
            <a:extLst>
              <a:ext uri="{FF2B5EF4-FFF2-40B4-BE49-F238E27FC236}">
                <a16:creationId xmlns:a16="http://schemas.microsoft.com/office/drawing/2014/main" id="{835662EF-CD30-45DE-B45D-C872F9B1322D}"/>
              </a:ext>
            </a:extLst>
          </p:cNvPr>
          <p:cNvPicPr>
            <a:picLocks noChangeAspect="1"/>
          </p:cNvPicPr>
          <p:nvPr/>
        </p:nvPicPr>
        <p:blipFill>
          <a:blip r:embed="rId8"/>
          <a:stretch>
            <a:fillRect/>
          </a:stretch>
        </p:blipFill>
        <p:spPr>
          <a:xfrm>
            <a:off x="8736635" y="4396035"/>
            <a:ext cx="2326476" cy="1768122"/>
          </a:xfrm>
          <a:prstGeom prst="rect">
            <a:avLst/>
          </a:prstGeom>
        </p:spPr>
      </p:pic>
      <p:pic>
        <p:nvPicPr>
          <p:cNvPr id="16" name="Picture 15">
            <a:extLst>
              <a:ext uri="{FF2B5EF4-FFF2-40B4-BE49-F238E27FC236}">
                <a16:creationId xmlns:a16="http://schemas.microsoft.com/office/drawing/2014/main" id="{46FD2EA5-7CC2-4A7F-A5E1-E583191068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71822" y="4400762"/>
            <a:ext cx="2695575" cy="1847850"/>
          </a:xfrm>
          <a:prstGeom prst="rect">
            <a:avLst/>
          </a:prstGeom>
        </p:spPr>
      </p:pic>
    </p:spTree>
    <p:extLst>
      <p:ext uri="{BB962C8B-B14F-4D97-AF65-F5344CB8AC3E}">
        <p14:creationId xmlns:p14="http://schemas.microsoft.com/office/powerpoint/2010/main" val="290001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Yr7 Shoe Observational Drawing</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Week One 20/4/20</a:t>
            </a:r>
          </a:p>
        </p:txBody>
      </p:sp>
      <p:sp>
        <p:nvSpPr>
          <p:cNvPr id="8" name="Content Placeholder 7">
            <a:extLst>
              <a:ext uri="{FF2B5EF4-FFF2-40B4-BE49-F238E27FC236}">
                <a16:creationId xmlns:a16="http://schemas.microsoft.com/office/drawing/2014/main" id="{AD31FC46-9523-4F56-8EE2-D0673E06C1B6}"/>
              </a:ext>
            </a:extLst>
          </p:cNvPr>
          <p:cNvSpPr>
            <a:spLocks noGrp="1"/>
          </p:cNvSpPr>
          <p:nvPr>
            <p:ph sz="half" idx="1"/>
          </p:nvPr>
        </p:nvSpPr>
        <p:spPr>
          <a:ln w="76200">
            <a:solidFill>
              <a:schemeClr val="accent5"/>
            </a:solidFill>
          </a:ln>
        </p:spPr>
        <p:txBody>
          <a:bodyPr>
            <a:normAutofit fontScale="92500"/>
          </a:bodyPr>
          <a:lstStyle/>
          <a:p>
            <a:r>
              <a:rPr lang="en-GB" sz="2600" dirty="0">
                <a:solidFill>
                  <a:srgbClr val="0070C0"/>
                </a:solidFill>
              </a:rPr>
              <a:t>Lesson Objective: </a:t>
            </a:r>
          </a:p>
          <a:p>
            <a:r>
              <a:rPr lang="en-GB" sz="2600" dirty="0">
                <a:solidFill>
                  <a:srgbClr val="0070C0"/>
                </a:solidFill>
              </a:rPr>
              <a:t>Observational drawing skills focussing on the formal elements, line, shape, tone, form, texture and pattern, using mark making, shadow and detail.</a:t>
            </a:r>
          </a:p>
          <a:p>
            <a:endParaRPr lang="en-GB" dirty="0"/>
          </a:p>
          <a:p>
            <a:endParaRPr lang="en-GB" dirty="0"/>
          </a:p>
        </p:txBody>
      </p:sp>
      <p:sp>
        <p:nvSpPr>
          <p:cNvPr id="9" name="Content Placeholder 8">
            <a:extLst>
              <a:ext uri="{FF2B5EF4-FFF2-40B4-BE49-F238E27FC236}">
                <a16:creationId xmlns:a16="http://schemas.microsoft.com/office/drawing/2014/main" id="{AC568D87-5437-4EEE-9F98-89408ADFEC0F}"/>
              </a:ext>
            </a:extLst>
          </p:cNvPr>
          <p:cNvSpPr>
            <a:spLocks noGrp="1"/>
          </p:cNvSpPr>
          <p:nvPr>
            <p:ph sz="half" idx="2"/>
          </p:nvPr>
        </p:nvSpPr>
        <p:spPr>
          <a:ln w="76200">
            <a:solidFill>
              <a:schemeClr val="accent5"/>
            </a:solidFill>
          </a:ln>
        </p:spPr>
        <p:txBody>
          <a:bodyPr>
            <a:normAutofit fontScale="92500"/>
          </a:bodyPr>
          <a:lstStyle/>
          <a:p>
            <a:r>
              <a:rPr lang="en-GB" sz="2600" dirty="0">
                <a:solidFill>
                  <a:srgbClr val="0070C0"/>
                </a:solidFill>
              </a:rPr>
              <a:t>Learning Outcomes:</a:t>
            </a:r>
          </a:p>
          <a:p>
            <a:pPr fontAlgn="base"/>
            <a:r>
              <a:rPr lang="en-GB" sz="2600" dirty="0">
                <a:solidFill>
                  <a:srgbClr val="0070C0"/>
                </a:solidFill>
              </a:rPr>
              <a:t>Must: Demonstrate skills in observation and shape. Grade C/4</a:t>
            </a:r>
            <a:r>
              <a:rPr lang="en-US" sz="2600" dirty="0">
                <a:solidFill>
                  <a:srgbClr val="0070C0"/>
                </a:solidFill>
              </a:rPr>
              <a:t>​</a:t>
            </a:r>
            <a:endParaRPr lang="en-US" sz="2600" i="0" dirty="0">
              <a:solidFill>
                <a:srgbClr val="0070C0"/>
              </a:solidFill>
              <a:effectLst/>
            </a:endParaRPr>
          </a:p>
          <a:p>
            <a:pPr fontAlgn="base"/>
            <a:r>
              <a:rPr lang="en-GB" sz="2600" dirty="0">
                <a:solidFill>
                  <a:srgbClr val="0070C0"/>
                </a:solidFill>
              </a:rPr>
              <a:t>Challenge: Explore the application of detail through the use of Mark Making.  </a:t>
            </a:r>
            <a:r>
              <a:rPr lang="en-US" sz="2600" dirty="0">
                <a:solidFill>
                  <a:srgbClr val="0070C0"/>
                </a:solidFill>
              </a:rPr>
              <a:t>​</a:t>
            </a:r>
            <a:r>
              <a:rPr lang="en-GB" sz="2600" dirty="0">
                <a:solidFill>
                  <a:srgbClr val="0070C0"/>
                </a:solidFill>
              </a:rPr>
              <a:t>Grade B/6</a:t>
            </a:r>
            <a:r>
              <a:rPr lang="en-US" sz="2600" dirty="0">
                <a:solidFill>
                  <a:srgbClr val="0070C0"/>
                </a:solidFill>
              </a:rPr>
              <a:t>​</a:t>
            </a:r>
            <a:endParaRPr lang="en-US" sz="2600" i="0" dirty="0">
              <a:solidFill>
                <a:srgbClr val="0070C0"/>
              </a:solidFill>
              <a:effectLst/>
            </a:endParaRPr>
          </a:p>
          <a:p>
            <a:pPr fontAlgn="base"/>
            <a:r>
              <a:rPr lang="en-GB" sz="2600" dirty="0">
                <a:solidFill>
                  <a:srgbClr val="0070C0"/>
                </a:solidFill>
              </a:rPr>
              <a:t>Stretch: Analyse where tone could be added to your work. Grade A/8</a:t>
            </a:r>
            <a:r>
              <a:rPr lang="en-US" sz="2600" dirty="0">
                <a:solidFill>
                  <a:srgbClr val="0070C0"/>
                </a:solidFill>
              </a:rPr>
              <a:t>​</a:t>
            </a:r>
            <a:endParaRPr lang="en-US" sz="2600" i="0" dirty="0">
              <a:solidFill>
                <a:srgbClr val="0070C0"/>
              </a:solidFill>
              <a:effectLst/>
            </a:endParaRPr>
          </a:p>
          <a:p>
            <a:pPr fontAlgn="base"/>
            <a:r>
              <a:rPr lang="en-GB" sz="2600" dirty="0">
                <a:solidFill>
                  <a:srgbClr val="0070C0"/>
                </a:solidFill>
              </a:rPr>
              <a:t>Extension: Evaluate your composition and refine your work by adding detail through mark-making Grade A*/9</a:t>
            </a:r>
            <a:r>
              <a:rPr lang="en-US" sz="2600" dirty="0">
                <a:solidFill>
                  <a:srgbClr val="0070C0"/>
                </a:solidFill>
              </a:rPr>
              <a:t>​</a:t>
            </a:r>
            <a:endParaRPr lang="en-US" sz="2600" i="0" dirty="0">
              <a:solidFill>
                <a:srgbClr val="0070C0"/>
              </a:solidFill>
              <a:effectLst/>
            </a:endParaRPr>
          </a:p>
          <a:p>
            <a:endParaRPr lang="en-GB" dirty="0"/>
          </a:p>
        </p:txBody>
      </p:sp>
      <p:sp>
        <p:nvSpPr>
          <p:cNvPr id="15" name="Rectangle 14">
            <a:extLst>
              <a:ext uri="{FF2B5EF4-FFF2-40B4-BE49-F238E27FC236}">
                <a16:creationId xmlns:a16="http://schemas.microsoft.com/office/drawing/2014/main" id="{7CFF681F-71C6-49F6-BA84-CD561CD8C8BD}"/>
              </a:ext>
            </a:extLst>
          </p:cNvPr>
          <p:cNvSpPr/>
          <p:nvPr/>
        </p:nvSpPr>
        <p:spPr>
          <a:xfrm>
            <a:off x="5977216" y="3244334"/>
            <a:ext cx="4938433" cy="369332"/>
          </a:xfrm>
          <a:prstGeom prst="rect">
            <a:avLst/>
          </a:prstGeom>
        </p:spPr>
        <p:txBody>
          <a:bodyPr wrap="square">
            <a:spAutoFit/>
          </a:bodyPr>
          <a:lstStyle/>
          <a:p>
            <a:r>
              <a:rPr lang="en-GB" dirty="0"/>
              <a:t> </a:t>
            </a:r>
          </a:p>
        </p:txBody>
      </p:sp>
    </p:spTree>
    <p:extLst>
      <p:ext uri="{BB962C8B-B14F-4D97-AF65-F5344CB8AC3E}">
        <p14:creationId xmlns:p14="http://schemas.microsoft.com/office/powerpoint/2010/main" val="113080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Shoe Observational Drawing </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Week One 20/4/20</a:t>
            </a:r>
          </a:p>
        </p:txBody>
      </p:sp>
      <p:sp>
        <p:nvSpPr>
          <p:cNvPr id="15" name="Rectangle 14">
            <a:extLst>
              <a:ext uri="{FF2B5EF4-FFF2-40B4-BE49-F238E27FC236}">
                <a16:creationId xmlns:a16="http://schemas.microsoft.com/office/drawing/2014/main" id="{7CFF681F-71C6-49F6-BA84-CD561CD8C8BD}"/>
              </a:ext>
            </a:extLst>
          </p:cNvPr>
          <p:cNvSpPr/>
          <p:nvPr/>
        </p:nvSpPr>
        <p:spPr>
          <a:xfrm>
            <a:off x="5977216" y="3244334"/>
            <a:ext cx="4938433" cy="369332"/>
          </a:xfrm>
          <a:prstGeom prst="rect">
            <a:avLst/>
          </a:prstGeom>
        </p:spPr>
        <p:txBody>
          <a:bodyPr wrap="square">
            <a:spAutoFit/>
          </a:bodyPr>
          <a:lstStyle/>
          <a:p>
            <a:r>
              <a:rPr lang="en-GB" dirty="0"/>
              <a:t> </a:t>
            </a:r>
          </a:p>
        </p:txBody>
      </p:sp>
      <p:pic>
        <p:nvPicPr>
          <p:cNvPr id="2054" name="Picture 6">
            <a:extLst>
              <a:ext uri="{FF2B5EF4-FFF2-40B4-BE49-F238E27FC236}">
                <a16:creationId xmlns:a16="http://schemas.microsoft.com/office/drawing/2014/main" id="{5A7A74B6-4FC0-40F6-A0E1-6AF934CDF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29" y="2677596"/>
            <a:ext cx="1446880" cy="147161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150429F5-5EE7-47BF-B4EB-581CD274B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099" y="3143627"/>
            <a:ext cx="2256368" cy="21088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5B25046-21A0-433D-B6A3-72C5108CCE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3938" y="4659315"/>
            <a:ext cx="3626556" cy="160604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7E3A2F2E-A7CD-4F6D-ABA8-EC3F7C194E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8574" y="3206376"/>
            <a:ext cx="2125879" cy="14529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5979D3F-A1E0-4121-9695-7815DCD2D9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6432" y="4387130"/>
            <a:ext cx="1625241" cy="142025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ECE41D87-DB1D-4A31-9E2A-D6A157FFBA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3797" y="2151930"/>
            <a:ext cx="2587380" cy="2108892"/>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42BBF02A-F57C-4AF8-992C-6960286FACF3}"/>
              </a:ext>
            </a:extLst>
          </p:cNvPr>
          <p:cNvSpPr/>
          <p:nvPr/>
        </p:nvSpPr>
        <p:spPr>
          <a:xfrm>
            <a:off x="2678153" y="1683468"/>
            <a:ext cx="6714203" cy="1606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Well Below –Below—Inline-- Above—Well Above</a:t>
            </a:r>
          </a:p>
        </p:txBody>
      </p:sp>
    </p:spTree>
    <p:extLst>
      <p:ext uri="{BB962C8B-B14F-4D97-AF65-F5344CB8AC3E}">
        <p14:creationId xmlns:p14="http://schemas.microsoft.com/office/powerpoint/2010/main" val="21507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Shoe Observational Drawing</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Week One 20/4/20</a:t>
            </a:r>
          </a:p>
        </p:txBody>
      </p:sp>
      <p:sp>
        <p:nvSpPr>
          <p:cNvPr id="8" name="Content Placeholder 7">
            <a:extLst>
              <a:ext uri="{FF2B5EF4-FFF2-40B4-BE49-F238E27FC236}">
                <a16:creationId xmlns:a16="http://schemas.microsoft.com/office/drawing/2014/main" id="{AD31FC46-9523-4F56-8EE2-D0673E06C1B6}"/>
              </a:ext>
            </a:extLst>
          </p:cNvPr>
          <p:cNvSpPr>
            <a:spLocks noGrp="1"/>
          </p:cNvSpPr>
          <p:nvPr>
            <p:ph sz="half" idx="1"/>
          </p:nvPr>
        </p:nvSpPr>
        <p:spPr>
          <a:ln w="76200">
            <a:solidFill>
              <a:schemeClr val="accent5"/>
            </a:solidFill>
          </a:ln>
        </p:spPr>
        <p:txBody>
          <a:bodyPr>
            <a:normAutofit/>
          </a:bodyPr>
          <a:lstStyle/>
          <a:p>
            <a:endParaRPr lang="en-GB" dirty="0"/>
          </a:p>
          <a:p>
            <a:endParaRPr lang="en-GB" dirty="0"/>
          </a:p>
        </p:txBody>
      </p:sp>
      <p:sp>
        <p:nvSpPr>
          <p:cNvPr id="9" name="Content Placeholder 8">
            <a:extLst>
              <a:ext uri="{FF2B5EF4-FFF2-40B4-BE49-F238E27FC236}">
                <a16:creationId xmlns:a16="http://schemas.microsoft.com/office/drawing/2014/main" id="{AC568D87-5437-4EEE-9F98-89408ADFEC0F}"/>
              </a:ext>
            </a:extLst>
          </p:cNvPr>
          <p:cNvSpPr>
            <a:spLocks noGrp="1"/>
          </p:cNvSpPr>
          <p:nvPr>
            <p:ph sz="half" idx="2"/>
          </p:nvPr>
        </p:nvSpPr>
        <p:spPr>
          <a:ln w="76200">
            <a:solidFill>
              <a:schemeClr val="accent5"/>
            </a:solidFill>
          </a:ln>
        </p:spPr>
        <p:txBody>
          <a:bodyPr>
            <a:normAutofit/>
          </a:bodyPr>
          <a:lstStyle/>
          <a:p>
            <a:pPr fontAlgn="base"/>
            <a:r>
              <a:rPr lang="en-GB" dirty="0">
                <a:solidFill>
                  <a:srgbClr val="0070C0"/>
                </a:solidFill>
              </a:rPr>
              <a:t>15 Mins to concentrate on observation and shape.</a:t>
            </a:r>
            <a:r>
              <a:rPr lang="en-US" dirty="0">
                <a:solidFill>
                  <a:srgbClr val="0070C0"/>
                </a:solidFill>
              </a:rPr>
              <a:t>​</a:t>
            </a:r>
          </a:p>
          <a:p>
            <a:pPr fontAlgn="base"/>
            <a:r>
              <a:rPr lang="en-GB" dirty="0">
                <a:solidFill>
                  <a:srgbClr val="0070C0"/>
                </a:solidFill>
              </a:rPr>
              <a:t>15Mins to focus on detail and texture.</a:t>
            </a:r>
            <a:r>
              <a:rPr lang="en-US" dirty="0">
                <a:solidFill>
                  <a:srgbClr val="0070C0"/>
                </a:solidFill>
              </a:rPr>
              <a:t>​</a:t>
            </a:r>
          </a:p>
          <a:p>
            <a:pPr fontAlgn="base"/>
            <a:r>
              <a:rPr lang="en-GB" dirty="0">
                <a:solidFill>
                  <a:srgbClr val="0070C0"/>
                </a:solidFill>
              </a:rPr>
              <a:t>15 Mins to apply tone and shadow.</a:t>
            </a:r>
            <a:r>
              <a:rPr lang="en-US" dirty="0">
                <a:solidFill>
                  <a:srgbClr val="0070C0"/>
                </a:solidFill>
              </a:rPr>
              <a:t>​</a:t>
            </a:r>
          </a:p>
          <a:p>
            <a:pPr fontAlgn="base"/>
            <a:r>
              <a:rPr lang="en-GB" dirty="0">
                <a:solidFill>
                  <a:srgbClr val="0070C0"/>
                </a:solidFill>
              </a:rPr>
              <a:t>5 Mins to self assess your work using the criteria on the next slide</a:t>
            </a:r>
            <a:endParaRPr lang="en-US" dirty="0">
              <a:solidFill>
                <a:srgbClr val="0070C0"/>
              </a:solidFill>
            </a:endParaRPr>
          </a:p>
          <a:p>
            <a:endParaRPr lang="en-GB" dirty="0"/>
          </a:p>
        </p:txBody>
      </p:sp>
      <p:sp>
        <p:nvSpPr>
          <p:cNvPr id="15" name="Rectangle 14">
            <a:extLst>
              <a:ext uri="{FF2B5EF4-FFF2-40B4-BE49-F238E27FC236}">
                <a16:creationId xmlns:a16="http://schemas.microsoft.com/office/drawing/2014/main" id="{7CFF681F-71C6-49F6-BA84-CD561CD8C8BD}"/>
              </a:ext>
            </a:extLst>
          </p:cNvPr>
          <p:cNvSpPr/>
          <p:nvPr/>
        </p:nvSpPr>
        <p:spPr>
          <a:xfrm>
            <a:off x="5977216" y="3244334"/>
            <a:ext cx="4938433" cy="369332"/>
          </a:xfrm>
          <a:prstGeom prst="rect">
            <a:avLst/>
          </a:prstGeom>
        </p:spPr>
        <p:txBody>
          <a:bodyPr wrap="square">
            <a:spAutoFit/>
          </a:bodyPr>
          <a:lstStyle/>
          <a:p>
            <a:r>
              <a:rPr lang="en-GB" dirty="0"/>
              <a:t> </a:t>
            </a:r>
          </a:p>
        </p:txBody>
      </p:sp>
      <p:pic>
        <p:nvPicPr>
          <p:cNvPr id="10" name="Picture 8">
            <a:extLst>
              <a:ext uri="{FF2B5EF4-FFF2-40B4-BE49-F238E27FC236}">
                <a16:creationId xmlns:a16="http://schemas.microsoft.com/office/drawing/2014/main" id="{705653F6-C01B-462C-A7D8-BE5ED5446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430" y="2164471"/>
            <a:ext cx="3626556" cy="16060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4101B4E-DABA-46E8-ABA3-B95915704849}"/>
              </a:ext>
            </a:extLst>
          </p:cNvPr>
          <p:cNvSpPr txBox="1"/>
          <p:nvPr/>
        </p:nvSpPr>
        <p:spPr>
          <a:xfrm>
            <a:off x="1230490" y="4346222"/>
            <a:ext cx="4323644" cy="1200329"/>
          </a:xfrm>
          <a:prstGeom prst="rect">
            <a:avLst/>
          </a:prstGeom>
          <a:noFill/>
        </p:spPr>
        <p:txBody>
          <a:bodyPr wrap="square" rtlCol="0">
            <a:spAutoFit/>
          </a:bodyPr>
          <a:lstStyle/>
          <a:p>
            <a:pPr algn="ctr"/>
            <a:r>
              <a:rPr lang="en-GB" dirty="0">
                <a:solidFill>
                  <a:srgbClr val="0070C0"/>
                </a:solidFill>
              </a:rPr>
              <a:t>Basic shapes drawn lightly with a sharp pencil, refine shapes, add more details, tone, texture, mark making and directional shading</a:t>
            </a:r>
          </a:p>
        </p:txBody>
      </p:sp>
    </p:spTree>
    <p:extLst>
      <p:ext uri="{BB962C8B-B14F-4D97-AF65-F5344CB8AC3E}">
        <p14:creationId xmlns:p14="http://schemas.microsoft.com/office/powerpoint/2010/main" val="213047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Shoe Observational Drawing</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Week One 20/4/20</a:t>
            </a:r>
          </a:p>
        </p:txBody>
      </p:sp>
      <p:sp>
        <p:nvSpPr>
          <p:cNvPr id="15" name="Rectangle 14">
            <a:extLst>
              <a:ext uri="{FF2B5EF4-FFF2-40B4-BE49-F238E27FC236}">
                <a16:creationId xmlns:a16="http://schemas.microsoft.com/office/drawing/2014/main" id="{7CFF681F-71C6-49F6-BA84-CD561CD8C8BD}"/>
              </a:ext>
            </a:extLst>
          </p:cNvPr>
          <p:cNvSpPr/>
          <p:nvPr/>
        </p:nvSpPr>
        <p:spPr>
          <a:xfrm>
            <a:off x="5977216" y="3244334"/>
            <a:ext cx="4938433" cy="369332"/>
          </a:xfrm>
          <a:prstGeom prst="rect">
            <a:avLst/>
          </a:prstGeom>
        </p:spPr>
        <p:txBody>
          <a:bodyPr wrap="square">
            <a:spAutoFit/>
          </a:bodyPr>
          <a:lstStyle/>
          <a:p>
            <a:r>
              <a:rPr lang="en-GB" dirty="0"/>
              <a:t> </a:t>
            </a:r>
          </a:p>
        </p:txBody>
      </p:sp>
      <p:sp>
        <p:nvSpPr>
          <p:cNvPr id="5" name="Rectangle 1">
            <a:extLst>
              <a:ext uri="{FF2B5EF4-FFF2-40B4-BE49-F238E27FC236}">
                <a16:creationId xmlns:a16="http://schemas.microsoft.com/office/drawing/2014/main" id="{6A3FB10E-FAF9-423D-AF7F-3E188BE2F6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DA95AE75-444D-4841-8F7A-023384FB59E6}"/>
              </a:ext>
            </a:extLst>
          </p:cNvPr>
          <p:cNvSpPr/>
          <p:nvPr/>
        </p:nvSpPr>
        <p:spPr>
          <a:xfrm>
            <a:off x="1885023" y="1957385"/>
            <a:ext cx="9468775" cy="4308872"/>
          </a:xfrm>
          <a:prstGeom prst="rect">
            <a:avLst/>
          </a:prstGeom>
          <a:ln w="76200">
            <a:solidFill>
              <a:schemeClr val="accent5"/>
            </a:solidFill>
          </a:ln>
        </p:spPr>
        <p:txBody>
          <a:bodyPr wrap="square">
            <a:spAutoFit/>
          </a:bodyPr>
          <a:lstStyle/>
          <a:p>
            <a:r>
              <a:rPr lang="en-GB" dirty="0">
                <a:solidFill>
                  <a:srgbClr val="0070C0"/>
                </a:solidFill>
              </a:rPr>
              <a:t>Self Assessment- Did you….</a:t>
            </a:r>
          </a:p>
          <a:p>
            <a:r>
              <a:rPr lang="en-GB" sz="1600" dirty="0">
                <a:solidFill>
                  <a:srgbClr val="0070C0"/>
                </a:solidFill>
              </a:rPr>
              <a:t> Quality of Observation: Draw what you SEE, the object in front of you, not what you THINK it looks like! </a:t>
            </a:r>
          </a:p>
          <a:p>
            <a:r>
              <a:rPr lang="en-GB" sz="1600" dirty="0">
                <a:solidFill>
                  <a:srgbClr val="0070C0"/>
                </a:solidFill>
              </a:rPr>
              <a:t> Shape: Use of basic shapes triangle, circles and squares to construct object. Refine basic shapes into more accurate shapes adding curves and creases in the fabric.</a:t>
            </a:r>
          </a:p>
          <a:p>
            <a:r>
              <a:rPr lang="en-GB" sz="1600" dirty="0">
                <a:solidFill>
                  <a:srgbClr val="0070C0"/>
                </a:solidFill>
              </a:rPr>
              <a:t> Tone: Includes 3-5 grades of tone. Use directional marks to create form. Build up layers of tone to show darks, midtones and lights. Use a softer pencil.  </a:t>
            </a:r>
          </a:p>
          <a:p>
            <a:r>
              <a:rPr lang="en-GB" sz="1600" dirty="0">
                <a:solidFill>
                  <a:srgbClr val="0070C0"/>
                </a:solidFill>
              </a:rPr>
              <a:t> Scale/Composition: Object should be in the centre of the page and fill as much of the page as possible. Have you included a horizon line to suggest the object is on a table. </a:t>
            </a:r>
          </a:p>
          <a:p>
            <a:r>
              <a:rPr lang="en-GB" sz="1600" dirty="0">
                <a:solidFill>
                  <a:srgbClr val="0070C0"/>
                </a:solidFill>
              </a:rPr>
              <a:t> Texture: Use smooth transitions, blending when shading to create the illusion that the object is smooth and shiny, use mark making techniques to show fabric textures. </a:t>
            </a:r>
          </a:p>
          <a:p>
            <a:r>
              <a:rPr lang="en-GB" sz="1600" dirty="0">
                <a:solidFill>
                  <a:srgbClr val="0070C0"/>
                </a:solidFill>
              </a:rPr>
              <a:t> Shadow: Have you included the shadow? Shadows should be attached to the object, tones on the shadow should be darker nearer the object.  </a:t>
            </a:r>
          </a:p>
          <a:p>
            <a:r>
              <a:rPr lang="en-GB" sz="1600" dirty="0">
                <a:solidFill>
                  <a:srgbClr val="0070C0"/>
                </a:solidFill>
              </a:rPr>
              <a:t>Detail :Have you shown the creases in the shoe? Have you included the details such as stitching and decoration?  </a:t>
            </a:r>
          </a:p>
          <a:p>
            <a:r>
              <a:rPr lang="en-GB" sz="1600" dirty="0">
                <a:solidFill>
                  <a:srgbClr val="0070C0"/>
                </a:solidFill>
              </a:rPr>
              <a:t> Self Assessment :Have you included your art vocabulary? Have you included the techniques that you used e.g. cross hatching or blending </a:t>
            </a:r>
          </a:p>
          <a:p>
            <a:endParaRPr lang="en-GB" sz="1600" dirty="0">
              <a:solidFill>
                <a:srgbClr val="0070C0"/>
              </a:solidFill>
            </a:endParaRPr>
          </a:p>
          <a:p>
            <a:endParaRPr lang="en-GB" sz="1600" dirty="0">
              <a:solidFill>
                <a:srgbClr val="0070C0"/>
              </a:solidFill>
            </a:endParaRPr>
          </a:p>
        </p:txBody>
      </p:sp>
    </p:spTree>
    <p:extLst>
      <p:ext uri="{BB962C8B-B14F-4D97-AF65-F5344CB8AC3E}">
        <p14:creationId xmlns:p14="http://schemas.microsoft.com/office/powerpoint/2010/main" val="129275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Yr7 Andrea Joseph Artist Research</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Week Two </a:t>
            </a:r>
          </a:p>
        </p:txBody>
      </p:sp>
      <p:sp>
        <p:nvSpPr>
          <p:cNvPr id="8" name="Content Placeholder 7">
            <a:extLst>
              <a:ext uri="{FF2B5EF4-FFF2-40B4-BE49-F238E27FC236}">
                <a16:creationId xmlns:a16="http://schemas.microsoft.com/office/drawing/2014/main" id="{AD31FC46-9523-4F56-8EE2-D0673E06C1B6}"/>
              </a:ext>
            </a:extLst>
          </p:cNvPr>
          <p:cNvSpPr>
            <a:spLocks noGrp="1"/>
          </p:cNvSpPr>
          <p:nvPr>
            <p:ph sz="half" idx="1"/>
          </p:nvPr>
        </p:nvSpPr>
        <p:spPr>
          <a:ln w="76200">
            <a:solidFill>
              <a:schemeClr val="accent5"/>
            </a:solidFill>
          </a:ln>
        </p:spPr>
        <p:txBody>
          <a:bodyPr>
            <a:normAutofit fontScale="92500"/>
          </a:bodyPr>
          <a:lstStyle/>
          <a:p>
            <a:r>
              <a:rPr lang="en-GB" sz="2600" dirty="0">
                <a:solidFill>
                  <a:srgbClr val="0070C0"/>
                </a:solidFill>
              </a:rPr>
              <a:t>Lesson Objective: </a:t>
            </a:r>
          </a:p>
          <a:p>
            <a:pPr fontAlgn="base"/>
            <a:r>
              <a:rPr lang="en-GB" dirty="0">
                <a:solidFill>
                  <a:srgbClr val="0070C0"/>
                </a:solidFill>
              </a:rPr>
              <a:t>Demonstrate analytical and critical understanding of artists and movements </a:t>
            </a:r>
            <a:endParaRPr lang="en-US" sz="2400" b="0" i="0" dirty="0">
              <a:solidFill>
                <a:srgbClr val="0070C0"/>
              </a:solidFill>
              <a:effectLst/>
            </a:endParaRPr>
          </a:p>
          <a:p>
            <a:pPr fontAlgn="base"/>
            <a:r>
              <a:rPr lang="en-GB" dirty="0">
                <a:solidFill>
                  <a:srgbClr val="0070C0"/>
                </a:solidFill>
              </a:rPr>
              <a:t>Explore media materials techniques and processes </a:t>
            </a:r>
            <a:r>
              <a:rPr lang="en-US" dirty="0">
                <a:solidFill>
                  <a:srgbClr val="0070C0"/>
                </a:solidFill>
              </a:rPr>
              <a:t>​</a:t>
            </a:r>
            <a:endParaRPr lang="en-US" sz="2400" b="0" i="0" dirty="0">
              <a:solidFill>
                <a:srgbClr val="0070C0"/>
              </a:solidFill>
              <a:effectLst/>
            </a:endParaRPr>
          </a:p>
          <a:p>
            <a:pPr marL="0" indent="0" fontAlgn="base">
              <a:buNone/>
            </a:pPr>
            <a:endParaRPr lang="en-GB" sz="2400" b="0" i="0" dirty="0">
              <a:effectLst/>
            </a:endParaRPr>
          </a:p>
          <a:p>
            <a:endParaRPr lang="en-GB" sz="2600" dirty="0">
              <a:solidFill>
                <a:srgbClr val="0070C0"/>
              </a:solidFill>
            </a:endParaRPr>
          </a:p>
          <a:p>
            <a:pPr marL="0" indent="0">
              <a:buNone/>
            </a:pPr>
            <a:endParaRPr lang="en-GB" dirty="0"/>
          </a:p>
          <a:p>
            <a:endParaRPr lang="en-GB" dirty="0"/>
          </a:p>
        </p:txBody>
      </p:sp>
      <p:sp>
        <p:nvSpPr>
          <p:cNvPr id="9" name="Content Placeholder 8">
            <a:extLst>
              <a:ext uri="{FF2B5EF4-FFF2-40B4-BE49-F238E27FC236}">
                <a16:creationId xmlns:a16="http://schemas.microsoft.com/office/drawing/2014/main" id="{AC568D87-5437-4EEE-9F98-89408ADFEC0F}"/>
              </a:ext>
            </a:extLst>
          </p:cNvPr>
          <p:cNvSpPr>
            <a:spLocks noGrp="1"/>
          </p:cNvSpPr>
          <p:nvPr>
            <p:ph sz="half" idx="2"/>
          </p:nvPr>
        </p:nvSpPr>
        <p:spPr>
          <a:ln w="76200">
            <a:solidFill>
              <a:schemeClr val="accent5"/>
            </a:solidFill>
          </a:ln>
        </p:spPr>
        <p:txBody>
          <a:bodyPr>
            <a:normAutofit fontScale="92500"/>
          </a:bodyPr>
          <a:lstStyle/>
          <a:p>
            <a:r>
              <a:rPr lang="en-GB" sz="2600" dirty="0">
                <a:solidFill>
                  <a:srgbClr val="0070C0"/>
                </a:solidFill>
              </a:rPr>
              <a:t>Learning Outcomes:</a:t>
            </a:r>
          </a:p>
          <a:p>
            <a:pPr fontAlgn="base"/>
            <a:r>
              <a:rPr lang="en-GB" sz="2600" dirty="0">
                <a:solidFill>
                  <a:srgbClr val="0070C0"/>
                </a:solidFill>
              </a:rPr>
              <a:t>Must: Demonstrate skills in observation and shape. Grade C/4</a:t>
            </a:r>
            <a:r>
              <a:rPr lang="en-US" sz="2600" dirty="0">
                <a:solidFill>
                  <a:srgbClr val="0070C0"/>
                </a:solidFill>
              </a:rPr>
              <a:t>​</a:t>
            </a:r>
            <a:endParaRPr lang="en-US" sz="2600" i="0" dirty="0">
              <a:solidFill>
                <a:srgbClr val="0070C0"/>
              </a:solidFill>
              <a:effectLst/>
            </a:endParaRPr>
          </a:p>
          <a:p>
            <a:pPr fontAlgn="base"/>
            <a:r>
              <a:rPr lang="en-GB" sz="2600" dirty="0">
                <a:solidFill>
                  <a:srgbClr val="0070C0"/>
                </a:solidFill>
              </a:rPr>
              <a:t>Challenge: Explore the application of detail through the use of Mark Making.  </a:t>
            </a:r>
            <a:r>
              <a:rPr lang="en-US" sz="2600" dirty="0">
                <a:solidFill>
                  <a:srgbClr val="0070C0"/>
                </a:solidFill>
              </a:rPr>
              <a:t>​</a:t>
            </a:r>
            <a:r>
              <a:rPr lang="en-GB" sz="2600" dirty="0">
                <a:solidFill>
                  <a:srgbClr val="0070C0"/>
                </a:solidFill>
              </a:rPr>
              <a:t>Grade B/6</a:t>
            </a:r>
            <a:r>
              <a:rPr lang="en-US" sz="2600" dirty="0">
                <a:solidFill>
                  <a:srgbClr val="0070C0"/>
                </a:solidFill>
              </a:rPr>
              <a:t>​</a:t>
            </a:r>
            <a:endParaRPr lang="en-US" sz="2600" i="0" dirty="0">
              <a:solidFill>
                <a:srgbClr val="0070C0"/>
              </a:solidFill>
              <a:effectLst/>
            </a:endParaRPr>
          </a:p>
          <a:p>
            <a:pPr fontAlgn="base"/>
            <a:r>
              <a:rPr lang="en-GB" sz="2600" dirty="0">
                <a:solidFill>
                  <a:srgbClr val="0070C0"/>
                </a:solidFill>
              </a:rPr>
              <a:t>Stretch: Analyse where tone could be added to your work. Grade A/8</a:t>
            </a:r>
            <a:r>
              <a:rPr lang="en-US" sz="2600" dirty="0">
                <a:solidFill>
                  <a:srgbClr val="0070C0"/>
                </a:solidFill>
              </a:rPr>
              <a:t>​</a:t>
            </a:r>
            <a:endParaRPr lang="en-US" sz="2600" i="0" dirty="0">
              <a:solidFill>
                <a:srgbClr val="0070C0"/>
              </a:solidFill>
              <a:effectLst/>
            </a:endParaRPr>
          </a:p>
          <a:p>
            <a:pPr fontAlgn="base"/>
            <a:r>
              <a:rPr lang="en-GB" sz="2600" dirty="0">
                <a:solidFill>
                  <a:srgbClr val="0070C0"/>
                </a:solidFill>
              </a:rPr>
              <a:t>Extension: Evaluate your composition and refine your work by adding detail through mark-making Grade A*/9</a:t>
            </a:r>
            <a:r>
              <a:rPr lang="en-US" sz="2600" dirty="0">
                <a:solidFill>
                  <a:srgbClr val="0070C0"/>
                </a:solidFill>
              </a:rPr>
              <a:t>​</a:t>
            </a:r>
            <a:endParaRPr lang="en-US" sz="2600" i="0" dirty="0">
              <a:solidFill>
                <a:srgbClr val="0070C0"/>
              </a:solidFill>
              <a:effectLst/>
            </a:endParaRPr>
          </a:p>
          <a:p>
            <a:endParaRPr lang="en-GB" dirty="0"/>
          </a:p>
        </p:txBody>
      </p:sp>
      <p:sp>
        <p:nvSpPr>
          <p:cNvPr id="15" name="Rectangle 14">
            <a:extLst>
              <a:ext uri="{FF2B5EF4-FFF2-40B4-BE49-F238E27FC236}">
                <a16:creationId xmlns:a16="http://schemas.microsoft.com/office/drawing/2014/main" id="{7CFF681F-71C6-49F6-BA84-CD561CD8C8BD}"/>
              </a:ext>
            </a:extLst>
          </p:cNvPr>
          <p:cNvSpPr/>
          <p:nvPr/>
        </p:nvSpPr>
        <p:spPr>
          <a:xfrm>
            <a:off x="5977216" y="3244334"/>
            <a:ext cx="4938433" cy="369332"/>
          </a:xfrm>
          <a:prstGeom prst="rect">
            <a:avLst/>
          </a:prstGeom>
        </p:spPr>
        <p:txBody>
          <a:bodyPr wrap="square">
            <a:spAutoFit/>
          </a:bodyPr>
          <a:lstStyle/>
          <a:p>
            <a:r>
              <a:rPr lang="en-GB" dirty="0"/>
              <a:t> </a:t>
            </a:r>
          </a:p>
        </p:txBody>
      </p:sp>
    </p:spTree>
    <p:extLst>
      <p:ext uri="{BB962C8B-B14F-4D97-AF65-F5344CB8AC3E}">
        <p14:creationId xmlns:p14="http://schemas.microsoft.com/office/powerpoint/2010/main" val="156004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Yr7 Andrea Joseph Artist Research</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Week Two </a:t>
            </a:r>
          </a:p>
        </p:txBody>
      </p:sp>
      <p:sp>
        <p:nvSpPr>
          <p:cNvPr id="8" name="Content Placeholder 7">
            <a:extLst>
              <a:ext uri="{FF2B5EF4-FFF2-40B4-BE49-F238E27FC236}">
                <a16:creationId xmlns:a16="http://schemas.microsoft.com/office/drawing/2014/main" id="{AD31FC46-9523-4F56-8EE2-D0673E06C1B6}"/>
              </a:ext>
            </a:extLst>
          </p:cNvPr>
          <p:cNvSpPr>
            <a:spLocks noGrp="1"/>
          </p:cNvSpPr>
          <p:nvPr>
            <p:ph sz="half" idx="1"/>
          </p:nvPr>
        </p:nvSpPr>
        <p:spPr>
          <a:ln w="76200">
            <a:solidFill>
              <a:schemeClr val="accent5"/>
            </a:solidFill>
          </a:ln>
        </p:spPr>
        <p:txBody>
          <a:bodyPr>
            <a:normAutofit/>
          </a:bodyPr>
          <a:lstStyle/>
          <a:p>
            <a:pPr marL="0" indent="0" fontAlgn="base">
              <a:buNone/>
            </a:pPr>
            <a:endParaRPr lang="en-GB" sz="2400" b="0" i="0" dirty="0">
              <a:effectLst/>
            </a:endParaRPr>
          </a:p>
          <a:p>
            <a:endParaRPr lang="en-GB" sz="2600" dirty="0">
              <a:solidFill>
                <a:srgbClr val="0070C0"/>
              </a:solidFill>
            </a:endParaRPr>
          </a:p>
          <a:p>
            <a:pPr marL="0" indent="0">
              <a:buNone/>
            </a:pPr>
            <a:endParaRPr lang="en-GB" dirty="0"/>
          </a:p>
          <a:p>
            <a:pPr marL="0" indent="0">
              <a:buNone/>
            </a:pPr>
            <a:endParaRPr lang="en-GB" dirty="0"/>
          </a:p>
        </p:txBody>
      </p:sp>
      <p:sp>
        <p:nvSpPr>
          <p:cNvPr id="9" name="Content Placeholder 8">
            <a:extLst>
              <a:ext uri="{FF2B5EF4-FFF2-40B4-BE49-F238E27FC236}">
                <a16:creationId xmlns:a16="http://schemas.microsoft.com/office/drawing/2014/main" id="{AC568D87-5437-4EEE-9F98-89408ADFEC0F}"/>
              </a:ext>
            </a:extLst>
          </p:cNvPr>
          <p:cNvSpPr>
            <a:spLocks noGrp="1"/>
          </p:cNvSpPr>
          <p:nvPr>
            <p:ph sz="half" idx="2"/>
          </p:nvPr>
        </p:nvSpPr>
        <p:spPr>
          <a:ln w="76200">
            <a:solidFill>
              <a:schemeClr val="accent5"/>
            </a:solidFill>
          </a:ln>
        </p:spPr>
        <p:txBody>
          <a:bodyPr>
            <a:noAutofit/>
          </a:bodyPr>
          <a:lstStyle/>
          <a:p>
            <a:pPr marL="0" indent="0">
              <a:buNone/>
            </a:pPr>
            <a:r>
              <a:rPr lang="en-GB" sz="2000" b="1" i="0" u="none" strike="noStrike" dirty="0">
                <a:solidFill>
                  <a:srgbClr val="0070C0"/>
                </a:solidFill>
                <a:effectLst/>
                <a:latin typeface="Calibri" panose="020F0502020204030204" pitchFamily="34" charset="0"/>
              </a:rPr>
              <a:t>After you have finished your drawing add the following information to it-</a:t>
            </a:r>
          </a:p>
          <a:p>
            <a:r>
              <a:rPr lang="en-GB" sz="2000" b="1" i="0" u="none" strike="noStrike" dirty="0">
                <a:solidFill>
                  <a:srgbClr val="0070C0"/>
                </a:solidFill>
                <a:effectLst/>
                <a:latin typeface="Calibri" panose="020F0502020204030204" pitchFamily="34" charset="0"/>
              </a:rPr>
              <a:t>DESCRIBE, </a:t>
            </a:r>
            <a:r>
              <a:rPr lang="en-GB" sz="2000" b="0" i="0" u="none" strike="noStrike" dirty="0">
                <a:solidFill>
                  <a:srgbClr val="0070C0"/>
                </a:solidFill>
                <a:effectLst/>
                <a:latin typeface="Calibri" panose="020F0502020204030204" pitchFamily="34" charset="0"/>
              </a:rPr>
              <a:t>What words would you use to describe this work?​</a:t>
            </a:r>
          </a:p>
          <a:p>
            <a:pPr fontAlgn="base"/>
            <a:r>
              <a:rPr lang="en-GB" sz="2000" b="0" i="0" dirty="0">
                <a:solidFill>
                  <a:srgbClr val="0070C0"/>
                </a:solidFill>
                <a:effectLst/>
                <a:latin typeface="Calibri" panose="020F0502020204030204" pitchFamily="34" charset="0"/>
              </a:rPr>
              <a:t>​​</a:t>
            </a:r>
            <a:r>
              <a:rPr lang="en-GB" sz="2000" b="1" i="0" u="none" strike="noStrike" dirty="0">
                <a:solidFill>
                  <a:srgbClr val="0070C0"/>
                </a:solidFill>
                <a:effectLst/>
                <a:latin typeface="Calibri" panose="020F0502020204030204" pitchFamily="34" charset="0"/>
              </a:rPr>
              <a:t>RELATE</a:t>
            </a:r>
            <a:r>
              <a:rPr lang="en-GB" sz="2000" b="0" i="0" u="none" strike="noStrike" dirty="0">
                <a:solidFill>
                  <a:srgbClr val="0070C0"/>
                </a:solidFill>
                <a:effectLst/>
                <a:latin typeface="Calibri" panose="020F0502020204030204" pitchFamily="34" charset="0"/>
              </a:rPr>
              <a:t>,  What things do you recognise in this work? What things seem new  to you? </a:t>
            </a:r>
            <a:r>
              <a:rPr lang="en-US" sz="2000" b="0" i="0" dirty="0">
                <a:solidFill>
                  <a:srgbClr val="0070C0"/>
                </a:solidFill>
                <a:effectLst/>
                <a:latin typeface="Calibri" panose="020F0502020204030204" pitchFamily="34" charset="0"/>
              </a:rPr>
              <a:t>​</a:t>
            </a:r>
            <a:endParaRPr lang="en-GB" sz="2000" b="0" i="0" dirty="0">
              <a:solidFill>
                <a:srgbClr val="0070C0"/>
              </a:solidFill>
              <a:effectLst/>
            </a:endParaRPr>
          </a:p>
          <a:p>
            <a:pPr fontAlgn="base"/>
            <a:r>
              <a:rPr lang="en-GB" sz="2000" b="0" i="0" dirty="0">
                <a:solidFill>
                  <a:srgbClr val="0070C0"/>
                </a:solidFill>
                <a:effectLst/>
                <a:latin typeface="Calibri" panose="020F0502020204030204" pitchFamily="34" charset="0"/>
              </a:rPr>
              <a:t>​</a:t>
            </a:r>
            <a:r>
              <a:rPr lang="en-GB" sz="2000" b="1" i="0" u="none" strike="noStrike" dirty="0">
                <a:solidFill>
                  <a:srgbClr val="0070C0"/>
                </a:solidFill>
                <a:effectLst/>
                <a:latin typeface="Calibri" panose="020F0502020204030204" pitchFamily="34" charset="0"/>
              </a:rPr>
              <a:t>ANALYSE,</a:t>
            </a:r>
            <a:r>
              <a:rPr lang="en-GB" sz="2000" b="0" i="0" u="none" strike="noStrike" dirty="0">
                <a:solidFill>
                  <a:srgbClr val="0070C0"/>
                </a:solidFill>
                <a:effectLst/>
                <a:latin typeface="Calibri" panose="020F0502020204030204" pitchFamily="34" charset="0"/>
              </a:rPr>
              <a:t> What colour is used the most in his work?  Look at colour examples.</a:t>
            </a:r>
            <a:r>
              <a:rPr lang="en-US" sz="2000" b="0" i="0" dirty="0">
                <a:solidFill>
                  <a:srgbClr val="0070C0"/>
                </a:solidFill>
                <a:effectLst/>
                <a:latin typeface="Calibri" panose="020F0502020204030204" pitchFamily="34" charset="0"/>
              </a:rPr>
              <a:t>​</a:t>
            </a:r>
            <a:endParaRPr lang="en-GB" sz="2000" b="0" i="0" dirty="0">
              <a:solidFill>
                <a:srgbClr val="0070C0"/>
              </a:solidFill>
              <a:effectLst/>
            </a:endParaRPr>
          </a:p>
          <a:p>
            <a:pPr fontAlgn="base"/>
            <a:r>
              <a:rPr lang="en-GB" sz="2000" b="0" i="0" dirty="0">
                <a:solidFill>
                  <a:srgbClr val="0070C0"/>
                </a:solidFill>
                <a:effectLst/>
                <a:latin typeface="Calibri" panose="020F0502020204030204" pitchFamily="34" charset="0"/>
              </a:rPr>
              <a:t>​</a:t>
            </a:r>
            <a:r>
              <a:rPr lang="en-GB" sz="2000" b="1" i="0" u="none" strike="noStrike" dirty="0">
                <a:solidFill>
                  <a:srgbClr val="0070C0"/>
                </a:solidFill>
                <a:effectLst/>
                <a:latin typeface="Calibri" panose="020F0502020204030204" pitchFamily="34" charset="0"/>
              </a:rPr>
              <a:t>INTERPRET, </a:t>
            </a:r>
            <a:r>
              <a:rPr lang="en-GB" sz="2000" b="0" i="0" u="none" strike="noStrike" dirty="0">
                <a:solidFill>
                  <a:srgbClr val="0070C0"/>
                </a:solidFill>
                <a:effectLst/>
                <a:latin typeface="Calibri" panose="020F0502020204030204" pitchFamily="34" charset="0"/>
              </a:rPr>
              <a:t>What title would you give to this work? What made you decide on that title? </a:t>
            </a:r>
            <a:r>
              <a:rPr lang="en-US" sz="2000" b="0" i="0" dirty="0">
                <a:solidFill>
                  <a:srgbClr val="0070C0"/>
                </a:solidFill>
                <a:effectLst/>
                <a:latin typeface="Calibri" panose="020F0502020204030204" pitchFamily="34" charset="0"/>
              </a:rPr>
              <a:t>​</a:t>
            </a:r>
            <a:endParaRPr lang="en-US" sz="2000" b="0" i="0" dirty="0">
              <a:solidFill>
                <a:srgbClr val="0070C0"/>
              </a:solidFill>
              <a:effectLst/>
            </a:endParaRPr>
          </a:p>
          <a:p>
            <a:pPr fontAlgn="base"/>
            <a:r>
              <a:rPr lang="en-GB" sz="2000" b="0" i="0" dirty="0">
                <a:solidFill>
                  <a:srgbClr val="0070C0"/>
                </a:solidFill>
                <a:effectLst/>
                <a:latin typeface="Calibri" panose="020F0502020204030204" pitchFamily="34" charset="0"/>
              </a:rPr>
              <a:t>​​</a:t>
            </a:r>
            <a:r>
              <a:rPr lang="en-GB" sz="2000" b="1" i="0" u="none" strike="noStrike" dirty="0">
                <a:solidFill>
                  <a:srgbClr val="0070C0"/>
                </a:solidFill>
                <a:effectLst/>
                <a:latin typeface="Calibri" panose="020F0502020204030204" pitchFamily="34" charset="0"/>
              </a:rPr>
              <a:t>EVALUATE</a:t>
            </a:r>
            <a:r>
              <a:rPr lang="en-GB" sz="2000" b="0" i="0" u="none" strike="noStrike" dirty="0">
                <a:solidFill>
                  <a:srgbClr val="0070C0"/>
                </a:solidFill>
                <a:effectLst/>
                <a:latin typeface="Calibri" panose="020F0502020204030204" pitchFamily="34" charset="0"/>
              </a:rPr>
              <a:t>,  What do you think is good about this work? What is not so good? </a:t>
            </a:r>
            <a:endParaRPr lang="en-GB" sz="2000" dirty="0"/>
          </a:p>
        </p:txBody>
      </p:sp>
      <p:sp>
        <p:nvSpPr>
          <p:cNvPr id="15" name="Rectangle 14">
            <a:extLst>
              <a:ext uri="{FF2B5EF4-FFF2-40B4-BE49-F238E27FC236}">
                <a16:creationId xmlns:a16="http://schemas.microsoft.com/office/drawing/2014/main" id="{7CFF681F-71C6-49F6-BA84-CD561CD8C8BD}"/>
              </a:ext>
            </a:extLst>
          </p:cNvPr>
          <p:cNvSpPr/>
          <p:nvPr/>
        </p:nvSpPr>
        <p:spPr>
          <a:xfrm>
            <a:off x="5977216" y="3244334"/>
            <a:ext cx="4938433"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4AE8C35B-CB60-4C73-B08B-87F1EF1F3EA0}"/>
              </a:ext>
            </a:extLst>
          </p:cNvPr>
          <p:cNvSpPr/>
          <p:nvPr/>
        </p:nvSpPr>
        <p:spPr>
          <a:xfrm>
            <a:off x="677333" y="6211669"/>
            <a:ext cx="8602134" cy="369332"/>
          </a:xfrm>
          <a:prstGeom prst="rect">
            <a:avLst/>
          </a:prstGeom>
        </p:spPr>
        <p:txBody>
          <a:bodyPr wrap="square">
            <a:spAutoFit/>
          </a:bodyPr>
          <a:lstStyle/>
          <a:p>
            <a:r>
              <a:rPr lang="en-GB" dirty="0">
                <a:solidFill>
                  <a:srgbClr val="0070C0"/>
                </a:solidFill>
              </a:rPr>
              <a:t>http://www.emptykingdom.com/featured/empty-kingdom-interview-andrea-joseph/</a:t>
            </a:r>
          </a:p>
        </p:txBody>
      </p:sp>
      <p:pic>
        <p:nvPicPr>
          <p:cNvPr id="3" name="Picture 2">
            <a:extLst>
              <a:ext uri="{FF2B5EF4-FFF2-40B4-BE49-F238E27FC236}">
                <a16:creationId xmlns:a16="http://schemas.microsoft.com/office/drawing/2014/main" id="{934FF925-09AB-4A3A-8F76-A984453822BE}"/>
              </a:ext>
            </a:extLst>
          </p:cNvPr>
          <p:cNvPicPr>
            <a:picLocks noChangeAspect="1"/>
          </p:cNvPicPr>
          <p:nvPr/>
        </p:nvPicPr>
        <p:blipFill>
          <a:blip r:embed="rId3"/>
          <a:stretch>
            <a:fillRect/>
          </a:stretch>
        </p:blipFill>
        <p:spPr>
          <a:xfrm>
            <a:off x="1095021" y="2009423"/>
            <a:ext cx="2142067" cy="2142067"/>
          </a:xfrm>
          <a:prstGeom prst="rect">
            <a:avLst/>
          </a:prstGeom>
        </p:spPr>
      </p:pic>
      <p:sp>
        <p:nvSpPr>
          <p:cNvPr id="4" name="TextBox 3">
            <a:extLst>
              <a:ext uri="{FF2B5EF4-FFF2-40B4-BE49-F238E27FC236}">
                <a16:creationId xmlns:a16="http://schemas.microsoft.com/office/drawing/2014/main" id="{D51112D5-1609-4A9A-A141-9CD292527FED}"/>
              </a:ext>
            </a:extLst>
          </p:cNvPr>
          <p:cNvSpPr txBox="1"/>
          <p:nvPr/>
        </p:nvSpPr>
        <p:spPr>
          <a:xfrm>
            <a:off x="3567289" y="2506133"/>
            <a:ext cx="2142067" cy="1477328"/>
          </a:xfrm>
          <a:prstGeom prst="rect">
            <a:avLst/>
          </a:prstGeom>
          <a:noFill/>
        </p:spPr>
        <p:txBody>
          <a:bodyPr wrap="square" rtlCol="0">
            <a:spAutoFit/>
          </a:bodyPr>
          <a:lstStyle/>
          <a:p>
            <a:r>
              <a:rPr lang="en-GB" dirty="0">
                <a:solidFill>
                  <a:srgbClr val="0070C0"/>
                </a:solidFill>
              </a:rPr>
              <a:t>Draw another shoe, but this time use biro in the style of Andrea Joseph.</a:t>
            </a:r>
          </a:p>
          <a:p>
            <a:endParaRPr lang="en-GB" dirty="0"/>
          </a:p>
        </p:txBody>
      </p:sp>
      <p:pic>
        <p:nvPicPr>
          <p:cNvPr id="5" name="Picture 4">
            <a:extLst>
              <a:ext uri="{FF2B5EF4-FFF2-40B4-BE49-F238E27FC236}">
                <a16:creationId xmlns:a16="http://schemas.microsoft.com/office/drawing/2014/main" id="{C7AA45AC-B61D-4437-A174-A00DF8EEA842}"/>
              </a:ext>
            </a:extLst>
          </p:cNvPr>
          <p:cNvPicPr>
            <a:picLocks noChangeAspect="1"/>
          </p:cNvPicPr>
          <p:nvPr/>
        </p:nvPicPr>
        <p:blipFill>
          <a:blip r:embed="rId4"/>
          <a:stretch>
            <a:fillRect/>
          </a:stretch>
        </p:blipFill>
        <p:spPr>
          <a:xfrm>
            <a:off x="2836727" y="3874582"/>
            <a:ext cx="2872629" cy="1986902"/>
          </a:xfrm>
          <a:prstGeom prst="rect">
            <a:avLst/>
          </a:prstGeom>
        </p:spPr>
      </p:pic>
      <p:sp>
        <p:nvSpPr>
          <p:cNvPr id="6" name="TextBox 5">
            <a:extLst>
              <a:ext uri="{FF2B5EF4-FFF2-40B4-BE49-F238E27FC236}">
                <a16:creationId xmlns:a16="http://schemas.microsoft.com/office/drawing/2014/main" id="{BFAABAE5-116F-4501-81AC-5FD802CE0B10}"/>
              </a:ext>
            </a:extLst>
          </p:cNvPr>
          <p:cNvSpPr txBox="1"/>
          <p:nvPr/>
        </p:nvSpPr>
        <p:spPr>
          <a:xfrm>
            <a:off x="992519" y="5645292"/>
            <a:ext cx="4745979" cy="369332"/>
          </a:xfrm>
          <a:prstGeom prst="rect">
            <a:avLst/>
          </a:prstGeom>
          <a:noFill/>
        </p:spPr>
        <p:txBody>
          <a:bodyPr wrap="none" rtlCol="0">
            <a:spAutoFit/>
          </a:bodyPr>
          <a:lstStyle/>
          <a:p>
            <a:r>
              <a:rPr lang="en-GB" dirty="0">
                <a:solidFill>
                  <a:srgbClr val="0070C0"/>
                </a:solidFill>
              </a:rPr>
              <a:t>See how she uses cross hatching to create tones.</a:t>
            </a:r>
          </a:p>
        </p:txBody>
      </p:sp>
    </p:spTree>
    <p:extLst>
      <p:ext uri="{BB962C8B-B14F-4D97-AF65-F5344CB8AC3E}">
        <p14:creationId xmlns:p14="http://schemas.microsoft.com/office/powerpoint/2010/main" val="299923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Yr7 Andrea Joseph Artist Research</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Week Two </a:t>
            </a:r>
          </a:p>
        </p:txBody>
      </p:sp>
      <p:sp>
        <p:nvSpPr>
          <p:cNvPr id="9" name="Rectangle 8">
            <a:extLst>
              <a:ext uri="{FF2B5EF4-FFF2-40B4-BE49-F238E27FC236}">
                <a16:creationId xmlns:a16="http://schemas.microsoft.com/office/drawing/2014/main" id="{758E9920-7049-4870-87B3-7378333088AB}"/>
              </a:ext>
            </a:extLst>
          </p:cNvPr>
          <p:cNvSpPr/>
          <p:nvPr/>
        </p:nvSpPr>
        <p:spPr>
          <a:xfrm>
            <a:off x="5977217" y="3244334"/>
            <a:ext cx="237566" cy="369332"/>
          </a:xfrm>
          <a:prstGeom prst="rect">
            <a:avLst/>
          </a:prstGeom>
        </p:spPr>
        <p:txBody>
          <a:bodyPr wrap="none">
            <a:spAutoFit/>
          </a:bodyPr>
          <a:lstStyle/>
          <a:p>
            <a:r>
              <a:rPr lang="en-GB" dirty="0"/>
              <a:t> </a:t>
            </a:r>
          </a:p>
        </p:txBody>
      </p:sp>
      <p:sp>
        <p:nvSpPr>
          <p:cNvPr id="24" name="Rectangle 23">
            <a:extLst>
              <a:ext uri="{FF2B5EF4-FFF2-40B4-BE49-F238E27FC236}">
                <a16:creationId xmlns:a16="http://schemas.microsoft.com/office/drawing/2014/main" id="{DCE94E73-65EC-402A-8663-EC3092FBD538}"/>
              </a:ext>
            </a:extLst>
          </p:cNvPr>
          <p:cNvSpPr/>
          <p:nvPr/>
        </p:nvSpPr>
        <p:spPr>
          <a:xfrm>
            <a:off x="8270749" y="1932508"/>
            <a:ext cx="3330222" cy="4801314"/>
          </a:xfrm>
          <a:prstGeom prst="rect">
            <a:avLst/>
          </a:prstGeom>
        </p:spPr>
        <p:txBody>
          <a:bodyPr wrap="square">
            <a:spAutoFit/>
          </a:bodyPr>
          <a:lstStyle/>
          <a:p>
            <a:r>
              <a:rPr lang="en-GB" dirty="0">
                <a:solidFill>
                  <a:srgbClr val="0070C0"/>
                </a:solidFill>
                <a:effectLst/>
              </a:rPr>
              <a:t>Andrea Joseph is an award winning illustrator from sunny Port Talbot, in Wales, now living and drawing in Derbyshire. Andrea started drawing again, about four years ago, after a ten year break. She hasn't stopped since. She is entirely self taught. Her illustrations celebrate the unexpected beauty of the everyday objects that we surround ourselves with. In 2009 Andrea's children's book illustrations were selected for the prestigious Bologna Children's Book Fair. Her work has been exhibited worldwide.</a:t>
            </a:r>
            <a:endParaRPr lang="en-GB" dirty="0">
              <a:solidFill>
                <a:srgbClr val="0070C0"/>
              </a:solidFill>
            </a:endParaRPr>
          </a:p>
        </p:txBody>
      </p:sp>
      <p:pic>
        <p:nvPicPr>
          <p:cNvPr id="26" name="Picture 25">
            <a:extLst>
              <a:ext uri="{FF2B5EF4-FFF2-40B4-BE49-F238E27FC236}">
                <a16:creationId xmlns:a16="http://schemas.microsoft.com/office/drawing/2014/main" id="{ADFD76A4-96C5-4E97-88D8-096B07D1C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58" y="1836738"/>
            <a:ext cx="3787293" cy="2619544"/>
          </a:xfrm>
          <a:prstGeom prst="rect">
            <a:avLst/>
          </a:prstGeom>
        </p:spPr>
      </p:pic>
      <p:pic>
        <p:nvPicPr>
          <p:cNvPr id="28" name="Picture 27">
            <a:extLst>
              <a:ext uri="{FF2B5EF4-FFF2-40B4-BE49-F238E27FC236}">
                <a16:creationId xmlns:a16="http://schemas.microsoft.com/office/drawing/2014/main" id="{34E1FF89-9A18-4524-BF84-8CD4B1C37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51" y="4114278"/>
            <a:ext cx="3307505" cy="2619544"/>
          </a:xfrm>
          <a:prstGeom prst="rect">
            <a:avLst/>
          </a:prstGeom>
        </p:spPr>
      </p:pic>
      <p:pic>
        <p:nvPicPr>
          <p:cNvPr id="29" name="Picture 28">
            <a:extLst>
              <a:ext uri="{FF2B5EF4-FFF2-40B4-BE49-F238E27FC236}">
                <a16:creationId xmlns:a16="http://schemas.microsoft.com/office/drawing/2014/main" id="{B603F722-D7EC-4AB8-8FE8-0A741E7F74FC}"/>
              </a:ext>
            </a:extLst>
          </p:cNvPr>
          <p:cNvPicPr>
            <a:picLocks noChangeAspect="1"/>
          </p:cNvPicPr>
          <p:nvPr/>
        </p:nvPicPr>
        <p:blipFill>
          <a:blip r:embed="rId5"/>
          <a:stretch>
            <a:fillRect/>
          </a:stretch>
        </p:blipFill>
        <p:spPr>
          <a:xfrm>
            <a:off x="3990013" y="1863310"/>
            <a:ext cx="3751137" cy="2619544"/>
          </a:xfrm>
          <a:prstGeom prst="rect">
            <a:avLst/>
          </a:prstGeom>
        </p:spPr>
      </p:pic>
      <p:pic>
        <p:nvPicPr>
          <p:cNvPr id="30" name="Picture 29">
            <a:extLst>
              <a:ext uri="{FF2B5EF4-FFF2-40B4-BE49-F238E27FC236}">
                <a16:creationId xmlns:a16="http://schemas.microsoft.com/office/drawing/2014/main" id="{57078B09-2B05-4487-A10F-9284116F8619}"/>
              </a:ext>
            </a:extLst>
          </p:cNvPr>
          <p:cNvPicPr>
            <a:picLocks noChangeAspect="1"/>
          </p:cNvPicPr>
          <p:nvPr/>
        </p:nvPicPr>
        <p:blipFill>
          <a:blip r:embed="rId6"/>
          <a:stretch>
            <a:fillRect/>
          </a:stretch>
        </p:blipFill>
        <p:spPr>
          <a:xfrm>
            <a:off x="4443585" y="4290318"/>
            <a:ext cx="3297565" cy="2346767"/>
          </a:xfrm>
          <a:prstGeom prst="rect">
            <a:avLst/>
          </a:prstGeom>
        </p:spPr>
      </p:pic>
    </p:spTree>
    <p:extLst>
      <p:ext uri="{BB962C8B-B14F-4D97-AF65-F5344CB8AC3E}">
        <p14:creationId xmlns:p14="http://schemas.microsoft.com/office/powerpoint/2010/main" val="224161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132F6-749A-4991-BA34-620A10394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42886"/>
            <a:ext cx="1785012" cy="14716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0F1044D-20C6-43D4-A575-AF24229D2F34}"/>
              </a:ext>
            </a:extLst>
          </p:cNvPr>
          <p:cNvSpPr>
            <a:spLocks noGrp="1"/>
          </p:cNvSpPr>
          <p:nvPr>
            <p:ph type="title"/>
          </p:nvPr>
        </p:nvSpPr>
        <p:spPr>
          <a:xfrm>
            <a:off x="1885024" y="365125"/>
            <a:ext cx="9468775" cy="1325563"/>
          </a:xfrm>
          <a:solidFill>
            <a:schemeClr val="accent1">
              <a:lumMod val="40000"/>
              <a:lumOff val="60000"/>
            </a:schemeClr>
          </a:solidFill>
        </p:spPr>
        <p:txBody>
          <a:bodyPr>
            <a:normAutofit/>
          </a:bodyPr>
          <a:lstStyle/>
          <a:p>
            <a:pPr algn="ctr"/>
            <a:r>
              <a:rPr lang="en-GB" sz="3600" dirty="0">
                <a:latin typeface="Arial" panose="020B0604020202020204" pitchFamily="34" charset="0"/>
                <a:cs typeface="Arial" panose="020B0604020202020204" pitchFamily="34" charset="0"/>
              </a:rPr>
              <a:t>Yr7 Andrea Joseph Artist Research</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Week Two </a:t>
            </a:r>
          </a:p>
        </p:txBody>
      </p:sp>
      <p:sp>
        <p:nvSpPr>
          <p:cNvPr id="9" name="Rectangle 8">
            <a:extLst>
              <a:ext uri="{FF2B5EF4-FFF2-40B4-BE49-F238E27FC236}">
                <a16:creationId xmlns:a16="http://schemas.microsoft.com/office/drawing/2014/main" id="{758E9920-7049-4870-87B3-7378333088AB}"/>
              </a:ext>
            </a:extLst>
          </p:cNvPr>
          <p:cNvSpPr/>
          <p:nvPr/>
        </p:nvSpPr>
        <p:spPr>
          <a:xfrm>
            <a:off x="5977217" y="3244334"/>
            <a:ext cx="237566" cy="369332"/>
          </a:xfrm>
          <a:prstGeom prst="rect">
            <a:avLst/>
          </a:prstGeom>
        </p:spPr>
        <p:txBody>
          <a:bodyPr wrap="none">
            <a:spAutoFit/>
          </a:bodyPr>
          <a:lstStyle/>
          <a:p>
            <a:r>
              <a:rPr lang="en-GB" dirty="0"/>
              <a:t> </a:t>
            </a:r>
          </a:p>
        </p:txBody>
      </p:sp>
      <p:pic>
        <p:nvPicPr>
          <p:cNvPr id="2" name="Picture 1">
            <a:extLst>
              <a:ext uri="{FF2B5EF4-FFF2-40B4-BE49-F238E27FC236}">
                <a16:creationId xmlns:a16="http://schemas.microsoft.com/office/drawing/2014/main" id="{68F3646E-2381-423A-9F0F-386F9E2621E7}"/>
              </a:ext>
            </a:extLst>
          </p:cNvPr>
          <p:cNvPicPr>
            <a:picLocks noChangeAspect="1"/>
          </p:cNvPicPr>
          <p:nvPr/>
        </p:nvPicPr>
        <p:blipFill>
          <a:blip r:embed="rId3"/>
          <a:stretch>
            <a:fillRect/>
          </a:stretch>
        </p:blipFill>
        <p:spPr>
          <a:xfrm>
            <a:off x="7925875" y="4000689"/>
            <a:ext cx="3506946" cy="2731911"/>
          </a:xfrm>
          <a:prstGeom prst="rect">
            <a:avLst/>
          </a:prstGeom>
        </p:spPr>
      </p:pic>
      <p:pic>
        <p:nvPicPr>
          <p:cNvPr id="4" name="Picture 3">
            <a:extLst>
              <a:ext uri="{FF2B5EF4-FFF2-40B4-BE49-F238E27FC236}">
                <a16:creationId xmlns:a16="http://schemas.microsoft.com/office/drawing/2014/main" id="{7B63668B-80BC-490C-A79A-C70ED069B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53" y="1878378"/>
            <a:ext cx="7480300" cy="4051300"/>
          </a:xfrm>
          <a:prstGeom prst="rect">
            <a:avLst/>
          </a:prstGeom>
        </p:spPr>
      </p:pic>
      <p:pic>
        <p:nvPicPr>
          <p:cNvPr id="5" name="Picture 4">
            <a:extLst>
              <a:ext uri="{FF2B5EF4-FFF2-40B4-BE49-F238E27FC236}">
                <a16:creationId xmlns:a16="http://schemas.microsoft.com/office/drawing/2014/main" id="{D4F1F0C1-2A7E-4C7F-9E33-CF3788DA7D8A}"/>
              </a:ext>
            </a:extLst>
          </p:cNvPr>
          <p:cNvPicPr>
            <a:picLocks noChangeAspect="1"/>
          </p:cNvPicPr>
          <p:nvPr/>
        </p:nvPicPr>
        <p:blipFill>
          <a:blip r:embed="rId5"/>
          <a:stretch>
            <a:fillRect/>
          </a:stretch>
        </p:blipFill>
        <p:spPr>
          <a:xfrm>
            <a:off x="8278209" y="2122500"/>
            <a:ext cx="2600325" cy="1943100"/>
          </a:xfrm>
          <a:prstGeom prst="rect">
            <a:avLst/>
          </a:prstGeom>
        </p:spPr>
      </p:pic>
    </p:spTree>
    <p:extLst>
      <p:ext uri="{BB962C8B-B14F-4D97-AF65-F5344CB8AC3E}">
        <p14:creationId xmlns:p14="http://schemas.microsoft.com/office/powerpoint/2010/main" val="1168285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1010</Words>
  <Application>Microsoft Macintosh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Yr7 Art</vt:lpstr>
      <vt:lpstr>Yr7 Shoe Observational Drawing Week One 20/4/20</vt:lpstr>
      <vt:lpstr>Shoe Observational Drawing  Week One 20/4/20</vt:lpstr>
      <vt:lpstr>Shoe Observational Drawing Week One 20/4/20</vt:lpstr>
      <vt:lpstr>Shoe Observational Drawing Week One 20/4/20</vt:lpstr>
      <vt:lpstr>Yr7 Andrea Joseph Artist Research Week Two </vt:lpstr>
      <vt:lpstr>Yr7 Andrea Joseph Artist Research Week Two </vt:lpstr>
      <vt:lpstr>Yr7 Andrea Joseph Artist Research Week Two </vt:lpstr>
      <vt:lpstr>Yr7 Andrea Joseph Artist Research Week Two </vt:lpstr>
      <vt:lpstr>Yr7 Andrea Joseph Artist Research Week Two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TraceyB</dc:creator>
  <cp:lastModifiedBy>Julie Swatton</cp:lastModifiedBy>
  <cp:revision>14</cp:revision>
  <dcterms:created xsi:type="dcterms:W3CDTF">2020-04-06T07:42:09Z</dcterms:created>
  <dcterms:modified xsi:type="dcterms:W3CDTF">2020-04-15T09:56:35Z</dcterms:modified>
</cp:coreProperties>
</file>