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media1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3"/>
  </p:notesMasterIdLst>
  <p:sldIdLst>
    <p:sldId id="256" r:id="rId5"/>
    <p:sldId id="261" r:id="rId6"/>
    <p:sldId id="294" r:id="rId7"/>
    <p:sldId id="257" r:id="rId8"/>
    <p:sldId id="260" r:id="rId9"/>
    <p:sldId id="262" r:id="rId10"/>
    <p:sldId id="259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529" autoAdjust="0"/>
    <p:restoredTop sz="94660"/>
  </p:normalViewPr>
  <p:slideViewPr>
    <p:cSldViewPr snapToGrid="0">
      <p:cViewPr varScale="1">
        <p:scale>
          <a:sx n="57" d="100"/>
          <a:sy n="57" d="100"/>
        </p:scale>
        <p:origin x="114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CAD187-D041-408B-93F2-DBEAB960DD6A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EED153-808E-40AD-A0D3-D9DF8F93E4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270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006CDEFA-0C68-B540-B4EA-6453E51C0E02}" type="slidenum">
              <a:rPr lang="en-US" altLang="en-US" sz="1200">
                <a:solidFill>
                  <a:srgbClr val="000000"/>
                </a:solidFill>
              </a:rPr>
              <a:pPr/>
              <a:t>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8157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Depending</a:t>
            </a:r>
            <a:r>
              <a:rPr lang="en-GB" baseline="0" dirty="0"/>
              <a:t> on your group – decide which Japanese fable you choose; Willow Wife or Spirit of the Willow Tree. You will also present them with the story of the Willow from the Scottish Forestry,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5777-E0A3-4D83-A244-FED4ED8051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639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CDEFA-0C68-B540-B4EA-6453E51C0E0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7454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newt is from the Salamander family and considered an amphibian</a:t>
            </a:r>
          </a:p>
          <a:p>
            <a:r>
              <a:rPr lang="en-GB" dirty="0"/>
              <a:t>There are 3 species of newt specific to</a:t>
            </a:r>
            <a:r>
              <a:rPr lang="en-GB" baseline="0" dirty="0"/>
              <a:t> the UK; great crested, palmate and smooth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144D8B-2B2D-4217-A7B2-5870E110B95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069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CDEFA-0C68-B540-B4EA-6453E51C0E0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6654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</a:t>
            </a:r>
            <a:r>
              <a:rPr lang="en-GB" baseline="0" dirty="0"/>
              <a:t> </a:t>
            </a:r>
            <a:r>
              <a:rPr lang="en-GB" dirty="0"/>
              <a:t>task should take at</a:t>
            </a:r>
            <a:r>
              <a:rPr lang="en-GB" baseline="0" dirty="0"/>
              <a:t> least 20 minutes – do not rush the reading especially as this is the first time they will have done it – the goal for this task is identifying the key words that the students can hear – and ask them to explain why they have selected the information they have.</a:t>
            </a:r>
          </a:p>
          <a:p>
            <a:r>
              <a:rPr lang="en-GB" baseline="0" dirty="0"/>
              <a:t>This links the NLT ideas of </a:t>
            </a:r>
            <a:r>
              <a:rPr lang="en-GB" baseline="0" dirty="0" err="1"/>
              <a:t>Dictogloss</a:t>
            </a:r>
            <a:r>
              <a:rPr lang="en-GB" baseline="0" dirty="0"/>
              <a:t> – demonstrates how S&amp;L supports development of writing through oral rehearsal. This is supportive developing EAL and weaker learners who may not be able to produce extended writing alone.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5777-E0A3-4D83-A244-FED4ED8051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74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</a:t>
            </a:r>
            <a:r>
              <a:rPr lang="en-GB" baseline="0" dirty="0"/>
              <a:t> </a:t>
            </a:r>
            <a:r>
              <a:rPr lang="en-GB" dirty="0"/>
              <a:t>task should take at</a:t>
            </a:r>
            <a:r>
              <a:rPr lang="en-GB" baseline="0" dirty="0"/>
              <a:t> least 20 minutes – do not rush the reading especially as this is the first time they will have done it – the goal for this task is identifying the key words that the students can hear – and ask them to explain why they have selected the information they have.</a:t>
            </a:r>
          </a:p>
          <a:p>
            <a:r>
              <a:rPr lang="en-GB" baseline="0" dirty="0"/>
              <a:t>This links the NLT ideas of </a:t>
            </a:r>
            <a:r>
              <a:rPr lang="en-GB" baseline="0" dirty="0" err="1"/>
              <a:t>Dictogloss</a:t>
            </a:r>
            <a:r>
              <a:rPr lang="en-GB" baseline="0" dirty="0"/>
              <a:t> – demonstrates how S&amp;L supports development of writing through oral rehearsal. This is supportive developing EAL and weaker learners who may not be able to produce extended writing alone.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5777-E0A3-4D83-A244-FED4ED8051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283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[Question and answer, alliteration, internal and end rhymes,</a:t>
            </a:r>
          </a:p>
          <a:p>
            <a:r>
              <a:rPr lang="en-GB" sz="1200" dirty="0"/>
              <a:t>repetition]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5777-E0A3-4D83-A244-FED4ED8051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939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CDEFA-0C68-B540-B4EA-6453E51C0E0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1475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Depending</a:t>
            </a:r>
            <a:r>
              <a:rPr lang="en-GB" baseline="0" dirty="0"/>
              <a:t> on your group – decide which Japanese fable you choose; Willow Wife or Spirit of the Willow Tree. You will also present them with the story of the Willow from the Scottish Forestry,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85777-E0A3-4D83-A244-FED4ED8051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881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EF57-C25F-4114-9074-10B9B721AA27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7E980-9687-4B6B-AA0F-900E948A8B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567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EF57-C25F-4114-9074-10B9B721AA27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7E980-9687-4B6B-AA0F-900E948A8B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169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EF57-C25F-4114-9074-10B9B721AA27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7E980-9687-4B6B-AA0F-900E948A8B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094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EF57-C25F-4114-9074-10B9B721AA27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7E980-9687-4B6B-AA0F-900E948A8B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318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EF57-C25F-4114-9074-10B9B721AA27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7E980-9687-4B6B-AA0F-900E948A8B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57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EF57-C25F-4114-9074-10B9B721AA27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7E980-9687-4B6B-AA0F-900E948A8B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770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EF57-C25F-4114-9074-10B9B721AA27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7E980-9687-4B6B-AA0F-900E948A8B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108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EF57-C25F-4114-9074-10B9B721AA27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7E980-9687-4B6B-AA0F-900E948A8B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610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EF57-C25F-4114-9074-10B9B721AA27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7E980-9687-4B6B-AA0F-900E948A8B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017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EF57-C25F-4114-9074-10B9B721AA27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7E980-9687-4B6B-AA0F-900E948A8B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803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EF57-C25F-4114-9074-10B9B721AA27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7E980-9687-4B6B-AA0F-900E948A8B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339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4EF57-C25F-4114-9074-10B9B721AA27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7E980-9687-4B6B-AA0F-900E948A8B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45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ips.uark.edu/using-blooms-taxonomy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_aJlGJq7uk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ips.uark.edu/using-blooms-taxonomy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tips.uark.edu/using-blooms-taxonomy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watch?v=Lhi1bOuIj0E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watch?v=vEzycu_paF4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tips.uark.edu/using-blooms-taxonomy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4P7CJHdt9U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77882"/>
            <a:ext cx="9144000" cy="2387600"/>
          </a:xfrm>
        </p:spPr>
        <p:txBody>
          <a:bodyPr/>
          <a:lstStyle/>
          <a:p>
            <a:r>
              <a:rPr lang="en-GB"/>
              <a:t>The Lost </a:t>
            </a:r>
            <a:r>
              <a:rPr lang="en-GB" dirty="0"/>
              <a:t>Words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Term 5 – Year 7</a:t>
            </a:r>
          </a:p>
          <a:p>
            <a:r>
              <a:rPr lang="en-GB" dirty="0"/>
              <a:t>Week beginning 20</a:t>
            </a:r>
            <a:r>
              <a:rPr lang="en-GB" baseline="30000" dirty="0"/>
              <a:t>th</a:t>
            </a:r>
            <a:r>
              <a:rPr lang="en-GB" dirty="0"/>
              <a:t> April</a:t>
            </a:r>
          </a:p>
          <a:p>
            <a:r>
              <a:rPr lang="en-GB"/>
              <a:t>Week ending 1</a:t>
            </a:r>
            <a:r>
              <a:rPr lang="en-GB" baseline="30000"/>
              <a:t>st</a:t>
            </a:r>
            <a:r>
              <a:rPr lang="en-GB"/>
              <a:t> May</a:t>
            </a:r>
            <a:endParaRPr lang="en-GB" dirty="0"/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5" b="1551"/>
          <a:stretch/>
        </p:blipFill>
        <p:spPr bwMode="auto">
          <a:xfrm>
            <a:off x="354395" y="282387"/>
            <a:ext cx="1891264" cy="1613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07633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>
            <a:spLocks/>
          </p:cNvSpPr>
          <p:nvPr/>
        </p:nvSpPr>
        <p:spPr>
          <a:xfrm>
            <a:off x="2286000" y="311780"/>
            <a:ext cx="7289800" cy="609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ree ExtraBold" pitchFamily="-16" charset="0"/>
                <a:ea typeface="ＭＳ Ｐゴシック" pitchFamily="-1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ree ExtraBold" pitchFamily="-16" charset="0"/>
                <a:ea typeface="ＭＳ Ｐゴシック" pitchFamily="-1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ree ExtraBold" pitchFamily="-16" charset="0"/>
                <a:ea typeface="ＭＳ Ｐゴシック" pitchFamily="-1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ree ExtraBold" pitchFamily="-16" charset="0"/>
                <a:ea typeface="ＭＳ Ｐゴシック" pitchFamily="-1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ree ExtraBold" pitchFamily="-16" charset="0"/>
                <a:ea typeface="ＭＳ Ｐゴシック" pitchFamily="-1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ree ExtraBold" pitchFamily="-16" charset="0"/>
                <a:ea typeface="ＭＳ Ｐゴシック" pitchFamily="-1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ree ExtraBold" pitchFamily="-16" charset="0"/>
                <a:ea typeface="ＭＳ Ｐゴシック" pitchFamily="-1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ree ExtraBold" pitchFamily="-16" charset="0"/>
                <a:ea typeface="ＭＳ Ｐゴシック" pitchFamily="-16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jan Pro" panose="02020502050506020301" pitchFamily="18" charset="0"/>
                <a:ea typeface="+mj-ea"/>
                <a:cs typeface="+mj-cs"/>
              </a:rPr>
              <a:t>Arrow of Progress</a:t>
            </a:r>
          </a:p>
        </p:txBody>
      </p:sp>
      <p:grpSp>
        <p:nvGrpSpPr>
          <p:cNvPr id="6148" name="Group 6"/>
          <p:cNvGrpSpPr>
            <a:grpSpLocks/>
          </p:cNvGrpSpPr>
          <p:nvPr/>
        </p:nvGrpSpPr>
        <p:grpSpPr bwMode="auto">
          <a:xfrm>
            <a:off x="533400" y="1003469"/>
            <a:ext cx="11465772" cy="752475"/>
            <a:chOff x="1024127" y="1600588"/>
            <a:chExt cx="9718319" cy="1003006"/>
          </a:xfrm>
        </p:grpSpPr>
        <p:sp>
          <p:nvSpPr>
            <p:cNvPr id="8" name="Right Arrow 7"/>
            <p:cNvSpPr>
              <a:spLocks noChangeArrowheads="1"/>
            </p:cNvSpPr>
            <p:nvPr/>
          </p:nvSpPr>
          <p:spPr bwMode="auto">
            <a:xfrm>
              <a:off x="1024127" y="1600588"/>
              <a:ext cx="9718319" cy="1003006"/>
            </a:xfrm>
            <a:prstGeom prst="rightArrow">
              <a:avLst>
                <a:gd name="adj1" fmla="val 50000"/>
                <a:gd name="adj2" fmla="val 50016"/>
              </a:avLst>
            </a:prstGeom>
            <a:solidFill>
              <a:srgbClr val="E6AA00"/>
            </a:solidFill>
            <a:ln w="38100">
              <a:noFill/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ee Regular" charset="0"/>
                <a:ea typeface="MS PGothic" charset="-128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36825" y="1858746"/>
              <a:ext cx="2078264" cy="47399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Discovering</a:t>
              </a: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106624" y="1856630"/>
              <a:ext cx="2311064" cy="476110"/>
            </a:xfrm>
            <a:prstGeom prst="rect">
              <a:avLst/>
            </a:prstGeom>
            <a:solidFill>
              <a:srgbClr val="C38B1B"/>
            </a:solidFill>
            <a:ln w="38100">
              <a:noFill/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Developing</a:t>
              </a: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5394408" y="1856630"/>
              <a:ext cx="2323762" cy="476110"/>
            </a:xfrm>
            <a:prstGeom prst="rect">
              <a:avLst/>
            </a:prstGeom>
            <a:solidFill>
              <a:srgbClr val="D9D9D9"/>
            </a:solidFill>
            <a:ln w="38100">
              <a:noFill/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Securing</a:t>
              </a: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7694890" y="1856630"/>
              <a:ext cx="2510001" cy="476110"/>
            </a:xfrm>
            <a:prstGeom prst="rect">
              <a:avLst/>
            </a:prstGeom>
            <a:solidFill>
              <a:srgbClr val="E6AA00"/>
            </a:solidFill>
            <a:ln w="38100">
              <a:noFill/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Mastering</a:t>
              </a: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AA7831E-2728-D641-8781-FB6E9997B62D}"/>
              </a:ext>
            </a:extLst>
          </p:cNvPr>
          <p:cNvGraphicFramePr>
            <a:graphicFrameLocks noGrp="1"/>
          </p:cNvGraphicFramePr>
          <p:nvPr/>
        </p:nvGraphicFramePr>
        <p:xfrm>
          <a:off x="533400" y="1948032"/>
          <a:ext cx="7696200" cy="4927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96200">
                  <a:extLst>
                    <a:ext uri="{9D8B030D-6E8A-4147-A177-3AD203B41FA5}">
                      <a16:colId xmlns:a16="http://schemas.microsoft.com/office/drawing/2014/main" val="881710991"/>
                    </a:ext>
                  </a:extLst>
                </a:gridCol>
              </a:tblGrid>
              <a:tr h="934809">
                <a:tc>
                  <a:txBody>
                    <a:bodyPr/>
                    <a:lstStyle/>
                    <a:p>
                      <a:pPr algn="l"/>
                      <a:r>
                        <a:rPr lang="en-US" sz="3200" b="0" dirty="0"/>
                        <a:t>Learning Objectives: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653212"/>
                  </a:ext>
                </a:extLst>
              </a:tr>
              <a:tr h="344175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u="sng" dirty="0">
                          <a:latin typeface="+mj-lt"/>
                        </a:rPr>
                        <a:t>Knowledge and Understanding (</a:t>
                      </a:r>
                      <a:r>
                        <a:rPr lang="en-US" sz="2000" u="sng" dirty="0">
                          <a:solidFill>
                            <a:srgbClr val="C00000"/>
                          </a:solidFill>
                          <a:latin typeface="+mj-lt"/>
                        </a:rPr>
                        <a:t>MUST</a:t>
                      </a:r>
                      <a:r>
                        <a:rPr lang="en-US" sz="2000" u="sng" dirty="0">
                          <a:latin typeface="+mj-lt"/>
                        </a:rPr>
                        <a:t>):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+mj-lt"/>
                        </a:rPr>
                        <a:t>To...</a:t>
                      </a:r>
                      <a:r>
                        <a:rPr lang="en-GB" sz="2800" b="1" dirty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</a:rPr>
                        <a:t> </a:t>
                      </a:r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</a:rPr>
                        <a:t>Identify</a:t>
                      </a:r>
                      <a:r>
                        <a:rPr lang="en-GB" sz="2800" b="0" baseline="0" dirty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</a:rPr>
                        <a:t> key words specific to movements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Berlin Sans FB" panose="020E0602020502020306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28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000" u="sng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Application and Analysis (</a:t>
                      </a:r>
                      <a:r>
                        <a:rPr lang="en-US" sz="2000" u="sng" kern="1200" dirty="0">
                          <a:solidFill>
                            <a:srgbClr val="C49201"/>
                          </a:solidFill>
                          <a:latin typeface="+mj-lt"/>
                          <a:ea typeface="+mn-ea"/>
                          <a:cs typeface="+mn-cs"/>
                        </a:rPr>
                        <a:t>STRETCH</a:t>
                      </a:r>
                      <a:r>
                        <a:rPr lang="en-US" sz="2000" u="sng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):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rgbClr val="C49201"/>
                          </a:solidFill>
                          <a:latin typeface="+mj-lt"/>
                          <a:ea typeface="+mn-ea"/>
                          <a:cs typeface="+mn-cs"/>
                        </a:rPr>
                        <a:t>To</a:t>
                      </a:r>
                      <a:r>
                        <a:rPr lang="en-US" sz="2800" b="0" kern="1200" dirty="0">
                          <a:solidFill>
                            <a:srgbClr val="C49201"/>
                          </a:solidFill>
                          <a:latin typeface="+mj-lt"/>
                          <a:ea typeface="+mn-ea"/>
                          <a:cs typeface="+mn-cs"/>
                        </a:rPr>
                        <a:t>...</a:t>
                      </a:r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</a:rPr>
                        <a:t> Demonstrate how vocabulary can create specific effects and meanings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2800" b="1" kern="1200" dirty="0">
                        <a:solidFill>
                          <a:srgbClr val="C4920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000" u="sng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Evaluation and Creativity (</a:t>
                      </a:r>
                      <a:r>
                        <a:rPr lang="en-US" sz="2000" u="sng" kern="1200" dirty="0">
                          <a:solidFill>
                            <a:srgbClr val="00B050"/>
                          </a:solidFill>
                          <a:latin typeface="+mj-lt"/>
                          <a:ea typeface="+mn-ea"/>
                          <a:cs typeface="+mn-cs"/>
                        </a:rPr>
                        <a:t>CHALLENGE</a:t>
                      </a:r>
                      <a:r>
                        <a:rPr lang="en-US" sz="2000" u="sng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):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rgbClr val="00B050"/>
                          </a:solidFill>
                          <a:latin typeface="+mj-lt"/>
                          <a:ea typeface="+mn-ea"/>
                          <a:cs typeface="+mn-cs"/>
                        </a:rPr>
                        <a:t>To...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</a:rPr>
                        <a:t> Compose a</a:t>
                      </a:r>
                      <a:r>
                        <a:rPr lang="en-GB" sz="2800" baseline="0" dirty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</a:rPr>
                        <a:t> script between two animals making an observations about </a:t>
                      </a:r>
                      <a:r>
                        <a:rPr lang="en-GB" sz="2800" baseline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</a:rPr>
                        <a:t>their appearance</a:t>
                      </a:r>
                      <a:endParaRPr lang="en-US" sz="2800" b="1" kern="1200" dirty="0">
                        <a:solidFill>
                          <a:srgbClr val="00B05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6419938"/>
                  </a:ext>
                </a:extLst>
              </a:tr>
            </a:tbl>
          </a:graphicData>
        </a:graphic>
      </p:graphicFrame>
      <p:pic>
        <p:nvPicPr>
          <p:cNvPr id="3" name="Picture 2" descr="image by Jessica Shabatura">
            <a:hlinkClick r:id="rId3"/>
            <a:extLst>
              <a:ext uri="{FF2B5EF4-FFF2-40B4-BE49-F238E27FC236}">
                <a16:creationId xmlns:a16="http://schemas.microsoft.com/office/drawing/2014/main" id="{2B4A4132-2575-4B42-BFFD-1354C0CEF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9784" y="1948032"/>
            <a:ext cx="3469388" cy="2547768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529784" y="4687888"/>
            <a:ext cx="2991567" cy="1747141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Word: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Synonyms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08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77882"/>
            <a:ext cx="9144000" cy="2387600"/>
          </a:xfrm>
        </p:spPr>
        <p:txBody>
          <a:bodyPr/>
          <a:lstStyle/>
          <a:p>
            <a:r>
              <a:rPr lang="en-GB"/>
              <a:t>The Lost </a:t>
            </a:r>
            <a:r>
              <a:rPr lang="en-GB" dirty="0"/>
              <a:t>Words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Lesson Two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5" b="1551"/>
          <a:stretch/>
        </p:blipFill>
        <p:spPr bwMode="auto">
          <a:xfrm>
            <a:off x="354395" y="295450"/>
            <a:ext cx="1891264" cy="1613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50447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983" y="1031522"/>
            <a:ext cx="7429500" cy="4953000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383822" y="1794933"/>
            <a:ext cx="2901245" cy="313831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type of animal is this?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5" b="1551"/>
          <a:stretch/>
        </p:blipFill>
        <p:spPr bwMode="auto">
          <a:xfrm>
            <a:off x="132326" y="181285"/>
            <a:ext cx="1891264" cy="1613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16352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8360" y="2298258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class of animals does this one belong to?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different kinds can be found in the United Kingdom?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Judging from the outline, which sort do you think this is?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sort of plant do you think is in this picture?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601" y="1848185"/>
            <a:ext cx="5239139" cy="34970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15169" y="5941142"/>
            <a:ext cx="4778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https://www.youtube.com/watch?v=r_aJlGJq7uk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847">
            <a:off x="1494633" y="5645445"/>
            <a:ext cx="960727" cy="960727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5" b="1551"/>
          <a:stretch/>
        </p:blipFill>
        <p:spPr bwMode="auto">
          <a:xfrm>
            <a:off x="83732" y="101777"/>
            <a:ext cx="1891264" cy="1613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22037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5884FB9-ABDC-4A2A-B5E1-BE4156475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608" y="470641"/>
            <a:ext cx="8700653" cy="616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06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57539" y="1268681"/>
            <a:ext cx="2760776" cy="48320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Wonder words;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these mean?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◆ emoted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◆ coot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◆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unhirsute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◆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unastute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◆ disrepute – 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6672348" y="426289"/>
            <a:ext cx="4946074" cy="3214254"/>
          </a:xfrm>
          <a:prstGeom prst="wedgeEllipseCallout">
            <a:avLst>
              <a:gd name="adj1" fmla="val -76261"/>
              <a:gd name="adj2" fmla="val 5389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these words suggest about the poem we are going to read?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prepared to offer an answer if you are asked!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5" b="1551"/>
          <a:stretch/>
        </p:blipFill>
        <p:spPr bwMode="auto">
          <a:xfrm>
            <a:off x="354395" y="282387"/>
            <a:ext cx="1891264" cy="1613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67012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3597" y="417331"/>
            <a:ext cx="7352120" cy="523220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Wonder words;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◆ emoted – to portray an emotions in a theatrical way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◆ coot –an aquatic bird with black plumage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◆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unhirsute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–lacking hair, bald.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◆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unastute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–not having the ability to assess a situation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◆ disrepute – being held in low esteem by the public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7384471" y="609600"/>
            <a:ext cx="4655129" cy="3098800"/>
          </a:xfrm>
          <a:prstGeom prst="wedgeEllipseCallout">
            <a:avLst>
              <a:gd name="adj1" fmla="val -76261"/>
              <a:gd name="adj2" fmla="val 5389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these words suggest about the poem we are going to read?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Use the sentence starter to answer the question.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75717" y="4199467"/>
            <a:ext cx="41638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These wonder words relate to a newt. These words suggest……………..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2001098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678620"/>
            <a:ext cx="3896848" cy="86177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poem…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436" y="336504"/>
            <a:ext cx="4549678" cy="60662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84368" y="1392940"/>
            <a:ext cx="3569086" cy="42949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you find any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synonyms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antonyms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Try using them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a partner by creating different sentences.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Seek, find, speak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techniques has the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writer used?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sort of effect is created?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other words rhyme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coot?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5" b="1551"/>
          <a:stretch/>
        </p:blipFill>
        <p:spPr bwMode="auto">
          <a:xfrm>
            <a:off x="354395" y="282387"/>
            <a:ext cx="1891264" cy="1613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91596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390" y="1721861"/>
            <a:ext cx="3658106" cy="2929400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6508561" y="170741"/>
            <a:ext cx="2909707" cy="2148167"/>
          </a:xfrm>
          <a:prstGeom prst="wedgeEllipseCallout">
            <a:avLst>
              <a:gd name="adj1" fmla="val -34994"/>
              <a:gd name="adj2" fmla="val 62754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you think about my ideas of kings, lions and dragons?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3751878" y="4849091"/>
            <a:ext cx="2161309" cy="1731818"/>
          </a:xfrm>
          <a:prstGeom prst="wedgeEllipseCallout">
            <a:avLst>
              <a:gd name="adj1" fmla="val 28526"/>
              <a:gd name="adj2" fmla="val -9733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have I used antonyms and synonyms?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132080" y="315609"/>
            <a:ext cx="2302499" cy="1858433"/>
          </a:xfrm>
          <a:prstGeom prst="wedgeEllipseCallout">
            <a:avLst>
              <a:gd name="adj1" fmla="val 87222"/>
              <a:gd name="adj2" fmla="val 3968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do you think I feel?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Explain.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7020098" y="4442450"/>
            <a:ext cx="2220883" cy="1818842"/>
          </a:xfrm>
          <a:prstGeom prst="wedgeEllipseCallout">
            <a:avLst>
              <a:gd name="adj1" fmla="val -44718"/>
              <a:gd name="adj2" fmla="val -7239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do you think I pause at the end of poem?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449825" y="2602018"/>
            <a:ext cx="2947478" cy="2247073"/>
          </a:xfrm>
          <a:prstGeom prst="wedgeEllipseCallout">
            <a:avLst>
              <a:gd name="adj1" fmla="val 86752"/>
              <a:gd name="adj2" fmla="val -1950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have used synonyms and antonyms in my poem.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you spot them?</a:t>
            </a:r>
          </a:p>
        </p:txBody>
      </p:sp>
    </p:spTree>
    <p:extLst>
      <p:ext uri="{BB962C8B-B14F-4D97-AF65-F5344CB8AC3E}">
        <p14:creationId xmlns:p14="http://schemas.microsoft.com/office/powerpoint/2010/main" val="895339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2297">
            <a:off x="1982306" y="5006188"/>
            <a:ext cx="2752725" cy="1666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5930">
            <a:off x="556549" y="3737120"/>
            <a:ext cx="2733675" cy="1666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6360">
            <a:off x="1478350" y="1844387"/>
            <a:ext cx="2447925" cy="18669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056309" y="554182"/>
            <a:ext cx="6785735" cy="57788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Writing challenge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Choose two creatures that can have a conversation with each other.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needs to comment on the other’s character and appearance.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Decide how they will be answered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write it up as a short play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script.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12914">
            <a:off x="412170" y="276445"/>
            <a:ext cx="2361905" cy="1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4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>
            <a:spLocks/>
          </p:cNvSpPr>
          <p:nvPr/>
        </p:nvSpPr>
        <p:spPr>
          <a:xfrm>
            <a:off x="2286000" y="311780"/>
            <a:ext cx="7289800" cy="609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ree ExtraBold" pitchFamily="-16" charset="0"/>
                <a:ea typeface="ＭＳ Ｐゴシック" pitchFamily="-1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ree ExtraBold" pitchFamily="-16" charset="0"/>
                <a:ea typeface="ＭＳ Ｐゴシック" pitchFamily="-1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ree ExtraBold" pitchFamily="-16" charset="0"/>
                <a:ea typeface="ＭＳ Ｐゴシック" pitchFamily="-1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ree ExtraBold" pitchFamily="-16" charset="0"/>
                <a:ea typeface="ＭＳ Ｐゴシック" pitchFamily="-1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ree ExtraBold" pitchFamily="-16" charset="0"/>
                <a:ea typeface="ＭＳ Ｐゴシック" pitchFamily="-1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ree ExtraBold" pitchFamily="-16" charset="0"/>
                <a:ea typeface="ＭＳ Ｐゴシック" pitchFamily="-1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ree ExtraBold" pitchFamily="-16" charset="0"/>
                <a:ea typeface="ＭＳ Ｐゴシック" pitchFamily="-1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ree ExtraBold" pitchFamily="-16" charset="0"/>
                <a:ea typeface="ＭＳ Ｐゴシック" pitchFamily="-16" charset="-128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rgbClr val="000000"/>
                </a:solidFill>
                <a:latin typeface="Trajan Pro" panose="02020502050506020301" pitchFamily="18" charset="0"/>
              </a:rPr>
              <a:t>Arrow of Progress</a:t>
            </a:r>
          </a:p>
        </p:txBody>
      </p:sp>
      <p:grpSp>
        <p:nvGrpSpPr>
          <p:cNvPr id="6148" name="Group 6"/>
          <p:cNvGrpSpPr>
            <a:grpSpLocks/>
          </p:cNvGrpSpPr>
          <p:nvPr/>
        </p:nvGrpSpPr>
        <p:grpSpPr bwMode="auto">
          <a:xfrm>
            <a:off x="533400" y="1003469"/>
            <a:ext cx="11465772" cy="752475"/>
            <a:chOff x="1024127" y="1600588"/>
            <a:chExt cx="9718319" cy="1003006"/>
          </a:xfrm>
        </p:grpSpPr>
        <p:sp>
          <p:nvSpPr>
            <p:cNvPr id="8" name="Right Arrow 7"/>
            <p:cNvSpPr>
              <a:spLocks noChangeArrowheads="1"/>
            </p:cNvSpPr>
            <p:nvPr/>
          </p:nvSpPr>
          <p:spPr bwMode="auto">
            <a:xfrm>
              <a:off x="1024127" y="1600588"/>
              <a:ext cx="9718319" cy="1003006"/>
            </a:xfrm>
            <a:prstGeom prst="rightArrow">
              <a:avLst>
                <a:gd name="adj1" fmla="val 50000"/>
                <a:gd name="adj2" fmla="val 50016"/>
              </a:avLst>
            </a:prstGeom>
            <a:solidFill>
              <a:srgbClr val="E6AA00"/>
            </a:solidFill>
            <a:ln w="38100">
              <a:noFill/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/>
              <a:endParaRPr lang="en-GB" altLang="en-US" sz="1800">
                <a:solidFill>
                  <a:srgbClr val="FFFFFF"/>
                </a:solidFill>
                <a:latin typeface="Bree Regular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36825" y="1858746"/>
              <a:ext cx="2078264" cy="47399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800" dirty="0">
                  <a:solidFill>
                    <a:srgbClr val="FFFFFF"/>
                  </a:solidFill>
                  <a:latin typeface="Garamond" panose="02020404030301010803" pitchFamily="18" charset="0"/>
                </a:rPr>
                <a:t>Discovering</a:t>
              </a: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106624" y="1856630"/>
              <a:ext cx="2311064" cy="476110"/>
            </a:xfrm>
            <a:prstGeom prst="rect">
              <a:avLst/>
            </a:prstGeom>
            <a:solidFill>
              <a:srgbClr val="C38B1B"/>
            </a:solidFill>
            <a:ln w="38100">
              <a:noFill/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GB" sz="1800" dirty="0">
                  <a:solidFill>
                    <a:srgbClr val="FFFFFF"/>
                  </a:solidFill>
                  <a:latin typeface="Garamond" panose="02020404030301010803" pitchFamily="18" charset="0"/>
                  <a:ea typeface="+mn-ea"/>
                </a:rPr>
                <a:t>Developing</a:t>
              </a: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5394408" y="1856630"/>
              <a:ext cx="2323762" cy="476110"/>
            </a:xfrm>
            <a:prstGeom prst="rect">
              <a:avLst/>
            </a:prstGeom>
            <a:solidFill>
              <a:srgbClr val="D9D9D9"/>
            </a:solidFill>
            <a:ln w="38100">
              <a:noFill/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GB" sz="1800" dirty="0">
                  <a:solidFill>
                    <a:srgbClr val="FFFFFF"/>
                  </a:solidFill>
                  <a:latin typeface="Garamond" panose="02020404030301010803" pitchFamily="18" charset="0"/>
                  <a:ea typeface="+mn-ea"/>
                </a:rPr>
                <a:t>Securing</a:t>
              </a: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7694890" y="1856630"/>
              <a:ext cx="2510001" cy="476110"/>
            </a:xfrm>
            <a:prstGeom prst="rect">
              <a:avLst/>
            </a:prstGeom>
            <a:solidFill>
              <a:srgbClr val="E6AA00"/>
            </a:solidFill>
            <a:ln w="38100">
              <a:noFill/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GB" sz="1800" dirty="0">
                  <a:solidFill>
                    <a:srgbClr val="FFFFFF"/>
                  </a:solidFill>
                  <a:latin typeface="Garamond" panose="02020404030301010803" pitchFamily="18" charset="0"/>
                  <a:ea typeface="+mn-ea"/>
                </a:rPr>
                <a:t>Mastering</a:t>
              </a: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AA7831E-2728-D641-8781-FB6E9997B6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361572"/>
              </p:ext>
            </p:extLst>
          </p:nvPr>
        </p:nvGraphicFramePr>
        <p:xfrm>
          <a:off x="533400" y="1948032"/>
          <a:ext cx="7696200" cy="4927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96200">
                  <a:extLst>
                    <a:ext uri="{9D8B030D-6E8A-4147-A177-3AD203B41FA5}">
                      <a16:colId xmlns:a16="http://schemas.microsoft.com/office/drawing/2014/main" val="881710991"/>
                    </a:ext>
                  </a:extLst>
                </a:gridCol>
              </a:tblGrid>
              <a:tr h="934809">
                <a:tc>
                  <a:txBody>
                    <a:bodyPr/>
                    <a:lstStyle/>
                    <a:p>
                      <a:pPr algn="l"/>
                      <a:r>
                        <a:rPr lang="en-US" sz="3200" b="0" dirty="0"/>
                        <a:t>Learning Objectives: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653212"/>
                  </a:ext>
                </a:extLst>
              </a:tr>
              <a:tr h="344175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u="sng" dirty="0">
                          <a:latin typeface="+mj-lt"/>
                        </a:rPr>
                        <a:t>Knowledge and Understanding (</a:t>
                      </a:r>
                      <a:r>
                        <a:rPr lang="en-US" sz="2000" u="sng" dirty="0">
                          <a:solidFill>
                            <a:srgbClr val="C00000"/>
                          </a:solidFill>
                          <a:latin typeface="+mj-lt"/>
                        </a:rPr>
                        <a:t>MUST</a:t>
                      </a:r>
                      <a:r>
                        <a:rPr lang="en-US" sz="2000" u="sng" dirty="0">
                          <a:latin typeface="+mj-lt"/>
                        </a:rPr>
                        <a:t>):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+mj-lt"/>
                        </a:rPr>
                        <a:t>To...</a:t>
                      </a:r>
                      <a:r>
                        <a:rPr lang="en-GB" sz="2800" b="1" dirty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</a:rPr>
                        <a:t> </a:t>
                      </a:r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</a:rPr>
                        <a:t>Identify</a:t>
                      </a:r>
                      <a:r>
                        <a:rPr lang="en-GB" sz="2800" b="0" baseline="0" dirty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</a:rPr>
                        <a:t> key words specific to movements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Berlin Sans FB" panose="020E0602020502020306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28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000" u="sng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Application and Analysis (</a:t>
                      </a:r>
                      <a:r>
                        <a:rPr lang="en-US" sz="2000" u="sng" kern="1200" dirty="0">
                          <a:solidFill>
                            <a:srgbClr val="C49201"/>
                          </a:solidFill>
                          <a:latin typeface="+mj-lt"/>
                          <a:ea typeface="+mn-ea"/>
                          <a:cs typeface="+mn-cs"/>
                        </a:rPr>
                        <a:t>STRETCH</a:t>
                      </a:r>
                      <a:r>
                        <a:rPr lang="en-US" sz="2000" u="sng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):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rgbClr val="C49201"/>
                          </a:solidFill>
                          <a:latin typeface="+mj-lt"/>
                          <a:ea typeface="+mn-ea"/>
                          <a:cs typeface="+mn-cs"/>
                        </a:rPr>
                        <a:t>To</a:t>
                      </a:r>
                      <a:r>
                        <a:rPr lang="en-US" sz="2800" b="0" kern="1200" dirty="0">
                          <a:solidFill>
                            <a:srgbClr val="C49201"/>
                          </a:solidFill>
                          <a:latin typeface="+mj-lt"/>
                          <a:ea typeface="+mn-ea"/>
                          <a:cs typeface="+mn-cs"/>
                        </a:rPr>
                        <a:t>...</a:t>
                      </a:r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</a:rPr>
                        <a:t> Demonstrate how vocabulary can create specific effects and meanings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2800" b="1" kern="1200" dirty="0">
                        <a:solidFill>
                          <a:srgbClr val="C4920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000" u="sng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Evaluation and Creativity (</a:t>
                      </a:r>
                      <a:r>
                        <a:rPr lang="en-US" sz="2000" u="sng" kern="1200" dirty="0">
                          <a:solidFill>
                            <a:srgbClr val="00B050"/>
                          </a:solidFill>
                          <a:latin typeface="+mj-lt"/>
                          <a:ea typeface="+mn-ea"/>
                          <a:cs typeface="+mn-cs"/>
                        </a:rPr>
                        <a:t>CHALLENGE</a:t>
                      </a:r>
                      <a:r>
                        <a:rPr lang="en-US" sz="2000" u="sng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):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rgbClr val="00B050"/>
                          </a:solidFill>
                          <a:latin typeface="+mj-lt"/>
                          <a:ea typeface="+mn-ea"/>
                          <a:cs typeface="+mn-cs"/>
                        </a:rPr>
                        <a:t>To...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</a:rPr>
                        <a:t> Compose a piece of</a:t>
                      </a:r>
                      <a:r>
                        <a:rPr lang="en-GB" sz="2800" baseline="0" dirty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</a:rPr>
                        <a:t> writing where you are </a:t>
                      </a:r>
                      <a:r>
                        <a:rPr lang="en-GB" sz="2800" baseline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</a:rPr>
                        <a:t>a shape-shifter</a:t>
                      </a:r>
                      <a:endParaRPr lang="en-US" sz="2800" b="1" kern="1200" dirty="0">
                        <a:solidFill>
                          <a:srgbClr val="00B05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6419938"/>
                  </a:ext>
                </a:extLst>
              </a:tr>
            </a:tbl>
          </a:graphicData>
        </a:graphic>
      </p:graphicFrame>
      <p:pic>
        <p:nvPicPr>
          <p:cNvPr id="3" name="Picture 2" descr="image by Jessica Shabatura">
            <a:hlinkClick r:id="rId3"/>
            <a:extLst>
              <a:ext uri="{FF2B5EF4-FFF2-40B4-BE49-F238E27FC236}">
                <a16:creationId xmlns:a16="http://schemas.microsoft.com/office/drawing/2014/main" id="{2B4A4132-2575-4B42-BFFD-1354C0CEF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9784" y="1948032"/>
            <a:ext cx="3469388" cy="2547768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529784" y="4687888"/>
            <a:ext cx="2991567" cy="1747141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u="sng" dirty="0">
                <a:solidFill>
                  <a:schemeClr val="tx1"/>
                </a:solidFill>
              </a:rPr>
              <a:t>Key Word:</a:t>
            </a:r>
          </a:p>
          <a:p>
            <a:endParaRPr lang="en-GB" b="1" u="sng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Synonyms</a:t>
            </a:r>
          </a:p>
          <a:p>
            <a:endParaRPr lang="en-GB" sz="1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850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267" y="1917347"/>
            <a:ext cx="10515600" cy="1325563"/>
          </a:xfrm>
        </p:spPr>
        <p:txBody>
          <a:bodyPr/>
          <a:lstStyle/>
          <a:p>
            <a:r>
              <a:rPr lang="en-GB" dirty="0"/>
              <a:t>Read out your work to someone at home and get them to make a comment at the end of 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067" y="3443727"/>
            <a:ext cx="5200723" cy="308125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5" b="1551"/>
          <a:stretch/>
        </p:blipFill>
        <p:spPr bwMode="auto">
          <a:xfrm>
            <a:off x="193031" y="174810"/>
            <a:ext cx="1891264" cy="1613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50056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76696" y="21175"/>
            <a:ext cx="5557955" cy="75645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25636" y="0"/>
            <a:ext cx="4655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1800550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>
            <a:spLocks/>
          </p:cNvSpPr>
          <p:nvPr/>
        </p:nvSpPr>
        <p:spPr>
          <a:xfrm>
            <a:off x="2286000" y="311780"/>
            <a:ext cx="7289800" cy="609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ree ExtraBold" pitchFamily="-16" charset="0"/>
                <a:ea typeface="ＭＳ Ｐゴシック" pitchFamily="-1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ree ExtraBold" pitchFamily="-16" charset="0"/>
                <a:ea typeface="ＭＳ Ｐゴシック" pitchFamily="-1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ree ExtraBold" pitchFamily="-16" charset="0"/>
                <a:ea typeface="ＭＳ Ｐゴシック" pitchFamily="-1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ree ExtraBold" pitchFamily="-16" charset="0"/>
                <a:ea typeface="ＭＳ Ｐゴシック" pitchFamily="-1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ree ExtraBold" pitchFamily="-16" charset="0"/>
                <a:ea typeface="ＭＳ Ｐゴシック" pitchFamily="-1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ree ExtraBold" pitchFamily="-16" charset="0"/>
                <a:ea typeface="ＭＳ Ｐゴシック" pitchFamily="-1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ree ExtraBold" pitchFamily="-16" charset="0"/>
                <a:ea typeface="ＭＳ Ｐゴシック" pitchFamily="-1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ree ExtraBold" pitchFamily="-16" charset="0"/>
                <a:ea typeface="ＭＳ Ｐゴシック" pitchFamily="-16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jan Pro" panose="02020502050506020301" pitchFamily="18" charset="0"/>
                <a:ea typeface="+mj-ea"/>
                <a:cs typeface="+mj-cs"/>
              </a:rPr>
              <a:t>Arrow of Progress</a:t>
            </a:r>
          </a:p>
        </p:txBody>
      </p:sp>
      <p:grpSp>
        <p:nvGrpSpPr>
          <p:cNvPr id="6148" name="Group 6"/>
          <p:cNvGrpSpPr>
            <a:grpSpLocks/>
          </p:cNvGrpSpPr>
          <p:nvPr/>
        </p:nvGrpSpPr>
        <p:grpSpPr bwMode="auto">
          <a:xfrm>
            <a:off x="533400" y="1003469"/>
            <a:ext cx="11465772" cy="752475"/>
            <a:chOff x="1024127" y="1600588"/>
            <a:chExt cx="9718319" cy="1003006"/>
          </a:xfrm>
        </p:grpSpPr>
        <p:sp>
          <p:nvSpPr>
            <p:cNvPr id="8" name="Right Arrow 7"/>
            <p:cNvSpPr>
              <a:spLocks noChangeArrowheads="1"/>
            </p:cNvSpPr>
            <p:nvPr/>
          </p:nvSpPr>
          <p:spPr bwMode="auto">
            <a:xfrm>
              <a:off x="1024127" y="1600588"/>
              <a:ext cx="9718319" cy="1003006"/>
            </a:xfrm>
            <a:prstGeom prst="rightArrow">
              <a:avLst>
                <a:gd name="adj1" fmla="val 50000"/>
                <a:gd name="adj2" fmla="val 50016"/>
              </a:avLst>
            </a:prstGeom>
            <a:solidFill>
              <a:srgbClr val="E6AA00"/>
            </a:solidFill>
            <a:ln w="38100">
              <a:noFill/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ee Regular" charset="0"/>
                <a:ea typeface="MS PGothic" charset="-128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36825" y="1858746"/>
              <a:ext cx="2078264" cy="47399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Discovering</a:t>
              </a: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106624" y="1856630"/>
              <a:ext cx="2311064" cy="476110"/>
            </a:xfrm>
            <a:prstGeom prst="rect">
              <a:avLst/>
            </a:prstGeom>
            <a:solidFill>
              <a:srgbClr val="C38B1B"/>
            </a:solidFill>
            <a:ln w="38100">
              <a:noFill/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Developing</a:t>
              </a: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5394408" y="1856630"/>
              <a:ext cx="2323762" cy="476110"/>
            </a:xfrm>
            <a:prstGeom prst="rect">
              <a:avLst/>
            </a:prstGeom>
            <a:solidFill>
              <a:srgbClr val="D9D9D9"/>
            </a:solidFill>
            <a:ln w="38100">
              <a:noFill/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Securing</a:t>
              </a: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7694890" y="1856630"/>
              <a:ext cx="2510001" cy="476110"/>
            </a:xfrm>
            <a:prstGeom prst="rect">
              <a:avLst/>
            </a:prstGeom>
            <a:solidFill>
              <a:srgbClr val="E6AA00"/>
            </a:solidFill>
            <a:ln w="38100">
              <a:noFill/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Mastering</a:t>
              </a: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AA7831E-2728-D641-8781-FB6E9997B62D}"/>
              </a:ext>
            </a:extLst>
          </p:cNvPr>
          <p:cNvGraphicFramePr>
            <a:graphicFrameLocks noGrp="1"/>
          </p:cNvGraphicFramePr>
          <p:nvPr/>
        </p:nvGraphicFramePr>
        <p:xfrm>
          <a:off x="533400" y="1948032"/>
          <a:ext cx="7696200" cy="4376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96200">
                  <a:extLst>
                    <a:ext uri="{9D8B030D-6E8A-4147-A177-3AD203B41FA5}">
                      <a16:colId xmlns:a16="http://schemas.microsoft.com/office/drawing/2014/main" val="881710991"/>
                    </a:ext>
                  </a:extLst>
                </a:gridCol>
              </a:tblGrid>
              <a:tr h="934809">
                <a:tc>
                  <a:txBody>
                    <a:bodyPr/>
                    <a:lstStyle/>
                    <a:p>
                      <a:pPr algn="l"/>
                      <a:r>
                        <a:rPr lang="en-US" sz="3200" b="0" dirty="0"/>
                        <a:t>Learning Objectives: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653212"/>
                  </a:ext>
                </a:extLst>
              </a:tr>
              <a:tr h="344175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u="sng" dirty="0">
                          <a:latin typeface="+mj-lt"/>
                        </a:rPr>
                        <a:t>Knowledge and Understanding (</a:t>
                      </a:r>
                      <a:r>
                        <a:rPr lang="en-US" sz="2000" u="sng" dirty="0">
                          <a:solidFill>
                            <a:srgbClr val="C00000"/>
                          </a:solidFill>
                          <a:latin typeface="+mj-lt"/>
                        </a:rPr>
                        <a:t>MUST</a:t>
                      </a:r>
                      <a:r>
                        <a:rPr lang="en-US" sz="2000" u="sng" dirty="0">
                          <a:latin typeface="+mj-lt"/>
                        </a:rPr>
                        <a:t>):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+mj-lt"/>
                        </a:rPr>
                        <a:t>To...</a:t>
                      </a:r>
                      <a:r>
                        <a:rPr lang="en-GB" sz="2800" b="1" dirty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</a:rPr>
                        <a:t> </a:t>
                      </a:r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</a:rPr>
                        <a:t>Identify</a:t>
                      </a:r>
                      <a:r>
                        <a:rPr lang="en-GB" sz="2800" b="0" baseline="0" dirty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</a:rPr>
                        <a:t> key information relating to an object</a:t>
                      </a:r>
                      <a:endParaRPr lang="en-US" sz="28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000" u="sng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Application and Analysis (</a:t>
                      </a:r>
                      <a:r>
                        <a:rPr lang="en-US" sz="2000" u="sng" kern="1200" dirty="0">
                          <a:solidFill>
                            <a:srgbClr val="C49201"/>
                          </a:solidFill>
                          <a:latin typeface="+mj-lt"/>
                          <a:ea typeface="+mn-ea"/>
                          <a:cs typeface="+mn-cs"/>
                        </a:rPr>
                        <a:t>STRETCH</a:t>
                      </a:r>
                      <a:r>
                        <a:rPr lang="en-US" sz="2000" u="sng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):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rgbClr val="C49201"/>
                          </a:solidFill>
                          <a:latin typeface="+mj-lt"/>
                          <a:ea typeface="+mn-ea"/>
                          <a:cs typeface="+mn-cs"/>
                        </a:rPr>
                        <a:t>To</a:t>
                      </a:r>
                      <a:r>
                        <a:rPr lang="en-US" sz="2800" b="0" kern="1200" dirty="0">
                          <a:solidFill>
                            <a:srgbClr val="C49201"/>
                          </a:solidFill>
                          <a:latin typeface="+mj-lt"/>
                          <a:ea typeface="+mn-ea"/>
                          <a:cs typeface="+mn-cs"/>
                        </a:rPr>
                        <a:t>...</a:t>
                      </a:r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</a:rPr>
                        <a:t> Present</a:t>
                      </a:r>
                      <a:r>
                        <a:rPr lang="en-GB" sz="2800" b="0" baseline="0" dirty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</a:rPr>
                        <a:t> key vocabulary in a logical order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u="sng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Evaluation and Creativity (</a:t>
                      </a:r>
                      <a:r>
                        <a:rPr lang="en-US" sz="2000" u="sng" kern="1200" dirty="0">
                          <a:solidFill>
                            <a:srgbClr val="00B050"/>
                          </a:solidFill>
                          <a:latin typeface="+mj-lt"/>
                          <a:ea typeface="+mn-ea"/>
                          <a:cs typeface="+mn-cs"/>
                        </a:rPr>
                        <a:t>CHALLENGE</a:t>
                      </a:r>
                      <a:r>
                        <a:rPr lang="en-US" sz="2000" u="sng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):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rgbClr val="00B050"/>
                          </a:solidFill>
                          <a:latin typeface="+mj-lt"/>
                          <a:ea typeface="+mn-ea"/>
                          <a:cs typeface="+mn-cs"/>
                        </a:rPr>
                        <a:t>To...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</a:rPr>
                        <a:t> Evaluate how meaning is</a:t>
                      </a:r>
                      <a:r>
                        <a:rPr lang="en-GB" sz="2800" baseline="0" dirty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</a:rPr>
                        <a:t> conveyed through the poem</a:t>
                      </a:r>
                      <a:r>
                        <a:rPr lang="en-GB" sz="2800" baseline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</a:rPr>
                        <a:t>, Willow</a:t>
                      </a:r>
                      <a:endParaRPr lang="en-US" sz="2800" b="1" kern="1200" dirty="0">
                        <a:solidFill>
                          <a:srgbClr val="00B05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6419938"/>
                  </a:ext>
                </a:extLst>
              </a:tr>
            </a:tbl>
          </a:graphicData>
        </a:graphic>
      </p:graphicFrame>
      <p:pic>
        <p:nvPicPr>
          <p:cNvPr id="3" name="Picture 2" descr="image by Jessica Shabatura">
            <a:hlinkClick r:id="rId3"/>
            <a:extLst>
              <a:ext uri="{FF2B5EF4-FFF2-40B4-BE49-F238E27FC236}">
                <a16:creationId xmlns:a16="http://schemas.microsoft.com/office/drawing/2014/main" id="{2B4A4132-2575-4B42-BFFD-1354C0CEF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9784" y="1948032"/>
            <a:ext cx="3469388" cy="2547768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529784" y="4687888"/>
            <a:ext cx="2991567" cy="1747141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Word: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Synonyms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395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56260"/>
            <a:ext cx="9144000" cy="2387600"/>
          </a:xfrm>
        </p:spPr>
        <p:txBody>
          <a:bodyPr/>
          <a:lstStyle/>
          <a:p>
            <a:r>
              <a:rPr lang="en-GB"/>
              <a:t>The Lost Words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Lesson Three - six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5" b="1551"/>
          <a:stretch/>
        </p:blipFill>
        <p:spPr bwMode="auto">
          <a:xfrm>
            <a:off x="354395" y="282387"/>
            <a:ext cx="1891264" cy="1613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9600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02093" y="1704622"/>
            <a:ext cx="89078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is a Willow?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does it look like? Do a quick sketch in your book.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Where do you usually find one?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02093" y="5492534"/>
            <a:ext cx="47882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https://www.youtube.com/watch?v=Lhi1bOuIj0E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Left Arrow 11"/>
          <p:cNvSpPr/>
          <p:nvPr/>
        </p:nvSpPr>
        <p:spPr>
          <a:xfrm>
            <a:off x="7394222" y="5226756"/>
            <a:ext cx="4470400" cy="1478844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might know this one!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5" b="1551"/>
          <a:stretch/>
        </p:blipFill>
        <p:spPr bwMode="auto">
          <a:xfrm>
            <a:off x="354395" y="295450"/>
            <a:ext cx="1891264" cy="1613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7300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806" t="17380" r="27807" b="13542"/>
          <a:stretch/>
        </p:blipFill>
        <p:spPr>
          <a:xfrm>
            <a:off x="1235243" y="176464"/>
            <a:ext cx="10124964" cy="63030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5642" y="1208895"/>
            <a:ext cx="3321476" cy="2279371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the information on slides 5 and 6.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</a:t>
            </a:r>
            <a:r>
              <a:rPr kumimoji="0" lang="en-GB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minimum of 10 facts from the leaflet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a leaflet about the qualities of the willow tree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23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093" t="27557" r="28704" b="11837"/>
          <a:stretch/>
        </p:blipFill>
        <p:spPr>
          <a:xfrm>
            <a:off x="1205346" y="316263"/>
            <a:ext cx="10210800" cy="587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60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800" dirty="0">
                <a:latin typeface="Comic Sans MS" panose="030F0702030302020204" pitchFamily="66" charset="0"/>
              </a:rPr>
              <a:t>Willow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Picture 5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96DE6621-9C04-42D9-8B85-3909E2360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197284" y="2023105"/>
            <a:ext cx="4851070" cy="3640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93" y="365125"/>
            <a:ext cx="3921904" cy="26098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85624" y="3105290"/>
            <a:ext cx="3048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Wonder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these mean?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◆ billow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◆ heartwood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◆ bough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◆ grain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◆ knot</a:t>
            </a:r>
          </a:p>
        </p:txBody>
      </p:sp>
      <p:sp>
        <p:nvSpPr>
          <p:cNvPr id="8" name="Oval 7"/>
          <p:cNvSpPr/>
          <p:nvPr/>
        </p:nvSpPr>
        <p:spPr>
          <a:xfrm>
            <a:off x="3937134" y="4166054"/>
            <a:ext cx="2644503" cy="221381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two synonyms for each of these words.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252365" y="565462"/>
            <a:ext cx="1593272" cy="14573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R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poem</a:t>
            </a:r>
          </a:p>
        </p:txBody>
      </p:sp>
    </p:spTree>
    <p:extLst>
      <p:ext uri="{BB962C8B-B14F-4D97-AF65-F5344CB8AC3E}">
        <p14:creationId xmlns:p14="http://schemas.microsoft.com/office/powerpoint/2010/main" val="1417763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800" dirty="0">
                <a:latin typeface="Comic Sans MS" panose="030F0702030302020204" pitchFamily="66" charset="0"/>
              </a:rPr>
              <a:t>Willow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6" y="337965"/>
            <a:ext cx="3921904" cy="26098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7235" y="2947814"/>
            <a:ext cx="1031242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Wonder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these mean?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◆ billow – A rolling mass that resembles a high wave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◆ heartwood – the dense inner part of a tree trunk, yielding the hardest timber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◆ bough – main branch of a tree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◆ grain – textures of the tree produced by fibres of a growing tree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◆ knot – visible imperfections in a wood grain</a:t>
            </a:r>
          </a:p>
        </p:txBody>
      </p:sp>
      <p:sp>
        <p:nvSpPr>
          <p:cNvPr id="7" name="Oval 6"/>
          <p:cNvSpPr/>
          <p:nvPr/>
        </p:nvSpPr>
        <p:spPr>
          <a:xfrm>
            <a:off x="6908800" y="730127"/>
            <a:ext cx="4077855" cy="357041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poet trying to tell us about the tree?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no more than 50 words,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write a response to this question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9851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96DE6621-9C04-42D9-8B85-3909E2360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99555" y="1606904"/>
            <a:ext cx="5627344" cy="42233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7196" y="177534"/>
            <a:ext cx="7263216" cy="655564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Calibri"/>
              </a:rPr>
              <a:t>What do you think this poem is about?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other trees are mentioned in the final stanza.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Describe the shapes of the trees and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Calibri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leaves using quotes?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Calibri"/>
              </a:rPr>
              <a:t>How has the poet done this?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Calibri"/>
              </a:rPr>
              <a:t>(language device)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characters do these trees suggest to you?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 prepared to explain!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secrets do you think 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Calibri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different trees might possess?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Calibri"/>
            </a:endParaRPr>
          </a:p>
        </p:txBody>
      </p:sp>
      <p:sp>
        <p:nvSpPr>
          <p:cNvPr id="2" name="Oval 1"/>
          <p:cNvSpPr/>
          <p:nvPr/>
        </p:nvSpPr>
        <p:spPr>
          <a:xfrm>
            <a:off x="9656620" y="177534"/>
            <a:ext cx="2535380" cy="220544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Re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 the poem again, this time your understanding of the poem needs to deepen.</a:t>
            </a:r>
          </a:p>
        </p:txBody>
      </p:sp>
    </p:spTree>
    <p:extLst>
      <p:ext uri="{BB962C8B-B14F-4D97-AF65-F5344CB8AC3E}">
        <p14:creationId xmlns:p14="http://schemas.microsoft.com/office/powerpoint/2010/main" val="80418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77882"/>
            <a:ext cx="9144000" cy="2387600"/>
          </a:xfrm>
        </p:spPr>
        <p:txBody>
          <a:bodyPr/>
          <a:lstStyle/>
          <a:p>
            <a:r>
              <a:rPr lang="en-GB"/>
              <a:t>The Lost </a:t>
            </a:r>
            <a:r>
              <a:rPr lang="en-GB" dirty="0"/>
              <a:t>Words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Otter</a:t>
            </a:r>
          </a:p>
        </p:txBody>
      </p:sp>
      <p:sp>
        <p:nvSpPr>
          <p:cNvPr id="4" name="Rectangle 3"/>
          <p:cNvSpPr/>
          <p:nvPr/>
        </p:nvSpPr>
        <p:spPr>
          <a:xfrm>
            <a:off x="3836014" y="4611469"/>
            <a:ext cx="4858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https://www.youtube.com/watch?v=vEzycu_paF4</a:t>
            </a:r>
            <a:endParaRPr lang="en-GB" dirty="0"/>
          </a:p>
          <a:p>
            <a:endParaRPr lang="en-GB" dirty="0"/>
          </a:p>
        </p:txBody>
      </p:sp>
      <p:pic>
        <p:nvPicPr>
          <p:cNvPr id="6" name="Picture 5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5" b="1551"/>
          <a:stretch/>
        </p:blipFill>
        <p:spPr bwMode="auto">
          <a:xfrm>
            <a:off x="354395" y="295450"/>
            <a:ext cx="1891264" cy="1613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975496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212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0954" y="0"/>
            <a:ext cx="4747531" cy="68116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1169" y="2062225"/>
            <a:ext cx="9426389" cy="378565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at the poem, Willow again.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going to annotate the poem to identify the following: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makes this poem a spell?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(look at rhyme and rhythm of the lines)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is speaking in this spell?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 the language techniques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writer has used?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does the poem suggest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about the character of willow?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you think trees can communicate?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Explain.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questions might you ask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willow?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311169" y="164756"/>
            <a:ext cx="2534653" cy="1556084"/>
          </a:xfrm>
          <a:prstGeom prst="wedgeEllipseCallout">
            <a:avLst>
              <a:gd name="adj1" fmla="val 57648"/>
              <a:gd name="adj2" fmla="val 7693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 to you!</a:t>
            </a:r>
          </a:p>
        </p:txBody>
      </p:sp>
      <p:sp>
        <p:nvSpPr>
          <p:cNvPr id="11" name="Isosceles Triangle 10"/>
          <p:cNvSpPr/>
          <p:nvPr/>
        </p:nvSpPr>
        <p:spPr>
          <a:xfrm>
            <a:off x="9533158" y="4989733"/>
            <a:ext cx="2232248" cy="1548172"/>
          </a:xfrm>
          <a:prstGeom prst="triangle">
            <a:avLst>
              <a:gd name="adj" fmla="val 50000"/>
            </a:avLst>
          </a:prstGeom>
          <a:solidFill>
            <a:srgbClr val="993300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Isosceles Triangle 11"/>
          <p:cNvSpPr/>
          <p:nvPr/>
        </p:nvSpPr>
        <p:spPr>
          <a:xfrm flipV="1">
            <a:off x="9533158" y="3405557"/>
            <a:ext cx="2232248" cy="1548172"/>
          </a:xfrm>
          <a:prstGeom prst="triangle">
            <a:avLst>
              <a:gd name="adj" fmla="val 50000"/>
            </a:avLst>
          </a:prstGeom>
          <a:solidFill>
            <a:srgbClr val="993300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entagon 12"/>
          <p:cNvSpPr/>
          <p:nvPr/>
        </p:nvSpPr>
        <p:spPr>
          <a:xfrm rot="16200000">
            <a:off x="9857194" y="5727815"/>
            <a:ext cx="1584176" cy="108012"/>
          </a:xfrm>
          <a:prstGeom prst="homePlate">
            <a:avLst/>
          </a:prstGeom>
          <a:solidFill>
            <a:srgbClr val="993300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Collate 13"/>
          <p:cNvSpPr/>
          <p:nvPr/>
        </p:nvSpPr>
        <p:spPr>
          <a:xfrm>
            <a:off x="9479152" y="3369553"/>
            <a:ext cx="2340260" cy="3204356"/>
          </a:xfrm>
          <a:prstGeom prst="flowChartCollate">
            <a:avLst/>
          </a:prstGeom>
          <a:noFill/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92694" y="3585577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minutes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0014282" y="5697996"/>
            <a:ext cx="1270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15458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2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199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3708" t="12974" r="55537" b="8618"/>
          <a:stretch/>
        </p:blipFill>
        <p:spPr>
          <a:xfrm>
            <a:off x="9947563" y="0"/>
            <a:ext cx="1967345" cy="72123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5379" y="917912"/>
            <a:ext cx="8064734" cy="59400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	The way that the poet shows…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	The tone of the poem is…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	The poet has chosen the compare the city to the jungle because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	The structure of the poem suggests…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Q	This is seen in the quote…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Q	For example…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Q	This is clear in the stanzas…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Q	This is seen when poet refers to…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	The quote suggests…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	The writer wants the reader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	The reader infers from this that…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	This makes the audience think/feel…because…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	The use of the word(s) ‘_______’ is significant because…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	Notably, the word(s) ‘_______’ suggest…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	Furthermore, the word ‘_______’ is used to…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98764" y="131778"/>
            <a:ext cx="9337964" cy="1142840"/>
          </a:xfrm>
          <a:prstGeom prst="roundRect">
            <a:avLst/>
          </a:prstGeom>
          <a:solidFill>
            <a:schemeClr val="bg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does the poet present the feelings and attitudes of the willow tree?</a:t>
            </a:r>
          </a:p>
        </p:txBody>
      </p:sp>
    </p:spTree>
    <p:extLst>
      <p:ext uri="{BB962C8B-B14F-4D97-AF65-F5344CB8AC3E}">
        <p14:creationId xmlns:p14="http://schemas.microsoft.com/office/powerpoint/2010/main" val="2390273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880764" y="1163782"/>
            <a:ext cx="3214254" cy="57911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 where the following has been used: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the sentence starter worksheet and the codes down the side, identify where the work incudes: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tatement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uote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nderstanding the purpose of the poem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nalysis of effect on reader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efine how this has been achieved using language device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EBI: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6030" y="917912"/>
            <a:ext cx="8064734" cy="59400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	The way that the poet shows…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	The tone of the poem is…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	The poet has chosen the compare the city to the jungle because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	The structure of the poem suggests…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Q	This is seen in the quote…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Q	For example…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Q	This is clear in the stanzas…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Q	This is seen when poet refers to…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	The quote suggests…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	The writer wants the reader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	The reader infers from this that…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	This makes the audience think/feel…because…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	The use of the word(s) ‘_______’ is significant because…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	Notably, the word(s) ‘_______’ suggest…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	Furthermore, the word ‘_______’ is used to…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98764" y="131778"/>
            <a:ext cx="9337964" cy="1142840"/>
          </a:xfrm>
          <a:prstGeom prst="roundRect">
            <a:avLst/>
          </a:prstGeom>
          <a:solidFill>
            <a:schemeClr val="bg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does the poet present the feelings and attitudes of the willow tree?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PEER ASSESS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7781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>
            <a:spLocks/>
          </p:cNvSpPr>
          <p:nvPr/>
        </p:nvSpPr>
        <p:spPr>
          <a:xfrm>
            <a:off x="2286000" y="311780"/>
            <a:ext cx="7289800" cy="609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ree ExtraBold" pitchFamily="-16" charset="0"/>
                <a:ea typeface="ＭＳ Ｐゴシック" pitchFamily="-1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ree ExtraBold" pitchFamily="-16" charset="0"/>
                <a:ea typeface="ＭＳ Ｐゴシック" pitchFamily="-1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ree ExtraBold" pitchFamily="-16" charset="0"/>
                <a:ea typeface="ＭＳ Ｐゴシック" pitchFamily="-1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ree ExtraBold" pitchFamily="-16" charset="0"/>
                <a:ea typeface="ＭＳ Ｐゴシック" pitchFamily="-1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ree ExtraBold" pitchFamily="-16" charset="0"/>
                <a:ea typeface="ＭＳ Ｐゴシック" pitchFamily="-1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ree ExtraBold" pitchFamily="-16" charset="0"/>
                <a:ea typeface="ＭＳ Ｐゴシック" pitchFamily="-1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ree ExtraBold" pitchFamily="-16" charset="0"/>
                <a:ea typeface="ＭＳ Ｐゴシック" pitchFamily="-1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ree ExtraBold" pitchFamily="-16" charset="0"/>
                <a:ea typeface="ＭＳ Ｐゴシック" pitchFamily="-16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jan Pro" panose="02020502050506020301" pitchFamily="18" charset="0"/>
                <a:ea typeface="+mj-ea"/>
                <a:cs typeface="+mj-cs"/>
              </a:rPr>
              <a:t>Arrow of Progress</a:t>
            </a:r>
          </a:p>
        </p:txBody>
      </p:sp>
      <p:grpSp>
        <p:nvGrpSpPr>
          <p:cNvPr id="6148" name="Group 6"/>
          <p:cNvGrpSpPr>
            <a:grpSpLocks/>
          </p:cNvGrpSpPr>
          <p:nvPr/>
        </p:nvGrpSpPr>
        <p:grpSpPr bwMode="auto">
          <a:xfrm>
            <a:off x="533400" y="1003469"/>
            <a:ext cx="11465772" cy="752475"/>
            <a:chOff x="1024127" y="1600588"/>
            <a:chExt cx="9718319" cy="1003006"/>
          </a:xfrm>
        </p:grpSpPr>
        <p:sp>
          <p:nvSpPr>
            <p:cNvPr id="8" name="Right Arrow 7"/>
            <p:cNvSpPr>
              <a:spLocks noChangeArrowheads="1"/>
            </p:cNvSpPr>
            <p:nvPr/>
          </p:nvSpPr>
          <p:spPr bwMode="auto">
            <a:xfrm>
              <a:off x="1024127" y="1600588"/>
              <a:ext cx="9718319" cy="1003006"/>
            </a:xfrm>
            <a:prstGeom prst="rightArrow">
              <a:avLst>
                <a:gd name="adj1" fmla="val 50000"/>
                <a:gd name="adj2" fmla="val 50016"/>
              </a:avLst>
            </a:prstGeom>
            <a:solidFill>
              <a:srgbClr val="E6AA00"/>
            </a:solidFill>
            <a:ln w="38100">
              <a:noFill/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ee Regular" charset="0"/>
                <a:ea typeface="MS PGothic" charset="-128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36825" y="1858746"/>
              <a:ext cx="2078264" cy="47399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Discovering</a:t>
              </a: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106624" y="1856630"/>
              <a:ext cx="2311064" cy="476110"/>
            </a:xfrm>
            <a:prstGeom prst="rect">
              <a:avLst/>
            </a:prstGeom>
            <a:solidFill>
              <a:srgbClr val="C38B1B"/>
            </a:solidFill>
            <a:ln w="38100">
              <a:noFill/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Developing</a:t>
              </a: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5394408" y="1856630"/>
              <a:ext cx="2323762" cy="476110"/>
            </a:xfrm>
            <a:prstGeom prst="rect">
              <a:avLst/>
            </a:prstGeom>
            <a:solidFill>
              <a:srgbClr val="D9D9D9"/>
            </a:solidFill>
            <a:ln w="38100">
              <a:noFill/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Securing</a:t>
              </a: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7694890" y="1856630"/>
              <a:ext cx="2510001" cy="476110"/>
            </a:xfrm>
            <a:prstGeom prst="rect">
              <a:avLst/>
            </a:prstGeom>
            <a:solidFill>
              <a:srgbClr val="E6AA00"/>
            </a:solidFill>
            <a:ln w="38100">
              <a:noFill/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Mastering</a:t>
              </a: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AA7831E-2728-D641-8781-FB6E9997B62D}"/>
              </a:ext>
            </a:extLst>
          </p:cNvPr>
          <p:cNvGraphicFramePr>
            <a:graphicFrameLocks noGrp="1"/>
          </p:cNvGraphicFramePr>
          <p:nvPr/>
        </p:nvGraphicFramePr>
        <p:xfrm>
          <a:off x="533400" y="1948032"/>
          <a:ext cx="7696200" cy="4622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96200">
                  <a:extLst>
                    <a:ext uri="{9D8B030D-6E8A-4147-A177-3AD203B41FA5}">
                      <a16:colId xmlns:a16="http://schemas.microsoft.com/office/drawing/2014/main" val="881710991"/>
                    </a:ext>
                  </a:extLst>
                </a:gridCol>
              </a:tblGrid>
              <a:tr h="934809">
                <a:tc>
                  <a:txBody>
                    <a:bodyPr/>
                    <a:lstStyle/>
                    <a:p>
                      <a:pPr algn="l"/>
                      <a:r>
                        <a:rPr lang="en-US" sz="3200" b="0" dirty="0"/>
                        <a:t>Learning Objectives: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653212"/>
                  </a:ext>
                </a:extLst>
              </a:tr>
              <a:tr h="344175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u="sng" dirty="0">
                          <a:latin typeface="+mj-lt"/>
                        </a:rPr>
                        <a:t>Knowledge and Understanding (</a:t>
                      </a:r>
                      <a:r>
                        <a:rPr lang="en-US" sz="2000" u="sng" dirty="0">
                          <a:solidFill>
                            <a:srgbClr val="C00000"/>
                          </a:solidFill>
                          <a:latin typeface="+mj-lt"/>
                        </a:rPr>
                        <a:t>MUST</a:t>
                      </a:r>
                      <a:r>
                        <a:rPr lang="en-US" sz="2000" u="sng" dirty="0">
                          <a:latin typeface="+mj-lt"/>
                        </a:rPr>
                        <a:t>):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+mj-lt"/>
                        </a:rPr>
                        <a:t>To...</a:t>
                      </a:r>
                      <a:r>
                        <a:rPr lang="en-GB" sz="2800" b="1" dirty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</a:rPr>
                        <a:t> </a:t>
                      </a:r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</a:rPr>
                        <a:t>Understand how meanings</a:t>
                      </a:r>
                      <a:r>
                        <a:rPr lang="en-GB" sz="2800" b="0" baseline="0" dirty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</a:rPr>
                        <a:t> can be conveyed through stories from around the world.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800" b="1" baseline="0" dirty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</a:rPr>
                        <a:t> </a:t>
                      </a:r>
                      <a:r>
                        <a:rPr lang="en-US" sz="2000" u="sng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Application and Analysis (</a:t>
                      </a:r>
                      <a:r>
                        <a:rPr lang="en-US" sz="2000" u="sng" kern="1200" dirty="0">
                          <a:solidFill>
                            <a:srgbClr val="C49201"/>
                          </a:solidFill>
                          <a:latin typeface="+mj-lt"/>
                          <a:ea typeface="+mn-ea"/>
                          <a:cs typeface="+mn-cs"/>
                        </a:rPr>
                        <a:t>STRETCH</a:t>
                      </a:r>
                      <a:r>
                        <a:rPr lang="en-US" sz="2000" u="sng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):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rgbClr val="C49201"/>
                          </a:solidFill>
                          <a:latin typeface="+mj-lt"/>
                          <a:ea typeface="+mn-ea"/>
                          <a:cs typeface="+mn-cs"/>
                        </a:rPr>
                        <a:t>To</a:t>
                      </a:r>
                      <a:r>
                        <a:rPr lang="en-US" sz="2800" b="0" kern="1200" dirty="0">
                          <a:solidFill>
                            <a:srgbClr val="C49201"/>
                          </a:solidFill>
                          <a:latin typeface="+mj-lt"/>
                          <a:ea typeface="+mn-ea"/>
                          <a:cs typeface="+mn-cs"/>
                        </a:rPr>
                        <a:t>...</a:t>
                      </a:r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</a:rPr>
                        <a:t> Break</a:t>
                      </a:r>
                      <a:r>
                        <a:rPr lang="en-GB" sz="2800" b="0" baseline="0" dirty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</a:rPr>
                        <a:t> down meanings by identifying the language devices used.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u="sng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Evaluation and Creativity (</a:t>
                      </a:r>
                      <a:r>
                        <a:rPr lang="en-US" sz="2000" u="sng" kern="1200" dirty="0">
                          <a:solidFill>
                            <a:srgbClr val="00B050"/>
                          </a:solidFill>
                          <a:latin typeface="+mj-lt"/>
                          <a:ea typeface="+mn-ea"/>
                          <a:cs typeface="+mn-cs"/>
                        </a:rPr>
                        <a:t>CHALLENGE</a:t>
                      </a:r>
                      <a:r>
                        <a:rPr lang="en-US" sz="2000" u="sng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):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rgbClr val="00B050"/>
                          </a:solidFill>
                          <a:latin typeface="+mj-lt"/>
                          <a:ea typeface="+mn-ea"/>
                          <a:cs typeface="+mn-cs"/>
                        </a:rPr>
                        <a:t>To...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</a:rPr>
                        <a:t> Compare and contrast different</a:t>
                      </a:r>
                      <a:r>
                        <a:rPr lang="en-GB" sz="2800" baseline="0" dirty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</a:rPr>
                        <a:t> texts and develop and </a:t>
                      </a:r>
                      <a:r>
                        <a:rPr lang="en-GB" sz="2800" baseline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</a:rPr>
                        <a:t>informed response.</a:t>
                      </a:r>
                      <a:endParaRPr lang="en-US" sz="2800" b="1" kern="1200" dirty="0">
                        <a:solidFill>
                          <a:srgbClr val="00B05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6419938"/>
                  </a:ext>
                </a:extLst>
              </a:tr>
            </a:tbl>
          </a:graphicData>
        </a:graphic>
      </p:graphicFrame>
      <p:pic>
        <p:nvPicPr>
          <p:cNvPr id="3" name="Picture 2" descr="image by Jessica Shabatura">
            <a:hlinkClick r:id="rId3"/>
            <a:extLst>
              <a:ext uri="{FF2B5EF4-FFF2-40B4-BE49-F238E27FC236}">
                <a16:creationId xmlns:a16="http://schemas.microsoft.com/office/drawing/2014/main" id="{2B4A4132-2575-4B42-BFFD-1354C0CEF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9784" y="1948032"/>
            <a:ext cx="3469388" cy="2547768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529784" y="4687888"/>
            <a:ext cx="2991567" cy="1747141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Word: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Synonyms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0313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77882"/>
            <a:ext cx="9144000" cy="2387600"/>
          </a:xfrm>
        </p:spPr>
        <p:txBody>
          <a:bodyPr/>
          <a:lstStyle/>
          <a:p>
            <a:r>
              <a:rPr lang="en-GB"/>
              <a:t>The Lost Words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Lesson seven - ten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5" b="1551"/>
          <a:stretch/>
        </p:blipFill>
        <p:spPr bwMode="auto">
          <a:xfrm>
            <a:off x="354395" y="282387"/>
            <a:ext cx="1891264" cy="1613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497812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60484" y="1"/>
            <a:ext cx="583289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Writing challenge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Having  seen how a poem can imply different meanings by using various structural and language features, you are now going to see how these messages are conveyed in different cultures and styles of writing.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55" y="2920475"/>
            <a:ext cx="3036504" cy="35092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097996"/>
            <a:ext cx="3211495" cy="48490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Spirit of the Willow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484" y="3522145"/>
            <a:ext cx="4341784" cy="28927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25628" y="2931495"/>
            <a:ext cx="3211495" cy="48490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Willow Wife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47764" t="32670" r="19014" b="19982"/>
          <a:stretch/>
        </p:blipFill>
        <p:spPr>
          <a:xfrm>
            <a:off x="8221393" y="2920475"/>
            <a:ext cx="3795233" cy="30410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513261" y="5998160"/>
            <a:ext cx="3211495" cy="48490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Willow Story</a:t>
            </a:r>
          </a:p>
        </p:txBody>
      </p:sp>
      <p:pic>
        <p:nvPicPr>
          <p:cNvPr id="10" name="Picture 9"/>
          <p:cNvPicPr/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5" b="1551"/>
          <a:stretch/>
        </p:blipFill>
        <p:spPr bwMode="auto">
          <a:xfrm>
            <a:off x="354395" y="282387"/>
            <a:ext cx="1891264" cy="1613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58981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60484" y="1"/>
            <a:ext cx="5832898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was your favourite story?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was the story structured.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language devices were used and why were they effective.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image did it create in your mind.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Draw it!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55" y="2920475"/>
            <a:ext cx="3036504" cy="35092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097996"/>
            <a:ext cx="3211495" cy="48490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Spirit of the Willow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484" y="3522145"/>
            <a:ext cx="4341784" cy="28927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57802" y="2920475"/>
            <a:ext cx="3211495" cy="48490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Willow Wife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47764" t="32670" r="19014" b="19982"/>
          <a:stretch/>
        </p:blipFill>
        <p:spPr>
          <a:xfrm>
            <a:off x="8221393" y="2920475"/>
            <a:ext cx="3795233" cy="30410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513261" y="5998160"/>
            <a:ext cx="3211495" cy="48490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Willow Story</a:t>
            </a:r>
          </a:p>
        </p:txBody>
      </p:sp>
      <p:sp>
        <p:nvSpPr>
          <p:cNvPr id="3" name="Oval 2"/>
          <p:cNvSpPr/>
          <p:nvPr/>
        </p:nvSpPr>
        <p:spPr>
          <a:xfrm>
            <a:off x="385010" y="385010"/>
            <a:ext cx="1572126" cy="149191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1</a:t>
            </a:r>
          </a:p>
        </p:txBody>
      </p:sp>
    </p:spTree>
    <p:extLst>
      <p:ext uri="{BB962C8B-B14F-4D97-AF65-F5344CB8AC3E}">
        <p14:creationId xmlns:p14="http://schemas.microsoft.com/office/powerpoint/2010/main" val="15593471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-66973"/>
            <a:ext cx="9160042" cy="7509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Choose a tree from the list on p16 of your booklet.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Consider and </a:t>
            </a:r>
            <a:r>
              <a:rPr kumimoji="0" lang="en-GB" sz="20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mindmap</a:t>
            </a: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following: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Think about where your tree is growing;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country, climate, season, vicinity, use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it might see and experience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Which creatures visit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is the purpose of your tree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You can choose to write a spell,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poem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or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story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You could write the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spell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in the shape of the tree or its leaves or from a mystical stance.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Poem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describing what you see and hear beneath you leaves; your experiences through seasons; effects on climate change.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Story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 first person, descriptive and involving other animals that live on you, so use of dialogue.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Think about alliteration, rhythm, internal and end rhymes.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You must use at least three different language devices identified in previous lessons.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Paragraphs / stanzas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069" y="727274"/>
            <a:ext cx="2977028" cy="5168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726905" y="-66973"/>
            <a:ext cx="1572126" cy="149191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Planning</a:t>
            </a:r>
          </a:p>
        </p:txBody>
      </p:sp>
    </p:spTree>
    <p:extLst>
      <p:ext uri="{BB962C8B-B14F-4D97-AF65-F5344CB8AC3E}">
        <p14:creationId xmlns:p14="http://schemas.microsoft.com/office/powerpoint/2010/main" val="12906041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069" y="727274"/>
            <a:ext cx="2977028" cy="5168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03973" y="759358"/>
            <a:ext cx="91600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Extended writing: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Based on your plan, you are now going to write up your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poem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spell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or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story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8968" y="2495766"/>
            <a:ext cx="858710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Think about alliteration, rhythm, internal and end rhymes.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You must use at least three different language devices identified in previous lessons.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Look at your knowledge organiser – what other features can you use.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Use some creative vocabulary, so refer to the synonyms and antonyms we have been looking at.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Check spelling and punctuation – use a dictionary or ask for help if you need to.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Vary punctuation: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‘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              ,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              !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              ”…”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              // -         </a:t>
            </a:r>
          </a:p>
        </p:txBody>
      </p:sp>
      <p:sp>
        <p:nvSpPr>
          <p:cNvPr id="5" name="Oval 4"/>
          <p:cNvSpPr/>
          <p:nvPr/>
        </p:nvSpPr>
        <p:spPr>
          <a:xfrm>
            <a:off x="8588360" y="83050"/>
            <a:ext cx="1572126" cy="149191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3 writing</a:t>
            </a:r>
          </a:p>
        </p:txBody>
      </p:sp>
      <p:pic>
        <p:nvPicPr>
          <p:cNvPr id="9" name="MS900074799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736759" y="5429581"/>
            <a:ext cx="244475" cy="24447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9601490" y="4637493"/>
            <a:ext cx="2052228" cy="2052228"/>
          </a:xfrm>
          <a:prstGeom prst="ellipse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601490" y="4637493"/>
            <a:ext cx="2052228" cy="2052228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38830" y="4133437"/>
            <a:ext cx="1577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 minutes</a:t>
            </a:r>
          </a:p>
        </p:txBody>
      </p:sp>
    </p:spTree>
    <p:extLst>
      <p:ext uri="{BB962C8B-B14F-4D97-AF65-F5344CB8AC3E}">
        <p14:creationId xmlns:p14="http://schemas.microsoft.com/office/powerpoint/2010/main" val="246977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99" y="3862319"/>
            <a:ext cx="3748643" cy="27366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72143" y="730703"/>
            <a:ext cx="4937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https://www.youtube.com/watch?v=84P7CJHdt9U</a:t>
            </a:r>
            <a:endParaRPr lang="en-GB" dirty="0"/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81" y="2590603"/>
            <a:ext cx="3781387" cy="25434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322" y="710011"/>
            <a:ext cx="4508726" cy="246200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43175" y="1470186"/>
            <a:ext cx="3745002" cy="98221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/>
              <a:t>What animal is this?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912133" y="3955775"/>
            <a:ext cx="3917518" cy="25497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What do you know about this creature?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 err="1"/>
              <a:t>Mindmap</a:t>
            </a:r>
            <a:r>
              <a:rPr lang="en-GB" sz="2800" dirty="0"/>
              <a:t> your knowledge around the image</a:t>
            </a:r>
          </a:p>
        </p:txBody>
      </p:sp>
    </p:spTree>
    <p:extLst>
      <p:ext uri="{BB962C8B-B14F-4D97-AF65-F5344CB8AC3E}">
        <p14:creationId xmlns:p14="http://schemas.microsoft.com/office/powerpoint/2010/main" val="3978681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98853" y="1860017"/>
            <a:ext cx="3034937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u="sng" dirty="0">
                <a:solidFill>
                  <a:srgbClr val="C00000"/>
                </a:solidFill>
              </a:rPr>
              <a:t>Wonder words</a:t>
            </a:r>
          </a:p>
          <a:p>
            <a:endParaRPr lang="en-GB" sz="2800" u="sng" dirty="0">
              <a:solidFill>
                <a:srgbClr val="C00000"/>
              </a:solidFill>
            </a:endParaRPr>
          </a:p>
          <a:p>
            <a:r>
              <a:rPr lang="en-GB" sz="2400" dirty="0"/>
              <a:t>What do these mean?</a:t>
            </a:r>
          </a:p>
          <a:p>
            <a:endParaRPr lang="en-GB" sz="2400" dirty="0"/>
          </a:p>
          <a:p>
            <a:r>
              <a:rPr lang="en-GB" sz="2400" dirty="0"/>
              <a:t>◆ falter </a:t>
            </a:r>
          </a:p>
          <a:p>
            <a:r>
              <a:rPr lang="en-GB" sz="2400" dirty="0"/>
              <a:t>◆ holt</a:t>
            </a:r>
          </a:p>
          <a:p>
            <a:r>
              <a:rPr lang="en-GB" sz="2400" dirty="0"/>
              <a:t>◆ skein </a:t>
            </a:r>
          </a:p>
          <a:p>
            <a:r>
              <a:rPr lang="en-GB" sz="2400" dirty="0"/>
              <a:t>◆ ore</a:t>
            </a:r>
          </a:p>
          <a:p>
            <a:r>
              <a:rPr lang="en-GB" sz="2400" dirty="0"/>
              <a:t>◆ silver-miner </a:t>
            </a:r>
          </a:p>
          <a:p>
            <a:r>
              <a:rPr lang="en-GB" sz="2400" dirty="0"/>
              <a:t>◆ delves</a:t>
            </a:r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4180" y="515668"/>
            <a:ext cx="4457117" cy="267427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97517" y="522939"/>
            <a:ext cx="1593668" cy="144997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/>
              <a:t>Task 1</a:t>
            </a:r>
          </a:p>
        </p:txBody>
      </p:sp>
      <p:sp>
        <p:nvSpPr>
          <p:cNvPr id="13" name="Oval 12"/>
          <p:cNvSpPr/>
          <p:nvPr/>
        </p:nvSpPr>
        <p:spPr>
          <a:xfrm>
            <a:off x="6761551" y="2464950"/>
            <a:ext cx="1593668" cy="144997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/>
              <a:t>Task 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355219" y="3189938"/>
            <a:ext cx="343615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u="sng" dirty="0">
                <a:solidFill>
                  <a:srgbClr val="C00000"/>
                </a:solidFill>
              </a:rPr>
              <a:t>Vocabulary challenge</a:t>
            </a:r>
          </a:p>
          <a:p>
            <a:endParaRPr lang="en-GB" sz="2800" u="sng" dirty="0">
              <a:solidFill>
                <a:srgbClr val="C00000"/>
              </a:solidFill>
            </a:endParaRPr>
          </a:p>
          <a:p>
            <a:r>
              <a:rPr lang="en-GB" sz="2000" dirty="0"/>
              <a:t>Thinking about the images you saw  and heard in the video, discussions we have had abut the otters,  </a:t>
            </a:r>
            <a:r>
              <a:rPr lang="en-GB" sz="2000" dirty="0" err="1"/>
              <a:t>mindmap</a:t>
            </a:r>
            <a:r>
              <a:rPr lang="en-GB" sz="2000" dirty="0"/>
              <a:t> as many nouns, adjectives and adverbs you can around this image.</a:t>
            </a:r>
          </a:p>
          <a:p>
            <a:endParaRPr lang="en-GB" sz="2400" dirty="0"/>
          </a:p>
        </p:txBody>
      </p:sp>
      <p:pic>
        <p:nvPicPr>
          <p:cNvPr id="10" name="Picture 9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5" b="1551"/>
          <a:stretch/>
        </p:blipFill>
        <p:spPr bwMode="auto">
          <a:xfrm>
            <a:off x="21690" y="252218"/>
            <a:ext cx="1891264" cy="1613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49193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640" y="0"/>
            <a:ext cx="4859384" cy="725682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6572" y="237256"/>
            <a:ext cx="1672046" cy="20769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Let us read the poem</a:t>
            </a:r>
            <a:r>
              <a:rPr lang="en-GB" sz="3600" dirty="0"/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823200" y="667738"/>
            <a:ext cx="4138023" cy="59213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rgbClr val="FF0000"/>
              </a:solidFill>
            </a:endParaRPr>
          </a:p>
          <a:p>
            <a:pPr algn="ctr"/>
            <a:endParaRPr lang="en-GB" sz="2800" dirty="0">
              <a:solidFill>
                <a:srgbClr val="FF0000"/>
              </a:solidFill>
            </a:endParaRPr>
          </a:p>
          <a:p>
            <a:pPr algn="ctr"/>
            <a:endParaRPr lang="en-GB" sz="2800" dirty="0">
              <a:solidFill>
                <a:srgbClr val="FF0000"/>
              </a:solidFill>
            </a:endParaRPr>
          </a:p>
          <a:p>
            <a:pPr algn="ctr"/>
            <a:endParaRPr lang="en-GB" sz="2800" dirty="0">
              <a:solidFill>
                <a:srgbClr val="FF0000"/>
              </a:solidFill>
            </a:endParaRPr>
          </a:p>
          <a:p>
            <a:pPr algn="ctr"/>
            <a:endParaRPr lang="en-GB" sz="2800" dirty="0">
              <a:solidFill>
                <a:srgbClr val="FF0000"/>
              </a:solidFill>
            </a:endParaRPr>
          </a:p>
          <a:p>
            <a:pPr algn="ctr"/>
            <a:r>
              <a:rPr lang="en-GB" sz="2800" dirty="0">
                <a:solidFill>
                  <a:srgbClr val="FF0000"/>
                </a:solidFill>
              </a:rPr>
              <a:t>Highlight the verbs.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What does this suggest about the otter?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What do the stanzas imply about the movement of the otter?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What other language devices can you identify?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What do you notice about the structure of the poem; first and last lines.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800" dirty="0">
                <a:solidFill>
                  <a:srgbClr val="00B050"/>
                </a:solidFill>
              </a:rPr>
              <a:t>Using the question root, answer in full sentences.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GB" sz="2800" dirty="0"/>
          </a:p>
          <a:p>
            <a:pPr algn="ctr"/>
            <a:endParaRPr lang="en-GB" sz="2800" dirty="0"/>
          </a:p>
          <a:p>
            <a:pPr algn="ctr"/>
            <a:endParaRPr lang="en-GB" sz="2800" dirty="0"/>
          </a:p>
          <a:p>
            <a:pPr algn="ctr"/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486203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3020" y="5428998"/>
            <a:ext cx="10515600" cy="1325563"/>
          </a:xfrm>
        </p:spPr>
        <p:txBody>
          <a:bodyPr/>
          <a:lstStyle/>
          <a:p>
            <a:r>
              <a:rPr lang="en-GB" dirty="0"/>
              <a:t>You can choose your style; poem, descriptive or </a:t>
            </a:r>
            <a:r>
              <a:rPr lang="en-GB"/>
              <a:t>narrative writing.</a:t>
            </a:r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2683520" y="305479"/>
            <a:ext cx="7701693" cy="512351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u="sng" dirty="0"/>
              <a:t>Writing task</a:t>
            </a:r>
          </a:p>
          <a:p>
            <a:pPr algn="ctr"/>
            <a:endParaRPr lang="en-GB" sz="2400" b="1" u="sng" dirty="0"/>
          </a:p>
          <a:p>
            <a:pPr algn="ctr"/>
            <a:r>
              <a:rPr lang="en-GB" sz="3600" b="1" dirty="0">
                <a:solidFill>
                  <a:srgbClr val="FF0000"/>
                </a:solidFill>
              </a:rPr>
              <a:t>‘Ever dreamed of being…’</a:t>
            </a:r>
          </a:p>
          <a:p>
            <a:pPr algn="ctr"/>
            <a:endParaRPr lang="en-GB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Which creature would you like to shape-shift into?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Make a collection of verbs, adverbs, similes and metaphors that you would relate to your chosen animal.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Visualise shifting and describe in detail how you change shape.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5" b="1551"/>
          <a:stretch/>
        </p:blipFill>
        <p:spPr bwMode="auto">
          <a:xfrm>
            <a:off x="47388" y="177885"/>
            <a:ext cx="1891264" cy="1613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98217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6746" y="138541"/>
            <a:ext cx="2625007" cy="1325563"/>
          </a:xfrm>
        </p:spPr>
        <p:txBody>
          <a:bodyPr/>
          <a:lstStyle/>
          <a:p>
            <a:r>
              <a:rPr lang="en-GB" dirty="0"/>
              <a:t>Resources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05870" y="-310867"/>
            <a:ext cx="5655400" cy="844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17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67" y="62555"/>
            <a:ext cx="2925964" cy="577526"/>
          </a:xfrm>
        </p:spPr>
        <p:txBody>
          <a:bodyPr>
            <a:normAutofit fontScale="90000"/>
          </a:bodyPr>
          <a:lstStyle/>
          <a:p>
            <a:r>
              <a:rPr lang="en-GB" dirty="0"/>
              <a:t>Resources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399352" y="1910266"/>
            <a:ext cx="5544720" cy="33268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347239" y="1910265"/>
            <a:ext cx="5544720" cy="33268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155333" y="1910265"/>
            <a:ext cx="5544720" cy="332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226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6E401156F4764BB2C6F20A964BCCEC" ma:contentTypeVersion="15" ma:contentTypeDescription="Create a new document." ma:contentTypeScope="" ma:versionID="da0fcb4a50f32e424dc01a9d61789e23">
  <xsd:schema xmlns:xsd="http://www.w3.org/2001/XMLSchema" xmlns:xs="http://www.w3.org/2001/XMLSchema" xmlns:p="http://schemas.microsoft.com/office/2006/metadata/properties" xmlns:ns2="557e22d3-7b3f-4e7c-8253-1b6f825f5a4b" xmlns:ns3="f864f35b-862f-415f-8c45-f63899e63674" xmlns:ns4="71c33754-1f42-40bd-8463-e9c6275dfdf6" targetNamespace="http://schemas.microsoft.com/office/2006/metadata/properties" ma:root="true" ma:fieldsID="f09aa610fdab587b686bb627cbb7a407" ns2:_="" ns3:_="" ns4:_="">
    <xsd:import namespace="557e22d3-7b3f-4e7c-8253-1b6f825f5a4b"/>
    <xsd:import namespace="f864f35b-862f-415f-8c45-f63899e63674"/>
    <xsd:import namespace="71c33754-1f42-40bd-8463-e9c6275dfdf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arked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7e22d3-7b3f-4e7c-8253-1b6f825f5a4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64f35b-862f-415f-8c45-f63899e63674" elementFormDefault="qualified">
    <xsd:import namespace="http://schemas.microsoft.com/office/2006/documentManagement/types"/>
    <xsd:import namespace="http://schemas.microsoft.com/office/infopath/2007/PartnerControls"/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c33754-1f42-40bd-8463-e9c6275dfd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arked" ma:index="14" nillable="true" ma:displayName="Marked" ma:internalName="Marked">
      <xsd:simpleType>
        <xsd:restriction base="dms:Boolean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rked xmlns="71c33754-1f42-40bd-8463-e9c6275dfdf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E0EED9-4D8D-41F6-A570-FEC21C12E5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7e22d3-7b3f-4e7c-8253-1b6f825f5a4b"/>
    <ds:schemaRef ds:uri="f864f35b-862f-415f-8c45-f63899e63674"/>
    <ds:schemaRef ds:uri="71c33754-1f42-40bd-8463-e9c6275dfd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847A651-081C-4F5E-A3AA-1A0A964415BA}">
  <ds:schemaRefs>
    <ds:schemaRef ds:uri="http://schemas.microsoft.com/office/2006/metadata/properties"/>
    <ds:schemaRef ds:uri="http://schemas.microsoft.com/office/infopath/2007/PartnerControls"/>
    <ds:schemaRef ds:uri="71c33754-1f42-40bd-8463-e9c6275dfdf6"/>
  </ds:schemaRefs>
</ds:datastoreItem>
</file>

<file path=customXml/itemProps3.xml><?xml version="1.0" encoding="utf-8"?>
<ds:datastoreItem xmlns:ds="http://schemas.openxmlformats.org/officeDocument/2006/customXml" ds:itemID="{806B9BE8-2135-45BC-ABF7-903E16F49C7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1993</Words>
  <Application>Microsoft Office PowerPoint</Application>
  <PresentationFormat>Widescreen</PresentationFormat>
  <Paragraphs>396</Paragraphs>
  <Slides>38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The Lost Words</vt:lpstr>
      <vt:lpstr>PowerPoint Presentation</vt:lpstr>
      <vt:lpstr>The Lost Words</vt:lpstr>
      <vt:lpstr>PowerPoint Presentation</vt:lpstr>
      <vt:lpstr>PowerPoint Presentation</vt:lpstr>
      <vt:lpstr>PowerPoint Presentation</vt:lpstr>
      <vt:lpstr>You can choose your style; poem, descriptive or narrative writing.</vt:lpstr>
      <vt:lpstr>Resources</vt:lpstr>
      <vt:lpstr>Resources</vt:lpstr>
      <vt:lpstr>PowerPoint Presentation</vt:lpstr>
      <vt:lpstr>The Lost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 out your work to someone at home and get them to make a comment at the end of it</vt:lpstr>
      <vt:lpstr>PowerPoint Presentation</vt:lpstr>
      <vt:lpstr>PowerPoint Presentation</vt:lpstr>
      <vt:lpstr>The Lost Words</vt:lpstr>
      <vt:lpstr>PowerPoint Presentation</vt:lpstr>
      <vt:lpstr>PowerPoint Presentation</vt:lpstr>
      <vt:lpstr>PowerPoint Presentation</vt:lpstr>
      <vt:lpstr>Willow</vt:lpstr>
      <vt:lpstr>Willow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Lost Words</vt:lpstr>
      <vt:lpstr>PowerPoint Presentation</vt:lpstr>
      <vt:lpstr>PowerPoint Presentation</vt:lpstr>
      <vt:lpstr>PowerPoint Presentation</vt:lpstr>
      <vt:lpstr>PowerPoint Presentation</vt:lpstr>
    </vt:vector>
  </TitlesOfParts>
  <Company>The West Grantham Academies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lost Words</dc:title>
  <dc:creator>Jo Hesketh (The West Grantham Academy St Hugh's)</dc:creator>
  <cp:lastModifiedBy>Andrea Mitchell (The West Grantham Academy St Hugh's)</cp:lastModifiedBy>
  <cp:revision>18</cp:revision>
  <dcterms:created xsi:type="dcterms:W3CDTF">2019-02-27T08:55:18Z</dcterms:created>
  <dcterms:modified xsi:type="dcterms:W3CDTF">2020-04-21T08:56:13Z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0x010100D76E401156F4764BB2C6F20A964BCCEC</vt:lpwstr>
  </property>
</Properties>
</file>