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58" r:id="rId6"/>
    <p:sldId id="259" r:id="rId7"/>
    <p:sldId id="261" r:id="rId8"/>
    <p:sldId id="268" r:id="rId9"/>
    <p:sldId id="260" r:id="rId10"/>
    <p:sldId id="271" r:id="rId11"/>
    <p:sldId id="272" r:id="rId12"/>
    <p:sldId id="262" r:id="rId13"/>
    <p:sldId id="266" r:id="rId14"/>
    <p:sldId id="269" r:id="rId15"/>
    <p:sldId id="263" r:id="rId16"/>
    <p:sldId id="264"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73"/>
  </p:normalViewPr>
  <p:slideViewPr>
    <p:cSldViewPr>
      <p:cViewPr>
        <p:scale>
          <a:sx n="90" d="100"/>
          <a:sy n="90" d="100"/>
        </p:scale>
        <p:origin x="1080" y="5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1136DD-B692-4E74-BF9C-4546EF9B4C60}" type="datetimeFigureOut">
              <a:rPr lang="en-GB" smtClean="0"/>
              <a:t>16/04/2020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A41FD7-C0AB-4787-8808-2C59091321B0}" type="slidenum">
              <a:rPr lang="en-GB" smtClean="0"/>
              <a:t>‹#›</a:t>
            </a:fld>
            <a:endParaRPr lang="en-GB"/>
          </a:p>
        </p:txBody>
      </p:sp>
    </p:spTree>
    <p:extLst>
      <p:ext uri="{BB962C8B-B14F-4D97-AF65-F5344CB8AC3E}">
        <p14:creationId xmlns:p14="http://schemas.microsoft.com/office/powerpoint/2010/main" val="154925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87F54-D3EF-42B3-A133-CF3A4902C4BC}" type="slidenum">
              <a:rPr lang="en-GB" smtClean="0"/>
              <a:t>3</a:t>
            </a:fld>
            <a:endParaRPr lang="en-GB"/>
          </a:p>
        </p:txBody>
      </p:sp>
    </p:spTree>
    <p:extLst>
      <p:ext uri="{BB962C8B-B14F-4D97-AF65-F5344CB8AC3E}">
        <p14:creationId xmlns:p14="http://schemas.microsoft.com/office/powerpoint/2010/main" val="82573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45A89C-B1B7-448F-81B6-7CC94126A7A8}"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24064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A89C-B1B7-448F-81B6-7CC94126A7A8}"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405754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A89C-B1B7-448F-81B6-7CC94126A7A8}"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100414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A89C-B1B7-448F-81B6-7CC94126A7A8}"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19835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5A89C-B1B7-448F-81B6-7CC94126A7A8}"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2726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45A89C-B1B7-448F-81B6-7CC94126A7A8}"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40255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45A89C-B1B7-448F-81B6-7CC94126A7A8}"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57899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45A89C-B1B7-448F-81B6-7CC94126A7A8}"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73963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5A89C-B1B7-448F-81B6-7CC94126A7A8}"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94249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A89C-B1B7-448F-81B6-7CC94126A7A8}"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35770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A89C-B1B7-448F-81B6-7CC94126A7A8}"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D5857-E545-483C-AACD-8618F649ABA1}" type="slidenum">
              <a:rPr lang="en-GB" smtClean="0"/>
              <a:t>‹#›</a:t>
            </a:fld>
            <a:endParaRPr lang="en-GB"/>
          </a:p>
        </p:txBody>
      </p:sp>
    </p:spTree>
    <p:extLst>
      <p:ext uri="{BB962C8B-B14F-4D97-AF65-F5344CB8AC3E}">
        <p14:creationId xmlns:p14="http://schemas.microsoft.com/office/powerpoint/2010/main" val="137384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A89C-B1B7-448F-81B6-7CC94126A7A8}" type="datetimeFigureOut">
              <a:rPr lang="en-GB" smtClean="0"/>
              <a:t>16/04/2020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D5857-E545-483C-AACD-8618F649ABA1}" type="slidenum">
              <a:rPr lang="en-GB" smtClean="0"/>
              <a:t>‹#›</a:t>
            </a:fld>
            <a:endParaRPr lang="en-GB"/>
          </a:p>
        </p:txBody>
      </p:sp>
    </p:spTree>
    <p:extLst>
      <p:ext uri="{BB962C8B-B14F-4D97-AF65-F5344CB8AC3E}">
        <p14:creationId xmlns:p14="http://schemas.microsoft.com/office/powerpoint/2010/main" val="57982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jkgeography.com/weather-vs-climate-and-why-is-it-important.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i36U3LpJjzU"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m/education/guides/zjk7hyc/revision/3"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27584" y="2998400"/>
            <a:ext cx="212707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t>Weather</a:t>
            </a:r>
            <a:r>
              <a:rPr lang="en-GB" altLang="en-US" dirty="0"/>
              <a:t> </a:t>
            </a:r>
          </a:p>
          <a:p>
            <a:pPr>
              <a:spcBef>
                <a:spcPct val="50000"/>
              </a:spcBef>
            </a:pPr>
            <a:endParaRPr lang="en-GB" altLang="en-US" b="1" dirty="0"/>
          </a:p>
          <a:p>
            <a:pPr>
              <a:spcBef>
                <a:spcPct val="50000"/>
              </a:spcBef>
            </a:pPr>
            <a:r>
              <a:rPr lang="en-GB" altLang="en-US" b="1" dirty="0"/>
              <a:t>Meteorology</a:t>
            </a:r>
            <a:r>
              <a:rPr lang="en-GB" altLang="en-US" dirty="0"/>
              <a:t> </a:t>
            </a:r>
          </a:p>
          <a:p>
            <a:pPr>
              <a:spcBef>
                <a:spcPct val="50000"/>
              </a:spcBef>
            </a:pPr>
            <a:r>
              <a:rPr lang="en-GB" altLang="en-US" b="1" dirty="0"/>
              <a:t>Climate </a:t>
            </a:r>
          </a:p>
          <a:p>
            <a:pPr>
              <a:spcBef>
                <a:spcPct val="50000"/>
              </a:spcBef>
            </a:pPr>
            <a:r>
              <a:rPr lang="en-GB" altLang="en-US" b="1" dirty="0"/>
              <a:t>Altitude</a:t>
            </a:r>
            <a:endParaRPr lang="en-GB" altLang="en-US" i="1" dirty="0"/>
          </a:p>
          <a:p>
            <a:pPr>
              <a:spcBef>
                <a:spcPct val="50000"/>
              </a:spcBef>
            </a:pPr>
            <a:r>
              <a:rPr lang="en-GB" altLang="en-US" b="1" dirty="0"/>
              <a:t>Maritime</a:t>
            </a:r>
            <a:r>
              <a:rPr lang="en-GB" altLang="en-US" b="1" i="1" dirty="0"/>
              <a:t> climate</a:t>
            </a:r>
            <a:endParaRPr lang="en-GB" altLang="en-US" i="1" dirty="0"/>
          </a:p>
          <a:p>
            <a:pPr>
              <a:spcBef>
                <a:spcPct val="50000"/>
              </a:spcBef>
            </a:pPr>
            <a:r>
              <a:rPr lang="en-GB" altLang="en-US" b="1" dirty="0"/>
              <a:t>Continental climate</a:t>
            </a:r>
            <a:endParaRPr lang="en-GB" altLang="en-US" dirty="0"/>
          </a:p>
        </p:txBody>
      </p:sp>
      <p:sp>
        <p:nvSpPr>
          <p:cNvPr id="2050" name="Text Box 2"/>
          <p:cNvSpPr txBox="1">
            <a:spLocks noChangeArrowheads="1"/>
          </p:cNvSpPr>
          <p:nvPr/>
        </p:nvSpPr>
        <p:spPr bwMode="auto">
          <a:xfrm>
            <a:off x="2954660" y="57150"/>
            <a:ext cx="4209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u="sng" dirty="0"/>
              <a:t>Title: What is weather and climate?</a:t>
            </a:r>
          </a:p>
        </p:txBody>
      </p:sp>
      <p:sp>
        <p:nvSpPr>
          <p:cNvPr id="2053" name="Text Box 5"/>
          <p:cNvSpPr txBox="1">
            <a:spLocks noChangeArrowheads="1"/>
          </p:cNvSpPr>
          <p:nvPr/>
        </p:nvSpPr>
        <p:spPr bwMode="auto">
          <a:xfrm>
            <a:off x="611560" y="2428145"/>
            <a:ext cx="6624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t>1. Use a dictionary to find out the meaning of the following words.</a:t>
            </a:r>
          </a:p>
        </p:txBody>
      </p:sp>
      <p:sp>
        <p:nvSpPr>
          <p:cNvPr id="5" name="TextBox 4"/>
          <p:cNvSpPr txBox="1"/>
          <p:nvPr/>
        </p:nvSpPr>
        <p:spPr>
          <a:xfrm>
            <a:off x="971600" y="548680"/>
            <a:ext cx="7488832" cy="1477328"/>
          </a:xfrm>
          <a:prstGeom prst="rect">
            <a:avLst/>
          </a:prstGeom>
          <a:solidFill>
            <a:srgbClr val="FFFF00"/>
          </a:solidFill>
          <a:ln>
            <a:solidFill>
              <a:schemeClr val="tx1"/>
            </a:solidFill>
          </a:ln>
        </p:spPr>
        <p:txBody>
          <a:bodyPr wrap="square" rtlCol="0">
            <a:spAutoFit/>
          </a:bodyPr>
          <a:lstStyle/>
          <a:p>
            <a:r>
              <a:rPr lang="en-GB" dirty="0"/>
              <a:t>Lesson objectives.</a:t>
            </a:r>
          </a:p>
          <a:p>
            <a:r>
              <a:rPr lang="en-GB" dirty="0"/>
              <a:t>To know the difference between the terms Weather and Climate.</a:t>
            </a:r>
          </a:p>
          <a:p>
            <a:r>
              <a:rPr lang="en-GB" dirty="0"/>
              <a:t>Understand how latitude affects Climate.</a:t>
            </a:r>
          </a:p>
          <a:p>
            <a:r>
              <a:rPr lang="en-GB" dirty="0"/>
              <a:t>Understand how Altitude affects climate.</a:t>
            </a:r>
          </a:p>
          <a:p>
            <a:r>
              <a:rPr lang="en-GB" dirty="0"/>
              <a:t>Understand what the climate of the UK is like.</a:t>
            </a:r>
          </a:p>
        </p:txBody>
      </p:sp>
      <p:sp>
        <p:nvSpPr>
          <p:cNvPr id="6" name="Rectangle 5"/>
          <p:cNvSpPr/>
          <p:nvPr/>
        </p:nvSpPr>
        <p:spPr>
          <a:xfrm>
            <a:off x="1763689" y="2998400"/>
            <a:ext cx="7380312" cy="646331"/>
          </a:xfrm>
          <a:prstGeom prst="rect">
            <a:avLst/>
          </a:prstGeom>
        </p:spPr>
        <p:txBody>
          <a:bodyPr wrap="square">
            <a:spAutoFit/>
          </a:bodyPr>
          <a:lstStyle/>
          <a:p>
            <a:pPr>
              <a:spcBef>
                <a:spcPct val="50000"/>
              </a:spcBef>
            </a:pPr>
            <a:r>
              <a:rPr lang="en-GB" altLang="en-US" i="1" dirty="0"/>
              <a:t>is the local day to day changes in the atmosphere, including temperature, rainfall and wind.</a:t>
            </a:r>
          </a:p>
        </p:txBody>
      </p:sp>
      <p:sp>
        <p:nvSpPr>
          <p:cNvPr id="7" name="Rectangle 6"/>
          <p:cNvSpPr/>
          <p:nvPr/>
        </p:nvSpPr>
        <p:spPr>
          <a:xfrm>
            <a:off x="2091967" y="3789040"/>
            <a:ext cx="2768065" cy="369332"/>
          </a:xfrm>
          <a:prstGeom prst="rect">
            <a:avLst/>
          </a:prstGeom>
        </p:spPr>
        <p:txBody>
          <a:bodyPr wrap="none">
            <a:spAutoFit/>
          </a:bodyPr>
          <a:lstStyle/>
          <a:p>
            <a:pPr>
              <a:spcBef>
                <a:spcPct val="50000"/>
              </a:spcBef>
            </a:pPr>
            <a:r>
              <a:rPr lang="en-GB" altLang="en-US" i="1" dirty="0"/>
              <a:t>is  the study of the weather.</a:t>
            </a:r>
          </a:p>
        </p:txBody>
      </p:sp>
      <p:sp>
        <p:nvSpPr>
          <p:cNvPr id="8" name="Rectangle 7"/>
          <p:cNvSpPr/>
          <p:nvPr/>
        </p:nvSpPr>
        <p:spPr>
          <a:xfrm>
            <a:off x="1674440" y="4221088"/>
            <a:ext cx="6858000" cy="369332"/>
          </a:xfrm>
          <a:prstGeom prst="rect">
            <a:avLst/>
          </a:prstGeom>
        </p:spPr>
        <p:txBody>
          <a:bodyPr wrap="square">
            <a:spAutoFit/>
          </a:bodyPr>
          <a:lstStyle/>
          <a:p>
            <a:pPr>
              <a:spcBef>
                <a:spcPct val="50000"/>
              </a:spcBef>
            </a:pPr>
            <a:r>
              <a:rPr lang="en-GB" altLang="en-US" i="1" dirty="0"/>
              <a:t>is the average weather conditions for a place over a large area. </a:t>
            </a:r>
          </a:p>
        </p:txBody>
      </p:sp>
      <p:sp>
        <p:nvSpPr>
          <p:cNvPr id="9" name="Rectangle 8"/>
          <p:cNvSpPr/>
          <p:nvPr/>
        </p:nvSpPr>
        <p:spPr>
          <a:xfrm>
            <a:off x="1676772" y="4643844"/>
            <a:ext cx="6495628" cy="369332"/>
          </a:xfrm>
          <a:prstGeom prst="rect">
            <a:avLst/>
          </a:prstGeom>
        </p:spPr>
        <p:txBody>
          <a:bodyPr wrap="square">
            <a:spAutoFit/>
          </a:bodyPr>
          <a:lstStyle/>
          <a:p>
            <a:r>
              <a:rPr lang="en-GB" altLang="en-US" i="1" dirty="0"/>
              <a:t>means the height above sea level, usually measured in metres.</a:t>
            </a:r>
            <a:endParaRPr lang="en-GB" dirty="0"/>
          </a:p>
        </p:txBody>
      </p:sp>
      <p:sp>
        <p:nvSpPr>
          <p:cNvPr id="10" name="Rectangle 9"/>
          <p:cNvSpPr/>
          <p:nvPr/>
        </p:nvSpPr>
        <p:spPr>
          <a:xfrm>
            <a:off x="2555776" y="5013176"/>
            <a:ext cx="6038149" cy="369332"/>
          </a:xfrm>
          <a:prstGeom prst="rect">
            <a:avLst/>
          </a:prstGeom>
        </p:spPr>
        <p:txBody>
          <a:bodyPr wrap="square">
            <a:spAutoFit/>
          </a:bodyPr>
          <a:lstStyle/>
          <a:p>
            <a:pPr>
              <a:spcBef>
                <a:spcPct val="50000"/>
              </a:spcBef>
            </a:pPr>
            <a:r>
              <a:rPr lang="en-GB" altLang="en-US" i="1" dirty="0"/>
              <a:t>means a climate mostly influenced by the sea/ocean.</a:t>
            </a:r>
          </a:p>
        </p:txBody>
      </p:sp>
      <p:sp>
        <p:nvSpPr>
          <p:cNvPr id="11" name="Rectangle 10"/>
          <p:cNvSpPr/>
          <p:nvPr/>
        </p:nvSpPr>
        <p:spPr>
          <a:xfrm>
            <a:off x="2778080" y="5448708"/>
            <a:ext cx="4562788" cy="369332"/>
          </a:xfrm>
          <a:prstGeom prst="rect">
            <a:avLst/>
          </a:prstGeom>
        </p:spPr>
        <p:txBody>
          <a:bodyPr wrap="none">
            <a:spAutoFit/>
          </a:bodyPr>
          <a:lstStyle/>
          <a:p>
            <a:pPr>
              <a:spcBef>
                <a:spcPct val="50000"/>
              </a:spcBef>
            </a:pPr>
            <a:r>
              <a:rPr lang="en-GB" altLang="en-US" i="1" dirty="0"/>
              <a:t>means a climate mostly influenced by the land.</a:t>
            </a:r>
          </a:p>
        </p:txBody>
      </p:sp>
      <p:pic>
        <p:nvPicPr>
          <p:cNvPr id="5122"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78" t="27527" r="12984" b="17125"/>
          <a:stretch/>
        </p:blipFill>
        <p:spPr bwMode="auto">
          <a:xfrm rot="1641570">
            <a:off x="6853888" y="1495647"/>
            <a:ext cx="1717669" cy="78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5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1312" y="44624"/>
            <a:ext cx="6013176" cy="369332"/>
          </a:xfrm>
          <a:prstGeom prst="rect">
            <a:avLst/>
          </a:prstGeom>
          <a:noFill/>
        </p:spPr>
        <p:txBody>
          <a:bodyPr wrap="square" rtlCol="0">
            <a:spAutoFit/>
          </a:bodyPr>
          <a:lstStyle/>
          <a:p>
            <a:r>
              <a:rPr lang="en-GB" b="1" u="sng" dirty="0"/>
              <a:t>Why </a:t>
            </a:r>
            <a:r>
              <a:rPr lang="en-GB" b="1" u="sng"/>
              <a:t>is Margate </a:t>
            </a:r>
            <a:r>
              <a:rPr lang="en-GB" b="1" u="sng" dirty="0"/>
              <a:t>warmer than Aberdeen?</a:t>
            </a:r>
          </a:p>
        </p:txBody>
      </p:sp>
      <p:graphicFrame>
        <p:nvGraphicFramePr>
          <p:cNvPr id="5" name="Object 4"/>
          <p:cNvGraphicFramePr>
            <a:graphicFrameLocks noChangeAspect="1"/>
          </p:cNvGraphicFramePr>
          <p:nvPr>
            <p:extLst>
              <p:ext uri="{D42A27DB-BD31-4B8C-83A1-F6EECF244321}">
                <p14:modId xmlns:p14="http://schemas.microsoft.com/office/powerpoint/2010/main" val="3767670089"/>
              </p:ext>
            </p:extLst>
          </p:nvPr>
        </p:nvGraphicFramePr>
        <p:xfrm>
          <a:off x="3829362" y="1206610"/>
          <a:ext cx="3799374" cy="4616962"/>
        </p:xfrm>
        <a:graphic>
          <a:graphicData uri="http://schemas.openxmlformats.org/presentationml/2006/ole">
            <mc:AlternateContent xmlns:mc="http://schemas.openxmlformats.org/markup-compatibility/2006">
              <mc:Choice xmlns:v="urn:schemas-microsoft-com:vml" Requires="v">
                <p:oleObj spid="_x0000_s2051" name="Clip" r:id="rId3" imgW="2209680" imgH="2685960" progId="MS_ClipArt_Gallery.2">
                  <p:embed/>
                </p:oleObj>
              </mc:Choice>
              <mc:Fallback>
                <p:oleObj name="Clip" r:id="rId3" imgW="2209680" imgH="2685960" progId="MS_ClipArt_Gallery.2">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362" y="1206610"/>
                        <a:ext cx="3799374" cy="4616962"/>
                      </a:xfrm>
                      <a:prstGeom prst="rect">
                        <a:avLst/>
                      </a:prstGeom>
                      <a:solidFill>
                        <a:schemeClr val="bg1"/>
                      </a:solidFill>
                      <a:ln>
                        <a:noFill/>
                      </a:ln>
                      <a:effectLst/>
                    </p:spPr>
                  </p:pic>
                </p:oleObj>
              </mc:Fallback>
            </mc:AlternateContent>
          </a:graphicData>
        </a:graphic>
      </p:graphicFrame>
      <p:cxnSp>
        <p:nvCxnSpPr>
          <p:cNvPr id="8" name="Straight Connector 7"/>
          <p:cNvCxnSpPr/>
          <p:nvPr/>
        </p:nvCxnSpPr>
        <p:spPr>
          <a:xfrm>
            <a:off x="5379289" y="1700808"/>
            <a:ext cx="1584176" cy="40324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63888" y="4006647"/>
            <a:ext cx="4536504" cy="1230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240801" y="2089719"/>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249742" y="5187563"/>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a:stretch>
            <a:fillRect/>
          </a:stretch>
        </p:blipFill>
        <p:spPr>
          <a:xfrm>
            <a:off x="7759955" y="4153482"/>
            <a:ext cx="859694" cy="859694"/>
          </a:xfrm>
          <a:prstGeom prst="rect">
            <a:avLst/>
          </a:prstGeom>
        </p:spPr>
      </p:pic>
      <p:cxnSp>
        <p:nvCxnSpPr>
          <p:cNvPr id="20" name="Straight Arrow Connector 19"/>
          <p:cNvCxnSpPr/>
          <p:nvPr/>
        </p:nvCxnSpPr>
        <p:spPr>
          <a:xfrm flipV="1">
            <a:off x="2268255" y="5604200"/>
            <a:ext cx="938424" cy="895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75656" y="6514932"/>
            <a:ext cx="2091063" cy="369332"/>
          </a:xfrm>
          <a:prstGeom prst="rect">
            <a:avLst/>
          </a:prstGeom>
          <a:noFill/>
        </p:spPr>
        <p:txBody>
          <a:bodyPr wrap="square" rtlCol="0">
            <a:spAutoFit/>
          </a:bodyPr>
          <a:lstStyle/>
          <a:p>
            <a:r>
              <a:rPr lang="en-GB" i="1" dirty="0"/>
              <a:t>Prevailing wind</a:t>
            </a:r>
          </a:p>
        </p:txBody>
      </p:sp>
      <p:sp>
        <p:nvSpPr>
          <p:cNvPr id="22" name="TextBox 21"/>
          <p:cNvSpPr txBox="1"/>
          <p:nvPr/>
        </p:nvSpPr>
        <p:spPr>
          <a:xfrm>
            <a:off x="971600" y="4941168"/>
            <a:ext cx="2091063" cy="369332"/>
          </a:xfrm>
          <a:prstGeom prst="rect">
            <a:avLst/>
          </a:prstGeom>
          <a:noFill/>
        </p:spPr>
        <p:txBody>
          <a:bodyPr wrap="square" rtlCol="0">
            <a:spAutoFit/>
          </a:bodyPr>
          <a:lstStyle/>
          <a:p>
            <a:r>
              <a:rPr lang="en-GB" i="1" dirty="0"/>
              <a:t>Atlantic Ocean</a:t>
            </a:r>
          </a:p>
        </p:txBody>
      </p:sp>
      <p:graphicFrame>
        <p:nvGraphicFramePr>
          <p:cNvPr id="27" name="Table 26"/>
          <p:cNvGraphicFramePr>
            <a:graphicFrameLocks noGrp="1"/>
          </p:cNvGraphicFramePr>
          <p:nvPr>
            <p:extLst>
              <p:ext uri="{D42A27DB-BD31-4B8C-83A1-F6EECF244321}">
                <p14:modId xmlns:p14="http://schemas.microsoft.com/office/powerpoint/2010/main" val="4139088559"/>
              </p:ext>
            </p:extLst>
          </p:nvPr>
        </p:nvGraphicFramePr>
        <p:xfrm>
          <a:off x="4892436" y="671096"/>
          <a:ext cx="2919924" cy="741680"/>
        </p:xfrm>
        <a:graphic>
          <a:graphicData uri="http://schemas.openxmlformats.org/drawingml/2006/table">
            <a:tbl>
              <a:tblPr firstRow="1" bandRow="1">
                <a:tableStyleId>{5C22544A-7EE6-4342-B048-85BDC9FD1C3A}</a:tableStyleId>
              </a:tblPr>
              <a:tblGrid>
                <a:gridCol w="133574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370840">
                <a:tc>
                  <a:txBody>
                    <a:bodyPr/>
                    <a:lstStyle/>
                    <a:p>
                      <a:pPr algn="ctr"/>
                      <a:r>
                        <a:rPr lang="en-GB" sz="1400" b="1" dirty="0">
                          <a:solidFill>
                            <a:schemeClr val="tx1"/>
                          </a:solidFill>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extLst>
                  <a:ext uri="{0D108BD9-81ED-4DB2-BD59-A6C34878D82A}">
                    <a16:rowId xmlns:a16="http://schemas.microsoft.com/office/drawing/2014/main" val="10000"/>
                  </a:ext>
                </a:extLst>
              </a:tr>
              <a:tr h="370840">
                <a:tc>
                  <a:txBody>
                    <a:bodyPr/>
                    <a:lstStyle/>
                    <a:p>
                      <a:pPr algn="ctr"/>
                      <a:r>
                        <a:rPr lang="en-GB" sz="1400" b="1" dirty="0">
                          <a:solidFill>
                            <a:schemeClr val="tx1"/>
                          </a:solidFill>
                        </a:rPr>
                        <a:t>Aberdeen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539552" y="959817"/>
            <a:ext cx="2379095" cy="3693319"/>
          </a:xfrm>
          <a:prstGeom prst="rect">
            <a:avLst/>
          </a:prstGeom>
          <a:solidFill>
            <a:srgbClr val="FF5050">
              <a:alpha val="50196"/>
            </a:srgbClr>
          </a:solidFill>
          <a:ln>
            <a:solidFill>
              <a:schemeClr val="tx1"/>
            </a:solidFill>
          </a:ln>
        </p:spPr>
        <p:txBody>
          <a:bodyPr wrap="square" rtlCol="0">
            <a:spAutoFit/>
          </a:bodyPr>
          <a:lstStyle/>
          <a:p>
            <a:r>
              <a:rPr lang="en-GB" i="1" dirty="0"/>
              <a:t>The curvature of the Earth  spreads out the sunshine the Earth receives over a larger area in the north than in the south. </a:t>
            </a:r>
          </a:p>
          <a:p>
            <a:endParaRPr lang="en-GB" i="1" dirty="0"/>
          </a:p>
          <a:p>
            <a:r>
              <a:rPr lang="en-GB" i="1" dirty="0"/>
              <a:t>Therefore, Aberdeen, which is located further north than Margate, receives less intense sunshine and has cooler temperatures.</a:t>
            </a:r>
          </a:p>
        </p:txBody>
      </p:sp>
      <p:graphicFrame>
        <p:nvGraphicFramePr>
          <p:cNvPr id="19" name="Table 18"/>
          <p:cNvGraphicFramePr>
            <a:graphicFrameLocks noGrp="1"/>
          </p:cNvGraphicFramePr>
          <p:nvPr>
            <p:extLst>
              <p:ext uri="{D42A27DB-BD31-4B8C-83A1-F6EECF244321}">
                <p14:modId xmlns:p14="http://schemas.microsoft.com/office/powerpoint/2010/main" val="3289053969"/>
              </p:ext>
            </p:extLst>
          </p:nvPr>
        </p:nvGraphicFramePr>
        <p:xfrm>
          <a:off x="5612516" y="5783664"/>
          <a:ext cx="2919924" cy="741680"/>
        </p:xfrm>
        <a:graphic>
          <a:graphicData uri="http://schemas.openxmlformats.org/drawingml/2006/table">
            <a:tbl>
              <a:tblPr firstRow="1" bandRow="1">
                <a:tableStyleId>{5C22544A-7EE6-4342-B048-85BDC9FD1C3A}</a:tableStyleId>
              </a:tblPr>
              <a:tblGrid>
                <a:gridCol w="133574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370840">
                <a:tc>
                  <a:txBody>
                    <a:bodyPr/>
                    <a:lstStyle/>
                    <a:p>
                      <a:pPr algn="ctr"/>
                      <a:r>
                        <a:rPr lang="en-GB" sz="1400" b="1" dirty="0">
                          <a:solidFill>
                            <a:schemeClr val="tx1"/>
                          </a:solidFill>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extLst>
                  <a:ext uri="{0D108BD9-81ED-4DB2-BD59-A6C34878D82A}">
                    <a16:rowId xmlns:a16="http://schemas.microsoft.com/office/drawing/2014/main" val="10000"/>
                  </a:ext>
                </a:extLst>
              </a:tr>
              <a:tr h="370840">
                <a:tc>
                  <a:txBody>
                    <a:bodyPr/>
                    <a:lstStyle/>
                    <a:p>
                      <a:pPr algn="ctr"/>
                      <a:r>
                        <a:rPr lang="en-GB" sz="1400" b="1" dirty="0">
                          <a:solidFill>
                            <a:schemeClr val="tx1"/>
                          </a:solidFill>
                        </a:rPr>
                        <a:t>Margate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tc>
                  <a:txBody>
                    <a:bodyPr/>
                    <a:lstStyle/>
                    <a:p>
                      <a:pPr algn="ctr"/>
                      <a:r>
                        <a:rPr lang="en-GB" sz="1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9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5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36" y="632009"/>
            <a:ext cx="1795425" cy="106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91916" y="89350"/>
            <a:ext cx="3888432" cy="369332"/>
          </a:xfrm>
          <a:prstGeom prst="rect">
            <a:avLst/>
          </a:prstGeom>
          <a:noFill/>
        </p:spPr>
        <p:txBody>
          <a:bodyPr wrap="square" rtlCol="0">
            <a:spAutoFit/>
          </a:bodyPr>
          <a:lstStyle/>
          <a:p>
            <a:r>
              <a:rPr lang="en-GB" b="1" u="sng" dirty="0"/>
              <a:t>What are the three types of rainfall?</a:t>
            </a: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645" r="1188"/>
          <a:stretch/>
        </p:blipFill>
        <p:spPr bwMode="auto">
          <a:xfrm>
            <a:off x="88977" y="2067982"/>
            <a:ext cx="2973518" cy="367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484" t="2414" r="34121"/>
          <a:stretch/>
        </p:blipFill>
        <p:spPr bwMode="auto">
          <a:xfrm>
            <a:off x="6102695" y="2067982"/>
            <a:ext cx="2952328" cy="3665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41" r="67389"/>
          <a:stretch/>
        </p:blipFill>
        <p:spPr bwMode="auto">
          <a:xfrm>
            <a:off x="3136118" y="2067982"/>
            <a:ext cx="2875556" cy="367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A61F3746-2812-7645-9283-81F4FF87AD43}"/>
              </a:ext>
            </a:extLst>
          </p:cNvPr>
          <p:cNvSpPr txBox="1"/>
          <p:nvPr/>
        </p:nvSpPr>
        <p:spPr>
          <a:xfrm>
            <a:off x="88977" y="6487523"/>
            <a:ext cx="210675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i="1" dirty="0"/>
              <a:t>RELIEF PRECIPITATION (rainfall)</a:t>
            </a:r>
          </a:p>
        </p:txBody>
      </p:sp>
      <p:sp>
        <p:nvSpPr>
          <p:cNvPr id="9" name="TextBox 8">
            <a:extLst>
              <a:ext uri="{FF2B5EF4-FFF2-40B4-BE49-F238E27FC236}">
                <a16:creationId xmlns:a16="http://schemas.microsoft.com/office/drawing/2014/main" id="{CF77B8FD-0A03-DD43-AD27-ED216D604AC9}"/>
              </a:ext>
            </a:extLst>
          </p:cNvPr>
          <p:cNvSpPr txBox="1"/>
          <p:nvPr/>
        </p:nvSpPr>
        <p:spPr>
          <a:xfrm>
            <a:off x="80419" y="5804906"/>
            <a:ext cx="228772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i="1" dirty="0"/>
              <a:t>FRONTAL PRECIPITATION (rainfall)</a:t>
            </a:r>
          </a:p>
        </p:txBody>
      </p:sp>
      <p:sp>
        <p:nvSpPr>
          <p:cNvPr id="10" name="TextBox 9">
            <a:extLst>
              <a:ext uri="{FF2B5EF4-FFF2-40B4-BE49-F238E27FC236}">
                <a16:creationId xmlns:a16="http://schemas.microsoft.com/office/drawing/2014/main" id="{3F52049B-41F8-ED42-BD05-9F812D7EC8B5}"/>
              </a:ext>
            </a:extLst>
          </p:cNvPr>
          <p:cNvSpPr txBox="1"/>
          <p:nvPr/>
        </p:nvSpPr>
        <p:spPr>
          <a:xfrm>
            <a:off x="80419" y="6146421"/>
            <a:ext cx="269138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i="1" dirty="0"/>
              <a:t>CONVECTIONAL PRECIPITATION (rainfall)</a:t>
            </a:r>
          </a:p>
        </p:txBody>
      </p:sp>
      <p:sp>
        <p:nvSpPr>
          <p:cNvPr id="11" name="TextBox 10">
            <a:extLst>
              <a:ext uri="{FF2B5EF4-FFF2-40B4-BE49-F238E27FC236}">
                <a16:creationId xmlns:a16="http://schemas.microsoft.com/office/drawing/2014/main" id="{20AEADDB-437F-3B47-8E5A-4D47A8E7C832}"/>
              </a:ext>
            </a:extLst>
          </p:cNvPr>
          <p:cNvSpPr txBox="1"/>
          <p:nvPr/>
        </p:nvSpPr>
        <p:spPr>
          <a:xfrm>
            <a:off x="88977" y="-14322"/>
            <a:ext cx="1795425"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i="1" dirty="0"/>
              <a:t>Watch this YouTube video….</a:t>
            </a:r>
          </a:p>
        </p:txBody>
      </p:sp>
      <p:sp>
        <p:nvSpPr>
          <p:cNvPr id="12" name="TextBox 11">
            <a:extLst>
              <a:ext uri="{FF2B5EF4-FFF2-40B4-BE49-F238E27FC236}">
                <a16:creationId xmlns:a16="http://schemas.microsoft.com/office/drawing/2014/main" id="{BE299FFE-4E98-C94C-9319-C34C59261CC6}"/>
              </a:ext>
            </a:extLst>
          </p:cNvPr>
          <p:cNvSpPr txBox="1"/>
          <p:nvPr/>
        </p:nvSpPr>
        <p:spPr>
          <a:xfrm>
            <a:off x="2051720" y="632009"/>
            <a:ext cx="653453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i="1" dirty="0"/>
              <a:t>What are the 3 types of rainfall?</a:t>
            </a:r>
          </a:p>
          <a:p>
            <a:r>
              <a:rPr lang="en-GB" i="1" dirty="0"/>
              <a:t>Describe how all three cause rain, use diagrams in your explanation?</a:t>
            </a:r>
          </a:p>
          <a:p>
            <a:r>
              <a:rPr lang="en-GB" i="1" dirty="0"/>
              <a:t>What do they all have in common, what do they make clouds do?</a:t>
            </a:r>
          </a:p>
          <a:p>
            <a:r>
              <a:rPr lang="en-GB" i="1" dirty="0"/>
              <a:t>Which type effects the British Isles the most?</a:t>
            </a:r>
          </a:p>
        </p:txBody>
      </p:sp>
    </p:spTree>
    <p:extLst>
      <p:ext uri="{BB962C8B-B14F-4D97-AF65-F5344CB8AC3E}">
        <p14:creationId xmlns:p14="http://schemas.microsoft.com/office/powerpoint/2010/main" val="12162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954660" y="57150"/>
            <a:ext cx="4209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u="sng" dirty="0"/>
              <a:t>Title: What is weather and climate?</a:t>
            </a:r>
          </a:p>
        </p:txBody>
      </p:sp>
      <p:sp>
        <p:nvSpPr>
          <p:cNvPr id="2" name="TextBox 1"/>
          <p:cNvSpPr txBox="1"/>
          <p:nvPr/>
        </p:nvSpPr>
        <p:spPr>
          <a:xfrm>
            <a:off x="755576" y="980728"/>
            <a:ext cx="7272808" cy="5355312"/>
          </a:xfrm>
          <a:prstGeom prst="rect">
            <a:avLst/>
          </a:prstGeom>
          <a:noFill/>
        </p:spPr>
        <p:txBody>
          <a:bodyPr wrap="square" rtlCol="0">
            <a:spAutoFit/>
          </a:bodyPr>
          <a:lstStyle/>
          <a:p>
            <a:pPr marL="342900" indent="-342900">
              <a:buAutoNum type="arabicPeriod"/>
            </a:pPr>
            <a:r>
              <a:rPr lang="en-GB" b="1" dirty="0"/>
              <a:t>What does Weather mean?</a:t>
            </a:r>
          </a:p>
          <a:p>
            <a:pPr marL="342900" indent="-342900">
              <a:buAutoNum type="arabicPeriod"/>
            </a:pPr>
            <a:endParaRPr lang="en-GB" b="1" dirty="0"/>
          </a:p>
          <a:p>
            <a:r>
              <a:rPr lang="en-GB" b="1" dirty="0"/>
              <a:t>2. What does Climate mean?</a:t>
            </a:r>
          </a:p>
          <a:p>
            <a:endParaRPr lang="en-GB" b="1" dirty="0"/>
          </a:p>
          <a:p>
            <a:r>
              <a:rPr lang="en-GB" b="1" dirty="0"/>
              <a:t>3. What happens to temperature the further from the equator you travel?</a:t>
            </a:r>
          </a:p>
          <a:p>
            <a:endParaRPr lang="en-GB" b="1" dirty="0"/>
          </a:p>
          <a:p>
            <a:r>
              <a:rPr lang="en-GB" b="1" dirty="0"/>
              <a:t>4. What happens to temperature the higher up you go?</a:t>
            </a:r>
          </a:p>
          <a:p>
            <a:endParaRPr lang="en-GB" b="1" dirty="0"/>
          </a:p>
          <a:p>
            <a:r>
              <a:rPr lang="en-GB" b="1" dirty="0"/>
              <a:t>5. Which part of the UK has the Warmest and wettest climate?</a:t>
            </a:r>
          </a:p>
          <a:p>
            <a:endParaRPr lang="en-GB" b="1" dirty="0"/>
          </a:p>
          <a:p>
            <a:r>
              <a:rPr lang="en-GB" b="1" dirty="0"/>
              <a:t>6. Which part of the UK has the coolest and driest climate?</a:t>
            </a:r>
          </a:p>
          <a:p>
            <a:endParaRPr lang="en-GB" b="1" dirty="0"/>
          </a:p>
          <a:p>
            <a:r>
              <a:rPr lang="en-GB" b="1" dirty="0"/>
              <a:t>7. Which part of the UK has the warmest and driest climate?</a:t>
            </a:r>
          </a:p>
          <a:p>
            <a:endParaRPr lang="en-GB" b="1" dirty="0"/>
          </a:p>
          <a:p>
            <a:r>
              <a:rPr lang="en-GB" b="1" dirty="0"/>
              <a:t>How do the following three factors effect the UK`s climate?</a:t>
            </a:r>
          </a:p>
          <a:p>
            <a:r>
              <a:rPr lang="en-GB" b="1" dirty="0"/>
              <a:t> 8.     Latitude</a:t>
            </a:r>
          </a:p>
          <a:p>
            <a:r>
              <a:rPr lang="en-GB" b="1" dirty="0"/>
              <a:t> 9.     Prevailing wind</a:t>
            </a:r>
          </a:p>
          <a:p>
            <a:r>
              <a:rPr lang="en-GB" b="1" dirty="0"/>
              <a:t> 10.   Relief (Shape of the land)</a:t>
            </a:r>
          </a:p>
          <a:p>
            <a:r>
              <a:rPr lang="en-GB" b="1" dirty="0"/>
              <a:t>     </a:t>
            </a:r>
          </a:p>
        </p:txBody>
      </p:sp>
    </p:spTree>
    <p:extLst>
      <p:ext uri="{BB962C8B-B14F-4D97-AF65-F5344CB8AC3E}">
        <p14:creationId xmlns:p14="http://schemas.microsoft.com/office/powerpoint/2010/main" val="54508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954660" y="35332"/>
            <a:ext cx="4209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u="sng" dirty="0"/>
              <a:t>Recap: What is weather and climate?</a:t>
            </a:r>
          </a:p>
        </p:txBody>
      </p:sp>
      <p:sp>
        <p:nvSpPr>
          <p:cNvPr id="2" name="TextBox 1"/>
          <p:cNvSpPr txBox="1"/>
          <p:nvPr/>
        </p:nvSpPr>
        <p:spPr>
          <a:xfrm>
            <a:off x="683568" y="392138"/>
            <a:ext cx="7272808" cy="6186309"/>
          </a:xfrm>
          <a:prstGeom prst="rect">
            <a:avLst/>
          </a:prstGeom>
          <a:noFill/>
        </p:spPr>
        <p:txBody>
          <a:bodyPr wrap="square" rtlCol="0">
            <a:spAutoFit/>
          </a:bodyPr>
          <a:lstStyle/>
          <a:p>
            <a:pPr marL="342900" indent="-342900">
              <a:buAutoNum type="arabicPeriod"/>
            </a:pPr>
            <a:r>
              <a:rPr lang="en-GB" b="1" dirty="0"/>
              <a:t>What does Weather mean?</a:t>
            </a:r>
          </a:p>
          <a:p>
            <a:endParaRPr lang="en-GB" b="1" dirty="0"/>
          </a:p>
          <a:p>
            <a:r>
              <a:rPr lang="en-GB" b="1" dirty="0"/>
              <a:t>2. What does Climate mean?</a:t>
            </a:r>
          </a:p>
          <a:p>
            <a:endParaRPr lang="en-GB" b="1" dirty="0"/>
          </a:p>
          <a:p>
            <a:r>
              <a:rPr lang="en-GB" b="1" dirty="0"/>
              <a:t>3. What happens to temperature the further from the equator you travel?</a:t>
            </a:r>
          </a:p>
          <a:p>
            <a:endParaRPr lang="en-GB" b="1" dirty="0"/>
          </a:p>
          <a:p>
            <a:r>
              <a:rPr lang="en-GB" b="1" dirty="0"/>
              <a:t>4. What happens to temperature the higher up you go?</a:t>
            </a:r>
          </a:p>
          <a:p>
            <a:endParaRPr lang="en-GB" b="1" dirty="0"/>
          </a:p>
          <a:p>
            <a:r>
              <a:rPr lang="en-GB" b="1" dirty="0"/>
              <a:t>5. Which part of the UK has the Warmest and wettest climate?</a:t>
            </a:r>
          </a:p>
          <a:p>
            <a:endParaRPr lang="en-GB" b="1" dirty="0"/>
          </a:p>
          <a:p>
            <a:r>
              <a:rPr lang="en-GB" b="1" dirty="0"/>
              <a:t>6. Which part of the UK has the coolest and driest climate?</a:t>
            </a:r>
          </a:p>
          <a:p>
            <a:endParaRPr lang="en-GB" b="1" dirty="0"/>
          </a:p>
          <a:p>
            <a:r>
              <a:rPr lang="en-GB" b="1" dirty="0"/>
              <a:t>7. Which part of the UK has the warmest and driest climate?</a:t>
            </a:r>
          </a:p>
          <a:p>
            <a:endParaRPr lang="en-GB" b="1" dirty="0"/>
          </a:p>
          <a:p>
            <a:r>
              <a:rPr lang="en-GB" b="1" dirty="0"/>
              <a:t>How do the following three factors effect the UK`s climate?</a:t>
            </a:r>
          </a:p>
          <a:p>
            <a:r>
              <a:rPr lang="en-GB" b="1" dirty="0"/>
              <a:t> 8.     Latitude</a:t>
            </a:r>
          </a:p>
          <a:p>
            <a:endParaRPr lang="en-GB" b="1" dirty="0"/>
          </a:p>
          <a:p>
            <a:r>
              <a:rPr lang="en-GB" b="1" dirty="0"/>
              <a:t> 9.     Prevailing wind</a:t>
            </a:r>
          </a:p>
          <a:p>
            <a:endParaRPr lang="en-GB" b="1" dirty="0"/>
          </a:p>
          <a:p>
            <a:endParaRPr lang="en-GB" b="1" dirty="0"/>
          </a:p>
          <a:p>
            <a:r>
              <a:rPr lang="en-GB" b="1" dirty="0"/>
              <a:t> 10.   Relief (Shape of the land)</a:t>
            </a:r>
          </a:p>
          <a:p>
            <a:r>
              <a:rPr lang="en-GB" b="1" dirty="0"/>
              <a:t>     </a:t>
            </a:r>
          </a:p>
        </p:txBody>
      </p:sp>
      <p:sp>
        <p:nvSpPr>
          <p:cNvPr id="3" name="TextBox 2"/>
          <p:cNvSpPr txBox="1"/>
          <p:nvPr/>
        </p:nvSpPr>
        <p:spPr>
          <a:xfrm>
            <a:off x="1763688" y="608162"/>
            <a:ext cx="5832648" cy="369332"/>
          </a:xfrm>
          <a:prstGeom prst="rect">
            <a:avLst/>
          </a:prstGeom>
          <a:noFill/>
        </p:spPr>
        <p:txBody>
          <a:bodyPr wrap="square" rtlCol="0">
            <a:spAutoFit/>
          </a:bodyPr>
          <a:lstStyle/>
          <a:p>
            <a:r>
              <a:rPr lang="en-GB" dirty="0">
                <a:solidFill>
                  <a:srgbClr val="FF0000"/>
                </a:solidFill>
              </a:rPr>
              <a:t>The day to day changes in the atmosphere over a small area</a:t>
            </a:r>
          </a:p>
        </p:txBody>
      </p:sp>
      <p:sp>
        <p:nvSpPr>
          <p:cNvPr id="4" name="TextBox 3"/>
          <p:cNvSpPr txBox="1"/>
          <p:nvPr/>
        </p:nvSpPr>
        <p:spPr>
          <a:xfrm>
            <a:off x="1763688" y="1184226"/>
            <a:ext cx="6408712" cy="369332"/>
          </a:xfrm>
          <a:prstGeom prst="rect">
            <a:avLst/>
          </a:prstGeom>
          <a:noFill/>
        </p:spPr>
        <p:txBody>
          <a:bodyPr wrap="square" rtlCol="0">
            <a:spAutoFit/>
          </a:bodyPr>
          <a:lstStyle/>
          <a:p>
            <a:r>
              <a:rPr lang="en-GB" dirty="0">
                <a:solidFill>
                  <a:srgbClr val="FF0000"/>
                </a:solidFill>
              </a:rPr>
              <a:t>The average weather conditions over a long time and large area.</a:t>
            </a:r>
          </a:p>
        </p:txBody>
      </p:sp>
      <p:sp>
        <p:nvSpPr>
          <p:cNvPr id="6" name="TextBox 5"/>
          <p:cNvSpPr txBox="1"/>
          <p:nvPr/>
        </p:nvSpPr>
        <p:spPr>
          <a:xfrm>
            <a:off x="1763688" y="1760290"/>
            <a:ext cx="6336704" cy="369332"/>
          </a:xfrm>
          <a:prstGeom prst="rect">
            <a:avLst/>
          </a:prstGeom>
          <a:noFill/>
        </p:spPr>
        <p:txBody>
          <a:bodyPr wrap="square" rtlCol="0">
            <a:spAutoFit/>
          </a:bodyPr>
          <a:lstStyle/>
          <a:p>
            <a:r>
              <a:rPr lang="en-GB" dirty="0">
                <a:solidFill>
                  <a:srgbClr val="FF0000"/>
                </a:solidFill>
              </a:rPr>
              <a:t>Temperature decreases the further from the equator you travel.</a:t>
            </a:r>
          </a:p>
        </p:txBody>
      </p:sp>
      <p:sp>
        <p:nvSpPr>
          <p:cNvPr id="8" name="TextBox 7"/>
          <p:cNvSpPr txBox="1"/>
          <p:nvPr/>
        </p:nvSpPr>
        <p:spPr>
          <a:xfrm>
            <a:off x="1763688" y="2255054"/>
            <a:ext cx="6336704" cy="369332"/>
          </a:xfrm>
          <a:prstGeom prst="rect">
            <a:avLst/>
          </a:prstGeom>
          <a:noFill/>
        </p:spPr>
        <p:txBody>
          <a:bodyPr wrap="square" rtlCol="0">
            <a:spAutoFit/>
          </a:bodyPr>
          <a:lstStyle/>
          <a:p>
            <a:r>
              <a:rPr lang="en-GB" dirty="0">
                <a:solidFill>
                  <a:srgbClr val="FF0000"/>
                </a:solidFill>
              </a:rPr>
              <a:t>Temperature decreases the higher up in the atmosphere you go.</a:t>
            </a:r>
          </a:p>
        </p:txBody>
      </p:sp>
      <p:sp>
        <p:nvSpPr>
          <p:cNvPr id="7" name="TextBox 6"/>
          <p:cNvSpPr txBox="1"/>
          <p:nvPr/>
        </p:nvSpPr>
        <p:spPr>
          <a:xfrm>
            <a:off x="1763688" y="2840410"/>
            <a:ext cx="3240360" cy="369332"/>
          </a:xfrm>
          <a:prstGeom prst="rect">
            <a:avLst/>
          </a:prstGeom>
          <a:noFill/>
        </p:spPr>
        <p:txBody>
          <a:bodyPr wrap="square" rtlCol="0">
            <a:spAutoFit/>
          </a:bodyPr>
          <a:lstStyle/>
          <a:p>
            <a:r>
              <a:rPr lang="en-GB" dirty="0">
                <a:solidFill>
                  <a:srgbClr val="FF0000"/>
                </a:solidFill>
              </a:rPr>
              <a:t>The south west</a:t>
            </a:r>
          </a:p>
        </p:txBody>
      </p:sp>
      <p:sp>
        <p:nvSpPr>
          <p:cNvPr id="10" name="TextBox 9"/>
          <p:cNvSpPr txBox="1"/>
          <p:nvPr/>
        </p:nvSpPr>
        <p:spPr>
          <a:xfrm>
            <a:off x="1763688" y="3335174"/>
            <a:ext cx="3240360" cy="369332"/>
          </a:xfrm>
          <a:prstGeom prst="rect">
            <a:avLst/>
          </a:prstGeom>
          <a:noFill/>
        </p:spPr>
        <p:txBody>
          <a:bodyPr wrap="square" rtlCol="0">
            <a:spAutoFit/>
          </a:bodyPr>
          <a:lstStyle/>
          <a:p>
            <a:r>
              <a:rPr lang="en-GB" dirty="0">
                <a:solidFill>
                  <a:srgbClr val="FF0000"/>
                </a:solidFill>
              </a:rPr>
              <a:t>The north east</a:t>
            </a:r>
          </a:p>
        </p:txBody>
      </p:sp>
      <p:sp>
        <p:nvSpPr>
          <p:cNvPr id="11" name="TextBox 10"/>
          <p:cNvSpPr txBox="1"/>
          <p:nvPr/>
        </p:nvSpPr>
        <p:spPr>
          <a:xfrm>
            <a:off x="1763688" y="3911238"/>
            <a:ext cx="3240360" cy="369332"/>
          </a:xfrm>
          <a:prstGeom prst="rect">
            <a:avLst/>
          </a:prstGeom>
          <a:noFill/>
        </p:spPr>
        <p:txBody>
          <a:bodyPr wrap="square" rtlCol="0">
            <a:spAutoFit/>
          </a:bodyPr>
          <a:lstStyle/>
          <a:p>
            <a:r>
              <a:rPr lang="en-GB" dirty="0">
                <a:solidFill>
                  <a:srgbClr val="FF0000"/>
                </a:solidFill>
              </a:rPr>
              <a:t>The south east</a:t>
            </a:r>
          </a:p>
        </p:txBody>
      </p:sp>
      <p:sp>
        <p:nvSpPr>
          <p:cNvPr id="12" name="TextBox 11"/>
          <p:cNvSpPr txBox="1"/>
          <p:nvPr/>
        </p:nvSpPr>
        <p:spPr>
          <a:xfrm>
            <a:off x="2627784" y="4509120"/>
            <a:ext cx="6480720" cy="646331"/>
          </a:xfrm>
          <a:prstGeom prst="rect">
            <a:avLst/>
          </a:prstGeom>
          <a:noFill/>
        </p:spPr>
        <p:txBody>
          <a:bodyPr wrap="square" rtlCol="0">
            <a:spAutoFit/>
          </a:bodyPr>
          <a:lstStyle/>
          <a:p>
            <a:r>
              <a:rPr lang="en-GB" dirty="0">
                <a:solidFill>
                  <a:srgbClr val="FF0000"/>
                </a:solidFill>
              </a:rPr>
              <a:t>The UK is about half way between the equator and the North Pole and it therefore has a moderate climate, not too hot or too cold.</a:t>
            </a:r>
          </a:p>
        </p:txBody>
      </p:sp>
      <p:sp>
        <p:nvSpPr>
          <p:cNvPr id="14" name="TextBox 13"/>
          <p:cNvSpPr txBox="1"/>
          <p:nvPr/>
        </p:nvSpPr>
        <p:spPr>
          <a:xfrm>
            <a:off x="2627784" y="5085184"/>
            <a:ext cx="6264696" cy="923330"/>
          </a:xfrm>
          <a:prstGeom prst="rect">
            <a:avLst/>
          </a:prstGeom>
          <a:noFill/>
        </p:spPr>
        <p:txBody>
          <a:bodyPr wrap="square" rtlCol="0">
            <a:spAutoFit/>
          </a:bodyPr>
          <a:lstStyle/>
          <a:p>
            <a:r>
              <a:rPr lang="en-GB" dirty="0">
                <a:solidFill>
                  <a:srgbClr val="FF0000"/>
                </a:solidFill>
              </a:rPr>
              <a:t>The south west prevailing wind brings moisture from the Atlantic Ocean. Although this brings us rain, it also warms the climate in the winter and cools the climate in the summer.</a:t>
            </a:r>
          </a:p>
        </p:txBody>
      </p:sp>
      <p:sp>
        <p:nvSpPr>
          <p:cNvPr id="16" name="TextBox 15"/>
          <p:cNvSpPr txBox="1"/>
          <p:nvPr/>
        </p:nvSpPr>
        <p:spPr>
          <a:xfrm>
            <a:off x="2627784" y="6106070"/>
            <a:ext cx="6480720" cy="646331"/>
          </a:xfrm>
          <a:prstGeom prst="rect">
            <a:avLst/>
          </a:prstGeom>
          <a:noFill/>
        </p:spPr>
        <p:txBody>
          <a:bodyPr wrap="square" rtlCol="0">
            <a:spAutoFit/>
          </a:bodyPr>
          <a:lstStyle/>
          <a:p>
            <a:r>
              <a:rPr lang="en-GB" dirty="0">
                <a:solidFill>
                  <a:srgbClr val="FF0000"/>
                </a:solidFill>
              </a:rPr>
              <a:t>The hills and mountains in the west of the UK force the air to rise, this results in more rainfall in the west of the UK than in the east.</a:t>
            </a:r>
          </a:p>
        </p:txBody>
      </p:sp>
    </p:spTree>
    <p:extLst>
      <p:ext uri="{BB962C8B-B14F-4D97-AF65-F5344CB8AC3E}">
        <p14:creationId xmlns:p14="http://schemas.microsoft.com/office/powerpoint/2010/main" val="18301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7" grpId="0"/>
      <p:bldP spid="10" grpId="0"/>
      <p:bldP spid="11" grpId="0"/>
      <p:bldP spid="12"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5746030"/>
            <a:ext cx="8208912" cy="923330"/>
          </a:xfrm>
          <a:prstGeom prst="rect">
            <a:avLst/>
          </a:prstGeom>
          <a:noFill/>
          <a:ln>
            <a:solidFill>
              <a:schemeClr val="tx1"/>
            </a:solidFill>
          </a:ln>
        </p:spPr>
        <p:txBody>
          <a:bodyPr wrap="square" rtlCol="0">
            <a:spAutoFit/>
          </a:bodyPr>
          <a:lstStyle/>
          <a:p>
            <a:r>
              <a:rPr lang="en-GB" i="1" dirty="0"/>
              <a:t>At the equator the sunlight is at its most intense because the Sun is mostly overhead. At the Poles sunlight strikes the Earth at an angle and is therefore spread out over a larger area, making the Sun`s radiation less intense. </a:t>
            </a:r>
          </a:p>
        </p:txBody>
      </p:sp>
      <p:pic>
        <p:nvPicPr>
          <p:cNvPr id="5" name="Picture 6" descr="Image result for sun energy at equator"/>
          <p:cNvPicPr>
            <a:picLocks noChangeAspect="1" noChangeArrowheads="1"/>
          </p:cNvPicPr>
          <p:nvPr/>
        </p:nvPicPr>
        <p:blipFill rotWithShape="1">
          <a:blip r:embed="rId2">
            <a:extLst>
              <a:ext uri="{28A0092B-C50C-407E-A947-70E740481C1C}">
                <a14:useLocalDpi xmlns:a14="http://schemas.microsoft.com/office/drawing/2010/main" val="0"/>
              </a:ext>
            </a:extLst>
          </a:blip>
          <a:srcRect l="13912" t="29937" r="10281" b="834"/>
          <a:stretch/>
        </p:blipFill>
        <p:spPr bwMode="auto">
          <a:xfrm>
            <a:off x="755576" y="927062"/>
            <a:ext cx="8208912" cy="4674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339752" y="116632"/>
            <a:ext cx="540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u="sng" dirty="0"/>
              <a:t>Why is it hotter at the Equator than at the Poles?</a:t>
            </a:r>
          </a:p>
        </p:txBody>
      </p:sp>
      <p:sp>
        <p:nvSpPr>
          <p:cNvPr id="7" name="Rectangle 6"/>
          <p:cNvSpPr/>
          <p:nvPr/>
        </p:nvSpPr>
        <p:spPr>
          <a:xfrm>
            <a:off x="611560" y="548680"/>
            <a:ext cx="8352928" cy="369332"/>
          </a:xfrm>
          <a:prstGeom prst="rect">
            <a:avLst/>
          </a:prstGeom>
        </p:spPr>
        <p:txBody>
          <a:bodyPr wrap="square">
            <a:spAutoFit/>
          </a:bodyPr>
          <a:lstStyle/>
          <a:p>
            <a:pPr>
              <a:spcBef>
                <a:spcPct val="50000"/>
              </a:spcBef>
            </a:pPr>
            <a:r>
              <a:rPr lang="en-GB" altLang="en-US" dirty="0"/>
              <a:t>2. Use the following diagram to explain why it is hotter at the equator than at the Poles.</a:t>
            </a:r>
          </a:p>
        </p:txBody>
      </p:sp>
    </p:spTree>
    <p:extLst>
      <p:ext uri="{BB962C8B-B14F-4D97-AF65-F5344CB8AC3E}">
        <p14:creationId xmlns:p14="http://schemas.microsoft.com/office/powerpoint/2010/main" val="323919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altitude and cl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773996"/>
            <a:ext cx="6408713" cy="4743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7256" y="35332"/>
            <a:ext cx="5005064" cy="369332"/>
          </a:xfrm>
          <a:prstGeom prst="rect">
            <a:avLst/>
          </a:prstGeom>
          <a:noFill/>
        </p:spPr>
        <p:txBody>
          <a:bodyPr wrap="square" rtlCol="0">
            <a:spAutoFit/>
          </a:bodyPr>
          <a:lstStyle/>
          <a:p>
            <a:r>
              <a:rPr lang="en-GB" b="1" u="sng" dirty="0"/>
              <a:t>Why does it get colder the higher up you go?</a:t>
            </a:r>
          </a:p>
        </p:txBody>
      </p:sp>
      <p:sp>
        <p:nvSpPr>
          <p:cNvPr id="5" name="TextBox 4"/>
          <p:cNvSpPr txBox="1"/>
          <p:nvPr/>
        </p:nvSpPr>
        <p:spPr>
          <a:xfrm>
            <a:off x="957536" y="-1057292"/>
            <a:ext cx="7593930" cy="369332"/>
          </a:xfrm>
          <a:prstGeom prst="rect">
            <a:avLst/>
          </a:prstGeom>
          <a:noFill/>
        </p:spPr>
        <p:txBody>
          <a:bodyPr wrap="square" rtlCol="0">
            <a:spAutoFit/>
          </a:bodyPr>
          <a:lstStyle/>
          <a:p>
            <a:r>
              <a:rPr lang="en-GB" dirty="0"/>
              <a:t>Use the following diagram to describe the effect of altitude on temperature .</a:t>
            </a:r>
          </a:p>
        </p:txBody>
      </p:sp>
      <p:sp>
        <p:nvSpPr>
          <p:cNvPr id="8" name="TextBox 7"/>
          <p:cNvSpPr txBox="1"/>
          <p:nvPr/>
        </p:nvSpPr>
        <p:spPr>
          <a:xfrm>
            <a:off x="611560" y="5589240"/>
            <a:ext cx="8399054" cy="1200329"/>
          </a:xfrm>
          <a:prstGeom prst="rect">
            <a:avLst/>
          </a:prstGeom>
          <a:noFill/>
          <a:ln>
            <a:solidFill>
              <a:schemeClr val="tx1"/>
            </a:solidFill>
          </a:ln>
        </p:spPr>
        <p:txBody>
          <a:bodyPr wrap="square" rtlCol="0">
            <a:spAutoFit/>
          </a:bodyPr>
          <a:lstStyle/>
          <a:p>
            <a:r>
              <a:rPr lang="en-GB" i="1" dirty="0"/>
              <a:t>At sea level you have about 14 pounds per square inch of air pressure pushing down on you. This high air pressure means the air is dense and can retain heat, so it is warm.</a:t>
            </a:r>
          </a:p>
          <a:p>
            <a:r>
              <a:rPr lang="en-GB" i="1" dirty="0"/>
              <a:t>High up in the atmosphere air pressure drops, the air becomes less dense and can not hold on to heat, so it is cold.</a:t>
            </a:r>
          </a:p>
        </p:txBody>
      </p:sp>
      <p:pic>
        <p:nvPicPr>
          <p:cNvPr id="12" name="Picture 11"/>
          <p:cNvPicPr>
            <a:picLocks noChangeAspect="1"/>
          </p:cNvPicPr>
          <p:nvPr/>
        </p:nvPicPr>
        <p:blipFill rotWithShape="1">
          <a:blip r:embed="rId4"/>
          <a:srcRect l="7466" t="5900" r="63413" b="15350"/>
          <a:stretch/>
        </p:blipFill>
        <p:spPr>
          <a:xfrm>
            <a:off x="7691" y="764704"/>
            <a:ext cx="2719903" cy="4736408"/>
          </a:xfrm>
          <a:prstGeom prst="rect">
            <a:avLst/>
          </a:prstGeom>
        </p:spPr>
      </p:pic>
      <p:sp>
        <p:nvSpPr>
          <p:cNvPr id="13" name="TextBox 12"/>
          <p:cNvSpPr txBox="1"/>
          <p:nvPr/>
        </p:nvSpPr>
        <p:spPr>
          <a:xfrm>
            <a:off x="395536" y="1556792"/>
            <a:ext cx="1224136" cy="276999"/>
          </a:xfrm>
          <a:prstGeom prst="rect">
            <a:avLst/>
          </a:prstGeom>
          <a:solidFill>
            <a:schemeClr val="bg1"/>
          </a:solidFill>
          <a:ln>
            <a:solidFill>
              <a:schemeClr val="tx1"/>
            </a:solidFill>
          </a:ln>
        </p:spPr>
        <p:txBody>
          <a:bodyPr wrap="square" rtlCol="0">
            <a:spAutoFit/>
          </a:bodyPr>
          <a:lstStyle/>
          <a:p>
            <a:r>
              <a:rPr lang="en-GB" sz="1200" b="1" dirty="0"/>
              <a:t>1. Air molecules</a:t>
            </a:r>
          </a:p>
        </p:txBody>
      </p:sp>
      <p:cxnSp>
        <p:nvCxnSpPr>
          <p:cNvPr id="16" name="Straight Arrow Connector 15"/>
          <p:cNvCxnSpPr/>
          <p:nvPr/>
        </p:nvCxnSpPr>
        <p:spPr>
          <a:xfrm>
            <a:off x="873271" y="1833791"/>
            <a:ext cx="26321" cy="37107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11560" y="404664"/>
            <a:ext cx="8352928" cy="369332"/>
          </a:xfrm>
          <a:prstGeom prst="rect">
            <a:avLst/>
          </a:prstGeom>
        </p:spPr>
        <p:txBody>
          <a:bodyPr wrap="square">
            <a:spAutoFit/>
          </a:bodyPr>
          <a:lstStyle/>
          <a:p>
            <a:pPr>
              <a:spcBef>
                <a:spcPct val="50000"/>
              </a:spcBef>
            </a:pPr>
            <a:r>
              <a:rPr lang="en-GB" altLang="en-US" dirty="0"/>
              <a:t>3. Use the following diagrams to explain why it is colder the higher up you go.</a:t>
            </a:r>
          </a:p>
        </p:txBody>
      </p:sp>
      <p:sp>
        <p:nvSpPr>
          <p:cNvPr id="24" name="Down Arrow 23"/>
          <p:cNvSpPr/>
          <p:nvPr/>
        </p:nvSpPr>
        <p:spPr>
          <a:xfrm>
            <a:off x="1331640" y="746705"/>
            <a:ext cx="1872208" cy="4754407"/>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139952" y="5157192"/>
            <a:ext cx="4860032" cy="307777"/>
          </a:xfrm>
          <a:prstGeom prst="rect">
            <a:avLst/>
          </a:prstGeom>
          <a:solidFill>
            <a:schemeClr val="bg1"/>
          </a:solidFill>
        </p:spPr>
        <p:txBody>
          <a:bodyPr wrap="square">
            <a:spAutoFit/>
          </a:bodyPr>
          <a:lstStyle/>
          <a:p>
            <a:pPr algn="ctr"/>
            <a:r>
              <a:rPr lang="en-GB" sz="1400" b="1" dirty="0">
                <a:solidFill>
                  <a:srgbClr val="222222"/>
                </a:solidFill>
                <a:latin typeface="arial" panose="020B0604020202020204" pitchFamily="34" charset="0"/>
              </a:rPr>
              <a:t>4. At sea level, air pressure 1 kilogram per square cm.</a:t>
            </a:r>
            <a:endParaRPr lang="en-GB" sz="1400" b="1" dirty="0"/>
          </a:p>
        </p:txBody>
      </p:sp>
      <p:sp>
        <p:nvSpPr>
          <p:cNvPr id="22" name="Rectangle 21"/>
          <p:cNvSpPr/>
          <p:nvPr/>
        </p:nvSpPr>
        <p:spPr>
          <a:xfrm rot="16200000">
            <a:off x="333981" y="2376462"/>
            <a:ext cx="3814683" cy="738664"/>
          </a:xfrm>
          <a:prstGeom prst="rect">
            <a:avLst/>
          </a:prstGeom>
          <a:noFill/>
          <a:ln>
            <a:noFill/>
          </a:ln>
        </p:spPr>
        <p:txBody>
          <a:bodyPr wrap="square">
            <a:spAutoFit/>
          </a:bodyPr>
          <a:lstStyle/>
          <a:p>
            <a:r>
              <a:rPr lang="en-GB" sz="1400" b="1" dirty="0">
                <a:solidFill>
                  <a:srgbClr val="222222"/>
                </a:solidFill>
                <a:latin typeface="arial" panose="020B0604020202020204" pitchFamily="34" charset="0"/>
              </a:rPr>
              <a:t>2. Earth's atmosphere is about 300 miles thick, but most of it is within10 miles the surface. </a:t>
            </a:r>
            <a:endParaRPr lang="en-GB" sz="1400" b="1" dirty="0"/>
          </a:p>
        </p:txBody>
      </p:sp>
      <p:sp>
        <p:nvSpPr>
          <p:cNvPr id="17" name="TextBox 16"/>
          <p:cNvSpPr txBox="1"/>
          <p:nvPr/>
        </p:nvSpPr>
        <p:spPr>
          <a:xfrm>
            <a:off x="3491880" y="838453"/>
            <a:ext cx="5112568" cy="923330"/>
          </a:xfrm>
          <a:prstGeom prst="rect">
            <a:avLst/>
          </a:prstGeom>
          <a:solidFill>
            <a:schemeClr val="bg1"/>
          </a:solidFill>
          <a:ln>
            <a:solidFill>
              <a:schemeClr val="tx1"/>
            </a:solidFill>
          </a:ln>
        </p:spPr>
        <p:txBody>
          <a:bodyPr wrap="square" rtlCol="0">
            <a:spAutoFit/>
          </a:bodyPr>
          <a:lstStyle/>
          <a:p>
            <a:pPr algn="ctr"/>
            <a:r>
              <a:rPr lang="en-GB" b="1" dirty="0"/>
              <a:t>Low air pressure.</a:t>
            </a:r>
          </a:p>
          <a:p>
            <a:pPr algn="ctr"/>
            <a:r>
              <a:rPr lang="en-GB" dirty="0"/>
              <a:t>3. The air is thin so there are less modules in the air to retain heat.</a:t>
            </a:r>
          </a:p>
        </p:txBody>
      </p:sp>
      <p:sp>
        <p:nvSpPr>
          <p:cNvPr id="23" name="TextBox 22"/>
          <p:cNvSpPr txBox="1"/>
          <p:nvPr/>
        </p:nvSpPr>
        <p:spPr>
          <a:xfrm>
            <a:off x="5508104" y="3717032"/>
            <a:ext cx="3456384" cy="1200329"/>
          </a:xfrm>
          <a:prstGeom prst="rect">
            <a:avLst/>
          </a:prstGeom>
          <a:solidFill>
            <a:schemeClr val="bg1"/>
          </a:solidFill>
          <a:ln>
            <a:solidFill>
              <a:schemeClr val="tx1"/>
            </a:solidFill>
          </a:ln>
        </p:spPr>
        <p:txBody>
          <a:bodyPr wrap="square" rtlCol="0">
            <a:spAutoFit/>
          </a:bodyPr>
          <a:lstStyle/>
          <a:p>
            <a:pPr algn="ctr"/>
            <a:r>
              <a:rPr lang="en-GB" b="1" dirty="0"/>
              <a:t>High air pressure.</a:t>
            </a:r>
          </a:p>
          <a:p>
            <a:pPr algn="ctr"/>
            <a:r>
              <a:rPr lang="en-GB" dirty="0"/>
              <a:t>5. The air is dense so there are more modules in the air to retain heat.</a:t>
            </a:r>
          </a:p>
        </p:txBody>
      </p:sp>
      <p:sp>
        <p:nvSpPr>
          <p:cNvPr id="28" name="TextBox 27"/>
          <p:cNvSpPr txBox="1"/>
          <p:nvPr/>
        </p:nvSpPr>
        <p:spPr>
          <a:xfrm>
            <a:off x="1791492" y="4772489"/>
            <a:ext cx="1052316" cy="369332"/>
          </a:xfrm>
          <a:prstGeom prst="rect">
            <a:avLst/>
          </a:prstGeom>
          <a:noFill/>
        </p:spPr>
        <p:txBody>
          <a:bodyPr wrap="square" rtlCol="0">
            <a:spAutoFit/>
          </a:bodyPr>
          <a:lstStyle/>
          <a:p>
            <a:r>
              <a:rPr lang="en-GB" dirty="0"/>
              <a:t>Gravity</a:t>
            </a:r>
          </a:p>
        </p:txBody>
      </p:sp>
    </p:spTree>
    <p:extLst>
      <p:ext uri="{BB962C8B-B14F-4D97-AF65-F5344CB8AC3E}">
        <p14:creationId xmlns:p14="http://schemas.microsoft.com/office/powerpoint/2010/main" val="8310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4" grpId="0" animBg="1"/>
      <p:bldP spid="26" grpId="0" animBg="1"/>
      <p:bldP spid="22" grpId="0"/>
      <p:bldP spid="17" grpId="0" animBg="1"/>
      <p:bldP spid="23"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extLst>
              <p:ext uri="{D42A27DB-BD31-4B8C-83A1-F6EECF244321}">
                <p14:modId xmlns:p14="http://schemas.microsoft.com/office/powerpoint/2010/main" val="1120809382"/>
              </p:ext>
            </p:extLst>
          </p:nvPr>
        </p:nvGraphicFramePr>
        <p:xfrm>
          <a:off x="2461210" y="972278"/>
          <a:ext cx="3799374" cy="4616962"/>
        </p:xfrm>
        <a:graphic>
          <a:graphicData uri="http://schemas.openxmlformats.org/presentationml/2006/ole">
            <mc:AlternateContent xmlns:mc="http://schemas.openxmlformats.org/markup-compatibility/2006">
              <mc:Choice xmlns:v="urn:schemas-microsoft-com:vml" Requires="v">
                <p:oleObj spid="_x0000_s1029" name="Clip" r:id="rId3" imgW="2209680" imgH="2685960" progId="MS_ClipArt_Gallery.2">
                  <p:embed/>
                </p:oleObj>
              </mc:Choice>
              <mc:Fallback>
                <p:oleObj name="Clip" r:id="rId3" imgW="2209680" imgH="2685960" progId="MS_ClipArt_Gallery.2">
                  <p:embed/>
                  <p:pic>
                    <p:nvPicPr>
                      <p:cNvPr id="8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210" y="972278"/>
                        <a:ext cx="3799374" cy="4616962"/>
                      </a:xfrm>
                      <a:prstGeom prst="rect">
                        <a:avLst/>
                      </a:prstGeom>
                      <a:solidFill>
                        <a:schemeClr val="bg1"/>
                      </a:solidFill>
                      <a:ln>
                        <a:noFill/>
                      </a:ln>
                      <a:effectLst/>
                    </p:spPr>
                  </p:pic>
                </p:oleObj>
              </mc:Fallback>
            </mc:AlternateContent>
          </a:graphicData>
        </a:graphic>
      </p:graphicFrame>
      <p:sp>
        <p:nvSpPr>
          <p:cNvPr id="8197" name="Text Box 5"/>
          <p:cNvSpPr txBox="1">
            <a:spLocks noChangeArrowheads="1"/>
          </p:cNvSpPr>
          <p:nvPr/>
        </p:nvSpPr>
        <p:spPr bwMode="auto">
          <a:xfrm>
            <a:off x="2457450" y="0"/>
            <a:ext cx="4286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u="sng" dirty="0"/>
              <a:t>What is Britain`s weather like?</a:t>
            </a:r>
          </a:p>
        </p:txBody>
      </p:sp>
      <p:sp>
        <p:nvSpPr>
          <p:cNvPr id="8224" name="Text Box 32"/>
          <p:cNvSpPr txBox="1">
            <a:spLocks noChangeArrowheads="1"/>
          </p:cNvSpPr>
          <p:nvPr/>
        </p:nvSpPr>
        <p:spPr bwMode="auto">
          <a:xfrm>
            <a:off x="2411760" y="1042392"/>
            <a:ext cx="1225047"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Mild summers and winters. Wet.</a:t>
            </a:r>
          </a:p>
        </p:txBody>
      </p:sp>
      <p:sp>
        <p:nvSpPr>
          <p:cNvPr id="8225" name="Text Box 33"/>
          <p:cNvSpPr txBox="1">
            <a:spLocks noChangeArrowheads="1"/>
          </p:cNvSpPr>
          <p:nvPr/>
        </p:nvSpPr>
        <p:spPr bwMode="auto">
          <a:xfrm>
            <a:off x="5172155" y="1106848"/>
            <a:ext cx="140059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Mild summers and cold winters. Dry.</a:t>
            </a:r>
          </a:p>
        </p:txBody>
      </p:sp>
      <p:cxnSp>
        <p:nvCxnSpPr>
          <p:cNvPr id="3" name="Straight Connector 2"/>
          <p:cNvCxnSpPr>
            <a:cxnSpLocks/>
          </p:cNvCxnSpPr>
          <p:nvPr/>
        </p:nvCxnSpPr>
        <p:spPr>
          <a:xfrm>
            <a:off x="3888488" y="611396"/>
            <a:ext cx="1873598" cy="5244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552945" y="3573017"/>
            <a:ext cx="4124969"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2585799" y="5694262"/>
            <a:ext cx="831671" cy="9588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34">
            <a:extLst>
              <a:ext uri="{FF2B5EF4-FFF2-40B4-BE49-F238E27FC236}">
                <a16:creationId xmlns:a16="http://schemas.microsoft.com/office/drawing/2014/main" id="{B36EA588-5044-404E-BC99-B65D39F7B96B}"/>
              </a:ext>
            </a:extLst>
          </p:cNvPr>
          <p:cNvSpPr txBox="1">
            <a:spLocks noChangeArrowheads="1"/>
          </p:cNvSpPr>
          <p:nvPr/>
        </p:nvSpPr>
        <p:spPr bwMode="auto">
          <a:xfrm>
            <a:off x="2411760" y="4869160"/>
            <a:ext cx="1366362" cy="738664"/>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GB" altLang="en-US" sz="1400" dirty="0"/>
              <a:t>Warm summers and mild winters. Wet.</a:t>
            </a:r>
          </a:p>
        </p:txBody>
      </p:sp>
      <p:sp>
        <p:nvSpPr>
          <p:cNvPr id="28" name="Text Box 35">
            <a:extLst>
              <a:ext uri="{FF2B5EF4-FFF2-40B4-BE49-F238E27FC236}">
                <a16:creationId xmlns:a16="http://schemas.microsoft.com/office/drawing/2014/main" id="{A1B718A3-DAB5-3440-8B3F-C9A886F38736}"/>
              </a:ext>
            </a:extLst>
          </p:cNvPr>
          <p:cNvSpPr txBox="1">
            <a:spLocks noChangeArrowheads="1"/>
          </p:cNvSpPr>
          <p:nvPr/>
        </p:nvSpPr>
        <p:spPr bwMode="auto">
          <a:xfrm>
            <a:off x="6370950" y="4392106"/>
            <a:ext cx="1155410" cy="954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Warm summers and cold winters. Dry.</a:t>
            </a:r>
          </a:p>
        </p:txBody>
      </p:sp>
      <p:sp>
        <p:nvSpPr>
          <p:cNvPr id="29" name="TextBox 28">
            <a:extLst>
              <a:ext uri="{FF2B5EF4-FFF2-40B4-BE49-F238E27FC236}">
                <a16:creationId xmlns:a16="http://schemas.microsoft.com/office/drawing/2014/main" id="{92222CC5-D9EE-9144-A442-948B84B6101C}"/>
              </a:ext>
            </a:extLst>
          </p:cNvPr>
          <p:cNvSpPr txBox="1"/>
          <p:nvPr/>
        </p:nvSpPr>
        <p:spPr>
          <a:xfrm>
            <a:off x="2842956" y="6418468"/>
            <a:ext cx="2091063" cy="369332"/>
          </a:xfrm>
          <a:prstGeom prst="rect">
            <a:avLst/>
          </a:prstGeom>
          <a:noFill/>
        </p:spPr>
        <p:txBody>
          <a:bodyPr wrap="square" rtlCol="0">
            <a:spAutoFit/>
          </a:bodyPr>
          <a:lstStyle/>
          <a:p>
            <a:r>
              <a:rPr lang="en-GB" i="1" dirty="0"/>
              <a:t>Prevailing wind</a:t>
            </a:r>
          </a:p>
        </p:txBody>
      </p:sp>
    </p:spTree>
    <p:extLst>
      <p:ext uri="{BB962C8B-B14F-4D97-AF65-F5344CB8AC3E}">
        <p14:creationId xmlns:p14="http://schemas.microsoft.com/office/powerpoint/2010/main" val="12395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5" grpId="0"/>
      <p:bldP spid="27" grpId="0" animBg="1"/>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5" t="6679" r="75518" b="50000"/>
          <a:stretch/>
        </p:blipFill>
        <p:spPr>
          <a:xfrm>
            <a:off x="317306" y="2252399"/>
            <a:ext cx="3822645" cy="4495064"/>
          </a:xfrm>
          <a:prstGeom prst="rect">
            <a:avLst/>
          </a:prstGeom>
          <a:ln>
            <a:solidFill>
              <a:schemeClr val="tx1"/>
            </a:solidFill>
          </a:ln>
        </p:spPr>
      </p:pic>
      <p:sp>
        <p:nvSpPr>
          <p:cNvPr id="6" name="TextBox 5"/>
          <p:cNvSpPr txBox="1"/>
          <p:nvPr/>
        </p:nvSpPr>
        <p:spPr>
          <a:xfrm>
            <a:off x="179513" y="133432"/>
            <a:ext cx="19442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What can Climate graphs tell us?</a:t>
            </a:r>
          </a:p>
        </p:txBody>
      </p:sp>
      <p:sp>
        <p:nvSpPr>
          <p:cNvPr id="7" name="TextBox 6"/>
          <p:cNvSpPr txBox="1"/>
          <p:nvPr/>
        </p:nvSpPr>
        <p:spPr>
          <a:xfrm>
            <a:off x="899592" y="2219451"/>
            <a:ext cx="2160240" cy="369332"/>
          </a:xfrm>
          <a:prstGeom prst="rect">
            <a:avLst/>
          </a:prstGeom>
          <a:noFill/>
        </p:spPr>
        <p:txBody>
          <a:bodyPr wrap="square" rtlCol="0">
            <a:spAutoFit/>
          </a:bodyPr>
          <a:lstStyle/>
          <a:p>
            <a:pPr algn="ctr"/>
            <a:r>
              <a:rPr lang="en-GB" b="1" u="sng" dirty="0"/>
              <a:t>Fort William</a:t>
            </a:r>
            <a:r>
              <a:rPr lang="en-GB" u="sng" dirty="0"/>
              <a:t>, </a:t>
            </a:r>
          </a:p>
        </p:txBody>
      </p:sp>
      <p:pic>
        <p:nvPicPr>
          <p:cNvPr id="9" name="Picture 8"/>
          <p:cNvPicPr>
            <a:picLocks noChangeAspect="1"/>
          </p:cNvPicPr>
          <p:nvPr/>
        </p:nvPicPr>
        <p:blipFill rotWithShape="1">
          <a:blip r:embed="rId2"/>
          <a:srcRect l="77114" t="55885" b="1581"/>
          <a:stretch/>
        </p:blipFill>
        <p:spPr>
          <a:xfrm>
            <a:off x="5004050" y="2250866"/>
            <a:ext cx="3823894" cy="4495065"/>
          </a:xfrm>
          <a:prstGeom prst="rect">
            <a:avLst/>
          </a:prstGeom>
          <a:ln>
            <a:solidFill>
              <a:schemeClr val="tx1"/>
            </a:solidFill>
          </a:ln>
        </p:spPr>
      </p:pic>
      <p:sp>
        <p:nvSpPr>
          <p:cNvPr id="8" name="TextBox 7"/>
          <p:cNvSpPr txBox="1"/>
          <p:nvPr/>
        </p:nvSpPr>
        <p:spPr>
          <a:xfrm>
            <a:off x="5796136" y="2252399"/>
            <a:ext cx="2004857" cy="369332"/>
          </a:xfrm>
          <a:prstGeom prst="rect">
            <a:avLst/>
          </a:prstGeom>
          <a:noFill/>
        </p:spPr>
        <p:txBody>
          <a:bodyPr wrap="square" rtlCol="0">
            <a:spAutoFit/>
          </a:bodyPr>
          <a:lstStyle/>
          <a:p>
            <a:pPr algn="ctr"/>
            <a:r>
              <a:rPr lang="en-GB" b="1" u="sng" dirty="0"/>
              <a:t>Margate</a:t>
            </a:r>
            <a:r>
              <a:rPr lang="en-GB" u="sng" dirty="0"/>
              <a:t>,    </a:t>
            </a:r>
          </a:p>
        </p:txBody>
      </p:sp>
      <p:sp>
        <p:nvSpPr>
          <p:cNvPr id="10" name="TextBox 9">
            <a:extLst>
              <a:ext uri="{FF2B5EF4-FFF2-40B4-BE49-F238E27FC236}">
                <a16:creationId xmlns:a16="http://schemas.microsoft.com/office/drawing/2014/main" id="{24CF9BCB-FA98-7545-A5F4-DE7A6FD6893F}"/>
              </a:ext>
            </a:extLst>
          </p:cNvPr>
          <p:cNvSpPr txBox="1"/>
          <p:nvPr/>
        </p:nvSpPr>
        <p:spPr>
          <a:xfrm>
            <a:off x="2259510" y="133432"/>
            <a:ext cx="656843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What do the letters along the x-axis (the bottom of the graph) represent?</a:t>
            </a:r>
          </a:p>
          <a:p>
            <a:r>
              <a:rPr lang="en-GB" dirty="0"/>
              <a:t>What do you think the </a:t>
            </a:r>
            <a:r>
              <a:rPr lang="en-GB" dirty="0">
                <a:solidFill>
                  <a:srgbClr val="FF0000"/>
                </a:solidFill>
              </a:rPr>
              <a:t>RED</a:t>
            </a:r>
            <a:r>
              <a:rPr lang="en-GB" dirty="0"/>
              <a:t> line means?</a:t>
            </a:r>
          </a:p>
          <a:p>
            <a:r>
              <a:rPr lang="en-GB" dirty="0"/>
              <a:t>What do you think the </a:t>
            </a:r>
            <a:r>
              <a:rPr lang="en-GB" dirty="0">
                <a:solidFill>
                  <a:schemeClr val="accent1"/>
                </a:solidFill>
              </a:rPr>
              <a:t>BLUE</a:t>
            </a:r>
            <a:r>
              <a:rPr lang="en-GB" dirty="0"/>
              <a:t> bars are showing?</a:t>
            </a:r>
          </a:p>
          <a:p>
            <a:r>
              <a:rPr lang="en-GB" dirty="0"/>
              <a:t>Where in the British Isles are Fort William and Margate?</a:t>
            </a:r>
          </a:p>
          <a:p>
            <a:r>
              <a:rPr lang="en-GB" dirty="0"/>
              <a:t>Looking at the information, which location is further North? </a:t>
            </a:r>
          </a:p>
          <a:p>
            <a:r>
              <a:rPr lang="en-GB" dirty="0"/>
              <a:t>How can you tell?</a:t>
            </a:r>
          </a:p>
        </p:txBody>
      </p:sp>
    </p:spTree>
    <p:extLst>
      <p:ext uri="{BB962C8B-B14F-4D97-AF65-F5344CB8AC3E}">
        <p14:creationId xmlns:p14="http://schemas.microsoft.com/office/powerpoint/2010/main" val="295145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91" y="495012"/>
            <a:ext cx="5634143" cy="1754326"/>
          </a:xfrm>
          <a:prstGeom prst="rect">
            <a:avLst/>
          </a:prstGeom>
          <a:noFill/>
        </p:spPr>
        <p:txBody>
          <a:bodyPr wrap="square" rtlCol="0">
            <a:spAutoFit/>
          </a:bodyPr>
          <a:lstStyle/>
          <a:p>
            <a:pPr marL="342900" indent="-342900">
              <a:buAutoNum type="arabicPeriod"/>
            </a:pPr>
            <a:r>
              <a:rPr lang="en-GB" dirty="0"/>
              <a:t>Label the following places on the UK map. </a:t>
            </a:r>
          </a:p>
          <a:p>
            <a:r>
              <a:rPr lang="en-GB" dirty="0"/>
              <a:t>      </a:t>
            </a:r>
            <a:r>
              <a:rPr lang="en-GB" b="1" dirty="0"/>
              <a:t>Penzance</a:t>
            </a:r>
            <a:r>
              <a:rPr lang="en-GB" dirty="0"/>
              <a:t>      </a:t>
            </a:r>
            <a:r>
              <a:rPr lang="en-GB" b="1" dirty="0"/>
              <a:t>Fort William</a:t>
            </a:r>
            <a:r>
              <a:rPr lang="en-GB" dirty="0"/>
              <a:t>        </a:t>
            </a:r>
            <a:r>
              <a:rPr lang="en-GB" b="1" dirty="0"/>
              <a:t>Margate</a:t>
            </a:r>
            <a:r>
              <a:rPr lang="en-GB" dirty="0"/>
              <a:t>       </a:t>
            </a:r>
            <a:r>
              <a:rPr lang="en-GB" b="1" dirty="0"/>
              <a:t>Aberdeen</a:t>
            </a:r>
          </a:p>
          <a:p>
            <a:endParaRPr lang="en-GB" dirty="0"/>
          </a:p>
          <a:p>
            <a:r>
              <a:rPr lang="en-GB" dirty="0"/>
              <a:t>2. Label the Atlantic Ocean.</a:t>
            </a:r>
          </a:p>
          <a:p>
            <a:r>
              <a:rPr lang="en-GB" dirty="0"/>
              <a:t>3. Label the arrow `</a:t>
            </a:r>
            <a:r>
              <a:rPr lang="en-GB" i="1" dirty="0"/>
              <a:t>Prevailing wind</a:t>
            </a:r>
            <a:r>
              <a:rPr lang="en-GB" dirty="0"/>
              <a:t>`.</a:t>
            </a:r>
          </a:p>
          <a:p>
            <a:r>
              <a:rPr lang="en-GB" dirty="0"/>
              <a:t>4. Write the correct description next to each of the graphs  </a:t>
            </a:r>
          </a:p>
        </p:txBody>
      </p:sp>
      <p:sp>
        <p:nvSpPr>
          <p:cNvPr id="3" name="Text Box 32"/>
          <p:cNvSpPr txBox="1">
            <a:spLocks noChangeArrowheads="1"/>
          </p:cNvSpPr>
          <p:nvPr/>
        </p:nvSpPr>
        <p:spPr bwMode="auto">
          <a:xfrm>
            <a:off x="2392121" y="2615489"/>
            <a:ext cx="1963855" cy="646331"/>
          </a:xfrm>
          <a:prstGeom prst="rect">
            <a:avLst/>
          </a:prstGeom>
          <a:solidFill>
            <a:schemeClr val="bg2"/>
          </a:solidFill>
          <a:ln w="9525">
            <a:solidFill>
              <a:schemeClr val="tx1"/>
            </a:solidFill>
            <a:miter lim="800000"/>
            <a:headEnd/>
            <a:tailEnd/>
          </a:ln>
          <a:effectLst/>
        </p:spPr>
        <p:txBody>
          <a:bodyPr wrap="square">
            <a:spAutoFit/>
          </a:bodyPr>
          <a:lstStyle/>
          <a:p>
            <a:pPr algn="ctr">
              <a:spcBef>
                <a:spcPct val="50000"/>
              </a:spcBef>
            </a:pPr>
            <a:r>
              <a:rPr lang="en-GB" altLang="en-US" b="1" i="1" dirty="0"/>
              <a:t>Mild summers and winters. Wet.</a:t>
            </a:r>
          </a:p>
        </p:txBody>
      </p:sp>
      <p:sp>
        <p:nvSpPr>
          <p:cNvPr id="4" name="Text Box 33"/>
          <p:cNvSpPr txBox="1">
            <a:spLocks noChangeArrowheads="1"/>
          </p:cNvSpPr>
          <p:nvPr/>
        </p:nvSpPr>
        <p:spPr bwMode="auto">
          <a:xfrm>
            <a:off x="220185" y="2615489"/>
            <a:ext cx="2047559" cy="646331"/>
          </a:xfrm>
          <a:prstGeom prst="rect">
            <a:avLst/>
          </a:prstGeom>
          <a:solidFill>
            <a:schemeClr val="bg2"/>
          </a:solidFill>
          <a:ln w="9525">
            <a:solidFill>
              <a:schemeClr val="tx1"/>
            </a:solidFill>
            <a:miter lim="800000"/>
            <a:headEnd/>
            <a:tailEnd/>
          </a:ln>
          <a:effectLst/>
        </p:spPr>
        <p:txBody>
          <a:bodyPr wrap="square">
            <a:spAutoFit/>
          </a:bodyPr>
          <a:lstStyle/>
          <a:p>
            <a:pPr algn="ctr">
              <a:spcBef>
                <a:spcPct val="50000"/>
              </a:spcBef>
            </a:pPr>
            <a:r>
              <a:rPr lang="en-GB" altLang="en-US" b="1" i="1" dirty="0"/>
              <a:t>Mild summers and cold winters. Dry.</a:t>
            </a:r>
          </a:p>
        </p:txBody>
      </p:sp>
      <p:sp>
        <p:nvSpPr>
          <p:cNvPr id="5" name="Text Box 34"/>
          <p:cNvSpPr txBox="1">
            <a:spLocks noChangeArrowheads="1"/>
          </p:cNvSpPr>
          <p:nvPr/>
        </p:nvSpPr>
        <p:spPr bwMode="auto">
          <a:xfrm>
            <a:off x="6855281" y="2615312"/>
            <a:ext cx="2181215" cy="646331"/>
          </a:xfrm>
          <a:prstGeom prst="rect">
            <a:avLst/>
          </a:prstGeom>
          <a:solidFill>
            <a:schemeClr val="bg2"/>
          </a:solidFill>
          <a:ln w="9525">
            <a:solidFill>
              <a:schemeClr val="tx1"/>
            </a:solidFill>
            <a:miter lim="800000"/>
            <a:headEnd/>
            <a:tailEnd/>
          </a:ln>
          <a:effectLst/>
        </p:spPr>
        <p:txBody>
          <a:bodyPr wrap="square">
            <a:spAutoFit/>
          </a:bodyPr>
          <a:lstStyle/>
          <a:p>
            <a:pPr algn="ctr">
              <a:spcBef>
                <a:spcPct val="50000"/>
              </a:spcBef>
            </a:pPr>
            <a:r>
              <a:rPr lang="en-GB" altLang="en-US" b="1" i="1" dirty="0"/>
              <a:t>Warm summers and mild winters. Wet.</a:t>
            </a:r>
          </a:p>
        </p:txBody>
      </p:sp>
      <p:sp>
        <p:nvSpPr>
          <p:cNvPr id="6" name="Text Box 35"/>
          <p:cNvSpPr txBox="1">
            <a:spLocks noChangeArrowheads="1"/>
          </p:cNvSpPr>
          <p:nvPr/>
        </p:nvSpPr>
        <p:spPr bwMode="auto">
          <a:xfrm>
            <a:off x="4488901" y="2615489"/>
            <a:ext cx="2171331" cy="646331"/>
          </a:xfrm>
          <a:prstGeom prst="rect">
            <a:avLst/>
          </a:prstGeom>
          <a:solidFill>
            <a:schemeClr val="bg2"/>
          </a:solidFill>
          <a:ln w="9525">
            <a:solidFill>
              <a:schemeClr val="tx1"/>
            </a:solidFill>
            <a:miter lim="800000"/>
            <a:headEnd/>
            <a:tailEnd/>
          </a:ln>
          <a:effectLst/>
        </p:spPr>
        <p:txBody>
          <a:bodyPr wrap="square">
            <a:spAutoFit/>
          </a:bodyPr>
          <a:lstStyle/>
          <a:p>
            <a:pPr algn="ctr">
              <a:spcBef>
                <a:spcPct val="50000"/>
              </a:spcBef>
            </a:pPr>
            <a:r>
              <a:rPr lang="en-GB" altLang="en-US" b="1" i="1" dirty="0"/>
              <a:t>Warm summers and cold winters. Dry.</a:t>
            </a:r>
          </a:p>
        </p:txBody>
      </p:sp>
      <p:pic>
        <p:nvPicPr>
          <p:cNvPr id="7" name="Picture 6"/>
          <p:cNvPicPr>
            <a:picLocks noChangeAspect="1"/>
          </p:cNvPicPr>
          <p:nvPr/>
        </p:nvPicPr>
        <p:blipFill rotWithShape="1">
          <a:blip r:embed="rId2"/>
          <a:srcRect l="27163" t="12182" r="18501" b="13582"/>
          <a:stretch/>
        </p:blipFill>
        <p:spPr>
          <a:xfrm>
            <a:off x="6080012" y="153979"/>
            <a:ext cx="2951258" cy="2266909"/>
          </a:xfrm>
          <a:prstGeom prst="rect">
            <a:avLst/>
          </a:prstGeom>
          <a:ln>
            <a:solidFill>
              <a:schemeClr val="tx1"/>
            </a:solidFill>
          </a:ln>
        </p:spPr>
      </p:pic>
      <p:sp>
        <p:nvSpPr>
          <p:cNvPr id="8" name="Text Box 5"/>
          <p:cNvSpPr txBox="1">
            <a:spLocks noChangeArrowheads="1"/>
          </p:cNvSpPr>
          <p:nvPr/>
        </p:nvSpPr>
        <p:spPr bwMode="auto">
          <a:xfrm>
            <a:off x="285750" y="107340"/>
            <a:ext cx="4286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t>Title: </a:t>
            </a:r>
            <a:r>
              <a:rPr lang="en-GB" altLang="en-US" b="1" u="sng" dirty="0"/>
              <a:t>What is Britain`s weather like?</a:t>
            </a:r>
          </a:p>
        </p:txBody>
      </p:sp>
      <p:sp>
        <p:nvSpPr>
          <p:cNvPr id="9" name="TextBox 8"/>
          <p:cNvSpPr txBox="1"/>
          <p:nvPr/>
        </p:nvSpPr>
        <p:spPr>
          <a:xfrm>
            <a:off x="467545" y="3513782"/>
            <a:ext cx="3528392" cy="923330"/>
          </a:xfrm>
          <a:prstGeom prst="rect">
            <a:avLst/>
          </a:prstGeom>
          <a:noFill/>
        </p:spPr>
        <p:txBody>
          <a:bodyPr wrap="square" rtlCol="0">
            <a:spAutoFit/>
          </a:bodyPr>
          <a:lstStyle/>
          <a:p>
            <a:r>
              <a:rPr lang="en-GB" dirty="0"/>
              <a:t>5. Draw and complete this table.</a:t>
            </a:r>
          </a:p>
          <a:p>
            <a:r>
              <a:rPr lang="en-GB" dirty="0"/>
              <a:t>6. Explain why Aberdeen has lower  </a:t>
            </a:r>
          </a:p>
          <a:p>
            <a:r>
              <a:rPr lang="en-GB" dirty="0"/>
              <a:t>     temperatures than Margate. </a:t>
            </a:r>
          </a:p>
        </p:txBody>
      </p:sp>
      <p:graphicFrame>
        <p:nvGraphicFramePr>
          <p:cNvPr id="10" name="Table 9"/>
          <p:cNvGraphicFramePr>
            <a:graphicFrameLocks noGrp="1"/>
          </p:cNvGraphicFramePr>
          <p:nvPr>
            <p:extLst>
              <p:ext uri="{D42A27DB-BD31-4B8C-83A1-F6EECF244321}">
                <p14:modId xmlns:p14="http://schemas.microsoft.com/office/powerpoint/2010/main" val="207540909"/>
              </p:ext>
            </p:extLst>
          </p:nvPr>
        </p:nvGraphicFramePr>
        <p:xfrm>
          <a:off x="4176464" y="3479408"/>
          <a:ext cx="4572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pPr algn="ctr"/>
                      <a:r>
                        <a:rPr lang="en-GB" sz="1400" dirty="0">
                          <a:solidFill>
                            <a:schemeClr val="tx1"/>
                          </a:solidFill>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sz="1400" dirty="0">
                          <a:solidFill>
                            <a:schemeClr val="tx1"/>
                          </a:solidFill>
                        </a:rPr>
                        <a:t>Aberdeen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sz="1400" dirty="0">
                          <a:solidFill>
                            <a:schemeClr val="tx1"/>
                          </a:solidFill>
                        </a:rPr>
                        <a:t>Margate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13972054"/>
              </p:ext>
            </p:extLst>
          </p:nvPr>
        </p:nvGraphicFramePr>
        <p:xfrm>
          <a:off x="4176464" y="4991576"/>
          <a:ext cx="4572000" cy="7416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pPr algn="ctr"/>
                      <a:r>
                        <a:rPr lang="en-GB" sz="1400" dirty="0">
                          <a:solidFill>
                            <a:schemeClr val="tx1"/>
                          </a:solidFill>
                        </a:rPr>
                        <a:t>Total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Fort</a:t>
                      </a:r>
                      <a:r>
                        <a:rPr lang="en-GB" sz="1400" baseline="0" dirty="0">
                          <a:solidFill>
                            <a:schemeClr val="tx1"/>
                          </a:solidFill>
                        </a:rPr>
                        <a:t> William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Aberdeen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sz="1400" dirty="0">
                          <a:solidFill>
                            <a:schemeClr val="tx1"/>
                          </a:solidFill>
                        </a:rPr>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467544" y="4869160"/>
            <a:ext cx="3528392" cy="923330"/>
          </a:xfrm>
          <a:prstGeom prst="rect">
            <a:avLst/>
          </a:prstGeom>
          <a:noFill/>
        </p:spPr>
        <p:txBody>
          <a:bodyPr wrap="square" rtlCol="0">
            <a:spAutoFit/>
          </a:bodyPr>
          <a:lstStyle/>
          <a:p>
            <a:r>
              <a:rPr lang="en-GB" dirty="0"/>
              <a:t>7. Draw and complete these tables.</a:t>
            </a:r>
          </a:p>
          <a:p>
            <a:r>
              <a:rPr lang="en-GB" dirty="0"/>
              <a:t>8. Explain why the west of Britain  </a:t>
            </a:r>
          </a:p>
          <a:p>
            <a:r>
              <a:rPr lang="en-GB" dirty="0"/>
              <a:t>    has more rainfall than the east. </a:t>
            </a:r>
          </a:p>
        </p:txBody>
      </p:sp>
      <p:graphicFrame>
        <p:nvGraphicFramePr>
          <p:cNvPr id="13" name="Table 12"/>
          <p:cNvGraphicFramePr>
            <a:graphicFrameLocks noGrp="1"/>
          </p:cNvGraphicFramePr>
          <p:nvPr>
            <p:extLst>
              <p:ext uri="{D42A27DB-BD31-4B8C-83A1-F6EECF244321}">
                <p14:modId xmlns:p14="http://schemas.microsoft.com/office/powerpoint/2010/main" val="3432759631"/>
              </p:ext>
            </p:extLst>
          </p:nvPr>
        </p:nvGraphicFramePr>
        <p:xfrm>
          <a:off x="4176464" y="5927680"/>
          <a:ext cx="4572000" cy="7416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pPr algn="ctr"/>
                      <a:r>
                        <a:rPr lang="en-GB" sz="1400" dirty="0">
                          <a:solidFill>
                            <a:schemeClr val="tx1"/>
                          </a:solidFill>
                        </a:rPr>
                        <a:t>Total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Penzance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Margate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sz="1400" dirty="0">
                          <a:solidFill>
                            <a:schemeClr val="tx1"/>
                          </a:solidFill>
                        </a:rPr>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4" name="Picture 13">
            <a:hlinkClick r:id="rId3"/>
          </p:cNvPr>
          <p:cNvPicPr>
            <a:picLocks noChangeAspect="1"/>
          </p:cNvPicPr>
          <p:nvPr/>
        </p:nvPicPr>
        <p:blipFill rotWithShape="1">
          <a:blip r:embed="rId4"/>
          <a:srcRect l="16138" t="7980" r="43700" b="6579"/>
          <a:stretch/>
        </p:blipFill>
        <p:spPr>
          <a:xfrm>
            <a:off x="1750307" y="5733256"/>
            <a:ext cx="877477" cy="1049531"/>
          </a:xfrm>
          <a:prstGeom prst="rect">
            <a:avLst/>
          </a:prstGeom>
          <a:ln>
            <a:solidFill>
              <a:schemeClr val="tx1"/>
            </a:solidFill>
          </a:ln>
        </p:spPr>
      </p:pic>
    </p:spTree>
    <p:extLst>
      <p:ext uri="{BB962C8B-B14F-4D97-AF65-F5344CB8AC3E}">
        <p14:creationId xmlns:p14="http://schemas.microsoft.com/office/powerpoint/2010/main" val="132442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33928C-ED91-0F44-B00A-7996371F457C}"/>
              </a:ext>
            </a:extLst>
          </p:cNvPr>
          <p:cNvGrpSpPr/>
          <p:nvPr/>
        </p:nvGrpSpPr>
        <p:grpSpPr>
          <a:xfrm>
            <a:off x="-73235" y="450541"/>
            <a:ext cx="4645235" cy="6407459"/>
            <a:chOff x="4266220" y="117885"/>
            <a:chExt cx="4645235" cy="6407459"/>
          </a:xfrm>
        </p:grpSpPr>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49"/>
            <a:stretch/>
          </p:blipFill>
          <p:spPr bwMode="auto">
            <a:xfrm>
              <a:off x="4266220" y="117885"/>
              <a:ext cx="4645235" cy="6407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5462391" y="6054317"/>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817760" y="2060848"/>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04248" y="110498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388424" y="5370409"/>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a:off x="7308304" y="298853"/>
              <a:ext cx="859694" cy="859694"/>
            </a:xfrm>
            <a:prstGeom prst="rect">
              <a:avLst/>
            </a:prstGeom>
          </p:spPr>
        </p:pic>
        <p:cxnSp>
          <p:nvCxnSpPr>
            <p:cNvPr id="20" name="Straight Arrow Connector 19"/>
            <p:cNvCxnSpPr/>
            <p:nvPr/>
          </p:nvCxnSpPr>
          <p:spPr>
            <a:xfrm flipV="1">
              <a:off x="4456361" y="5189377"/>
              <a:ext cx="938424" cy="895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78415" y="117885"/>
              <a:ext cx="2205953" cy="63527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AE02CF02-5A47-F945-AFC2-C3BBDB8175E4}"/>
              </a:ext>
            </a:extLst>
          </p:cNvPr>
          <p:cNvPicPr>
            <a:picLocks noChangeAspect="1"/>
          </p:cNvPicPr>
          <p:nvPr/>
        </p:nvPicPr>
        <p:blipFill rotWithShape="1">
          <a:blip r:embed="rId4"/>
          <a:srcRect l="1355" t="6679" r="75518" b="50000"/>
          <a:stretch/>
        </p:blipFill>
        <p:spPr>
          <a:xfrm>
            <a:off x="4444082" y="425389"/>
            <a:ext cx="2266497" cy="3076774"/>
          </a:xfrm>
          <a:prstGeom prst="rect">
            <a:avLst/>
          </a:prstGeom>
          <a:ln>
            <a:solidFill>
              <a:schemeClr val="tx1"/>
            </a:solidFill>
          </a:ln>
        </p:spPr>
      </p:pic>
      <p:pic>
        <p:nvPicPr>
          <p:cNvPr id="25" name="Picture 24">
            <a:extLst>
              <a:ext uri="{FF2B5EF4-FFF2-40B4-BE49-F238E27FC236}">
                <a16:creationId xmlns:a16="http://schemas.microsoft.com/office/drawing/2014/main" id="{3627E2B7-6365-EA41-A639-657D08E54E9E}"/>
              </a:ext>
            </a:extLst>
          </p:cNvPr>
          <p:cNvPicPr>
            <a:picLocks noChangeAspect="1"/>
          </p:cNvPicPr>
          <p:nvPr/>
        </p:nvPicPr>
        <p:blipFill rotWithShape="1">
          <a:blip r:embed="rId4"/>
          <a:srcRect l="1355" t="56145" r="75519" b="1581"/>
          <a:stretch/>
        </p:blipFill>
        <p:spPr>
          <a:xfrm>
            <a:off x="4451552" y="3655337"/>
            <a:ext cx="2283013" cy="3024336"/>
          </a:xfrm>
          <a:prstGeom prst="rect">
            <a:avLst/>
          </a:prstGeom>
          <a:ln>
            <a:solidFill>
              <a:schemeClr val="tx1"/>
            </a:solidFill>
          </a:ln>
        </p:spPr>
      </p:pic>
      <p:pic>
        <p:nvPicPr>
          <p:cNvPr id="27" name="Picture 26">
            <a:extLst>
              <a:ext uri="{FF2B5EF4-FFF2-40B4-BE49-F238E27FC236}">
                <a16:creationId xmlns:a16="http://schemas.microsoft.com/office/drawing/2014/main" id="{D7E58EAC-DE09-2B41-BBAB-940E7912461C}"/>
              </a:ext>
            </a:extLst>
          </p:cNvPr>
          <p:cNvPicPr>
            <a:picLocks noChangeAspect="1"/>
          </p:cNvPicPr>
          <p:nvPr/>
        </p:nvPicPr>
        <p:blipFill rotWithShape="1">
          <a:blip r:embed="rId4"/>
          <a:srcRect l="77114" t="7041" r="-240" b="50000"/>
          <a:stretch/>
        </p:blipFill>
        <p:spPr>
          <a:xfrm>
            <a:off x="6824543" y="425389"/>
            <a:ext cx="2319457" cy="3099560"/>
          </a:xfrm>
          <a:prstGeom prst="rect">
            <a:avLst/>
          </a:prstGeom>
          <a:ln>
            <a:solidFill>
              <a:schemeClr val="tx1"/>
            </a:solidFill>
          </a:ln>
        </p:spPr>
      </p:pic>
      <p:pic>
        <p:nvPicPr>
          <p:cNvPr id="28" name="Picture 27">
            <a:extLst>
              <a:ext uri="{FF2B5EF4-FFF2-40B4-BE49-F238E27FC236}">
                <a16:creationId xmlns:a16="http://schemas.microsoft.com/office/drawing/2014/main" id="{65683343-0C67-184F-8CEA-7218A567CEEA}"/>
              </a:ext>
            </a:extLst>
          </p:cNvPr>
          <p:cNvPicPr>
            <a:picLocks noChangeAspect="1"/>
          </p:cNvPicPr>
          <p:nvPr/>
        </p:nvPicPr>
        <p:blipFill rotWithShape="1">
          <a:blip r:embed="rId4"/>
          <a:srcRect l="77114" t="55885" b="1581"/>
          <a:stretch/>
        </p:blipFill>
        <p:spPr>
          <a:xfrm>
            <a:off x="6861512" y="3655337"/>
            <a:ext cx="2245517" cy="3024336"/>
          </a:xfrm>
          <a:prstGeom prst="rect">
            <a:avLst/>
          </a:prstGeom>
          <a:ln>
            <a:solidFill>
              <a:schemeClr val="tx1"/>
            </a:solidFill>
          </a:ln>
        </p:spPr>
      </p:pic>
      <p:cxnSp>
        <p:nvCxnSpPr>
          <p:cNvPr id="29" name="Straight Connector 28">
            <a:extLst>
              <a:ext uri="{FF2B5EF4-FFF2-40B4-BE49-F238E27FC236}">
                <a16:creationId xmlns:a16="http://schemas.microsoft.com/office/drawing/2014/main" id="{8A19D04A-D8D3-EA4D-94B4-BF32C4BB8E93}"/>
              </a:ext>
            </a:extLst>
          </p:cNvPr>
          <p:cNvCxnSpPr/>
          <p:nvPr/>
        </p:nvCxnSpPr>
        <p:spPr>
          <a:xfrm flipV="1">
            <a:off x="196686" y="3994582"/>
            <a:ext cx="4124969"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nvGraphicFramePr>
        <p:xfrm>
          <a:off x="2461210" y="972278"/>
          <a:ext cx="3799374" cy="4616962"/>
        </p:xfrm>
        <a:graphic>
          <a:graphicData uri="http://schemas.openxmlformats.org/presentationml/2006/ole">
            <mc:AlternateContent xmlns:mc="http://schemas.openxmlformats.org/markup-compatibility/2006">
              <mc:Choice xmlns:v="urn:schemas-microsoft-com:vml" Requires="v">
                <p:oleObj spid="_x0000_s5123" name="Clip" r:id="rId3" imgW="2209680" imgH="2685960" progId="MS_ClipArt_Gallery.2">
                  <p:embed/>
                </p:oleObj>
              </mc:Choice>
              <mc:Fallback>
                <p:oleObj name="Clip" r:id="rId3" imgW="2209680" imgH="2685960" progId="MS_ClipArt_Gallery.2">
                  <p:embed/>
                  <p:pic>
                    <p:nvPicPr>
                      <p:cNvPr id="8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210" y="972278"/>
                        <a:ext cx="3799374" cy="4616962"/>
                      </a:xfrm>
                      <a:prstGeom prst="rect">
                        <a:avLst/>
                      </a:prstGeom>
                      <a:solidFill>
                        <a:schemeClr val="bg1"/>
                      </a:solidFill>
                      <a:ln>
                        <a:noFill/>
                      </a:ln>
                      <a:effectLst/>
                    </p:spPr>
                  </p:pic>
                </p:oleObj>
              </mc:Fallback>
            </mc:AlternateContent>
          </a:graphicData>
        </a:graphic>
      </p:graphicFrame>
      <p:sp>
        <p:nvSpPr>
          <p:cNvPr id="8197" name="Text Box 5"/>
          <p:cNvSpPr txBox="1">
            <a:spLocks noChangeArrowheads="1"/>
          </p:cNvSpPr>
          <p:nvPr/>
        </p:nvSpPr>
        <p:spPr bwMode="auto">
          <a:xfrm>
            <a:off x="2457450" y="0"/>
            <a:ext cx="4286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u="sng" dirty="0"/>
              <a:t>What is Britain`s weather like?</a:t>
            </a:r>
          </a:p>
        </p:txBody>
      </p:sp>
      <p:sp>
        <p:nvSpPr>
          <p:cNvPr id="8224" name="Text Box 32"/>
          <p:cNvSpPr txBox="1">
            <a:spLocks noChangeArrowheads="1"/>
          </p:cNvSpPr>
          <p:nvPr/>
        </p:nvSpPr>
        <p:spPr bwMode="auto">
          <a:xfrm>
            <a:off x="2443290" y="764704"/>
            <a:ext cx="1225047"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Mild summers and winters. Wet.</a:t>
            </a:r>
          </a:p>
        </p:txBody>
      </p:sp>
      <p:sp>
        <p:nvSpPr>
          <p:cNvPr id="8225" name="Text Box 33"/>
          <p:cNvSpPr txBox="1">
            <a:spLocks noChangeArrowheads="1"/>
          </p:cNvSpPr>
          <p:nvPr/>
        </p:nvSpPr>
        <p:spPr bwMode="auto">
          <a:xfrm>
            <a:off x="5076056" y="674112"/>
            <a:ext cx="140059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Mild summers and cold winters. Dry.</a:t>
            </a:r>
          </a:p>
        </p:txBody>
      </p:sp>
      <p:sp>
        <p:nvSpPr>
          <p:cNvPr id="8226" name="Text Box 34"/>
          <p:cNvSpPr txBox="1">
            <a:spLocks noChangeArrowheads="1"/>
          </p:cNvSpPr>
          <p:nvPr/>
        </p:nvSpPr>
        <p:spPr bwMode="auto">
          <a:xfrm>
            <a:off x="2411760" y="4869160"/>
            <a:ext cx="1366362" cy="738664"/>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GB" altLang="en-US" sz="1400" dirty="0"/>
              <a:t>Warm summers and mild winters. Wet.</a:t>
            </a:r>
          </a:p>
        </p:txBody>
      </p:sp>
      <p:sp>
        <p:nvSpPr>
          <p:cNvPr id="8227" name="Text Box 35"/>
          <p:cNvSpPr txBox="1">
            <a:spLocks noChangeArrowheads="1"/>
          </p:cNvSpPr>
          <p:nvPr/>
        </p:nvSpPr>
        <p:spPr bwMode="auto">
          <a:xfrm>
            <a:off x="5762086" y="5378686"/>
            <a:ext cx="1155410" cy="954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t>Warm summers and cold winters. Dry.</a:t>
            </a:r>
          </a:p>
        </p:txBody>
      </p:sp>
      <p:cxnSp>
        <p:nvCxnSpPr>
          <p:cNvPr id="3" name="Straight Connector 2"/>
          <p:cNvCxnSpPr>
            <a:cxnSpLocks/>
            <a:endCxn id="8227" idx="1"/>
          </p:cNvCxnSpPr>
          <p:nvPr/>
        </p:nvCxnSpPr>
        <p:spPr>
          <a:xfrm>
            <a:off x="3888488" y="611396"/>
            <a:ext cx="1873598" cy="5244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552945" y="3573017"/>
            <a:ext cx="4124969"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941449" y="5345085"/>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244360" y="2702583"/>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872649" y="1855387"/>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881590" y="4953231"/>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V="1">
            <a:off x="3993616" y="5604200"/>
            <a:ext cx="938424" cy="895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01017" y="6514932"/>
            <a:ext cx="2091063" cy="369332"/>
          </a:xfrm>
          <a:prstGeom prst="rect">
            <a:avLst/>
          </a:prstGeom>
          <a:noFill/>
        </p:spPr>
        <p:txBody>
          <a:bodyPr wrap="square" rtlCol="0">
            <a:spAutoFit/>
          </a:bodyPr>
          <a:lstStyle/>
          <a:p>
            <a:r>
              <a:rPr lang="en-GB" i="1" dirty="0"/>
              <a:t>Prevailing wind</a:t>
            </a:r>
          </a:p>
        </p:txBody>
      </p:sp>
      <p:sp>
        <p:nvSpPr>
          <p:cNvPr id="22" name="TextBox 21"/>
          <p:cNvSpPr txBox="1"/>
          <p:nvPr/>
        </p:nvSpPr>
        <p:spPr>
          <a:xfrm>
            <a:off x="2552945" y="5939988"/>
            <a:ext cx="2091063" cy="369332"/>
          </a:xfrm>
          <a:prstGeom prst="rect">
            <a:avLst/>
          </a:prstGeom>
          <a:noFill/>
        </p:spPr>
        <p:txBody>
          <a:bodyPr wrap="square" rtlCol="0">
            <a:spAutoFit/>
          </a:bodyPr>
          <a:lstStyle/>
          <a:p>
            <a:r>
              <a:rPr lang="en-GB" i="1" dirty="0"/>
              <a:t>Atlantic Ocean</a:t>
            </a:r>
          </a:p>
        </p:txBody>
      </p:sp>
      <p:pic>
        <p:nvPicPr>
          <p:cNvPr id="23" name="Picture 22"/>
          <p:cNvPicPr>
            <a:picLocks noChangeAspect="1"/>
          </p:cNvPicPr>
          <p:nvPr/>
        </p:nvPicPr>
        <p:blipFill rotWithShape="1">
          <a:blip r:embed="rId5"/>
          <a:srcRect l="77114" t="7041" r="-240" b="50000"/>
          <a:stretch/>
        </p:blipFill>
        <p:spPr>
          <a:xfrm>
            <a:off x="6717039" y="188640"/>
            <a:ext cx="2319457" cy="3122346"/>
          </a:xfrm>
          <a:prstGeom prst="rect">
            <a:avLst/>
          </a:prstGeom>
          <a:ln>
            <a:solidFill>
              <a:schemeClr val="tx1"/>
            </a:solidFill>
          </a:ln>
        </p:spPr>
      </p:pic>
      <p:pic>
        <p:nvPicPr>
          <p:cNvPr id="24" name="Picture 23"/>
          <p:cNvPicPr>
            <a:picLocks noChangeAspect="1"/>
          </p:cNvPicPr>
          <p:nvPr/>
        </p:nvPicPr>
        <p:blipFill rotWithShape="1">
          <a:blip r:embed="rId5"/>
          <a:srcRect l="77114" t="55885" b="1581"/>
          <a:stretch/>
        </p:blipFill>
        <p:spPr>
          <a:xfrm>
            <a:off x="6790979" y="3717032"/>
            <a:ext cx="2245517" cy="3024336"/>
          </a:xfrm>
          <a:prstGeom prst="rect">
            <a:avLst/>
          </a:prstGeom>
          <a:ln>
            <a:solidFill>
              <a:schemeClr val="tx1"/>
            </a:solidFill>
          </a:ln>
        </p:spPr>
      </p:pic>
      <p:pic>
        <p:nvPicPr>
          <p:cNvPr id="25" name="Picture 24"/>
          <p:cNvPicPr>
            <a:picLocks noChangeAspect="1"/>
          </p:cNvPicPr>
          <p:nvPr/>
        </p:nvPicPr>
        <p:blipFill rotWithShape="1">
          <a:blip r:embed="rId5"/>
          <a:srcRect l="1355" t="6679" r="75518" b="50000"/>
          <a:stretch/>
        </p:blipFill>
        <p:spPr>
          <a:xfrm>
            <a:off x="127344" y="116632"/>
            <a:ext cx="2266497" cy="3076774"/>
          </a:xfrm>
          <a:prstGeom prst="rect">
            <a:avLst/>
          </a:prstGeom>
          <a:ln>
            <a:solidFill>
              <a:schemeClr val="tx1"/>
            </a:solidFill>
          </a:ln>
        </p:spPr>
      </p:pic>
      <p:pic>
        <p:nvPicPr>
          <p:cNvPr id="26" name="Picture 25"/>
          <p:cNvPicPr>
            <a:picLocks noChangeAspect="1"/>
          </p:cNvPicPr>
          <p:nvPr/>
        </p:nvPicPr>
        <p:blipFill rotWithShape="1">
          <a:blip r:embed="rId5"/>
          <a:srcRect l="1355" t="56145" r="75519" b="1581"/>
          <a:stretch/>
        </p:blipFill>
        <p:spPr>
          <a:xfrm>
            <a:off x="107504" y="3717032"/>
            <a:ext cx="2283013" cy="3024336"/>
          </a:xfrm>
          <a:prstGeom prst="rect">
            <a:avLst/>
          </a:prstGeom>
          <a:ln>
            <a:solidFill>
              <a:schemeClr val="tx1"/>
            </a:solidFill>
          </a:ln>
        </p:spPr>
      </p:pic>
      <p:sp>
        <p:nvSpPr>
          <p:cNvPr id="6" name="Rectangle 5"/>
          <p:cNvSpPr/>
          <p:nvPr/>
        </p:nvSpPr>
        <p:spPr>
          <a:xfrm>
            <a:off x="3347495" y="5507940"/>
            <a:ext cx="1080489" cy="369332"/>
          </a:xfrm>
          <a:prstGeom prst="rect">
            <a:avLst/>
          </a:prstGeom>
        </p:spPr>
        <p:txBody>
          <a:bodyPr wrap="none">
            <a:spAutoFit/>
          </a:bodyPr>
          <a:lstStyle/>
          <a:p>
            <a:r>
              <a:rPr lang="en-GB" b="1" dirty="0"/>
              <a:t>Penzance</a:t>
            </a:r>
          </a:p>
        </p:txBody>
      </p:sp>
      <p:sp>
        <p:nvSpPr>
          <p:cNvPr id="7" name="Rectangle 6"/>
          <p:cNvSpPr/>
          <p:nvPr/>
        </p:nvSpPr>
        <p:spPr>
          <a:xfrm>
            <a:off x="5652120" y="5085184"/>
            <a:ext cx="1025794" cy="369332"/>
          </a:xfrm>
          <a:prstGeom prst="rect">
            <a:avLst/>
          </a:prstGeom>
        </p:spPr>
        <p:txBody>
          <a:bodyPr wrap="none">
            <a:spAutoFit/>
          </a:bodyPr>
          <a:lstStyle/>
          <a:p>
            <a:r>
              <a:rPr lang="en-GB" b="1" i="1" dirty="0"/>
              <a:t>Margate</a:t>
            </a:r>
          </a:p>
        </p:txBody>
      </p:sp>
      <p:sp>
        <p:nvSpPr>
          <p:cNvPr id="8" name="Rectangle 7"/>
          <p:cNvSpPr/>
          <p:nvPr/>
        </p:nvSpPr>
        <p:spPr>
          <a:xfrm>
            <a:off x="2846137" y="2555612"/>
            <a:ext cx="1365823" cy="369332"/>
          </a:xfrm>
          <a:prstGeom prst="rect">
            <a:avLst/>
          </a:prstGeom>
          <a:solidFill>
            <a:schemeClr val="bg1"/>
          </a:solidFill>
        </p:spPr>
        <p:txBody>
          <a:bodyPr wrap="none">
            <a:spAutoFit/>
          </a:bodyPr>
          <a:lstStyle/>
          <a:p>
            <a:r>
              <a:rPr lang="en-GB" b="1" i="1" dirty="0"/>
              <a:t>Fort William</a:t>
            </a:r>
          </a:p>
        </p:txBody>
      </p:sp>
      <p:sp>
        <p:nvSpPr>
          <p:cNvPr id="9" name="Rectangle 8"/>
          <p:cNvSpPr/>
          <p:nvPr/>
        </p:nvSpPr>
        <p:spPr>
          <a:xfrm>
            <a:off x="5036574" y="1763524"/>
            <a:ext cx="1119602" cy="369332"/>
          </a:xfrm>
          <a:prstGeom prst="rect">
            <a:avLst/>
          </a:prstGeom>
        </p:spPr>
        <p:txBody>
          <a:bodyPr wrap="none">
            <a:spAutoFit/>
          </a:bodyPr>
          <a:lstStyle/>
          <a:p>
            <a:r>
              <a:rPr lang="en-GB" b="1" i="1" dirty="0"/>
              <a:t>Aberdeen</a:t>
            </a:r>
          </a:p>
        </p:txBody>
      </p:sp>
    </p:spTree>
    <p:extLst>
      <p:ext uri="{BB962C8B-B14F-4D97-AF65-F5344CB8AC3E}">
        <p14:creationId xmlns:p14="http://schemas.microsoft.com/office/powerpoint/2010/main" val="15687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5" grpId="0"/>
      <p:bldP spid="8226" grpId="0" animBg="1"/>
      <p:bldP spid="8227" grpId="0"/>
      <p:bldP spid="5" grpId="0"/>
      <p:bldP spid="22" grpId="0"/>
      <p:bldP spid="6" grpId="0"/>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49"/>
          <a:stretch/>
        </p:blipFill>
        <p:spPr bwMode="auto">
          <a:xfrm>
            <a:off x="4266220" y="117885"/>
            <a:ext cx="4645235" cy="6407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58257" y="117885"/>
            <a:ext cx="3521655" cy="646331"/>
          </a:xfrm>
          <a:prstGeom prst="rect">
            <a:avLst/>
          </a:prstGeom>
          <a:noFill/>
        </p:spPr>
        <p:txBody>
          <a:bodyPr wrap="square" rtlCol="0">
            <a:spAutoFit/>
          </a:bodyPr>
          <a:lstStyle/>
          <a:p>
            <a:pPr algn="ctr"/>
            <a:r>
              <a:rPr lang="en-GB" b="1" u="sng" dirty="0"/>
              <a:t>Why does the west of Britain get more rain than the east?</a:t>
            </a:r>
          </a:p>
        </p:txBody>
      </p:sp>
      <p:cxnSp>
        <p:nvCxnSpPr>
          <p:cNvPr id="8" name="Straight Connector 7"/>
          <p:cNvCxnSpPr/>
          <p:nvPr/>
        </p:nvCxnSpPr>
        <p:spPr>
          <a:xfrm>
            <a:off x="5678415" y="117885"/>
            <a:ext cx="2205953" cy="63527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62391" y="6054317"/>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817760" y="2060848"/>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04248" y="110498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388424" y="5370409"/>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a:off x="7308304" y="298853"/>
            <a:ext cx="859694" cy="85969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98331469"/>
              </p:ext>
            </p:extLst>
          </p:nvPr>
        </p:nvGraphicFramePr>
        <p:xfrm>
          <a:off x="333282" y="4568676"/>
          <a:ext cx="3843884" cy="889000"/>
        </p:xfrm>
        <a:graphic>
          <a:graphicData uri="http://schemas.openxmlformats.org/drawingml/2006/table">
            <a:tbl>
              <a:tblPr firstRow="1" bandRow="1">
                <a:tableStyleId>{5C22544A-7EE6-4342-B048-85BDC9FD1C3A}</a:tableStyleId>
              </a:tblPr>
              <a:tblGrid>
                <a:gridCol w="960971">
                  <a:extLst>
                    <a:ext uri="{9D8B030D-6E8A-4147-A177-3AD203B41FA5}">
                      <a16:colId xmlns:a16="http://schemas.microsoft.com/office/drawing/2014/main" val="20000"/>
                    </a:ext>
                  </a:extLst>
                </a:gridCol>
                <a:gridCol w="960971">
                  <a:extLst>
                    <a:ext uri="{9D8B030D-6E8A-4147-A177-3AD203B41FA5}">
                      <a16:colId xmlns:a16="http://schemas.microsoft.com/office/drawing/2014/main" val="20001"/>
                    </a:ext>
                  </a:extLst>
                </a:gridCol>
                <a:gridCol w="960971">
                  <a:extLst>
                    <a:ext uri="{9D8B030D-6E8A-4147-A177-3AD203B41FA5}">
                      <a16:colId xmlns:a16="http://schemas.microsoft.com/office/drawing/2014/main" val="20002"/>
                    </a:ext>
                  </a:extLst>
                </a:gridCol>
                <a:gridCol w="960971">
                  <a:extLst>
                    <a:ext uri="{9D8B030D-6E8A-4147-A177-3AD203B41FA5}">
                      <a16:colId xmlns:a16="http://schemas.microsoft.com/office/drawing/2014/main" val="20003"/>
                    </a:ext>
                  </a:extLst>
                </a:gridCol>
              </a:tblGrid>
              <a:tr h="370840">
                <a:tc>
                  <a:txBody>
                    <a:bodyPr/>
                    <a:lstStyle/>
                    <a:p>
                      <a:pPr algn="ctr"/>
                      <a:r>
                        <a:rPr lang="en-GB" sz="1400" dirty="0">
                          <a:solidFill>
                            <a:schemeClr val="tx1"/>
                          </a:solidFill>
                        </a:rPr>
                        <a:t>Total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Penzance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Margate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GB" sz="1400" dirty="0">
                          <a:solidFill>
                            <a:schemeClr val="tx1"/>
                          </a:solidFill>
                        </a:rPr>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1050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10129549"/>
              </p:ext>
            </p:extLst>
          </p:nvPr>
        </p:nvGraphicFramePr>
        <p:xfrm>
          <a:off x="323528" y="883816"/>
          <a:ext cx="3722839" cy="889000"/>
        </p:xfrm>
        <a:graphic>
          <a:graphicData uri="http://schemas.openxmlformats.org/drawingml/2006/table">
            <a:tbl>
              <a:tblPr firstRow="1" bandRow="1">
                <a:tableStyleId>{5C22544A-7EE6-4342-B048-85BDC9FD1C3A}</a:tableStyleId>
              </a:tblPr>
              <a:tblGrid>
                <a:gridCol w="835739">
                  <a:extLst>
                    <a:ext uri="{9D8B030D-6E8A-4147-A177-3AD203B41FA5}">
                      <a16:colId xmlns:a16="http://schemas.microsoft.com/office/drawing/2014/main" val="20000"/>
                    </a:ext>
                  </a:extLst>
                </a:gridCol>
                <a:gridCol w="835739">
                  <a:extLst>
                    <a:ext uri="{9D8B030D-6E8A-4147-A177-3AD203B41FA5}">
                      <a16:colId xmlns:a16="http://schemas.microsoft.com/office/drawing/2014/main" val="20001"/>
                    </a:ext>
                  </a:extLst>
                </a:gridCol>
                <a:gridCol w="1043092">
                  <a:extLst>
                    <a:ext uri="{9D8B030D-6E8A-4147-A177-3AD203B41FA5}">
                      <a16:colId xmlns:a16="http://schemas.microsoft.com/office/drawing/2014/main" val="20002"/>
                    </a:ext>
                  </a:extLst>
                </a:gridCol>
                <a:gridCol w="1008269">
                  <a:extLst>
                    <a:ext uri="{9D8B030D-6E8A-4147-A177-3AD203B41FA5}">
                      <a16:colId xmlns:a16="http://schemas.microsoft.com/office/drawing/2014/main" val="20003"/>
                    </a:ext>
                  </a:extLst>
                </a:gridCol>
              </a:tblGrid>
              <a:tr h="370840">
                <a:tc>
                  <a:txBody>
                    <a:bodyPr/>
                    <a:lstStyle/>
                    <a:p>
                      <a:pPr algn="ctr"/>
                      <a:r>
                        <a:rPr lang="en-GB" sz="1400" dirty="0">
                          <a:solidFill>
                            <a:schemeClr val="tx1"/>
                          </a:solidFill>
                        </a:rPr>
                        <a:t>Total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Fort</a:t>
                      </a:r>
                      <a:r>
                        <a:rPr lang="en-GB" sz="1400" baseline="0" dirty="0">
                          <a:solidFill>
                            <a:schemeClr val="tx1"/>
                          </a:solidFill>
                        </a:rPr>
                        <a:t> William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Aberdeen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GB" sz="1400" dirty="0">
                          <a:solidFill>
                            <a:schemeClr val="tx1"/>
                          </a:solidFill>
                        </a:rPr>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400" dirty="0">
                          <a:solidFill>
                            <a:schemeClr val="tx1"/>
                          </a:solidFill>
                        </a:rPr>
                        <a:t>1380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bl>
          </a:graphicData>
        </a:graphic>
      </p:graphicFrame>
      <p:cxnSp>
        <p:nvCxnSpPr>
          <p:cNvPr id="20" name="Straight Arrow Connector 19"/>
          <p:cNvCxnSpPr/>
          <p:nvPr/>
        </p:nvCxnSpPr>
        <p:spPr>
          <a:xfrm flipV="1">
            <a:off x="4497672" y="5030535"/>
            <a:ext cx="938424" cy="895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69379" y="5515998"/>
            <a:ext cx="1584174" cy="646331"/>
          </a:xfrm>
          <a:prstGeom prst="rect">
            <a:avLst/>
          </a:prstGeom>
          <a:solidFill>
            <a:schemeClr val="bg1"/>
          </a:solidFill>
          <a:ln>
            <a:solidFill>
              <a:schemeClr val="tx1"/>
            </a:solidFill>
          </a:ln>
        </p:spPr>
        <p:txBody>
          <a:bodyPr wrap="square" rtlCol="0">
            <a:spAutoFit/>
          </a:bodyPr>
          <a:lstStyle/>
          <a:p>
            <a:pPr algn="ctr"/>
            <a:r>
              <a:rPr lang="en-GB" i="1" dirty="0"/>
              <a:t>Prevailing wind</a:t>
            </a:r>
          </a:p>
        </p:txBody>
      </p:sp>
      <p:sp>
        <p:nvSpPr>
          <p:cNvPr id="22" name="TextBox 21"/>
          <p:cNvSpPr txBox="1"/>
          <p:nvPr/>
        </p:nvSpPr>
        <p:spPr>
          <a:xfrm>
            <a:off x="2933845" y="6054317"/>
            <a:ext cx="1467732" cy="646331"/>
          </a:xfrm>
          <a:prstGeom prst="rect">
            <a:avLst/>
          </a:prstGeom>
          <a:solidFill>
            <a:schemeClr val="bg1"/>
          </a:solidFill>
          <a:ln>
            <a:solidFill>
              <a:schemeClr val="tx1"/>
            </a:solidFill>
          </a:ln>
        </p:spPr>
        <p:txBody>
          <a:bodyPr wrap="square" rtlCol="0">
            <a:spAutoFit/>
          </a:bodyPr>
          <a:lstStyle/>
          <a:p>
            <a:pPr algn="ctr"/>
            <a:r>
              <a:rPr lang="en-GB" i="1" dirty="0"/>
              <a:t>Atlantic Ocean</a:t>
            </a:r>
          </a:p>
        </p:txBody>
      </p:sp>
      <p:sp>
        <p:nvSpPr>
          <p:cNvPr id="26" name="TextBox 25"/>
          <p:cNvSpPr txBox="1"/>
          <p:nvPr/>
        </p:nvSpPr>
        <p:spPr>
          <a:xfrm>
            <a:off x="323527" y="1988840"/>
            <a:ext cx="3712131" cy="2308324"/>
          </a:xfrm>
          <a:prstGeom prst="rect">
            <a:avLst/>
          </a:prstGeom>
          <a:solidFill>
            <a:schemeClr val="accent1">
              <a:lumMod val="60000"/>
              <a:lumOff val="40000"/>
            </a:schemeClr>
          </a:solidFill>
          <a:ln>
            <a:solidFill>
              <a:schemeClr val="tx1"/>
            </a:solidFill>
          </a:ln>
        </p:spPr>
        <p:txBody>
          <a:bodyPr wrap="square" rtlCol="0">
            <a:spAutoFit/>
          </a:bodyPr>
          <a:lstStyle/>
          <a:p>
            <a:r>
              <a:rPr lang="en-GB" i="1" dirty="0"/>
              <a:t>Prevailing wind from the south west brings moisture from the Atlantic Ocean. This air is forced to rise above the hills and mountains in the west of Britain, resulting in relief rainfall. As the air continues to travel eastwards it passes over lower land so it sinks back down, resulting in less rainfall .</a:t>
            </a:r>
          </a:p>
        </p:txBody>
      </p:sp>
      <p:sp>
        <p:nvSpPr>
          <p:cNvPr id="15" name="TextBox 14"/>
          <p:cNvSpPr txBox="1"/>
          <p:nvPr/>
        </p:nvSpPr>
        <p:spPr>
          <a:xfrm>
            <a:off x="5436096" y="3759423"/>
            <a:ext cx="979353" cy="461665"/>
          </a:xfrm>
          <a:prstGeom prst="rect">
            <a:avLst/>
          </a:prstGeom>
          <a:solidFill>
            <a:schemeClr val="bg1"/>
          </a:solidFill>
          <a:ln>
            <a:solidFill>
              <a:schemeClr val="tx1"/>
            </a:solidFill>
          </a:ln>
        </p:spPr>
        <p:txBody>
          <a:bodyPr wrap="square" rtlCol="0">
            <a:spAutoFit/>
          </a:bodyPr>
          <a:lstStyle/>
          <a:p>
            <a:pPr algn="ctr"/>
            <a:r>
              <a:rPr lang="en-GB" sz="2400" dirty="0"/>
              <a:t>WET</a:t>
            </a:r>
          </a:p>
        </p:txBody>
      </p:sp>
      <p:sp>
        <p:nvSpPr>
          <p:cNvPr id="23" name="TextBox 22"/>
          <p:cNvSpPr txBox="1"/>
          <p:nvPr/>
        </p:nvSpPr>
        <p:spPr>
          <a:xfrm>
            <a:off x="7188645" y="3022413"/>
            <a:ext cx="979353" cy="461665"/>
          </a:xfrm>
          <a:prstGeom prst="rect">
            <a:avLst/>
          </a:prstGeom>
          <a:solidFill>
            <a:schemeClr val="bg1"/>
          </a:solidFill>
          <a:ln>
            <a:solidFill>
              <a:schemeClr val="tx1"/>
            </a:solidFill>
          </a:ln>
        </p:spPr>
        <p:txBody>
          <a:bodyPr wrap="square" rtlCol="0">
            <a:spAutoFit/>
          </a:bodyPr>
          <a:lstStyle/>
          <a:p>
            <a:pPr algn="ctr"/>
            <a:r>
              <a:rPr lang="en-GB" sz="2400" dirty="0"/>
              <a:t>DRY</a:t>
            </a:r>
          </a:p>
        </p:txBody>
      </p:sp>
    </p:spTree>
    <p:extLst>
      <p:ext uri="{BB962C8B-B14F-4D97-AF65-F5344CB8AC3E}">
        <p14:creationId xmlns:p14="http://schemas.microsoft.com/office/powerpoint/2010/main" val="2253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5"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5" ma:contentTypeDescription="Create a new document." ma:contentTypeScope="" ma:versionID="da0fcb4a50f32e424dc01a9d61789e23">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f09aa610fdab587b686bb627cbb7a407"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Props1.xml><?xml version="1.0" encoding="utf-8"?>
<ds:datastoreItem xmlns:ds="http://schemas.openxmlformats.org/officeDocument/2006/customXml" ds:itemID="{39A787BC-F22A-4038-BBA7-1EAA20AA6FF2}">
  <ds:schemaRefs>
    <ds:schemaRef ds:uri="http://schemas.microsoft.com/sharepoint/v3/contenttype/forms"/>
  </ds:schemaRefs>
</ds:datastoreItem>
</file>

<file path=customXml/itemProps2.xml><?xml version="1.0" encoding="utf-8"?>
<ds:datastoreItem xmlns:ds="http://schemas.openxmlformats.org/officeDocument/2006/customXml" ds:itemID="{70332E76-376F-4396-A44A-9792BF4F1CA2}">
  <ds:schemaRefs>
    <ds:schemaRef ds:uri="http://schemas.microsoft.com/office/2006/metadata/contentType"/>
    <ds:schemaRef ds:uri="http://schemas.microsoft.com/office/2006/metadata/properties/metaAttributes"/>
    <ds:schemaRef ds:uri="http://www.w3.org/2000/xmlns/"/>
    <ds:schemaRef ds:uri="http://www.w3.org/2001/XMLSchema"/>
    <ds:schemaRef ds:uri="557e22d3-7b3f-4e7c-8253-1b6f825f5a4b"/>
    <ds:schemaRef ds:uri="f864f35b-862f-415f-8c45-f63899e63674"/>
    <ds:schemaRef ds:uri="71c33754-1f42-40bd-8463-e9c6275dfdf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A03F5-656E-4436-81B5-FFDFEA7C1478}">
  <ds:schemaRefs>
    <ds:schemaRef ds:uri="http://schemas.microsoft.com/office/2006/metadata/properties"/>
    <ds:schemaRef ds:uri="http://www.w3.org/2000/xmlns/"/>
    <ds:schemaRef ds:uri="71c33754-1f42-40bd-8463-e9c6275dfdf6"/>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228</TotalTime>
  <Words>1342</Words>
  <Application>Microsoft Macintosh PowerPoint</Application>
  <PresentationFormat>On-screen Show (4:3)</PresentationFormat>
  <Paragraphs>197</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Arial</vt:lpstr>
      <vt:lpstr>Calibri</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M</dc:creator>
  <cp:lastModifiedBy>blaircoburn84@gmail.com</cp:lastModifiedBy>
  <cp:revision>20</cp:revision>
  <cp:lastPrinted>2019-05-09T11:37:33Z</cp:lastPrinted>
  <dcterms:created xsi:type="dcterms:W3CDTF">2018-04-16T06:22:02Z</dcterms:created>
  <dcterms:modified xsi:type="dcterms:W3CDTF">2020-04-16T13:17:33Z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