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0" r:id="rId1"/>
  </p:sldMasterIdLst>
  <p:notesMasterIdLst>
    <p:notesMasterId r:id="rId11"/>
  </p:notesMasterIdLst>
  <p:sldIdLst>
    <p:sldId id="256" r:id="rId2"/>
    <p:sldId id="258" r:id="rId3"/>
    <p:sldId id="260" r:id="rId4"/>
    <p:sldId id="277" r:id="rId5"/>
    <p:sldId id="269" r:id="rId6"/>
    <p:sldId id="276" r:id="rId7"/>
    <p:sldId id="278" r:id="rId8"/>
    <p:sldId id="272" r:id="rId9"/>
    <p:sldId id="273" r:id="rId10"/>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8966E-1967-FBDA-C89A-67C642616B4C}" v="547" dt="2020-04-18T10:58:52.017"/>
    <p1510:client id="{66A852AF-5FE4-637B-5CD7-6E79952D5F22}" v="65" dt="2020-04-18T10:35:04.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221742F8-0335-49B8-A9C6-B1FC31A202FC}"/>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099" name="AutoShape 2">
            <a:extLst>
              <a:ext uri="{FF2B5EF4-FFF2-40B4-BE49-F238E27FC236}">
                <a16:creationId xmlns:a16="http://schemas.microsoft.com/office/drawing/2014/main" id="{6C4888FB-5C14-48BD-94AC-87F22D3B7F9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0" name="AutoShape 3">
            <a:extLst>
              <a:ext uri="{FF2B5EF4-FFF2-40B4-BE49-F238E27FC236}">
                <a16:creationId xmlns:a16="http://schemas.microsoft.com/office/drawing/2014/main" id="{9E4B4944-C16F-4184-92F3-70AB93147700}"/>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1" name="AutoShape 4">
            <a:extLst>
              <a:ext uri="{FF2B5EF4-FFF2-40B4-BE49-F238E27FC236}">
                <a16:creationId xmlns:a16="http://schemas.microsoft.com/office/drawing/2014/main" id="{DE0DADF4-8F0F-46C1-BDAE-38FBFC351766}"/>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2" name="AutoShape 5">
            <a:extLst>
              <a:ext uri="{FF2B5EF4-FFF2-40B4-BE49-F238E27FC236}">
                <a16:creationId xmlns:a16="http://schemas.microsoft.com/office/drawing/2014/main" id="{7DA667F8-54B9-44F8-B982-0BE1FE20726B}"/>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3" name="AutoShape 6">
            <a:extLst>
              <a:ext uri="{FF2B5EF4-FFF2-40B4-BE49-F238E27FC236}">
                <a16:creationId xmlns:a16="http://schemas.microsoft.com/office/drawing/2014/main" id="{8D22321C-19B0-452D-A941-7C6B967DAC2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ACE6CE98-6F6D-409F-9FBA-3CF1683F2921}"/>
              </a:ext>
            </a:extLst>
          </p:cNvPr>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SimSun" charset="-122"/>
                <a:cs typeface="Arial Unicode MS" pitchFamily="32" charset="0"/>
              </a:defRPr>
            </a:lvl1pPr>
          </a:lstStyle>
          <a:p>
            <a:pPr>
              <a:defRPr/>
            </a:pPr>
            <a:endParaRPr lang="en-GB"/>
          </a:p>
        </p:txBody>
      </p:sp>
      <p:sp>
        <p:nvSpPr>
          <p:cNvPr id="2056" name="Rectangle 8">
            <a:extLst>
              <a:ext uri="{FF2B5EF4-FFF2-40B4-BE49-F238E27FC236}">
                <a16:creationId xmlns:a16="http://schemas.microsoft.com/office/drawing/2014/main" id="{BD7EF0A8-8DAA-4845-8273-FAA1E2ED00F9}"/>
              </a:ext>
            </a:extLst>
          </p:cNvPr>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SimSun" charset="-122"/>
                <a:cs typeface="Arial Unicode MS" pitchFamily="32" charset="0"/>
              </a:defRPr>
            </a:lvl1pPr>
          </a:lstStyle>
          <a:p>
            <a:pPr>
              <a:defRPr/>
            </a:pPr>
            <a:endParaRPr lang="en-GB"/>
          </a:p>
        </p:txBody>
      </p:sp>
      <p:sp>
        <p:nvSpPr>
          <p:cNvPr id="4106" name="Rectangle 9">
            <a:extLst>
              <a:ext uri="{FF2B5EF4-FFF2-40B4-BE49-F238E27FC236}">
                <a16:creationId xmlns:a16="http://schemas.microsoft.com/office/drawing/2014/main" id="{BB305837-7BA8-4741-82F7-5D4F8229E49B}"/>
              </a:ext>
            </a:extLst>
          </p:cNvPr>
          <p:cNvSpPr>
            <a:spLocks noGrp="1" noRot="1" noChangeAspect="1" noChangeArrowheads="1"/>
          </p:cNvSpPr>
          <p:nvPr>
            <p:ph type="sldImg"/>
          </p:nvPr>
        </p:nvSpPr>
        <p:spPr bwMode="auto">
          <a:xfrm>
            <a:off x="1143000" y="685800"/>
            <a:ext cx="4562475" cy="3419475"/>
          </a:xfrm>
          <a:prstGeom prst="rect">
            <a:avLst/>
          </a:prstGeom>
          <a:solidFill>
            <a:srgbClr val="FFFFFF"/>
          </a:solidFill>
          <a:ln w="9360">
            <a:solidFill>
              <a:srgbClr val="000000"/>
            </a:solidFill>
            <a:miter lim="800000"/>
            <a:headEnd/>
            <a:tailEnd/>
          </a:ln>
        </p:spPr>
      </p:sp>
      <p:sp>
        <p:nvSpPr>
          <p:cNvPr id="3" name="Rectangle 10">
            <a:extLst>
              <a:ext uri="{FF2B5EF4-FFF2-40B4-BE49-F238E27FC236}">
                <a16:creationId xmlns:a16="http://schemas.microsoft.com/office/drawing/2014/main" id="{FAAC3386-4290-467A-9CDD-51A8D21CD5BB}"/>
              </a:ext>
            </a:extLst>
          </p:cNvPr>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59" name="Rectangle 11">
            <a:extLst>
              <a:ext uri="{FF2B5EF4-FFF2-40B4-BE49-F238E27FC236}">
                <a16:creationId xmlns:a16="http://schemas.microsoft.com/office/drawing/2014/main" id="{3C1136E4-FDC5-4A59-A7DB-DABA85963CCF}"/>
              </a:ext>
            </a:extLst>
          </p:cNvPr>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SimSun" charset="-122"/>
                <a:cs typeface="Arial Unicode MS" pitchFamily="32" charset="0"/>
              </a:defRPr>
            </a:lvl1pPr>
          </a:lstStyle>
          <a:p>
            <a:pPr>
              <a:defRPr/>
            </a:pPr>
            <a:endParaRPr lang="en-GB"/>
          </a:p>
        </p:txBody>
      </p:sp>
      <p:sp>
        <p:nvSpPr>
          <p:cNvPr id="2060" name="Rectangle 12">
            <a:extLst>
              <a:ext uri="{FF2B5EF4-FFF2-40B4-BE49-F238E27FC236}">
                <a16:creationId xmlns:a16="http://schemas.microsoft.com/office/drawing/2014/main" id="{9B5DF9F5-8C74-4893-9F69-29880B46D8D2}"/>
              </a:ext>
            </a:extLst>
          </p:cNvPr>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ea typeface="Arial Unicode MS" panose="020B0604020202020204" pitchFamily="34" charset="-128"/>
                <a:cs typeface="Arial Unicode MS" panose="020B0604020202020204" pitchFamily="34" charset="-128"/>
              </a:defRPr>
            </a:lvl1pPr>
          </a:lstStyle>
          <a:p>
            <a:fld id="{FF2EB2A8-0B45-481A-AC49-2CF95A3F262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a:extLst>
              <a:ext uri="{FF2B5EF4-FFF2-40B4-BE49-F238E27FC236}">
                <a16:creationId xmlns:a16="http://schemas.microsoft.com/office/drawing/2014/main" id="{C2F2C4B8-1E16-4366-968E-85B00E36DD0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BE987BF4-08A6-42CC-9F55-A31FB80373D7}" type="slidenum">
              <a:rPr lang="en-GB" altLang="en-US">
                <a:solidFill>
                  <a:srgbClr val="000000"/>
                </a:solidFill>
                <a:ea typeface="Arial Unicode MS" panose="020B0604020202020204" pitchFamily="34" charset="-128"/>
              </a:rPr>
              <a:pPr/>
              <a:t>1</a:t>
            </a:fld>
            <a:endParaRPr lang="en-GB" altLang="en-US">
              <a:solidFill>
                <a:srgbClr val="000000"/>
              </a:solidFill>
              <a:ea typeface="Arial Unicode MS" panose="020B0604020202020204" pitchFamily="34" charset="-128"/>
            </a:endParaRPr>
          </a:p>
        </p:txBody>
      </p:sp>
      <p:sp>
        <p:nvSpPr>
          <p:cNvPr id="6147" name="Rectangle 1">
            <a:extLst>
              <a:ext uri="{FF2B5EF4-FFF2-40B4-BE49-F238E27FC236}">
                <a16:creationId xmlns:a16="http://schemas.microsoft.com/office/drawing/2014/main" id="{92C600FA-3435-4D7D-8BCA-7FE43120C278}"/>
              </a:ext>
            </a:extLst>
          </p:cNvPr>
          <p:cNvSpPr>
            <a:spLocks noGrp="1" noRot="1" noChangeAspect="1" noChangeArrowheads="1" noTextEdit="1"/>
          </p:cNvSpPr>
          <p:nvPr>
            <p:ph type="sldImg"/>
          </p:nvPr>
        </p:nvSpPr>
        <p:spPr>
          <a:xfrm>
            <a:off x="1143000" y="685800"/>
            <a:ext cx="4572000" cy="3429000"/>
          </a:xfrm>
          <a:ln/>
        </p:spPr>
      </p:sp>
      <p:sp>
        <p:nvSpPr>
          <p:cNvPr id="6148" name="Rectangle 2">
            <a:extLst>
              <a:ext uri="{FF2B5EF4-FFF2-40B4-BE49-F238E27FC236}">
                <a16:creationId xmlns:a16="http://schemas.microsoft.com/office/drawing/2014/main" id="{3DABE85A-613A-4DEF-9A80-90B340A85FE8}"/>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2">
            <a:extLst>
              <a:ext uri="{FF2B5EF4-FFF2-40B4-BE49-F238E27FC236}">
                <a16:creationId xmlns:a16="http://schemas.microsoft.com/office/drawing/2014/main" id="{586C8B28-8F5A-41DB-867F-21EEAEE46E0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41A16746-EC37-46F3-A2A4-28631F149F85}" type="slidenum">
              <a:rPr lang="en-GB" altLang="en-US">
                <a:solidFill>
                  <a:srgbClr val="000000"/>
                </a:solidFill>
                <a:ea typeface="Arial Unicode MS" panose="020B0604020202020204" pitchFamily="34" charset="-128"/>
              </a:rPr>
              <a:pPr/>
              <a:t>2</a:t>
            </a:fld>
            <a:endParaRPr lang="en-GB" altLang="en-US">
              <a:solidFill>
                <a:srgbClr val="000000"/>
              </a:solidFill>
              <a:ea typeface="Arial Unicode MS" panose="020B0604020202020204" pitchFamily="34" charset="-128"/>
            </a:endParaRPr>
          </a:p>
        </p:txBody>
      </p:sp>
      <p:sp>
        <p:nvSpPr>
          <p:cNvPr id="11267" name="Rectangle 1">
            <a:extLst>
              <a:ext uri="{FF2B5EF4-FFF2-40B4-BE49-F238E27FC236}">
                <a16:creationId xmlns:a16="http://schemas.microsoft.com/office/drawing/2014/main" id="{DBE381B9-5B40-48C6-BC85-EE12CC4C08BD}"/>
              </a:ext>
            </a:extLst>
          </p:cNvPr>
          <p:cNvSpPr>
            <a:spLocks noGrp="1" noRot="1" noChangeAspect="1" noChangeArrowheads="1" noTextEdit="1"/>
          </p:cNvSpPr>
          <p:nvPr>
            <p:ph type="sldImg"/>
          </p:nvPr>
        </p:nvSpPr>
        <p:spPr>
          <a:xfrm>
            <a:off x="1144588" y="685800"/>
            <a:ext cx="4560887" cy="3421063"/>
          </a:xfrm>
          <a:ln/>
        </p:spPr>
      </p:sp>
      <p:sp>
        <p:nvSpPr>
          <p:cNvPr id="11268" name="Rectangle 2">
            <a:extLst>
              <a:ext uri="{FF2B5EF4-FFF2-40B4-BE49-F238E27FC236}">
                <a16:creationId xmlns:a16="http://schemas.microsoft.com/office/drawing/2014/main" id="{80D3C899-374F-4EF5-BA80-746B1A89E29B}"/>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2">
            <a:extLst>
              <a:ext uri="{FF2B5EF4-FFF2-40B4-BE49-F238E27FC236}">
                <a16:creationId xmlns:a16="http://schemas.microsoft.com/office/drawing/2014/main" id="{FBDCF676-042E-4AA9-AF5C-1C7E32534E5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0DFEA838-3889-4AC7-B64C-21343AA49A13}" type="slidenum">
              <a:rPr lang="en-GB" altLang="en-US">
                <a:solidFill>
                  <a:srgbClr val="000000"/>
                </a:solidFill>
                <a:ea typeface="Arial Unicode MS" panose="020B0604020202020204" pitchFamily="34" charset="-128"/>
              </a:rPr>
              <a:pPr/>
              <a:t>3</a:t>
            </a:fld>
            <a:endParaRPr lang="en-GB" altLang="en-US">
              <a:solidFill>
                <a:srgbClr val="000000"/>
              </a:solidFill>
              <a:ea typeface="Arial Unicode MS" panose="020B0604020202020204" pitchFamily="34" charset="-128"/>
            </a:endParaRPr>
          </a:p>
        </p:txBody>
      </p:sp>
      <p:sp>
        <p:nvSpPr>
          <p:cNvPr id="13315" name="Rectangle 1">
            <a:extLst>
              <a:ext uri="{FF2B5EF4-FFF2-40B4-BE49-F238E27FC236}">
                <a16:creationId xmlns:a16="http://schemas.microsoft.com/office/drawing/2014/main" id="{D0D57642-B2DA-4A6B-97DA-AFAD3FF312FD}"/>
              </a:ext>
            </a:extLst>
          </p:cNvPr>
          <p:cNvSpPr>
            <a:spLocks noGrp="1" noRot="1" noChangeAspect="1" noChangeArrowheads="1" noTextEdit="1"/>
          </p:cNvSpPr>
          <p:nvPr>
            <p:ph type="sldImg"/>
          </p:nvPr>
        </p:nvSpPr>
        <p:spPr>
          <a:xfrm>
            <a:off x="1143000" y="685800"/>
            <a:ext cx="4572000" cy="3429000"/>
          </a:xfrm>
          <a:ln/>
        </p:spPr>
      </p:sp>
      <p:sp>
        <p:nvSpPr>
          <p:cNvPr id="13316" name="Rectangle 2">
            <a:extLst>
              <a:ext uri="{FF2B5EF4-FFF2-40B4-BE49-F238E27FC236}">
                <a16:creationId xmlns:a16="http://schemas.microsoft.com/office/drawing/2014/main" id="{38C531C4-120C-4CBA-8D92-9B88D4D583A5}"/>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2">
            <a:extLst>
              <a:ext uri="{FF2B5EF4-FFF2-40B4-BE49-F238E27FC236}">
                <a16:creationId xmlns:a16="http://schemas.microsoft.com/office/drawing/2014/main" id="{B2CC8EC2-0553-4A0B-A319-CA49979DB4F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80BB33FD-FEAF-4C44-AC74-A0187B10698B}" type="slidenum">
              <a:rPr lang="en-GB" altLang="en-US">
                <a:solidFill>
                  <a:srgbClr val="000000"/>
                </a:solidFill>
                <a:ea typeface="Arial Unicode MS" panose="020B0604020202020204" pitchFamily="34" charset="-128"/>
              </a:rPr>
              <a:pPr/>
              <a:t>4</a:t>
            </a:fld>
            <a:endParaRPr lang="en-GB" altLang="en-US">
              <a:solidFill>
                <a:srgbClr val="000000"/>
              </a:solidFill>
              <a:ea typeface="Arial Unicode MS" panose="020B0604020202020204" pitchFamily="34" charset="-128"/>
            </a:endParaRPr>
          </a:p>
        </p:txBody>
      </p:sp>
      <p:sp>
        <p:nvSpPr>
          <p:cNvPr id="15363" name="Rectangle 1">
            <a:extLst>
              <a:ext uri="{FF2B5EF4-FFF2-40B4-BE49-F238E27FC236}">
                <a16:creationId xmlns:a16="http://schemas.microsoft.com/office/drawing/2014/main" id="{6EB62E0C-B0DC-4B5A-859C-08BE264DE57F}"/>
              </a:ext>
            </a:extLst>
          </p:cNvPr>
          <p:cNvSpPr>
            <a:spLocks noGrp="1" noRot="1" noChangeAspect="1" noChangeArrowheads="1" noTextEdit="1"/>
          </p:cNvSpPr>
          <p:nvPr>
            <p:ph type="sldImg"/>
          </p:nvPr>
        </p:nvSpPr>
        <p:spPr>
          <a:xfrm>
            <a:off x="1143000" y="685800"/>
            <a:ext cx="4567238" cy="3424238"/>
          </a:xfrm>
          <a:ln/>
        </p:spPr>
      </p:sp>
      <p:sp>
        <p:nvSpPr>
          <p:cNvPr id="15364" name="Rectangle 2">
            <a:extLst>
              <a:ext uri="{FF2B5EF4-FFF2-40B4-BE49-F238E27FC236}">
                <a16:creationId xmlns:a16="http://schemas.microsoft.com/office/drawing/2014/main" id="{4AC76AA1-A446-49B7-9086-3FA88A2EF78C}"/>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2">
            <a:extLst>
              <a:ext uri="{FF2B5EF4-FFF2-40B4-BE49-F238E27FC236}">
                <a16:creationId xmlns:a16="http://schemas.microsoft.com/office/drawing/2014/main" id="{C40423FE-D2F7-4A89-8A4A-27667223CFF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55A0D124-3506-4EAA-A5FD-9866DE292941}" type="slidenum">
              <a:rPr lang="en-GB" altLang="en-US">
                <a:solidFill>
                  <a:srgbClr val="000000"/>
                </a:solidFill>
                <a:ea typeface="Arial Unicode MS" panose="020B0604020202020204" pitchFamily="34" charset="-128"/>
              </a:rPr>
              <a:pPr/>
              <a:t>5</a:t>
            </a:fld>
            <a:endParaRPr lang="en-GB" altLang="en-US">
              <a:solidFill>
                <a:srgbClr val="000000"/>
              </a:solidFill>
              <a:ea typeface="Arial Unicode MS" panose="020B0604020202020204" pitchFamily="34" charset="-128"/>
            </a:endParaRPr>
          </a:p>
        </p:txBody>
      </p:sp>
      <p:sp>
        <p:nvSpPr>
          <p:cNvPr id="17411" name="Rectangle 1">
            <a:extLst>
              <a:ext uri="{FF2B5EF4-FFF2-40B4-BE49-F238E27FC236}">
                <a16:creationId xmlns:a16="http://schemas.microsoft.com/office/drawing/2014/main" id="{9F8FB97F-D013-4733-BAEF-26C960E3F19A}"/>
              </a:ext>
            </a:extLst>
          </p:cNvPr>
          <p:cNvSpPr>
            <a:spLocks noGrp="1" noRot="1" noChangeAspect="1" noChangeArrowheads="1" noTextEdit="1"/>
          </p:cNvSpPr>
          <p:nvPr>
            <p:ph type="sldImg"/>
          </p:nvPr>
        </p:nvSpPr>
        <p:spPr>
          <a:xfrm>
            <a:off x="1143000" y="685800"/>
            <a:ext cx="4567238" cy="3424238"/>
          </a:xfrm>
          <a:ln/>
        </p:spPr>
      </p:sp>
      <p:sp>
        <p:nvSpPr>
          <p:cNvPr id="17412" name="Rectangle 2">
            <a:extLst>
              <a:ext uri="{FF2B5EF4-FFF2-40B4-BE49-F238E27FC236}">
                <a16:creationId xmlns:a16="http://schemas.microsoft.com/office/drawing/2014/main" id="{32024066-E639-43F7-B5EA-2859FCD2C31E}"/>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2">
            <a:extLst>
              <a:ext uri="{FF2B5EF4-FFF2-40B4-BE49-F238E27FC236}">
                <a16:creationId xmlns:a16="http://schemas.microsoft.com/office/drawing/2014/main" id="{F1F089FF-0529-4497-B0A5-8D7823C049C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171283EF-71FB-4A35-B6F5-9DE017E369D8}" type="slidenum">
              <a:rPr lang="en-GB" altLang="en-US">
                <a:solidFill>
                  <a:srgbClr val="000000"/>
                </a:solidFill>
                <a:ea typeface="Arial Unicode MS" panose="020B0604020202020204" pitchFamily="34" charset="-128"/>
              </a:rPr>
              <a:pPr/>
              <a:t>6</a:t>
            </a:fld>
            <a:endParaRPr lang="en-GB" altLang="en-US">
              <a:solidFill>
                <a:srgbClr val="000000"/>
              </a:solidFill>
              <a:ea typeface="Arial Unicode MS" panose="020B0604020202020204" pitchFamily="34" charset="-128"/>
            </a:endParaRPr>
          </a:p>
        </p:txBody>
      </p:sp>
      <p:sp>
        <p:nvSpPr>
          <p:cNvPr id="19459" name="Rectangle 1">
            <a:extLst>
              <a:ext uri="{FF2B5EF4-FFF2-40B4-BE49-F238E27FC236}">
                <a16:creationId xmlns:a16="http://schemas.microsoft.com/office/drawing/2014/main" id="{F9BA5B09-0600-49E1-9E98-CC7012278110}"/>
              </a:ext>
            </a:extLst>
          </p:cNvPr>
          <p:cNvSpPr>
            <a:spLocks noGrp="1" noRot="1" noChangeAspect="1" noChangeArrowheads="1" noTextEdit="1"/>
          </p:cNvSpPr>
          <p:nvPr>
            <p:ph type="sldImg"/>
          </p:nvPr>
        </p:nvSpPr>
        <p:spPr>
          <a:xfrm>
            <a:off x="1144588" y="685800"/>
            <a:ext cx="4560887" cy="3421063"/>
          </a:xfrm>
          <a:ln/>
        </p:spPr>
      </p:sp>
      <p:sp>
        <p:nvSpPr>
          <p:cNvPr id="19460" name="Rectangle 2">
            <a:extLst>
              <a:ext uri="{FF2B5EF4-FFF2-40B4-BE49-F238E27FC236}">
                <a16:creationId xmlns:a16="http://schemas.microsoft.com/office/drawing/2014/main" id="{80E41F9B-B74D-4AFE-8FED-D674CB53CF12}"/>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0DB1097C-5621-4DC4-945D-95D08117BC4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7A98880B-BB70-4EB7-8CE4-D93ADED377D4}" type="slidenum">
              <a:rPr lang="en-GB" altLang="en-US">
                <a:solidFill>
                  <a:srgbClr val="000000"/>
                </a:solidFill>
                <a:ea typeface="Arial Unicode MS" panose="020B0604020202020204" pitchFamily="34" charset="-128"/>
              </a:rPr>
              <a:pPr/>
              <a:t>7</a:t>
            </a:fld>
            <a:endParaRPr lang="en-GB" altLang="en-US">
              <a:solidFill>
                <a:srgbClr val="000000"/>
              </a:solidFill>
              <a:ea typeface="Arial Unicode MS" panose="020B0604020202020204" pitchFamily="34" charset="-128"/>
            </a:endParaRPr>
          </a:p>
        </p:txBody>
      </p:sp>
      <p:sp>
        <p:nvSpPr>
          <p:cNvPr id="21507" name="Rectangle 1">
            <a:extLst>
              <a:ext uri="{FF2B5EF4-FFF2-40B4-BE49-F238E27FC236}">
                <a16:creationId xmlns:a16="http://schemas.microsoft.com/office/drawing/2014/main" id="{C1D9BD1C-734B-43F1-A934-6D9F25F933ED}"/>
              </a:ext>
            </a:extLst>
          </p:cNvPr>
          <p:cNvSpPr>
            <a:spLocks noGrp="1" noRot="1" noChangeAspect="1" noChangeArrowheads="1" noTextEdit="1"/>
          </p:cNvSpPr>
          <p:nvPr>
            <p:ph type="sldImg"/>
          </p:nvPr>
        </p:nvSpPr>
        <p:spPr>
          <a:xfrm>
            <a:off x="1143000" y="685800"/>
            <a:ext cx="4572000" cy="3429000"/>
          </a:xfrm>
          <a:ln/>
        </p:spPr>
      </p:sp>
      <p:sp>
        <p:nvSpPr>
          <p:cNvPr id="21508" name="Rectangle 2">
            <a:extLst>
              <a:ext uri="{FF2B5EF4-FFF2-40B4-BE49-F238E27FC236}">
                <a16:creationId xmlns:a16="http://schemas.microsoft.com/office/drawing/2014/main" id="{5EFC41F8-177A-4E2E-8F42-66222E8393EF}"/>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2">
            <a:extLst>
              <a:ext uri="{FF2B5EF4-FFF2-40B4-BE49-F238E27FC236}">
                <a16:creationId xmlns:a16="http://schemas.microsoft.com/office/drawing/2014/main" id="{CA08AA64-E73C-4EB1-8850-0F9D99A6A13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9BE70E93-F01E-49A0-9533-E0641CDDD04E}" type="slidenum">
              <a:rPr lang="en-GB" altLang="en-US">
                <a:solidFill>
                  <a:srgbClr val="000000"/>
                </a:solidFill>
                <a:ea typeface="Arial Unicode MS" panose="020B0604020202020204" pitchFamily="34" charset="-128"/>
              </a:rPr>
              <a:pPr/>
              <a:t>8</a:t>
            </a:fld>
            <a:endParaRPr lang="en-GB" altLang="en-US">
              <a:solidFill>
                <a:srgbClr val="000000"/>
              </a:solidFill>
              <a:ea typeface="Arial Unicode MS" panose="020B0604020202020204" pitchFamily="34" charset="-128"/>
            </a:endParaRPr>
          </a:p>
        </p:txBody>
      </p:sp>
      <p:sp>
        <p:nvSpPr>
          <p:cNvPr id="23555" name="Rectangle 1">
            <a:extLst>
              <a:ext uri="{FF2B5EF4-FFF2-40B4-BE49-F238E27FC236}">
                <a16:creationId xmlns:a16="http://schemas.microsoft.com/office/drawing/2014/main" id="{A407A9DF-1E2F-44AA-BB9B-E9DE0C264606}"/>
              </a:ext>
            </a:extLst>
          </p:cNvPr>
          <p:cNvSpPr>
            <a:spLocks noGrp="1" noRot="1" noChangeAspect="1" noChangeArrowheads="1" noTextEdit="1"/>
          </p:cNvSpPr>
          <p:nvPr>
            <p:ph type="sldImg"/>
          </p:nvPr>
        </p:nvSpPr>
        <p:spPr>
          <a:xfrm>
            <a:off x="1143000" y="685800"/>
            <a:ext cx="4572000" cy="3429000"/>
          </a:xfrm>
          <a:ln/>
        </p:spPr>
      </p:sp>
      <p:sp>
        <p:nvSpPr>
          <p:cNvPr id="23556" name="Rectangle 2">
            <a:extLst>
              <a:ext uri="{FF2B5EF4-FFF2-40B4-BE49-F238E27FC236}">
                <a16:creationId xmlns:a16="http://schemas.microsoft.com/office/drawing/2014/main" id="{F458F793-D151-43F3-91D4-A1362CFF3F18}"/>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2">
            <a:extLst>
              <a:ext uri="{FF2B5EF4-FFF2-40B4-BE49-F238E27FC236}">
                <a16:creationId xmlns:a16="http://schemas.microsoft.com/office/drawing/2014/main" id="{35FFB417-6353-497F-93F7-54513E3E512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fld id="{ED913466-0228-4EC2-A00E-9F1B3494D399}" type="slidenum">
              <a:rPr lang="en-GB" altLang="en-US">
                <a:solidFill>
                  <a:srgbClr val="000000"/>
                </a:solidFill>
                <a:ea typeface="Arial Unicode MS" panose="020B0604020202020204" pitchFamily="34" charset="-128"/>
              </a:rPr>
              <a:pPr/>
              <a:t>9</a:t>
            </a:fld>
            <a:endParaRPr lang="en-GB" altLang="en-US">
              <a:solidFill>
                <a:srgbClr val="000000"/>
              </a:solidFill>
              <a:ea typeface="Arial Unicode MS" panose="020B0604020202020204" pitchFamily="34" charset="-128"/>
            </a:endParaRPr>
          </a:p>
        </p:txBody>
      </p:sp>
      <p:sp>
        <p:nvSpPr>
          <p:cNvPr id="25603" name="Rectangle 1">
            <a:extLst>
              <a:ext uri="{FF2B5EF4-FFF2-40B4-BE49-F238E27FC236}">
                <a16:creationId xmlns:a16="http://schemas.microsoft.com/office/drawing/2014/main" id="{97FBACD5-8AF2-4EBD-BD68-DA42D587137A}"/>
              </a:ext>
            </a:extLst>
          </p:cNvPr>
          <p:cNvSpPr>
            <a:spLocks noGrp="1" noRot="1" noChangeAspect="1" noChangeArrowheads="1" noTextEdit="1"/>
          </p:cNvSpPr>
          <p:nvPr>
            <p:ph type="sldImg"/>
          </p:nvPr>
        </p:nvSpPr>
        <p:spPr>
          <a:xfrm>
            <a:off x="1144588" y="685800"/>
            <a:ext cx="4560887" cy="3421063"/>
          </a:xfrm>
          <a:ln/>
        </p:spPr>
      </p:sp>
      <p:sp>
        <p:nvSpPr>
          <p:cNvPr id="25604" name="Rectangle 2">
            <a:extLst>
              <a:ext uri="{FF2B5EF4-FFF2-40B4-BE49-F238E27FC236}">
                <a16:creationId xmlns:a16="http://schemas.microsoft.com/office/drawing/2014/main" id="{3821C3F7-4DB8-4C31-B360-92F5555835E0}"/>
              </a:ext>
            </a:extLst>
          </p:cNvPr>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3343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3627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0347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5C0F08-458F-4DC6-BC82-3756FDDD0803}"/>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3A06EE4-CE11-4303-95E3-C40A909CA15A}"/>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D188D9B-3FC6-4815-82B9-2AC0BC61F737}"/>
              </a:ext>
            </a:extLst>
          </p:cNvPr>
          <p:cNvSpPr>
            <a:spLocks noGrp="1"/>
          </p:cNvSpPr>
          <p:nvPr>
            <p:ph type="sldNum" sz="quarter" idx="16"/>
          </p:nvPr>
        </p:nvSpPr>
        <p:spPr/>
        <p:txBody>
          <a:bodyPr/>
          <a:lstStyle>
            <a:lvl1pPr>
              <a:defRPr/>
            </a:lvl1pPr>
          </a:lstStyle>
          <a:p>
            <a:fld id="{6CFBF759-875F-44D0-B56E-52BFFE3F2759}" type="slidenum">
              <a:rPr lang="en-GB" altLang="en-US"/>
              <a:pPr/>
              <a:t>‹#›</a:t>
            </a:fld>
            <a:endParaRPr lang="en-GB" altLang="en-US"/>
          </a:p>
        </p:txBody>
      </p:sp>
    </p:spTree>
    <p:extLst>
      <p:ext uri="{BB962C8B-B14F-4D97-AF65-F5344CB8AC3E}">
        <p14:creationId xmlns:p14="http://schemas.microsoft.com/office/powerpoint/2010/main" val="223296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7589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3057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5018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1422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4184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5401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1681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4/19/20</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7968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4/19/20</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582100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7.xml"/><Relationship Id="rId16"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artons">
            <a:extLst>
              <a:ext uri="{FF2B5EF4-FFF2-40B4-BE49-F238E27FC236}">
                <a16:creationId xmlns:a16="http://schemas.microsoft.com/office/drawing/2014/main" id="{D45DF90E-0EBA-442B-AC50-B26185407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2409825"/>
            <a:ext cx="292893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3" name="Picture 6" descr="https://www.eurocarparks.com/wp-content/uploads/2014/03/sainsbury_s.jpg">
            <a:extLst>
              <a:ext uri="{FF2B5EF4-FFF2-40B4-BE49-F238E27FC236}">
                <a16:creationId xmlns:a16="http://schemas.microsoft.com/office/drawing/2014/main" id="{1D700565-69D2-405D-8D00-C445E8E07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188" y="2997200"/>
            <a:ext cx="34734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DD26B9D-1AFD-45AC-936C-DF5C677933F0}"/>
              </a:ext>
            </a:extLst>
          </p:cNvPr>
          <p:cNvSpPr>
            <a:spLocks noGrp="1"/>
          </p:cNvSpPr>
          <p:nvPr>
            <p:ph type="ctrTitle"/>
          </p:nvPr>
        </p:nvSpPr>
        <p:spPr>
          <a:xfrm rot="21420000">
            <a:off x="534988" y="466725"/>
            <a:ext cx="7534275" cy="2767013"/>
          </a:xfrm>
        </p:spPr>
        <p:txBody>
          <a:bodyPr/>
          <a:lstStyle/>
          <a:p>
            <a:pPr eaLnBrk="1" fontAlgn="auto" hangingPunct="1">
              <a:spcAft>
                <a:spcPts val="0"/>
              </a:spcAft>
              <a:defRPr/>
            </a:pPr>
            <a:r>
              <a:rPr lang="en-GB" altLang="en-US" sz="4000" b="1" u="sng" dirty="0">
                <a:solidFill>
                  <a:srgbClr val="FF0000"/>
                </a:solidFill>
                <a:latin typeface="Arial Rounded MT Bold"/>
              </a:rPr>
              <a:t>KS3 Packaging Project</a:t>
            </a:r>
            <a:br>
              <a:rPr lang="en-GB" altLang="en-US" sz="4000" b="1" u="sng" dirty="0">
                <a:latin typeface="Arial Rounded MT Bold" panose="020F0704030504030204" pitchFamily="34" charset="0"/>
              </a:rPr>
            </a:br>
            <a:br>
              <a:rPr lang="en-GB" altLang="en-US" sz="4000" b="1" u="sng" dirty="0">
                <a:latin typeface="Arial Rounded MT Bold" panose="020F0704030504030204" pitchFamily="34" charset="0"/>
              </a:rPr>
            </a:br>
            <a:endParaRPr lang="en-GB" sz="4000"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D5F5EA4F-790E-4CA0-B40A-54118C08BE98}"/>
              </a:ext>
            </a:extLst>
          </p:cNvPr>
          <p:cNvSpPr txBox="1">
            <a:spLocks noChangeArrowheads="1"/>
          </p:cNvSpPr>
          <p:nvPr/>
        </p:nvSpPr>
        <p:spPr bwMode="auto">
          <a:xfrm>
            <a:off x="827088" y="301625"/>
            <a:ext cx="41640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4800" b="1" u="sng">
                <a:solidFill>
                  <a:srgbClr val="FF0000"/>
                </a:solidFill>
                <a:latin typeface="Arial Rounded MT Bold" panose="020F0704030504030204" pitchFamily="34" charset="0"/>
              </a:rPr>
              <a:t>Lesson Aims</a:t>
            </a:r>
            <a:r>
              <a:rPr lang="en-GB" altLang="en-US" sz="4800" b="1">
                <a:solidFill>
                  <a:srgbClr val="FF0000"/>
                </a:solidFill>
                <a:latin typeface="Arial Rounded MT Bold" panose="020F0704030504030204" pitchFamily="34" charset="0"/>
              </a:rPr>
              <a:t>:</a:t>
            </a:r>
          </a:p>
        </p:txBody>
      </p:sp>
      <p:sp>
        <p:nvSpPr>
          <p:cNvPr id="2" name="Text Box 2">
            <a:extLst>
              <a:ext uri="{FF2B5EF4-FFF2-40B4-BE49-F238E27FC236}">
                <a16:creationId xmlns:a16="http://schemas.microsoft.com/office/drawing/2014/main" id="{E0866C57-327D-4B41-822A-B0F5F8EEB054}"/>
              </a:ext>
            </a:extLst>
          </p:cNvPr>
          <p:cNvSpPr txBox="1">
            <a:spLocks noChangeArrowheads="1"/>
          </p:cNvSpPr>
          <p:nvPr/>
        </p:nvSpPr>
        <p:spPr bwMode="auto">
          <a:xfrm>
            <a:off x="392113" y="1143000"/>
            <a:ext cx="82597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2400">
                <a:solidFill>
                  <a:srgbClr val="000000"/>
                </a:solidFill>
                <a:cs typeface="Arial" panose="020B0604020202020204" pitchFamily="34" charset="0"/>
              </a:rPr>
              <a:t>• To use the correct equipment at all times.</a:t>
            </a:r>
          </a:p>
          <a:p>
            <a:pPr eaLnBrk="1" hangingPunct="1">
              <a:buSzPct val="100000"/>
            </a:pPr>
            <a:r>
              <a:rPr lang="en-GB" altLang="en-US" sz="2400">
                <a:solidFill>
                  <a:srgbClr val="000000"/>
                </a:solidFill>
                <a:cs typeface="Arial" panose="020B0604020202020204" pitchFamily="34" charset="0"/>
              </a:rPr>
              <a:t>• To be aware of the need to understand a design brief and </a:t>
            </a:r>
          </a:p>
          <a:p>
            <a:pPr eaLnBrk="1" hangingPunct="1">
              <a:buSzPct val="100000"/>
            </a:pPr>
            <a:r>
              <a:rPr lang="en-GB" altLang="en-US" sz="2400">
                <a:solidFill>
                  <a:srgbClr val="000000"/>
                </a:solidFill>
                <a:cs typeface="Arial" panose="020B0604020202020204" pitchFamily="34" charset="0"/>
              </a:rPr>
              <a:t>what is expected of me.</a:t>
            </a:r>
          </a:p>
        </p:txBody>
      </p:sp>
      <p:sp>
        <p:nvSpPr>
          <p:cNvPr id="5123" name="Text Box 3">
            <a:extLst>
              <a:ext uri="{FF2B5EF4-FFF2-40B4-BE49-F238E27FC236}">
                <a16:creationId xmlns:a16="http://schemas.microsoft.com/office/drawing/2014/main" id="{679B0B80-9F4A-4D46-A08B-BF0AE2965649}"/>
              </a:ext>
            </a:extLst>
          </p:cNvPr>
          <p:cNvSpPr txBox="1">
            <a:spLocks noChangeArrowheads="1"/>
          </p:cNvSpPr>
          <p:nvPr/>
        </p:nvSpPr>
        <p:spPr bwMode="auto">
          <a:xfrm>
            <a:off x="793750" y="2636838"/>
            <a:ext cx="74691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4800" b="1" u="sng">
                <a:solidFill>
                  <a:srgbClr val="FF0000"/>
                </a:solidFill>
                <a:latin typeface="Arial Rounded MT Bold" panose="020F0704030504030204" pitchFamily="34" charset="0"/>
              </a:rPr>
              <a:t>By the end of the lesson</a:t>
            </a:r>
            <a:r>
              <a:rPr lang="en-GB" altLang="en-US" sz="4800" b="1">
                <a:solidFill>
                  <a:srgbClr val="FF0000"/>
                </a:solidFill>
                <a:latin typeface="Arial Rounded MT Bold" panose="020F0704030504030204" pitchFamily="34" charset="0"/>
              </a:rPr>
              <a:t>:</a:t>
            </a:r>
          </a:p>
        </p:txBody>
      </p:sp>
      <p:sp>
        <p:nvSpPr>
          <p:cNvPr id="5124" name="Text Box 4">
            <a:extLst>
              <a:ext uri="{FF2B5EF4-FFF2-40B4-BE49-F238E27FC236}">
                <a16:creationId xmlns:a16="http://schemas.microsoft.com/office/drawing/2014/main" id="{13AC3DFE-F97B-4FD7-9406-27297D6F0EBB}"/>
              </a:ext>
            </a:extLst>
          </p:cNvPr>
          <p:cNvSpPr txBox="1">
            <a:spLocks noChangeArrowheads="1"/>
          </p:cNvSpPr>
          <p:nvPr/>
        </p:nvSpPr>
        <p:spPr bwMode="auto">
          <a:xfrm>
            <a:off x="504825" y="3573463"/>
            <a:ext cx="81470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2400">
                <a:solidFill>
                  <a:srgbClr val="000000"/>
                </a:solidFill>
                <a:cs typeface="Arial" panose="020B0604020202020204" pitchFamily="34" charset="0"/>
              </a:rPr>
              <a:t>• All will have completed the tasks that are set taking</a:t>
            </a:r>
          </a:p>
          <a:p>
            <a:pPr eaLnBrk="1" hangingPunct="1">
              <a:buSzPct val="100000"/>
            </a:pPr>
            <a:r>
              <a:rPr lang="en-GB" altLang="en-US" sz="2400">
                <a:solidFill>
                  <a:srgbClr val="000000"/>
                </a:solidFill>
                <a:cs typeface="Arial" panose="020B0604020202020204" pitchFamily="34" charset="0"/>
              </a:rPr>
              <a:t>  care to be neat and tidy at all times</a:t>
            </a:r>
          </a:p>
          <a:p>
            <a:pPr eaLnBrk="1" hangingPunct="1">
              <a:buSzPct val="100000"/>
            </a:pPr>
            <a:r>
              <a:rPr lang="en-GB" altLang="en-US" sz="2400">
                <a:solidFill>
                  <a:srgbClr val="000000"/>
                </a:solidFill>
                <a:cs typeface="Arial" panose="020B0604020202020204" pitchFamily="34" charset="0"/>
              </a:rPr>
              <a:t>• Most should have worked accurately at all times.</a:t>
            </a:r>
            <a:endParaRPr lang="en-GB" altLang="en-US" sz="2400" b="1" i="1" u="sng">
              <a:solidFill>
                <a:srgbClr val="FF0000"/>
              </a:solidFill>
              <a:cs typeface="Arial" panose="020B0604020202020204" pitchFamily="34" charset="0"/>
            </a:endParaRPr>
          </a:p>
          <a:p>
            <a:pPr eaLnBrk="1" hangingPunct="1">
              <a:buSzPct val="100000"/>
            </a:pPr>
            <a:r>
              <a:rPr lang="en-GB" altLang="en-US" sz="2400">
                <a:solidFill>
                  <a:srgbClr val="000000"/>
                </a:solidFill>
                <a:cs typeface="Arial" panose="020B0604020202020204" pitchFamily="34" charset="0"/>
              </a:rPr>
              <a:t>• Some will pay attention to the quality of finish at all times.</a:t>
            </a:r>
          </a:p>
          <a:p>
            <a:pPr eaLnBrk="1" hangingPunct="1">
              <a:buSzPct val="100000"/>
            </a:pPr>
            <a:r>
              <a:rPr lang="en-GB" altLang="en-US" sz="2400">
                <a:solidFill>
                  <a:srgbClr val="000000"/>
                </a:solidFill>
                <a:cs typeface="Arial" panose="020B0604020202020204" pitchFamily="34" charset="0"/>
              </a:rPr>
              <a:t>  </a:t>
            </a:r>
            <a:endParaRPr lang="en-GB" altLang="en-US" sz="2400" b="1" i="1" u="sng">
              <a:solidFill>
                <a:srgbClr val="FF0000"/>
              </a:solidFill>
              <a:cs typeface="Arial" panose="020B0604020202020204" pitchFamily="34" charset="0"/>
            </a:endParaRPr>
          </a:p>
        </p:txBody>
      </p:sp>
      <p:pic>
        <p:nvPicPr>
          <p:cNvPr id="10246" name="Picture 6" descr="https://www.eurocarparks.com/wp-content/uploads/2014/03/sainsbury_s.jpg">
            <a:extLst>
              <a:ext uri="{FF2B5EF4-FFF2-40B4-BE49-F238E27FC236}">
                <a16:creationId xmlns:a16="http://schemas.microsoft.com/office/drawing/2014/main" id="{F037E698-4DB5-4783-87AE-C4D7979BF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1275"/>
            <a:ext cx="10890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1000"/>
                                        <p:tgtEl>
                                          <p:spTgt spid="2"/>
                                        </p:tgtEl>
                                      </p:cBhvr>
                                    </p:animEffect>
                                    <p:anim calcmode="lin" valueType="num">
                                      <p:cBhvr additive="repl">
                                        <p:cTn id="8" dur="1000" fill="hold"/>
                                        <p:tgtEl>
                                          <p:spTgt spid="2"/>
                                        </p:tgtEl>
                                        <p:attrNameLst>
                                          <p:attrName>ppt_x</p:attrName>
                                        </p:attrNameLst>
                                      </p:cBhvr>
                                      <p:tavLst>
                                        <p:tav tm="100000">
                                          <p:val>
                                            <p:strVal val="#ppt_x"/>
                                          </p:val>
                                        </p:tav>
                                        <p:tav>
                                          <p:val>
                                            <p:strVal val="#ppt_x"/>
                                          </p:val>
                                        </p:tav>
                                      </p:tavLst>
                                    </p:anim>
                                    <p:anim calcmode="lin" valueType="num">
                                      <p:cBhvr additive="repl">
                                        <p:cTn id="9" dur="900" decel="100000" fill="hold"/>
                                        <p:tgtEl>
                                          <p:spTgt spid="2"/>
                                        </p:tgtEl>
                                        <p:attrNameLst>
                                          <p:attrName>ppt_y</p:attrName>
                                        </p:attrNameLst>
                                      </p:cBhvr>
                                      <p:tavLst>
                                        <p:tav tm="100000">
                                          <p:val>
                                            <p:strVal val="#ppt_y+1"/>
                                          </p:val>
                                        </p:tav>
                                        <p:tav>
                                          <p:val>
                                            <p:strVal val="#ppt_y-.03"/>
                                          </p:val>
                                        </p:tav>
                                      </p:tavLst>
                                    </p:anim>
                                    <p:anim calcmode="lin" valueType="num">
                                      <p:cBhvr additive="repl">
                                        <p:cTn id="10" dur="100" accel="100000" fill="hold">
                                          <p:stCondLst>
                                            <p:cond delay="0"/>
                                          </p:stCondLst>
                                        </p:cTn>
                                        <p:tgtEl>
                                          <p:spTgt spid="2"/>
                                        </p:tgtEl>
                                        <p:attrNameLst>
                                          <p:attrName>ppt_y</p:attrName>
                                        </p:attrNameLst>
                                      </p:cBhvr>
                                      <p:tavLst>
                                        <p:tav tm="100000">
                                          <p:val>
                                            <p:strVal val="#ppt_y-.03"/>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fill="hold" nodeType="clickEffect">
                                  <p:stCondLst>
                                    <p:cond delay="0"/>
                                  </p:stCondLst>
                                  <p:childTnLst>
                                    <p:set>
                                      <p:cBhvr additive="repl">
                                        <p:cTn id="14" dur="1" fill="hold">
                                          <p:stCondLst>
                                            <p:cond delay="0"/>
                                          </p:stCondLst>
                                        </p:cTn>
                                        <p:tgtEl>
                                          <p:spTgt spid="5123"/>
                                        </p:tgtEl>
                                        <p:attrNameLst>
                                          <p:attrName>style.visibility</p:attrName>
                                        </p:attrNameLst>
                                      </p:cBhvr>
                                      <p:to>
                                        <p:strVal val="visible"/>
                                      </p:to>
                                    </p:set>
                                    <p:animEffect transition="in" filter="fade">
                                      <p:cBhvr additive="repl">
                                        <p:cTn id="15" dur="1000"/>
                                        <p:tgtEl>
                                          <p:spTgt spid="5123"/>
                                        </p:tgtEl>
                                      </p:cBhvr>
                                    </p:animEffect>
                                    <p:anim calcmode="lin" valueType="num">
                                      <p:cBhvr additive="repl">
                                        <p:cTn id="16" dur="1000" fill="hold"/>
                                        <p:tgtEl>
                                          <p:spTgt spid="5123"/>
                                        </p:tgtEl>
                                        <p:attrNameLst>
                                          <p:attrName>ppt_x</p:attrName>
                                        </p:attrNameLst>
                                      </p:cBhvr>
                                      <p:tavLst>
                                        <p:tav tm="100000">
                                          <p:val>
                                            <p:strVal val="#ppt_x"/>
                                          </p:val>
                                        </p:tav>
                                        <p:tav>
                                          <p:val>
                                            <p:strVal val="#ppt_x"/>
                                          </p:val>
                                        </p:tav>
                                      </p:tavLst>
                                    </p:anim>
                                    <p:anim calcmode="lin" valueType="num">
                                      <p:cBhvr additive="repl">
                                        <p:cTn id="17" dur="900" decel="100000" fill="hold"/>
                                        <p:tgtEl>
                                          <p:spTgt spid="5123"/>
                                        </p:tgtEl>
                                        <p:attrNameLst>
                                          <p:attrName>ppt_y</p:attrName>
                                        </p:attrNameLst>
                                      </p:cBhvr>
                                      <p:tavLst>
                                        <p:tav tm="100000">
                                          <p:val>
                                            <p:strVal val="#ppt_y+1"/>
                                          </p:val>
                                        </p:tav>
                                        <p:tav>
                                          <p:val>
                                            <p:strVal val="#ppt_y-.03"/>
                                          </p:val>
                                        </p:tav>
                                      </p:tavLst>
                                    </p:anim>
                                    <p:anim calcmode="lin" valueType="num">
                                      <p:cBhvr additive="repl">
                                        <p:cTn id="18" dur="100" accel="100000" fill="hold">
                                          <p:stCondLst>
                                            <p:cond delay="0"/>
                                          </p:stCondLst>
                                        </p:cTn>
                                        <p:tgtEl>
                                          <p:spTgt spid="5123"/>
                                        </p:tgtEl>
                                        <p:attrNameLst>
                                          <p:attrName>ppt_y</p:attrName>
                                        </p:attrNameLst>
                                      </p:cBhvr>
                                      <p:tavLst>
                                        <p:tav tm="100000">
                                          <p:val>
                                            <p:strVal val="#ppt_y-.03"/>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fill="hold" nodeType="clickEffect">
                                  <p:stCondLst>
                                    <p:cond delay="0"/>
                                  </p:stCondLst>
                                  <p:childTnLst>
                                    <p:set>
                                      <p:cBhvr additive="repl">
                                        <p:cTn id="22" dur="1" fill="hold">
                                          <p:stCondLst>
                                            <p:cond delay="0"/>
                                          </p:stCondLst>
                                        </p:cTn>
                                        <p:tgtEl>
                                          <p:spTgt spid="5124"/>
                                        </p:tgtEl>
                                        <p:attrNameLst>
                                          <p:attrName>style.visibility</p:attrName>
                                        </p:attrNameLst>
                                      </p:cBhvr>
                                      <p:to>
                                        <p:strVal val="visible"/>
                                      </p:to>
                                    </p:set>
                                    <p:animEffect transition="in" filter="fade">
                                      <p:cBhvr additive="repl">
                                        <p:cTn id="23" dur="1000"/>
                                        <p:tgtEl>
                                          <p:spTgt spid="5124"/>
                                        </p:tgtEl>
                                      </p:cBhvr>
                                    </p:animEffect>
                                    <p:anim calcmode="lin" valueType="num">
                                      <p:cBhvr additive="repl">
                                        <p:cTn id="24" dur="1000" fill="hold"/>
                                        <p:tgtEl>
                                          <p:spTgt spid="5124"/>
                                        </p:tgtEl>
                                        <p:attrNameLst>
                                          <p:attrName>ppt_x</p:attrName>
                                        </p:attrNameLst>
                                      </p:cBhvr>
                                      <p:tavLst>
                                        <p:tav tm="100000">
                                          <p:val>
                                            <p:strVal val="#ppt_x"/>
                                          </p:val>
                                        </p:tav>
                                        <p:tav>
                                          <p:val>
                                            <p:strVal val="#ppt_x"/>
                                          </p:val>
                                        </p:tav>
                                      </p:tavLst>
                                    </p:anim>
                                    <p:anim calcmode="lin" valueType="num">
                                      <p:cBhvr additive="repl">
                                        <p:cTn id="25" dur="900" decel="100000" fill="hold"/>
                                        <p:tgtEl>
                                          <p:spTgt spid="5124"/>
                                        </p:tgtEl>
                                        <p:attrNameLst>
                                          <p:attrName>ppt_y</p:attrName>
                                        </p:attrNameLst>
                                      </p:cBhvr>
                                      <p:tavLst>
                                        <p:tav tm="100000">
                                          <p:val>
                                            <p:strVal val="#ppt_y+1"/>
                                          </p:val>
                                        </p:tav>
                                        <p:tav>
                                          <p:val>
                                            <p:strVal val="#ppt_y-.03"/>
                                          </p:val>
                                        </p:tav>
                                      </p:tavLst>
                                    </p:anim>
                                    <p:anim calcmode="lin" valueType="num">
                                      <p:cBhvr additive="repl">
                                        <p:cTn id="26" dur="100" accel="100000" fill="hold">
                                          <p:stCondLst>
                                            <p:cond delay="0"/>
                                          </p:stCondLst>
                                        </p:cTn>
                                        <p:tgtEl>
                                          <p:spTgt spid="5124"/>
                                        </p:tgtEl>
                                        <p:attrNameLst>
                                          <p:attrName>ppt_y</p:attrName>
                                        </p:attrNameLst>
                                      </p:cBhvr>
                                      <p:tavLst>
                                        <p:tav tm="100000">
                                          <p:val>
                                            <p:strVal val="#ppt_y-.03"/>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8F3E67D0-D555-4B5A-8C67-E665D1994F8F}"/>
              </a:ext>
            </a:extLst>
          </p:cNvPr>
          <p:cNvSpPr txBox="1">
            <a:spLocks noChangeArrowheads="1"/>
          </p:cNvSpPr>
          <p:nvPr/>
        </p:nvSpPr>
        <p:spPr bwMode="auto">
          <a:xfrm>
            <a:off x="919163" y="427038"/>
            <a:ext cx="747553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t">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4000" b="1" u="sng" dirty="0">
                <a:solidFill>
                  <a:srgbClr val="FFC000"/>
                </a:solidFill>
                <a:latin typeface="Arial Rounded MT Bold"/>
                <a:ea typeface="SimSun"/>
              </a:rPr>
              <a:t>Why do we need packaging?</a:t>
            </a:r>
            <a:r>
              <a:rPr lang="en-GB" altLang="en-US" sz="3600" b="1" dirty="0">
                <a:solidFill>
                  <a:srgbClr val="FF0000"/>
                </a:solidFill>
                <a:latin typeface="Arial Rounded MT Bold"/>
                <a:ea typeface="SimSun"/>
              </a:rPr>
              <a:t> </a:t>
            </a:r>
            <a:endParaRPr lang="en-GB" altLang="en-US" sz="3600" b="1">
              <a:solidFill>
                <a:srgbClr val="FF0000"/>
              </a:solidFill>
              <a:latin typeface="Arial Rounded MT Bold" panose="020F0704030504030204" pitchFamily="34" charset="0"/>
            </a:endParaRPr>
          </a:p>
        </p:txBody>
      </p:sp>
      <p:sp>
        <p:nvSpPr>
          <p:cNvPr id="2" name="Rectangle 2">
            <a:extLst>
              <a:ext uri="{FF2B5EF4-FFF2-40B4-BE49-F238E27FC236}">
                <a16:creationId xmlns:a16="http://schemas.microsoft.com/office/drawing/2014/main" id="{098ACC6D-B389-44E9-A22F-0E7AEBABD737}"/>
              </a:ext>
            </a:extLst>
          </p:cNvPr>
          <p:cNvSpPr>
            <a:spLocks noChangeArrowheads="1"/>
          </p:cNvSpPr>
          <p:nvPr/>
        </p:nvSpPr>
        <p:spPr bwMode="auto">
          <a:xfrm>
            <a:off x="0" y="1700213"/>
            <a:ext cx="8208963" cy="1512887"/>
          </a:xfrm>
          <a:prstGeom prst="rect">
            <a:avLst/>
          </a:prstGeom>
          <a:solidFill>
            <a:srgbClr val="FF0000"/>
          </a:solidFill>
          <a:ln w="9360">
            <a:solidFill>
              <a:srgbClr val="99CC00"/>
            </a:solidFill>
            <a:miter lim="800000"/>
            <a:headEnd/>
            <a:tailEnd/>
          </a:ln>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algn="r" eaLnBrk="1" hangingPunct="1">
              <a:buSzPct val="100000"/>
            </a:pPr>
            <a:r>
              <a:rPr lang="en-GB" altLang="en-US" sz="2400" dirty="0">
                <a:solidFill>
                  <a:srgbClr val="FFFFFF"/>
                </a:solidFill>
                <a:latin typeface="Arial Rounded MT Bold"/>
                <a:ea typeface="SimSun"/>
              </a:rPr>
              <a:t>Packaging is used everyday and all around us.</a:t>
            </a:r>
          </a:p>
          <a:p>
            <a:pPr algn="r" eaLnBrk="1" hangingPunct="1">
              <a:buSzPct val="100000"/>
            </a:pPr>
            <a:r>
              <a:rPr lang="en-GB" altLang="en-US" sz="2400" dirty="0">
                <a:solidFill>
                  <a:srgbClr val="FFFFFF"/>
                </a:solidFill>
                <a:latin typeface="Arial Rounded MT Bold"/>
                <a:ea typeface="SimSun"/>
              </a:rPr>
              <a:t>Why is packaging such an important thing?</a:t>
            </a:r>
          </a:p>
          <a:p>
            <a:pPr algn="r">
              <a:buSzPct val="100000"/>
            </a:pPr>
            <a:r>
              <a:rPr lang="en-GB" altLang="en-US" sz="2400" dirty="0">
                <a:solidFill>
                  <a:srgbClr val="FFC000"/>
                </a:solidFill>
                <a:latin typeface="Arial Rounded MT Bold"/>
                <a:ea typeface="SimSun"/>
              </a:rPr>
              <a:t>List on paper all the reasons we need packaging.</a:t>
            </a:r>
            <a:endParaRPr lang="en-GB" altLang="en-US" sz="2400" dirty="0">
              <a:solidFill>
                <a:srgbClr val="FFC000"/>
              </a:solidFill>
              <a:latin typeface="Arial Rounded MT Bold" panose="020F0704030504030204" pitchFamily="34" charset="0"/>
            </a:endParaRPr>
          </a:p>
        </p:txBody>
      </p:sp>
      <p:sp>
        <p:nvSpPr>
          <p:cNvPr id="7172" name="Rectangle 4">
            <a:extLst>
              <a:ext uri="{FF2B5EF4-FFF2-40B4-BE49-F238E27FC236}">
                <a16:creationId xmlns:a16="http://schemas.microsoft.com/office/drawing/2014/main" id="{D9AA6FA6-8033-4D71-828D-6E4C62301DED}"/>
              </a:ext>
            </a:extLst>
          </p:cNvPr>
          <p:cNvSpPr>
            <a:spLocks noChangeArrowheads="1"/>
          </p:cNvSpPr>
          <p:nvPr/>
        </p:nvSpPr>
        <p:spPr bwMode="auto">
          <a:xfrm>
            <a:off x="2040002" y="4970277"/>
            <a:ext cx="6293087" cy="1059163"/>
          </a:xfrm>
          <a:prstGeom prst="rect">
            <a:avLst/>
          </a:prstGeom>
          <a:solidFill>
            <a:srgbClr val="FF0000"/>
          </a:solidFill>
          <a:ln w="9360">
            <a:solidFill>
              <a:srgbClr val="99CC00"/>
            </a:solidFill>
            <a:miter lim="800000"/>
            <a:headEnd/>
            <a:tailEnd/>
          </a:ln>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algn="r" eaLnBrk="1" hangingPunct="1">
              <a:buSzPct val="100000"/>
            </a:pPr>
            <a:r>
              <a:rPr lang="en-GB" altLang="en-US" sz="1600" dirty="0">
                <a:solidFill>
                  <a:srgbClr val="FFC000"/>
                </a:solidFill>
                <a:latin typeface="Arial Rounded MT Bold"/>
                <a:ea typeface="SimSun"/>
              </a:rPr>
              <a:t>What kind of materials might be used in</a:t>
            </a:r>
          </a:p>
          <a:p>
            <a:pPr algn="r" eaLnBrk="1" hangingPunct="1">
              <a:buSzPct val="100000"/>
            </a:pPr>
            <a:r>
              <a:rPr lang="en-GB" altLang="en-US" sz="1600" dirty="0">
                <a:solidFill>
                  <a:srgbClr val="FFC000"/>
                </a:solidFill>
                <a:latin typeface="Arial Rounded MT Bold"/>
                <a:ea typeface="SimSun"/>
              </a:rPr>
              <a:t>Packaging and why?</a:t>
            </a:r>
          </a:p>
          <a:p>
            <a:pPr algn="r">
              <a:buSzPct val="100000"/>
            </a:pPr>
            <a:r>
              <a:rPr lang="en-GB" altLang="en-US" b="1" dirty="0">
                <a:solidFill>
                  <a:srgbClr val="FFC000"/>
                </a:solidFill>
                <a:latin typeface="Arial Rounded MT Bold"/>
                <a:ea typeface="SimSun"/>
              </a:rPr>
              <a:t>Bonus work: </a:t>
            </a:r>
            <a:r>
              <a:rPr lang="en-GB" altLang="en-US" sz="1600" dirty="0">
                <a:solidFill>
                  <a:srgbClr val="FFC000"/>
                </a:solidFill>
                <a:latin typeface="Arial Rounded MT Bold"/>
                <a:ea typeface="SimSun"/>
              </a:rPr>
              <a:t>What is the environmental impact of packaging?</a:t>
            </a:r>
          </a:p>
        </p:txBody>
      </p:sp>
      <p:sp>
        <p:nvSpPr>
          <p:cNvPr id="7173" name="Oval 5">
            <a:extLst>
              <a:ext uri="{FF2B5EF4-FFF2-40B4-BE49-F238E27FC236}">
                <a16:creationId xmlns:a16="http://schemas.microsoft.com/office/drawing/2014/main" id="{FE08A20C-4651-4BBF-B8F4-904270679F0A}"/>
              </a:ext>
            </a:extLst>
          </p:cNvPr>
          <p:cNvSpPr>
            <a:spLocks noChangeArrowheads="1"/>
          </p:cNvSpPr>
          <p:nvPr/>
        </p:nvSpPr>
        <p:spPr bwMode="auto">
          <a:xfrm>
            <a:off x="468313" y="5157788"/>
            <a:ext cx="1260475" cy="1260475"/>
          </a:xfrm>
          <a:prstGeom prst="ellipse">
            <a:avLst/>
          </a:prstGeom>
          <a:solidFill>
            <a:srgbClr val="FFFF00"/>
          </a:solidFill>
          <a:ln w="3600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174" name="Text Box 6">
            <a:extLst>
              <a:ext uri="{FF2B5EF4-FFF2-40B4-BE49-F238E27FC236}">
                <a16:creationId xmlns:a16="http://schemas.microsoft.com/office/drawing/2014/main" id="{B7F83760-2863-49D1-8D4D-27C66D9B5C23}"/>
              </a:ext>
            </a:extLst>
          </p:cNvPr>
          <p:cNvSpPr txBox="1">
            <a:spLocks noChangeArrowheads="1"/>
          </p:cNvSpPr>
          <p:nvPr/>
        </p:nvSpPr>
        <p:spPr bwMode="auto">
          <a:xfrm rot="-2700000">
            <a:off x="504825" y="5591175"/>
            <a:ext cx="1181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2000">
                <a:solidFill>
                  <a:srgbClr val="000000"/>
                </a:solidFill>
                <a:latin typeface="Arial Rounded MT Bold" panose="020F0704030504030204" pitchFamily="34" charset="0"/>
              </a:rPr>
              <a:t>Literacy</a:t>
            </a:r>
          </a:p>
        </p:txBody>
      </p:sp>
      <p:pic>
        <p:nvPicPr>
          <p:cNvPr id="12295" name="Picture 9" descr="http://slodive.com/wp-content/uploads/2010/12/navigation/jooze-01.jpg">
            <a:extLst>
              <a:ext uri="{FF2B5EF4-FFF2-40B4-BE49-F238E27FC236}">
                <a16:creationId xmlns:a16="http://schemas.microsoft.com/office/drawing/2014/main" id="{1032E79D-4BAB-44B5-9B8B-FD01DC089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3462338"/>
            <a:ext cx="2286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1" descr="http://www.teoylamaquinadeideas.com/wp-content/uploads/2014/09/24mashtop-super-cool-packaging.jpg">
            <a:extLst>
              <a:ext uri="{FF2B5EF4-FFF2-40B4-BE49-F238E27FC236}">
                <a16:creationId xmlns:a16="http://schemas.microsoft.com/office/drawing/2014/main" id="{EE4FD21C-47F1-41B2-95D8-0000144D4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169" y="3271586"/>
            <a:ext cx="239395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 descr="https://www.eurocarparks.com/wp-content/uploads/2014/03/sainsbury_s.jpg">
            <a:extLst>
              <a:ext uri="{FF2B5EF4-FFF2-40B4-BE49-F238E27FC236}">
                <a16:creationId xmlns:a16="http://schemas.microsoft.com/office/drawing/2014/main" id="{7EA6D3B6-A1B3-4318-BAC1-3E6B00315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4450" y="41275"/>
            <a:ext cx="10890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ppt_x</p:attrName>
                                        </p:attrNameLst>
                                      </p:cBhvr>
                                      <p:tavLst>
                                        <p:tav>
                                          <p:val>
                                            <p:strVal val="#ppt_x"/>
                                          </p:val>
                                        </p:tav>
                                        <p:tav>
                                          <p:val>
                                            <p:strVal val="#ppt_x"/>
                                          </p:val>
                                        </p:tav>
                                      </p:tavLst>
                                    </p:anim>
                                    <p:anim calcmode="lin" valueType="num">
                                      <p:cBhvr additive="repl">
                                        <p:cTn id="8" dur="500" fill="hold"/>
                                        <p:tgtEl>
                                          <p:spTgt spid="2"/>
                                        </p:tgtEl>
                                        <p:attrNameLst>
                                          <p:attrName>ppt_y</p:attrName>
                                        </p:attrNameLst>
                                      </p:cBhvr>
                                      <p:tavLst>
                                        <p:tav>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grpId="0" nodeType="clickEffect">
                                  <p:stCondLst>
                                    <p:cond delay="0"/>
                                  </p:stCondLst>
                                  <p:childTnLst>
                                    <p:set>
                                      <p:cBhvr additive="repl">
                                        <p:cTn id="12" dur="1" fill="hold">
                                          <p:stCondLst>
                                            <p:cond delay="0"/>
                                          </p:stCondLst>
                                        </p:cTn>
                                        <p:tgtEl>
                                          <p:spTgt spid="7173"/>
                                        </p:tgtEl>
                                        <p:attrNameLst>
                                          <p:attrName>style.visibility</p:attrName>
                                        </p:attrNameLst>
                                      </p:cBhvr>
                                      <p:to>
                                        <p:strVal val="visible"/>
                                      </p:to>
                                    </p:set>
                                    <p:animEffect transition="in" filter="fade">
                                      <p:cBhvr additive="repl">
                                        <p:cTn id="13" dur="2000"/>
                                        <p:tgtEl>
                                          <p:spTgt spid="7173"/>
                                        </p:tgtEl>
                                      </p:cBhvr>
                                    </p:animEffect>
                                  </p:childTnLst>
                                </p:cTn>
                              </p:par>
                              <p:par>
                                <p:cTn id="14" presetID="10" presetClass="entr" fill="hold" nodeType="withEffect">
                                  <p:stCondLst>
                                    <p:cond delay="0"/>
                                  </p:stCondLst>
                                  <p:childTnLst>
                                    <p:set>
                                      <p:cBhvr additive="repl">
                                        <p:cTn id="15" dur="1" fill="hold">
                                          <p:stCondLst>
                                            <p:cond delay="0"/>
                                          </p:stCondLst>
                                        </p:cTn>
                                        <p:tgtEl>
                                          <p:spTgt spid="7174"/>
                                        </p:tgtEl>
                                        <p:attrNameLst>
                                          <p:attrName>style.visibility</p:attrName>
                                        </p:attrNameLst>
                                      </p:cBhvr>
                                      <p:to>
                                        <p:strVal val="visible"/>
                                      </p:to>
                                    </p:set>
                                    <p:animEffect transition="in" filter="fade">
                                      <p:cBhvr additive="repl">
                                        <p:cTn id="16" dur="2000"/>
                                        <p:tgtEl>
                                          <p:spTgt spid="71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additive="repl">
                                        <p:cTn id="20" dur="1" fill="hold">
                                          <p:stCondLst>
                                            <p:cond delay="0"/>
                                          </p:stCondLst>
                                        </p:cTn>
                                        <p:tgtEl>
                                          <p:spTgt spid="7172"/>
                                        </p:tgtEl>
                                        <p:attrNameLst>
                                          <p:attrName>style.visibility</p:attrName>
                                        </p:attrNameLst>
                                      </p:cBhvr>
                                      <p:to>
                                        <p:strVal val="visible"/>
                                      </p:to>
                                    </p:set>
                                    <p:anim calcmode="lin" valueType="num">
                                      <p:cBhvr additive="repl">
                                        <p:cTn id="21" dur="500" fill="hold"/>
                                        <p:tgtEl>
                                          <p:spTgt spid="7172"/>
                                        </p:tgtEl>
                                        <p:attrNameLst>
                                          <p:attrName>ppt_x</p:attrName>
                                        </p:attrNameLst>
                                      </p:cBhvr>
                                      <p:tavLst>
                                        <p:tav>
                                          <p:val>
                                            <p:strVal val="#ppt_x"/>
                                          </p:val>
                                        </p:tav>
                                        <p:tav>
                                          <p:val>
                                            <p:strVal val="#ppt_x"/>
                                          </p:val>
                                        </p:tav>
                                      </p:tavLst>
                                    </p:anim>
                                    <p:anim calcmode="lin" valueType="num">
                                      <p:cBhvr additive="repl">
                                        <p:cTn id="22" dur="500" fill="hold"/>
                                        <p:tgtEl>
                                          <p:spTgt spid="7172"/>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1B3C3234-E218-4E5B-8C42-57004B60A9AD}"/>
              </a:ext>
            </a:extLst>
          </p:cNvPr>
          <p:cNvSpPr txBox="1">
            <a:spLocks noChangeArrowheads="1"/>
          </p:cNvSpPr>
          <p:nvPr/>
        </p:nvSpPr>
        <p:spPr bwMode="auto">
          <a:xfrm>
            <a:off x="323850" y="404813"/>
            <a:ext cx="83518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3600" b="1" u="sng">
                <a:solidFill>
                  <a:srgbClr val="FF0000"/>
                </a:solidFill>
                <a:latin typeface="Arial Rounded MT Bold" panose="020F0704030504030204" pitchFamily="34" charset="0"/>
              </a:rPr>
              <a:t>Task 1 : Why do we need packaging?</a:t>
            </a:r>
          </a:p>
        </p:txBody>
      </p:sp>
      <p:sp>
        <p:nvSpPr>
          <p:cNvPr id="16387" name="Text Box 4">
            <a:extLst>
              <a:ext uri="{FF2B5EF4-FFF2-40B4-BE49-F238E27FC236}">
                <a16:creationId xmlns:a16="http://schemas.microsoft.com/office/drawing/2014/main" id="{42FF0944-447C-4FB9-9013-1817024B1A95}"/>
              </a:ext>
            </a:extLst>
          </p:cNvPr>
          <p:cNvSpPr txBox="1">
            <a:spLocks noChangeArrowheads="1"/>
          </p:cNvSpPr>
          <p:nvPr/>
        </p:nvSpPr>
        <p:spPr bwMode="auto">
          <a:xfrm>
            <a:off x="114300" y="1268413"/>
            <a:ext cx="7848600" cy="311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defRPr/>
            </a:pPr>
            <a:r>
              <a:rPr lang="en-GB" altLang="en-US" dirty="0">
                <a:solidFill>
                  <a:srgbClr val="000000"/>
                </a:solidFill>
                <a:latin typeface="Arial"/>
                <a:ea typeface="SimSun"/>
                <a:cs typeface="Arial"/>
              </a:rPr>
              <a:t>• Using the information that we have talked about and collected start to create a mind map with the word 'packaging' at the centre.</a:t>
            </a:r>
          </a:p>
          <a:p>
            <a:pPr eaLnBrk="1" hangingPunct="1">
              <a:buSzPct val="100000"/>
              <a:defRPr/>
            </a:pPr>
            <a:endParaRPr lang="en-GB" altLang="en-US" dirty="0">
              <a:solidFill>
                <a:srgbClr val="000000"/>
              </a:solidFill>
              <a:cs typeface="Arial" panose="020B0604020202020204" pitchFamily="34" charset="0"/>
            </a:endParaRPr>
          </a:p>
          <a:p>
            <a:pPr eaLnBrk="1" hangingPunct="1">
              <a:buSzPct val="100000"/>
              <a:defRPr/>
            </a:pPr>
            <a:r>
              <a:rPr lang="en-GB" altLang="en-US" dirty="0">
                <a:solidFill>
                  <a:srgbClr val="000000"/>
                </a:solidFill>
                <a:latin typeface="Arial"/>
                <a:ea typeface="SimSun"/>
                <a:cs typeface="Arial"/>
              </a:rPr>
              <a:t>Here are some sub headings to start you off. </a:t>
            </a:r>
          </a:p>
          <a:p>
            <a:pPr eaLnBrk="1" hangingPunct="1">
              <a:buSzPct val="100000"/>
              <a:defRPr/>
            </a:pPr>
            <a:endParaRPr lang="en-GB" altLang="en-US" dirty="0">
              <a:solidFill>
                <a:srgbClr val="000000"/>
              </a:solidFill>
              <a:cs typeface="Arial" panose="020B0604020202020204" pitchFamily="34" charset="0"/>
            </a:endParaRPr>
          </a:p>
          <a:p>
            <a:pPr marL="285750" indent="-285750" eaLnBrk="1" hangingPunct="1">
              <a:buSzPct val="100000"/>
              <a:buFont typeface="Arial" panose="020B0604020202020204" pitchFamily="34" charset="0"/>
              <a:buChar char="•"/>
              <a:defRPr/>
            </a:pPr>
            <a:r>
              <a:rPr lang="en-GB" altLang="en-US" dirty="0">
                <a:solidFill>
                  <a:srgbClr val="000000"/>
                </a:solidFill>
                <a:latin typeface="Arial"/>
                <a:ea typeface="SimSun"/>
                <a:cs typeface="Arial"/>
              </a:rPr>
              <a:t>Materials </a:t>
            </a:r>
            <a:endParaRPr lang="en-GB" altLang="en-US" dirty="0">
              <a:solidFill>
                <a:srgbClr val="000000"/>
              </a:solidFill>
              <a:cs typeface="Arial" panose="020B0604020202020204" pitchFamily="34" charset="0"/>
            </a:endParaRPr>
          </a:p>
          <a:p>
            <a:pPr marL="285750" indent="-285750" eaLnBrk="1" hangingPunct="1">
              <a:buSzPct val="100000"/>
              <a:buFont typeface="Arial" panose="020B0604020202020204" pitchFamily="34" charset="0"/>
              <a:buChar char="•"/>
              <a:defRPr/>
            </a:pPr>
            <a:r>
              <a:rPr lang="en-GB" altLang="en-US" dirty="0">
                <a:solidFill>
                  <a:srgbClr val="000000"/>
                </a:solidFill>
                <a:latin typeface="Arial"/>
                <a:ea typeface="SimSun"/>
                <a:cs typeface="Arial"/>
              </a:rPr>
              <a:t>Purpose</a:t>
            </a:r>
            <a:endParaRPr lang="en-GB" altLang="en-US" dirty="0">
              <a:solidFill>
                <a:srgbClr val="000000"/>
              </a:solidFill>
              <a:cs typeface="Arial" panose="020B0604020202020204" pitchFamily="34" charset="0"/>
            </a:endParaRPr>
          </a:p>
          <a:p>
            <a:pPr marL="285750" indent="-285750" eaLnBrk="1" hangingPunct="1">
              <a:buSzPct val="100000"/>
              <a:buFont typeface="Arial" panose="020B0604020202020204" pitchFamily="34" charset="0"/>
              <a:buChar char="•"/>
              <a:defRPr/>
            </a:pPr>
            <a:r>
              <a:rPr lang="en-GB" altLang="en-US" dirty="0">
                <a:solidFill>
                  <a:srgbClr val="000000"/>
                </a:solidFill>
                <a:latin typeface="Arial"/>
                <a:ea typeface="SimSun"/>
                <a:cs typeface="Arial"/>
              </a:rPr>
              <a:t>Manufacture (how it's made)</a:t>
            </a:r>
            <a:endParaRPr lang="en-GB" altLang="en-US" dirty="0">
              <a:solidFill>
                <a:srgbClr val="000000"/>
              </a:solidFill>
              <a:cs typeface="Arial" panose="020B0604020202020204" pitchFamily="34" charset="0"/>
            </a:endParaRPr>
          </a:p>
          <a:p>
            <a:pPr marL="285750" indent="-285750" eaLnBrk="1" hangingPunct="1">
              <a:buSzPct val="100000"/>
              <a:buFont typeface="Arial" panose="020B0604020202020204" pitchFamily="34" charset="0"/>
              <a:buChar char="•"/>
              <a:defRPr/>
            </a:pPr>
            <a:r>
              <a:rPr lang="en-GB" altLang="en-US" dirty="0">
                <a:solidFill>
                  <a:srgbClr val="000000"/>
                </a:solidFill>
                <a:cs typeface="Arial" panose="020B0604020202020204" pitchFamily="34" charset="0"/>
              </a:rPr>
              <a:t>Safety</a:t>
            </a:r>
            <a:endParaRPr lang="en-GB" altLang="en-US">
              <a:solidFill>
                <a:srgbClr val="000000"/>
              </a:solidFill>
              <a:cs typeface="Arial" panose="020B0604020202020204" pitchFamily="34" charset="0"/>
            </a:endParaRPr>
          </a:p>
          <a:p>
            <a:pPr marL="285750" indent="-285750" eaLnBrk="1" hangingPunct="1">
              <a:buSzPct val="100000"/>
              <a:buFont typeface="Arial" panose="020B0604020202020204" pitchFamily="34" charset="0"/>
              <a:buChar char="•"/>
              <a:defRPr/>
            </a:pPr>
            <a:r>
              <a:rPr lang="en-GB" altLang="en-US" dirty="0">
                <a:solidFill>
                  <a:srgbClr val="000000"/>
                </a:solidFill>
                <a:latin typeface="Arial"/>
                <a:ea typeface="SimSun"/>
                <a:cs typeface="Arial"/>
              </a:rPr>
              <a:t>Environmental impact</a:t>
            </a:r>
            <a:endParaRPr lang="en-GB" altLang="en-US" dirty="0">
              <a:solidFill>
                <a:srgbClr val="000000"/>
              </a:solidFill>
              <a:cs typeface="Arial" panose="020B0604020202020204" pitchFamily="34" charset="0"/>
            </a:endParaRPr>
          </a:p>
          <a:p>
            <a:pPr eaLnBrk="1" hangingPunct="1">
              <a:buSzPct val="100000"/>
              <a:defRPr/>
            </a:pPr>
            <a:endParaRPr lang="en-GB" altLang="en-US" sz="1600" dirty="0">
              <a:solidFill>
                <a:srgbClr val="000000"/>
              </a:solidFill>
              <a:cs typeface="Arial" panose="020B0604020202020204" pitchFamily="34" charset="0"/>
            </a:endParaRPr>
          </a:p>
        </p:txBody>
      </p:sp>
      <p:pic>
        <p:nvPicPr>
          <p:cNvPr id="14340" name="Picture 6" descr="https://www.eurocarparks.com/wp-content/uploads/2014/03/sainsbury_s.jpg">
            <a:extLst>
              <a:ext uri="{FF2B5EF4-FFF2-40B4-BE49-F238E27FC236}">
                <a16:creationId xmlns:a16="http://schemas.microsoft.com/office/drawing/2014/main" id="{04867167-EBE0-44A0-BDF0-F6B90B5D6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41275"/>
            <a:ext cx="10890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11">
            <a:extLst>
              <a:ext uri="{FF2B5EF4-FFF2-40B4-BE49-F238E27FC236}">
                <a16:creationId xmlns:a16="http://schemas.microsoft.com/office/drawing/2014/main" id="{83641955-4317-446D-B812-486267604524}"/>
              </a:ext>
            </a:extLst>
          </p:cNvPr>
          <p:cNvSpPr/>
          <p:nvPr/>
        </p:nvSpPr>
        <p:spPr>
          <a:xfrm>
            <a:off x="6300788" y="4591050"/>
            <a:ext cx="2232025" cy="1547813"/>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Isosceles Triangle 12">
            <a:extLst>
              <a:ext uri="{FF2B5EF4-FFF2-40B4-BE49-F238E27FC236}">
                <a16:creationId xmlns:a16="http://schemas.microsoft.com/office/drawing/2014/main" id="{ECF5BA86-7EB5-4F71-B562-D66540B1E889}"/>
              </a:ext>
            </a:extLst>
          </p:cNvPr>
          <p:cNvSpPr/>
          <p:nvPr/>
        </p:nvSpPr>
        <p:spPr>
          <a:xfrm flipV="1">
            <a:off x="6300788" y="3006725"/>
            <a:ext cx="2232025" cy="1547813"/>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Pentagon 13">
            <a:extLst>
              <a:ext uri="{FF2B5EF4-FFF2-40B4-BE49-F238E27FC236}">
                <a16:creationId xmlns:a16="http://schemas.microsoft.com/office/drawing/2014/main" id="{DF34BEF2-DDF5-4E9E-ADD3-C6D4C50AA0E2}"/>
              </a:ext>
            </a:extLst>
          </p:cNvPr>
          <p:cNvSpPr/>
          <p:nvPr/>
        </p:nvSpPr>
        <p:spPr>
          <a:xfrm rot="16200000">
            <a:off x="6624637" y="5329238"/>
            <a:ext cx="1584325" cy="107950"/>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Flowchart: Collate 14">
            <a:extLst>
              <a:ext uri="{FF2B5EF4-FFF2-40B4-BE49-F238E27FC236}">
                <a16:creationId xmlns:a16="http://schemas.microsoft.com/office/drawing/2014/main" id="{E2923B18-D09C-4EFA-9152-C89F677771CE}"/>
              </a:ext>
            </a:extLst>
          </p:cNvPr>
          <p:cNvSpPr/>
          <p:nvPr/>
        </p:nvSpPr>
        <p:spPr>
          <a:xfrm>
            <a:off x="6246813" y="2971800"/>
            <a:ext cx="2339975" cy="3203575"/>
          </a:xfrm>
          <a:prstGeom prst="flowChartCollate">
            <a:avLst/>
          </a:prstGeom>
          <a:noFill/>
          <a:ln w="57150"/>
        </p:spPr>
        <p:style>
          <a:lnRef idx="2">
            <a:schemeClr val="dk1"/>
          </a:lnRef>
          <a:fillRef idx="1">
            <a:schemeClr val="lt1"/>
          </a:fillRef>
          <a:effectRef idx="0">
            <a:schemeClr val="dk1"/>
          </a:effectRef>
          <a:fontRef idx="minor">
            <a:schemeClr val="dk1"/>
          </a:fontRef>
        </p:style>
        <p:txBody>
          <a:bodyPr anchor="ctr"/>
          <a:lstStyle/>
          <a:p>
            <a:pPr algn="ctr">
              <a:defRPr/>
            </a:pPr>
            <a:endParaRPr lang="en-GB">
              <a:solidFill>
                <a:schemeClr val="tx1"/>
              </a:solidFill>
            </a:endParaRPr>
          </a:p>
        </p:txBody>
      </p:sp>
      <p:sp>
        <p:nvSpPr>
          <p:cNvPr id="14345" name="TextBox 15">
            <a:extLst>
              <a:ext uri="{FF2B5EF4-FFF2-40B4-BE49-F238E27FC236}">
                <a16:creationId xmlns:a16="http://schemas.microsoft.com/office/drawing/2014/main" id="{D237777E-6941-44C9-BE21-A57F682ED93B}"/>
              </a:ext>
            </a:extLst>
          </p:cNvPr>
          <p:cNvSpPr txBox="1">
            <a:spLocks noChangeArrowheads="1"/>
          </p:cNvSpPr>
          <p:nvPr/>
        </p:nvSpPr>
        <p:spPr bwMode="auto">
          <a:xfrm>
            <a:off x="6759575" y="3187700"/>
            <a:ext cx="1312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a:t>15 minutes</a:t>
            </a:r>
          </a:p>
        </p:txBody>
      </p:sp>
      <p:sp>
        <p:nvSpPr>
          <p:cNvPr id="17" name="Text Box 5">
            <a:extLst>
              <a:ext uri="{FF2B5EF4-FFF2-40B4-BE49-F238E27FC236}">
                <a16:creationId xmlns:a16="http://schemas.microsoft.com/office/drawing/2014/main" id="{885AB023-300A-4BF8-B8D1-6B20C41E04E6}"/>
              </a:ext>
            </a:extLst>
          </p:cNvPr>
          <p:cNvSpPr txBox="1">
            <a:spLocks noChangeArrowheads="1"/>
          </p:cNvSpPr>
          <p:nvPr/>
        </p:nvSpPr>
        <p:spPr bwMode="auto">
          <a:xfrm>
            <a:off x="6781800" y="5346700"/>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4800"/>
              <a:t>End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900000"/>
                                        <p:tgtEl>
                                          <p:spTgt spid="13"/>
                                        </p:tgtEl>
                                      </p:cBhvr>
                                    </p:animEffect>
                                    <p:set>
                                      <p:cBhvr>
                                        <p:cTn id="7" dur="1" fill="hold">
                                          <p:stCondLst>
                                            <p:cond delay="899999"/>
                                          </p:stCondLst>
                                        </p:cTn>
                                        <p:tgtEl>
                                          <p:spTgt spid="1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9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par>
                          <p:cTn id="14" fill="hold" nodeType="afterGroup">
                            <p:stCondLst>
                              <p:cond delay="90000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B81C836E-CA6E-44C1-9E5E-3E490D5D5C97}"/>
              </a:ext>
            </a:extLst>
          </p:cNvPr>
          <p:cNvSpPr txBox="1">
            <a:spLocks noChangeArrowheads="1"/>
          </p:cNvSpPr>
          <p:nvPr/>
        </p:nvSpPr>
        <p:spPr bwMode="auto">
          <a:xfrm>
            <a:off x="611188" y="404813"/>
            <a:ext cx="78184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3600" b="1" u="sng" dirty="0">
                <a:solidFill>
                  <a:srgbClr val="FF0000"/>
                </a:solidFill>
                <a:latin typeface="Arial Rounded MT Bold" panose="020F0704030504030204" pitchFamily="34" charset="0"/>
              </a:rPr>
              <a:t>The BRIEF!</a:t>
            </a:r>
          </a:p>
        </p:txBody>
      </p:sp>
      <p:sp>
        <p:nvSpPr>
          <p:cNvPr id="16387" name="Text Box 4">
            <a:extLst>
              <a:ext uri="{FF2B5EF4-FFF2-40B4-BE49-F238E27FC236}">
                <a16:creationId xmlns:a16="http://schemas.microsoft.com/office/drawing/2014/main" id="{6E7EF2DB-B8FB-4AD8-A4B3-78A4C80EBF66}"/>
              </a:ext>
            </a:extLst>
          </p:cNvPr>
          <p:cNvSpPr txBox="1">
            <a:spLocks noChangeArrowheads="1"/>
          </p:cNvSpPr>
          <p:nvPr/>
        </p:nvSpPr>
        <p:spPr bwMode="auto">
          <a:xfrm>
            <a:off x="755650" y="1268413"/>
            <a:ext cx="8208963" cy="501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a:buClr>
                <a:srgbClr val="000000"/>
              </a:buClr>
              <a:buSzPct val="100000"/>
            </a:pPr>
            <a:r>
              <a:rPr lang="en-GB" altLang="en-US" sz="2400" dirty="0">
                <a:solidFill>
                  <a:schemeClr val="accent2"/>
                </a:solidFill>
                <a:latin typeface="Arial"/>
                <a:ea typeface="SimSun"/>
                <a:cs typeface="Arial"/>
              </a:rPr>
              <a:t>•</a:t>
            </a:r>
            <a:r>
              <a:rPr lang="en-GB" altLang="en-US" sz="1600" dirty="0">
                <a:solidFill>
                  <a:schemeClr val="accent2"/>
                </a:solidFill>
                <a:latin typeface="Arial"/>
                <a:ea typeface="SimSun"/>
                <a:cs typeface="Arial"/>
              </a:rPr>
              <a:t> Grantham Sainsburys are about to launch a new range of fruit drinks for children aged between 5 and 10 (primary school age). The want the packaging to be playful, fun and be based on a theme </a:t>
            </a:r>
            <a:r>
              <a:rPr lang="en-GB" altLang="en-US" sz="1600" dirty="0" err="1">
                <a:solidFill>
                  <a:schemeClr val="accent2"/>
                </a:solidFill>
                <a:latin typeface="Arial"/>
                <a:ea typeface="SimSun"/>
                <a:cs typeface="Arial"/>
              </a:rPr>
              <a:t>e.g</a:t>
            </a:r>
            <a:r>
              <a:rPr lang="en-GB" altLang="en-US" sz="1600" dirty="0">
                <a:solidFill>
                  <a:schemeClr val="accent2"/>
                </a:solidFill>
                <a:latin typeface="Arial"/>
                <a:ea typeface="SimSun"/>
                <a:cs typeface="Arial"/>
              </a:rPr>
              <a:t> A certain cartoon, sport of public festival such as Christmas or Easter.</a:t>
            </a:r>
          </a:p>
          <a:p>
            <a:pPr>
              <a:buClr>
                <a:srgbClr val="000000"/>
              </a:buClr>
              <a:buSzPct val="100000"/>
              <a:buFont typeface="Times New Roman" panose="02020603050405020304" pitchFamily="18" charset="0"/>
              <a:buNone/>
            </a:pPr>
            <a:endParaRPr lang="en-GB" altLang="en-US" sz="1600">
              <a:solidFill>
                <a:schemeClr val="tx1"/>
              </a:solidFill>
            </a:endParaRPr>
          </a:p>
          <a:p>
            <a:pPr>
              <a:buClr>
                <a:srgbClr val="000000"/>
              </a:buClr>
              <a:buSzPct val="100000"/>
              <a:buFont typeface="Times New Roman" panose="02020603050405020304" pitchFamily="18" charset="0"/>
              <a:buNone/>
            </a:pPr>
            <a:r>
              <a:rPr lang="en-GB" altLang="en-US" sz="1600" dirty="0">
                <a:solidFill>
                  <a:schemeClr val="tx1"/>
                </a:solidFill>
                <a:latin typeface="Arial"/>
                <a:ea typeface="SimSun"/>
                <a:cs typeface="Arial"/>
              </a:rPr>
              <a:t>The drinks carton must include the following information:</a:t>
            </a:r>
          </a:p>
          <a:p>
            <a:pPr>
              <a:buClr>
                <a:srgbClr val="000000"/>
              </a:buClr>
              <a:buSzPct val="100000"/>
              <a:buFont typeface="Times New Roman" panose="02020603050405020304" pitchFamily="18" charset="0"/>
              <a:buNone/>
            </a:pPr>
            <a:endParaRPr lang="en-GB" altLang="en-US" sz="1600">
              <a:solidFill>
                <a:schemeClr val="tx1"/>
              </a:solidFill>
            </a:endParaRPr>
          </a:p>
          <a:p>
            <a:pPr>
              <a:buClr>
                <a:srgbClr val="000000"/>
              </a:buClr>
              <a:buSzPct val="100000"/>
              <a:buFont typeface="Times New Roman" panose="02020603050405020304" pitchFamily="18" charset="0"/>
              <a:buNone/>
            </a:pPr>
            <a:r>
              <a:rPr lang="en-GB" altLang="en-US" sz="1600" dirty="0">
                <a:solidFill>
                  <a:schemeClr val="tx1"/>
                </a:solidFill>
                <a:latin typeface="Arial"/>
                <a:ea typeface="SimSun"/>
                <a:cs typeface="Arial"/>
              </a:rPr>
              <a:t>A catchy name for the product</a:t>
            </a:r>
          </a:p>
          <a:p>
            <a:pPr>
              <a:buClr>
                <a:srgbClr val="000000"/>
              </a:buClr>
              <a:buSzPct val="100000"/>
              <a:buFont typeface="Times New Roman" panose="02020603050405020304" pitchFamily="18" charset="0"/>
              <a:buNone/>
            </a:pPr>
            <a:r>
              <a:rPr lang="en-GB" altLang="en-US" sz="1600" dirty="0">
                <a:solidFill>
                  <a:schemeClr val="tx1"/>
                </a:solidFill>
                <a:latin typeface="Arial"/>
                <a:ea typeface="SimSun"/>
                <a:cs typeface="Arial"/>
              </a:rPr>
              <a:t>An image that is relevant to the theme</a:t>
            </a:r>
          </a:p>
          <a:p>
            <a:pPr>
              <a:buClr>
                <a:srgbClr val="000000"/>
              </a:buClr>
              <a:buSzPct val="100000"/>
              <a:buFont typeface="Times New Roman" panose="02020603050405020304" pitchFamily="18" charset="0"/>
              <a:buNone/>
            </a:pPr>
            <a:r>
              <a:rPr lang="en-GB" altLang="en-US" sz="1600" dirty="0">
                <a:solidFill>
                  <a:schemeClr val="tx1"/>
                </a:solidFill>
                <a:latin typeface="Arial"/>
                <a:ea typeface="SimSun"/>
                <a:cs typeface="Arial"/>
              </a:rPr>
              <a:t>A barcode</a:t>
            </a:r>
          </a:p>
          <a:p>
            <a:pPr>
              <a:buClr>
                <a:srgbClr val="000000"/>
              </a:buClr>
              <a:buSzPct val="100000"/>
              <a:buFont typeface="Times New Roman" panose="02020603050405020304" pitchFamily="18" charset="0"/>
              <a:buNone/>
            </a:pPr>
            <a:r>
              <a:rPr lang="en-GB" altLang="en-US" sz="1600" dirty="0">
                <a:solidFill>
                  <a:schemeClr val="tx1"/>
                </a:solidFill>
                <a:latin typeface="Arial"/>
                <a:ea typeface="SimSun"/>
                <a:cs typeface="Arial"/>
              </a:rPr>
              <a:t>A price</a:t>
            </a:r>
          </a:p>
          <a:p>
            <a:pPr>
              <a:buClr>
                <a:srgbClr val="000000"/>
              </a:buClr>
              <a:buSzPct val="100000"/>
              <a:buFont typeface="Times New Roman" panose="02020603050405020304" pitchFamily="18" charset="0"/>
              <a:buNone/>
            </a:pPr>
            <a:r>
              <a:rPr lang="en-GB" altLang="en-US" sz="1600" dirty="0">
                <a:solidFill>
                  <a:schemeClr val="tx1"/>
                </a:solidFill>
                <a:latin typeface="Arial"/>
                <a:ea typeface="SimSun"/>
                <a:cs typeface="Arial"/>
              </a:rPr>
              <a:t>A list of basic ingredients / flavour</a:t>
            </a:r>
          </a:p>
          <a:p>
            <a:pPr>
              <a:buClr>
                <a:srgbClr val="000000"/>
              </a:buClr>
              <a:buSzPct val="100000"/>
              <a:buFont typeface="Times New Roman" panose="02020603050405020304" pitchFamily="18" charset="0"/>
              <a:buNone/>
            </a:pPr>
            <a:endParaRPr lang="en-GB" altLang="en-US" sz="1600">
              <a:solidFill>
                <a:schemeClr val="tx1"/>
              </a:solidFill>
            </a:endParaRPr>
          </a:p>
          <a:p>
            <a:pPr>
              <a:buClr>
                <a:srgbClr val="000000"/>
              </a:buClr>
              <a:buSzPct val="100000"/>
              <a:buFont typeface="Times New Roman" panose="02020603050405020304" pitchFamily="18" charset="0"/>
              <a:buNone/>
            </a:pPr>
            <a:r>
              <a:rPr lang="en-GB" altLang="en-US" sz="1600" dirty="0">
                <a:solidFill>
                  <a:schemeClr val="tx1"/>
                </a:solidFill>
                <a:latin typeface="Arial"/>
                <a:ea typeface="SimSun"/>
                <a:cs typeface="Arial"/>
              </a:rPr>
              <a:t>Using the skills you have gained from the last project, make sure that you include some high quality rendering and either an isometric element or a perspective element. So for example, you could design the name of the product in isometric form or you could draw an image on the product that is in one or two point perspective.</a:t>
            </a:r>
          </a:p>
          <a:p>
            <a:pPr>
              <a:buClr>
                <a:srgbClr val="000000"/>
              </a:buClr>
              <a:buSzPct val="100000"/>
              <a:buFont typeface="Times New Roman" panose="02020603050405020304" pitchFamily="18" charset="0"/>
              <a:buNone/>
            </a:pPr>
            <a:endParaRPr lang="en-GB" altLang="en-US" sz="2000">
              <a:solidFill>
                <a:schemeClr val="tx1"/>
              </a:solidFill>
            </a:endParaRPr>
          </a:p>
          <a:p>
            <a:pPr eaLnBrk="1" hangingPunct="1">
              <a:buSzPct val="100000"/>
            </a:pPr>
            <a:endParaRPr lang="en-GB" altLang="en-US" sz="2000">
              <a:solidFill>
                <a:schemeClr val="tx1"/>
              </a:solidFill>
              <a:cs typeface="Arial" panose="020B0604020202020204" pitchFamily="34" charset="0"/>
            </a:endParaRPr>
          </a:p>
        </p:txBody>
      </p:sp>
      <p:pic>
        <p:nvPicPr>
          <p:cNvPr id="16388" name="Picture 6" descr="https://www.eurocarparks.com/wp-content/uploads/2014/03/sainsbury_s.jpg">
            <a:extLst>
              <a:ext uri="{FF2B5EF4-FFF2-40B4-BE49-F238E27FC236}">
                <a16:creationId xmlns:a16="http://schemas.microsoft.com/office/drawing/2014/main" id="{8DD33E05-40E9-483E-8000-269BDF889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1275"/>
            <a:ext cx="10890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649EC0FB-4340-400E-8A8A-0C38B04C3527}"/>
              </a:ext>
            </a:extLst>
          </p:cNvPr>
          <p:cNvSpPr txBox="1">
            <a:spLocks noChangeArrowheads="1"/>
          </p:cNvSpPr>
          <p:nvPr/>
        </p:nvSpPr>
        <p:spPr bwMode="auto">
          <a:xfrm>
            <a:off x="128588" y="1538288"/>
            <a:ext cx="5380037" cy="4464941"/>
          </a:xfrm>
          <a:prstGeom prst="rect">
            <a:avLst/>
          </a:prstGeom>
          <a:noFill/>
          <a:ln>
            <a:noFill/>
          </a:ln>
        </p:spPr>
        <p:txBody>
          <a:bodyPr lIns="90000" tIns="46800" rIns="90000" bIns="46800" anchor="t">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marL="342900" indent="-342900" eaLnBrk="1" hangingPunct="1">
              <a:buSzPct val="100000"/>
              <a:buFont typeface="Arial" panose="020B0604020202020204" pitchFamily="34" charset="0"/>
              <a:buChar char="•"/>
              <a:defRPr/>
            </a:pPr>
            <a:r>
              <a:rPr lang="en-GB" altLang="en-US" dirty="0">
                <a:solidFill>
                  <a:srgbClr val="000000"/>
                </a:solidFill>
                <a:latin typeface="Arial"/>
                <a:ea typeface="SimSun"/>
                <a:cs typeface="Arial"/>
              </a:rPr>
              <a:t>• We need to now start to look at some research</a:t>
            </a:r>
          </a:p>
          <a:p>
            <a:pPr marL="342900" indent="-342900" eaLnBrk="1" hangingPunct="1">
              <a:buSzPct val="100000"/>
              <a:buFont typeface="Arial" panose="020B0604020202020204" pitchFamily="34" charset="0"/>
              <a:buChar char="•"/>
              <a:defRPr/>
            </a:pPr>
            <a:endParaRPr lang="en-GB" altLang="en-US" dirty="0">
              <a:solidFill>
                <a:srgbClr val="000000"/>
              </a:solidFill>
              <a:cs typeface="Arial" panose="020B0604020202020204" pitchFamily="34" charset="0"/>
            </a:endParaRPr>
          </a:p>
          <a:p>
            <a:pPr marL="342900" indent="-342900" eaLnBrk="1" hangingPunct="1">
              <a:buSzPct val="100000"/>
              <a:buFont typeface="Arial" panose="020B0604020202020204" pitchFamily="34" charset="0"/>
              <a:buChar char="•"/>
              <a:defRPr/>
            </a:pPr>
            <a:r>
              <a:rPr lang="en-GB" altLang="en-US" dirty="0">
                <a:solidFill>
                  <a:srgbClr val="000000"/>
                </a:solidFill>
                <a:latin typeface="Arial"/>
                <a:ea typeface="SimSun"/>
                <a:cs typeface="Arial"/>
              </a:rPr>
              <a:t>Why is research important?</a:t>
            </a:r>
          </a:p>
          <a:p>
            <a:pPr marL="342900" indent="-342900" eaLnBrk="1" hangingPunct="1">
              <a:buSzPct val="100000"/>
              <a:buFont typeface="Arial" panose="020B0604020202020204" pitchFamily="34" charset="0"/>
              <a:buChar char="•"/>
              <a:defRPr/>
            </a:pPr>
            <a:endParaRPr lang="en-GB" altLang="en-US" dirty="0">
              <a:solidFill>
                <a:srgbClr val="000000"/>
              </a:solidFill>
              <a:cs typeface="Arial" panose="020B0604020202020204" pitchFamily="34" charset="0"/>
            </a:endParaRPr>
          </a:p>
          <a:p>
            <a:pPr marL="342900" indent="-342900" eaLnBrk="1" hangingPunct="1">
              <a:buSzPct val="100000"/>
              <a:buFont typeface="Arial" panose="020B0604020202020204" pitchFamily="34" charset="0"/>
              <a:buChar char="•"/>
              <a:defRPr/>
            </a:pPr>
            <a:r>
              <a:rPr lang="en-GB" altLang="en-US" dirty="0">
                <a:solidFill>
                  <a:srgbClr val="000000"/>
                </a:solidFill>
                <a:latin typeface="Arial"/>
                <a:ea typeface="SimSun"/>
                <a:cs typeface="Arial"/>
              </a:rPr>
              <a:t>What type of research do we need to do? Questionnaires? Looking at products </a:t>
            </a:r>
            <a:r>
              <a:rPr lang="en-GB" altLang="en-US" dirty="0" err="1">
                <a:solidFill>
                  <a:srgbClr val="000000"/>
                </a:solidFill>
                <a:latin typeface="Arial"/>
                <a:ea typeface="SimSun"/>
                <a:cs typeface="Arial"/>
              </a:rPr>
              <a:t>allready</a:t>
            </a:r>
            <a:r>
              <a:rPr lang="en-GB" altLang="en-US" dirty="0">
                <a:solidFill>
                  <a:srgbClr val="000000"/>
                </a:solidFill>
                <a:latin typeface="Arial"/>
                <a:ea typeface="SimSun"/>
                <a:cs typeface="Arial"/>
              </a:rPr>
              <a:t> being sold? List on paper as many different types of research you can think of.</a:t>
            </a:r>
            <a:endParaRPr lang="en-GB" altLang="en-US" dirty="0">
              <a:solidFill>
                <a:srgbClr val="000000"/>
              </a:solidFill>
              <a:cs typeface="Arial" panose="020B0604020202020204" pitchFamily="34" charset="0"/>
            </a:endParaRPr>
          </a:p>
          <a:p>
            <a:pPr marL="342900" indent="-342900" eaLnBrk="1" hangingPunct="1">
              <a:buSzPct val="100000"/>
              <a:buFont typeface="Arial" panose="020B0604020202020204" pitchFamily="34" charset="0"/>
              <a:buChar char="•"/>
              <a:defRPr/>
            </a:pPr>
            <a:endParaRPr lang="en-GB" altLang="en-US" sz="1600" dirty="0">
              <a:solidFill>
                <a:srgbClr val="000000"/>
              </a:solidFill>
              <a:cs typeface="Arial" panose="020B0604020202020204" pitchFamily="34" charset="0"/>
            </a:endParaRPr>
          </a:p>
          <a:p>
            <a:pPr marL="342900" indent="-342900" eaLnBrk="1" hangingPunct="1">
              <a:buSzPct val="100000"/>
              <a:buFont typeface="Arial" panose="020B0604020202020204" pitchFamily="34" charset="0"/>
              <a:buChar char="•"/>
              <a:defRPr/>
            </a:pPr>
            <a:r>
              <a:rPr lang="en-GB" altLang="en-US" dirty="0">
                <a:solidFill>
                  <a:srgbClr val="000000"/>
                </a:solidFill>
                <a:latin typeface="Arial"/>
                <a:ea typeface="SimSun"/>
                <a:cs typeface="Arial"/>
              </a:rPr>
              <a:t>you need to collect as many images as you can that relate to packaging and fill your page with them and any key information that you think is needed.</a:t>
            </a:r>
          </a:p>
          <a:p>
            <a:pPr eaLnBrk="1" hangingPunct="1">
              <a:buSzPct val="100000"/>
              <a:defRPr/>
            </a:pPr>
            <a:endParaRPr lang="en-GB" altLang="en-US" dirty="0">
              <a:solidFill>
                <a:srgbClr val="000000"/>
              </a:solidFill>
              <a:cs typeface="Arial" panose="020B0604020202020204" pitchFamily="34" charset="0"/>
            </a:endParaRPr>
          </a:p>
          <a:p>
            <a:pPr eaLnBrk="1" hangingPunct="1">
              <a:buSzPct val="100000"/>
              <a:defRPr/>
            </a:pPr>
            <a:r>
              <a:rPr lang="en-GB" altLang="en-US" sz="1600" u="sng" dirty="0">
                <a:solidFill>
                  <a:schemeClr val="tx1"/>
                </a:solidFill>
                <a:latin typeface="Arial Rounded MT Bold" panose="020F0704030504030204" pitchFamily="34" charset="0"/>
                <a:cs typeface="Arial" panose="020B0604020202020204" pitchFamily="34" charset="0"/>
              </a:rPr>
              <a:t>KEEP IT NEAT AND TIDY!!!!</a:t>
            </a:r>
          </a:p>
        </p:txBody>
      </p:sp>
      <p:sp>
        <p:nvSpPr>
          <p:cNvPr id="18435" name="Text Box 1">
            <a:extLst>
              <a:ext uri="{FF2B5EF4-FFF2-40B4-BE49-F238E27FC236}">
                <a16:creationId xmlns:a16="http://schemas.microsoft.com/office/drawing/2014/main" id="{7BF273C8-D077-400B-9D1A-8D61896075B8}"/>
              </a:ext>
            </a:extLst>
          </p:cNvPr>
          <p:cNvSpPr txBox="1">
            <a:spLocks noChangeArrowheads="1"/>
          </p:cNvSpPr>
          <p:nvPr/>
        </p:nvSpPr>
        <p:spPr bwMode="auto">
          <a:xfrm>
            <a:off x="323850" y="333375"/>
            <a:ext cx="85328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3600" b="1" u="sng">
                <a:solidFill>
                  <a:srgbClr val="FF0000"/>
                </a:solidFill>
                <a:latin typeface="Arial Rounded MT Bold" panose="020F0704030504030204" pitchFamily="34" charset="0"/>
              </a:rPr>
              <a:t>Task 2 : Research.</a:t>
            </a:r>
          </a:p>
        </p:txBody>
      </p:sp>
      <p:pic>
        <p:nvPicPr>
          <p:cNvPr id="18436" name="Picture 9" descr="http://slodive.com/wp-content/uploads/2010/12/navigation/jooze-01.jpg">
            <a:extLst>
              <a:ext uri="{FF2B5EF4-FFF2-40B4-BE49-F238E27FC236}">
                <a16:creationId xmlns:a16="http://schemas.microsoft.com/office/drawing/2014/main" id="{489AF8EB-CE0A-47B7-A416-467B3DCCE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957263"/>
            <a:ext cx="2286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s://www.eurocarparks.com/wp-content/uploads/2014/03/sainsbury_s.jpg">
            <a:extLst>
              <a:ext uri="{FF2B5EF4-FFF2-40B4-BE49-F238E27FC236}">
                <a16:creationId xmlns:a16="http://schemas.microsoft.com/office/drawing/2014/main" id="{C6EFDB9B-81D5-470D-AC0C-BBCE569B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41275"/>
            <a:ext cx="10890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a:extLst>
              <a:ext uri="{FF2B5EF4-FFF2-40B4-BE49-F238E27FC236}">
                <a16:creationId xmlns:a16="http://schemas.microsoft.com/office/drawing/2014/main" id="{C7C3D2A6-A961-4D66-9D3A-8DBECC4D9501}"/>
              </a:ext>
            </a:extLst>
          </p:cNvPr>
          <p:cNvSpPr/>
          <p:nvPr/>
        </p:nvSpPr>
        <p:spPr>
          <a:xfrm>
            <a:off x="6156325" y="4186238"/>
            <a:ext cx="2232025" cy="154781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Isosceles Triangle 6">
            <a:extLst>
              <a:ext uri="{FF2B5EF4-FFF2-40B4-BE49-F238E27FC236}">
                <a16:creationId xmlns:a16="http://schemas.microsoft.com/office/drawing/2014/main" id="{6FB19053-E70A-47D4-AF49-44B1881214FD}"/>
              </a:ext>
            </a:extLst>
          </p:cNvPr>
          <p:cNvSpPr/>
          <p:nvPr/>
        </p:nvSpPr>
        <p:spPr>
          <a:xfrm flipV="1">
            <a:off x="6156325" y="2601913"/>
            <a:ext cx="2232025" cy="154781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Pentagon 7">
            <a:extLst>
              <a:ext uri="{FF2B5EF4-FFF2-40B4-BE49-F238E27FC236}">
                <a16:creationId xmlns:a16="http://schemas.microsoft.com/office/drawing/2014/main" id="{DF47F37E-8DE1-447F-94CF-C90F60785D03}"/>
              </a:ext>
            </a:extLst>
          </p:cNvPr>
          <p:cNvSpPr/>
          <p:nvPr/>
        </p:nvSpPr>
        <p:spPr>
          <a:xfrm rot="16200000">
            <a:off x="6480175" y="4924426"/>
            <a:ext cx="1584325" cy="107950"/>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lowchart: Collate 8">
            <a:extLst>
              <a:ext uri="{FF2B5EF4-FFF2-40B4-BE49-F238E27FC236}">
                <a16:creationId xmlns:a16="http://schemas.microsoft.com/office/drawing/2014/main" id="{01E7A57E-C186-4FE2-8D5F-E32CA3DD2868}"/>
              </a:ext>
            </a:extLst>
          </p:cNvPr>
          <p:cNvSpPr/>
          <p:nvPr/>
        </p:nvSpPr>
        <p:spPr>
          <a:xfrm>
            <a:off x="6102350" y="2565400"/>
            <a:ext cx="2339975" cy="3205163"/>
          </a:xfrm>
          <a:prstGeom prst="flowChartCollate">
            <a:avLst/>
          </a:prstGeom>
          <a:noFill/>
          <a:ln w="57150"/>
        </p:spPr>
        <p:style>
          <a:lnRef idx="2">
            <a:schemeClr val="dk1"/>
          </a:lnRef>
          <a:fillRef idx="1">
            <a:schemeClr val="lt1"/>
          </a:fillRef>
          <a:effectRef idx="0">
            <a:schemeClr val="dk1"/>
          </a:effectRef>
          <a:fontRef idx="minor">
            <a:schemeClr val="dk1"/>
          </a:fontRef>
        </p:style>
        <p:txBody>
          <a:bodyPr anchor="ctr"/>
          <a:lstStyle/>
          <a:p>
            <a:pPr algn="ctr">
              <a:defRPr/>
            </a:pPr>
            <a:endParaRPr lang="en-GB">
              <a:solidFill>
                <a:schemeClr val="tx1"/>
              </a:solidFill>
            </a:endParaRPr>
          </a:p>
        </p:txBody>
      </p:sp>
      <p:sp>
        <p:nvSpPr>
          <p:cNvPr id="18442" name="TextBox 9">
            <a:extLst>
              <a:ext uri="{FF2B5EF4-FFF2-40B4-BE49-F238E27FC236}">
                <a16:creationId xmlns:a16="http://schemas.microsoft.com/office/drawing/2014/main" id="{934451EC-3594-4257-8482-C73A35BD1360}"/>
              </a:ext>
            </a:extLst>
          </p:cNvPr>
          <p:cNvSpPr txBox="1">
            <a:spLocks noChangeArrowheads="1"/>
          </p:cNvSpPr>
          <p:nvPr/>
        </p:nvSpPr>
        <p:spPr bwMode="auto">
          <a:xfrm>
            <a:off x="6615113" y="2781300"/>
            <a:ext cx="131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a:t>20 minutes</a:t>
            </a:r>
          </a:p>
        </p:txBody>
      </p:sp>
      <p:sp>
        <p:nvSpPr>
          <p:cNvPr id="11" name="Text Box 5">
            <a:extLst>
              <a:ext uri="{FF2B5EF4-FFF2-40B4-BE49-F238E27FC236}">
                <a16:creationId xmlns:a16="http://schemas.microsoft.com/office/drawing/2014/main" id="{1573B0CF-C932-4C90-BFEF-B900312D15F8}"/>
              </a:ext>
            </a:extLst>
          </p:cNvPr>
          <p:cNvSpPr txBox="1">
            <a:spLocks noChangeArrowheads="1"/>
          </p:cNvSpPr>
          <p:nvPr/>
        </p:nvSpPr>
        <p:spPr bwMode="auto">
          <a:xfrm>
            <a:off x="6637338" y="4941888"/>
            <a:ext cx="1270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4800"/>
              <a:t>End</a:t>
            </a:r>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1200000"/>
                                        <p:tgtEl>
                                          <p:spTgt spid="7"/>
                                        </p:tgtEl>
                                      </p:cBhvr>
                                    </p:animEffect>
                                    <p:set>
                                      <p:cBhvr>
                                        <p:cTn id="7" dur="1" fill="hold">
                                          <p:stCondLst>
                                            <p:cond delay="1199999"/>
                                          </p:stCondLst>
                                        </p:cTn>
                                        <p:tgtEl>
                                          <p:spTgt spid="7"/>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2000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nodeType="afterGroup">
                            <p:stCondLst>
                              <p:cond delay="1200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s://www.eurocarparks.com/wp-content/uploads/2014/03/sainsbury_s.jpg">
            <a:extLst>
              <a:ext uri="{FF2B5EF4-FFF2-40B4-BE49-F238E27FC236}">
                <a16:creationId xmlns:a16="http://schemas.microsoft.com/office/drawing/2014/main" id="{88757603-3AFD-4356-BCE3-DBAC90C4B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763" y="41275"/>
            <a:ext cx="10890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jellylondon.com/img/media/large-2910.jpg">
            <a:extLst>
              <a:ext uri="{FF2B5EF4-FFF2-40B4-BE49-F238E27FC236}">
                <a16:creationId xmlns:a16="http://schemas.microsoft.com/office/drawing/2014/main" id="{CC2A237A-05E1-4CB1-8948-AF3D18311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84188"/>
            <a:ext cx="16843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http://enfuzed.com/wp-content/uploads/2013/06/true-air-freshener.png">
            <a:extLst>
              <a:ext uri="{FF2B5EF4-FFF2-40B4-BE49-F238E27FC236}">
                <a16:creationId xmlns:a16="http://schemas.microsoft.com/office/drawing/2014/main" id="{4FBFC25B-35BD-41C2-9661-C76F5722B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04813"/>
            <a:ext cx="222726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http://www.demilked.com/magazine/wp-content/uploads/2010/08/creative-packaging-thumb640.jpg">
            <a:extLst>
              <a:ext uri="{FF2B5EF4-FFF2-40B4-BE49-F238E27FC236}">
                <a16:creationId xmlns:a16="http://schemas.microsoft.com/office/drawing/2014/main" id="{6488F772-AB58-4E09-93AB-521278203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013" y="666750"/>
            <a:ext cx="300355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http://www.demilked.com/magazine/wp-content/uploads/2011/08/creative-packaging-thumb640.jpg">
            <a:extLst>
              <a:ext uri="{FF2B5EF4-FFF2-40B4-BE49-F238E27FC236}">
                <a16:creationId xmlns:a16="http://schemas.microsoft.com/office/drawing/2014/main" id="{CCFEAD39-B1AC-424A-8018-C9CDC36267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205038"/>
            <a:ext cx="29527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descr="http://ak-hdl.buzzfed.com/static/2013-11/enhanced/webdr01/25/12/grid-cell-5646-1385402255-21.jpg">
            <a:extLst>
              <a:ext uri="{FF2B5EF4-FFF2-40B4-BE49-F238E27FC236}">
                <a16:creationId xmlns:a16="http://schemas.microsoft.com/office/drawing/2014/main" id="{3C44528F-1F7A-4AA7-9FFB-87AAFAB4B3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9663" y="2216150"/>
            <a:ext cx="21304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4" descr="http://webneel.com/sites/default/files/images/blog/thumb-packing30.jpg">
            <a:extLst>
              <a:ext uri="{FF2B5EF4-FFF2-40B4-BE49-F238E27FC236}">
                <a16:creationId xmlns:a16="http://schemas.microsoft.com/office/drawing/2014/main" id="{C4E67DBB-C016-469E-B453-2A3D2B13E5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688" y="2339975"/>
            <a:ext cx="213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6" descr="http://cdnstatic.visualizeus.com/thumbs/83/ee/package,agencies,art,beverage,container,creative-83eec428ef093aff21979dbfdbec54e6_h.jpg">
            <a:extLst>
              <a:ext uri="{FF2B5EF4-FFF2-40B4-BE49-F238E27FC236}">
                <a16:creationId xmlns:a16="http://schemas.microsoft.com/office/drawing/2014/main" id="{0031175C-6C31-4E29-A78E-32AD010650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3933825"/>
            <a:ext cx="1727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8" descr="http://cdn.creativeguerrillamarketing.com/wp-content/uploads/2012/07/17648e3c09ae3e562e6a50d38d5fcfb23.jpg">
            <a:extLst>
              <a:ext uri="{FF2B5EF4-FFF2-40B4-BE49-F238E27FC236}">
                <a16:creationId xmlns:a16="http://schemas.microsoft.com/office/drawing/2014/main" id="{C59B23A6-8A58-4F30-8A63-AA9F336441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5463" y="3811588"/>
            <a:ext cx="17335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0" descr="http://2.bp.blogspot.com/-Vpe1kivM2TY/USoj-WyGOUI/AAAAAAABVhM/wgEdH9tzWe8/s1600/4.jpg">
            <a:extLst>
              <a:ext uri="{FF2B5EF4-FFF2-40B4-BE49-F238E27FC236}">
                <a16:creationId xmlns:a16="http://schemas.microsoft.com/office/drawing/2014/main" id="{756420D1-126A-42B0-9F43-1E2C836A5F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263" y="3889375"/>
            <a:ext cx="20891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2" descr="http://a1.files.theultralinx.com/image/upload/c_fit,cs_srgb,w_620/MTI5MDI2NjYzNTU5MjYyMTc4.png">
            <a:extLst>
              <a:ext uri="{FF2B5EF4-FFF2-40B4-BE49-F238E27FC236}">
                <a16:creationId xmlns:a16="http://schemas.microsoft.com/office/drawing/2014/main" id="{9A1845C4-48B2-4653-9C83-74CE7E3609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0313" y="4976813"/>
            <a:ext cx="25527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4" descr="http://media.creativebloq.futurecdn.net/sites/creativebloq.com/files/images/2013/09/bird1.jpg">
            <a:extLst>
              <a:ext uri="{FF2B5EF4-FFF2-40B4-BE49-F238E27FC236}">
                <a16:creationId xmlns:a16="http://schemas.microsoft.com/office/drawing/2014/main" id="{D3213706-7C9B-4238-B63C-F147CB567E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0200" y="5492750"/>
            <a:ext cx="181927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6" descr="http://7hcu2m4pvp40gm4i1b4wnin7u.wpengine.netdna-cdn.com/wp-content/uploads/sites/6/2015/04/Jooze-Juice-Cartoon-Box-Cool-Packaging-Designs-1-Image.jpg">
            <a:extLst>
              <a:ext uri="{FF2B5EF4-FFF2-40B4-BE49-F238E27FC236}">
                <a16:creationId xmlns:a16="http://schemas.microsoft.com/office/drawing/2014/main" id="{40BA1D37-62F8-4BF7-A1CD-895E9F1583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4775" y="5413375"/>
            <a:ext cx="12874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8" descr="https://s-media-cache-ak0.pinimg.com/736x/be/0b/ec/be0bec222d29570e8d782c0108647a50.jpg">
            <a:extLst>
              <a:ext uri="{FF2B5EF4-FFF2-40B4-BE49-F238E27FC236}">
                <a16:creationId xmlns:a16="http://schemas.microsoft.com/office/drawing/2014/main" id="{B963D43F-71EF-4107-91D1-16F5342F909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1025" y="5232400"/>
            <a:ext cx="145732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334CA676-B261-46E9-8E0D-D0A42DC4931E}"/>
              </a:ext>
            </a:extLst>
          </p:cNvPr>
          <p:cNvSpPr txBox="1">
            <a:spLocks noChangeArrowheads="1"/>
          </p:cNvSpPr>
          <p:nvPr/>
        </p:nvSpPr>
        <p:spPr bwMode="auto">
          <a:xfrm>
            <a:off x="936625" y="427038"/>
            <a:ext cx="568801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t">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4000" b="1" u="sng" dirty="0">
                <a:solidFill>
                  <a:srgbClr val="FFC000"/>
                </a:solidFill>
                <a:latin typeface="Arial Rounded MT Bold"/>
                <a:ea typeface="SimSun"/>
              </a:rPr>
              <a:t>What have we learnt?</a:t>
            </a:r>
            <a:r>
              <a:rPr lang="en-GB" altLang="en-US" sz="3600" b="1" dirty="0">
                <a:solidFill>
                  <a:srgbClr val="FFC000"/>
                </a:solidFill>
                <a:latin typeface="Arial Rounded MT Bold"/>
                <a:ea typeface="SimSun"/>
              </a:rPr>
              <a:t> :</a:t>
            </a:r>
          </a:p>
        </p:txBody>
      </p:sp>
      <p:sp>
        <p:nvSpPr>
          <p:cNvPr id="19458" name="Rectangle 2">
            <a:extLst>
              <a:ext uri="{FF2B5EF4-FFF2-40B4-BE49-F238E27FC236}">
                <a16:creationId xmlns:a16="http://schemas.microsoft.com/office/drawing/2014/main" id="{8248CBE4-F719-47B3-9E75-229F2379773B}"/>
              </a:ext>
            </a:extLst>
          </p:cNvPr>
          <p:cNvSpPr>
            <a:spLocks noChangeArrowheads="1"/>
          </p:cNvSpPr>
          <p:nvPr/>
        </p:nvSpPr>
        <p:spPr bwMode="auto">
          <a:xfrm>
            <a:off x="0" y="1700213"/>
            <a:ext cx="8208963" cy="1512887"/>
          </a:xfrm>
          <a:prstGeom prst="rect">
            <a:avLst/>
          </a:prstGeom>
          <a:solidFill>
            <a:srgbClr val="FF0000"/>
          </a:solidFill>
          <a:ln w="9360">
            <a:solidFill>
              <a:srgbClr val="99CC00"/>
            </a:solidFill>
            <a:miter lim="800000"/>
            <a:headEnd/>
            <a:tailEnd/>
          </a:ln>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algn="r" eaLnBrk="1" hangingPunct="1">
              <a:buSzPct val="100000"/>
            </a:pPr>
            <a:r>
              <a:rPr lang="en-GB" altLang="en-US" sz="2400">
                <a:solidFill>
                  <a:srgbClr val="FFFFFF"/>
                </a:solidFill>
                <a:latin typeface="Arial Rounded MT Bold" panose="020F0704030504030204" pitchFamily="34" charset="0"/>
              </a:rPr>
              <a:t>Who can tell me why we need to use packaging?</a:t>
            </a:r>
          </a:p>
        </p:txBody>
      </p:sp>
      <p:sp>
        <p:nvSpPr>
          <p:cNvPr id="19459" name="Rectangle 3">
            <a:extLst>
              <a:ext uri="{FF2B5EF4-FFF2-40B4-BE49-F238E27FC236}">
                <a16:creationId xmlns:a16="http://schemas.microsoft.com/office/drawing/2014/main" id="{53CC56A3-5EDD-480D-9CB7-16F5787A9BDA}"/>
              </a:ext>
            </a:extLst>
          </p:cNvPr>
          <p:cNvSpPr>
            <a:spLocks noChangeArrowheads="1"/>
          </p:cNvSpPr>
          <p:nvPr/>
        </p:nvSpPr>
        <p:spPr bwMode="auto">
          <a:xfrm>
            <a:off x="1692275" y="3500438"/>
            <a:ext cx="7451725" cy="1512887"/>
          </a:xfrm>
          <a:prstGeom prst="rect">
            <a:avLst/>
          </a:prstGeom>
          <a:solidFill>
            <a:srgbClr val="FF0000"/>
          </a:solidFill>
          <a:ln w="9360">
            <a:solidFill>
              <a:srgbClr val="99CC00"/>
            </a:solidFill>
            <a:miter lim="800000"/>
            <a:headEnd/>
            <a:tailEnd/>
          </a:ln>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2400">
                <a:solidFill>
                  <a:srgbClr val="FFFFFF"/>
                </a:solidFill>
                <a:latin typeface="Arial Rounded MT Bold" panose="020F0704030504030204" pitchFamily="34" charset="0"/>
              </a:rPr>
              <a:t>What is the purpose of good packaging?</a:t>
            </a:r>
          </a:p>
        </p:txBody>
      </p:sp>
      <p:sp>
        <p:nvSpPr>
          <p:cNvPr id="19460" name="Rectangle 4">
            <a:extLst>
              <a:ext uri="{FF2B5EF4-FFF2-40B4-BE49-F238E27FC236}">
                <a16:creationId xmlns:a16="http://schemas.microsoft.com/office/drawing/2014/main" id="{959BC115-AE72-4B72-AB09-CEE123BDEA60}"/>
              </a:ext>
            </a:extLst>
          </p:cNvPr>
          <p:cNvSpPr>
            <a:spLocks noChangeArrowheads="1"/>
          </p:cNvSpPr>
          <p:nvPr/>
        </p:nvSpPr>
        <p:spPr bwMode="auto">
          <a:xfrm>
            <a:off x="0" y="5373688"/>
            <a:ext cx="8208963" cy="935037"/>
          </a:xfrm>
          <a:prstGeom prst="rect">
            <a:avLst/>
          </a:prstGeom>
          <a:solidFill>
            <a:srgbClr val="FF0000"/>
          </a:solidFill>
          <a:ln w="9360">
            <a:solidFill>
              <a:srgbClr val="99CC00"/>
            </a:solidFill>
            <a:miter lim="800000"/>
            <a:headEnd/>
            <a:tailEnd/>
          </a:ln>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algn="r" eaLnBrk="1" hangingPunct="1">
              <a:buSzPct val="100000"/>
            </a:pPr>
            <a:r>
              <a:rPr lang="en-GB" altLang="en-US" sz="2400">
                <a:solidFill>
                  <a:srgbClr val="FFFFFF"/>
                </a:solidFill>
                <a:latin typeface="Arial Rounded MT Bold" panose="020F0704030504030204" pitchFamily="34" charset="0"/>
              </a:rPr>
              <a:t>What is a design brief and why is it important? </a:t>
            </a:r>
          </a:p>
        </p:txBody>
      </p:sp>
      <p:pic>
        <p:nvPicPr>
          <p:cNvPr id="22534" name="Picture 6" descr="https://www.eurocarparks.com/wp-content/uploads/2014/03/sainsbury_s.jpg">
            <a:extLst>
              <a:ext uri="{FF2B5EF4-FFF2-40B4-BE49-F238E27FC236}">
                <a16:creationId xmlns:a16="http://schemas.microsoft.com/office/drawing/2014/main" id="{505B722E-9EDB-4300-AA2C-CF71DEB0E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1275"/>
            <a:ext cx="10890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9458"/>
                                        </p:tgtEl>
                                        <p:attrNameLst>
                                          <p:attrName>style.visibility</p:attrName>
                                        </p:attrNameLst>
                                      </p:cBhvr>
                                      <p:to>
                                        <p:strVal val="visible"/>
                                      </p:to>
                                    </p:set>
                                    <p:anim calcmode="lin" valueType="num">
                                      <p:cBhvr additive="repl">
                                        <p:cTn id="7" dur="500" fill="hold"/>
                                        <p:tgtEl>
                                          <p:spTgt spid="19458"/>
                                        </p:tgtEl>
                                        <p:attrNameLst>
                                          <p:attrName>ppt_x</p:attrName>
                                        </p:attrNameLst>
                                      </p:cBhvr>
                                      <p:tavLst>
                                        <p:tav>
                                          <p:val>
                                            <p:strVal val="#ppt_x"/>
                                          </p:val>
                                        </p:tav>
                                        <p:tav>
                                          <p:val>
                                            <p:strVal val="#ppt_x"/>
                                          </p:val>
                                        </p:tav>
                                      </p:tavLst>
                                    </p:anim>
                                    <p:anim calcmode="lin" valueType="num">
                                      <p:cBhvr additive="repl">
                                        <p:cTn id="8" dur="500" fill="hold"/>
                                        <p:tgtEl>
                                          <p:spTgt spid="19458"/>
                                        </p:tgtEl>
                                        <p:attrNameLst>
                                          <p:attrName>ppt_y</p:attrName>
                                        </p:attrNameLst>
                                      </p:cBhvr>
                                      <p:tavLst>
                                        <p:tav>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9459"/>
                                        </p:tgtEl>
                                        <p:attrNameLst>
                                          <p:attrName>style.visibility</p:attrName>
                                        </p:attrNameLst>
                                      </p:cBhvr>
                                      <p:to>
                                        <p:strVal val="visible"/>
                                      </p:to>
                                    </p:set>
                                    <p:anim calcmode="lin" valueType="num">
                                      <p:cBhvr additive="repl">
                                        <p:cTn id="13" dur="500" fill="hold"/>
                                        <p:tgtEl>
                                          <p:spTgt spid="19459"/>
                                        </p:tgtEl>
                                        <p:attrNameLst>
                                          <p:attrName>ppt_x</p:attrName>
                                        </p:attrNameLst>
                                      </p:cBhvr>
                                      <p:tavLst>
                                        <p:tav>
                                          <p:val>
                                            <p:strVal val="#ppt_x"/>
                                          </p:val>
                                        </p:tav>
                                        <p:tav>
                                          <p:val>
                                            <p:strVal val="#ppt_x"/>
                                          </p:val>
                                        </p:tav>
                                      </p:tavLst>
                                    </p:anim>
                                    <p:anim calcmode="lin" valueType="num">
                                      <p:cBhvr additive="repl">
                                        <p:cTn id="14" dur="500" fill="hold"/>
                                        <p:tgtEl>
                                          <p:spTgt spid="19459"/>
                                        </p:tgtEl>
                                        <p:attrNameLst>
                                          <p:attrName>ppt_y</p:attrName>
                                        </p:attrNameLst>
                                      </p:cBhvr>
                                      <p:tavLst>
                                        <p:tav>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9460"/>
                                        </p:tgtEl>
                                        <p:attrNameLst>
                                          <p:attrName>style.visibility</p:attrName>
                                        </p:attrNameLst>
                                      </p:cBhvr>
                                      <p:to>
                                        <p:strVal val="visible"/>
                                      </p:to>
                                    </p:set>
                                    <p:anim calcmode="lin" valueType="num">
                                      <p:cBhvr additive="repl">
                                        <p:cTn id="19" dur="500" fill="hold"/>
                                        <p:tgtEl>
                                          <p:spTgt spid="19460"/>
                                        </p:tgtEl>
                                        <p:attrNameLst>
                                          <p:attrName>ppt_x</p:attrName>
                                        </p:attrNameLst>
                                      </p:cBhvr>
                                      <p:tavLst>
                                        <p:tav>
                                          <p:val>
                                            <p:strVal val="#ppt_x"/>
                                          </p:val>
                                        </p:tav>
                                        <p:tav>
                                          <p:val>
                                            <p:strVal val="#ppt_x"/>
                                          </p:val>
                                        </p:tav>
                                      </p:tavLst>
                                    </p:anim>
                                    <p:anim calcmode="lin" valueType="num">
                                      <p:cBhvr additive="repl">
                                        <p:cTn id="20" dur="500" fill="hold"/>
                                        <p:tgtEl>
                                          <p:spTgt spid="19460"/>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80680725-4B9D-4FE3-B93E-CF8CECF9DB07}"/>
              </a:ext>
            </a:extLst>
          </p:cNvPr>
          <p:cNvSpPr txBox="1">
            <a:spLocks noChangeArrowheads="1"/>
          </p:cNvSpPr>
          <p:nvPr/>
        </p:nvSpPr>
        <p:spPr bwMode="auto">
          <a:xfrm>
            <a:off x="935038" y="427038"/>
            <a:ext cx="77692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t">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4000" b="1" u="sng" dirty="0">
                <a:solidFill>
                  <a:srgbClr val="FFC000"/>
                </a:solidFill>
                <a:latin typeface="Arial Rounded MT Bold"/>
                <a:ea typeface="SimSun"/>
              </a:rPr>
              <a:t>What will we learn next week?</a:t>
            </a:r>
            <a:r>
              <a:rPr lang="en-GB" altLang="en-US" sz="3600" b="1" dirty="0">
                <a:solidFill>
                  <a:srgbClr val="FFC000"/>
                </a:solidFill>
                <a:latin typeface="Arial Rounded MT Bold"/>
                <a:ea typeface="SimSun"/>
              </a:rPr>
              <a:t> </a:t>
            </a:r>
            <a:r>
              <a:rPr lang="en-GB" altLang="en-US" sz="3600" b="1" dirty="0">
                <a:solidFill>
                  <a:schemeClr val="accent1"/>
                </a:solidFill>
                <a:latin typeface="Arial Rounded MT Bold"/>
                <a:ea typeface="SimSun"/>
              </a:rPr>
              <a:t>:</a:t>
            </a:r>
          </a:p>
        </p:txBody>
      </p:sp>
      <p:sp>
        <p:nvSpPr>
          <p:cNvPr id="20483" name="Rectangle 3">
            <a:extLst>
              <a:ext uri="{FF2B5EF4-FFF2-40B4-BE49-F238E27FC236}">
                <a16:creationId xmlns:a16="http://schemas.microsoft.com/office/drawing/2014/main" id="{9F9B9E49-3C92-4A49-B77A-142CCB99C463}"/>
              </a:ext>
            </a:extLst>
          </p:cNvPr>
          <p:cNvSpPr>
            <a:spLocks noChangeArrowheads="1"/>
          </p:cNvSpPr>
          <p:nvPr/>
        </p:nvSpPr>
        <p:spPr bwMode="auto">
          <a:xfrm>
            <a:off x="968375" y="5661025"/>
            <a:ext cx="7451725" cy="649288"/>
          </a:xfrm>
          <a:prstGeom prst="rect">
            <a:avLst/>
          </a:prstGeom>
          <a:solidFill>
            <a:srgbClr val="FF0000"/>
          </a:solidFill>
          <a:ln w="9360">
            <a:solidFill>
              <a:srgbClr val="99CC00"/>
            </a:solidFill>
            <a:miter lim="800000"/>
            <a:headEnd/>
            <a:tailEnd/>
          </a:ln>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SimSun" panose="02010600030101010101" pitchFamily="2" charset="-122"/>
              </a:defRPr>
            </a:lvl9pPr>
          </a:lstStyle>
          <a:p>
            <a:pPr eaLnBrk="1" hangingPunct="1">
              <a:buSzPct val="100000"/>
            </a:pPr>
            <a:r>
              <a:rPr lang="en-GB" altLang="en-US" sz="2400">
                <a:solidFill>
                  <a:srgbClr val="FFFFFF"/>
                </a:solidFill>
                <a:latin typeface="Arial Rounded MT Bold" panose="020F0704030504030204" pitchFamily="34" charset="0"/>
              </a:rPr>
              <a:t>How to create design ideas.</a:t>
            </a:r>
          </a:p>
        </p:txBody>
      </p:sp>
      <p:pic>
        <p:nvPicPr>
          <p:cNvPr id="24580" name="Picture 6" descr="http://www.designsojourn.com/wp-content/uploads/2007/05/carl-liu2.jpg">
            <a:extLst>
              <a:ext uri="{FF2B5EF4-FFF2-40B4-BE49-F238E27FC236}">
                <a16:creationId xmlns:a16="http://schemas.microsoft.com/office/drawing/2014/main" id="{AB8E12F8-EFB8-4AE4-AAEC-9CC9ADD26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31888"/>
            <a:ext cx="60483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https://www.eurocarparks.com/wp-content/uploads/2014/03/sainsbury_s.jpg">
            <a:extLst>
              <a:ext uri="{FF2B5EF4-FFF2-40B4-BE49-F238E27FC236}">
                <a16:creationId xmlns:a16="http://schemas.microsoft.com/office/drawing/2014/main" id="{4098CDF2-E8E2-426D-9F83-DC56B91CB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750" y="41275"/>
            <a:ext cx="10890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0483"/>
                                        </p:tgtEl>
                                        <p:attrNameLst>
                                          <p:attrName>style.visibility</p:attrName>
                                        </p:attrNameLst>
                                      </p:cBhvr>
                                      <p:to>
                                        <p:strVal val="visible"/>
                                      </p:to>
                                    </p:set>
                                    <p:anim calcmode="lin" valueType="num">
                                      <p:cBhvr additive="repl">
                                        <p:cTn id="7" dur="500" fill="hold"/>
                                        <p:tgtEl>
                                          <p:spTgt spid="20483"/>
                                        </p:tgtEl>
                                        <p:attrNameLst>
                                          <p:attrName>ppt_x</p:attrName>
                                        </p:attrNameLst>
                                      </p:cBhvr>
                                      <p:tavLst>
                                        <p:tav>
                                          <p:val>
                                            <p:strVal val="#ppt_x"/>
                                          </p:val>
                                        </p:tav>
                                        <p:tav>
                                          <p:val>
                                            <p:strVal val="#ppt_x"/>
                                          </p:val>
                                        </p:tav>
                                      </p:tavLst>
                                    </p:anim>
                                    <p:anim calcmode="lin" valueType="num">
                                      <p:cBhvr additive="repl">
                                        <p:cTn id="8" dur="500" fill="hold"/>
                                        <p:tgtEl>
                                          <p:spTgt spid="20483"/>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473</TotalTime>
  <Words>519</Words>
  <Application>Microsoft Macintosh PowerPoint</Application>
  <PresentationFormat>On-screen Show (4:3)</PresentationFormat>
  <Paragraphs>70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 Unicode MS</vt:lpstr>
      <vt:lpstr>SimSun</vt:lpstr>
      <vt:lpstr>Arial</vt:lpstr>
      <vt:lpstr>Arial Rounded MT Bold</vt:lpstr>
      <vt:lpstr>Corbel</vt:lpstr>
      <vt:lpstr>Times New Roman</vt:lpstr>
      <vt:lpstr>Wingdings 2</vt:lpstr>
      <vt:lpstr>Frame</vt:lpstr>
      <vt:lpstr>KS3 Packaging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dc:creator>
  <cp:lastModifiedBy>Julie Swatton</cp:lastModifiedBy>
  <cp:revision>188</cp:revision>
  <cp:lastPrinted>1601-01-01T00:00:00Z</cp:lastPrinted>
  <dcterms:created xsi:type="dcterms:W3CDTF">2012-07-03T12:50:45Z</dcterms:created>
  <dcterms:modified xsi:type="dcterms:W3CDTF">2020-04-19T10:19:21Z</dcterms:modified>
</cp:coreProperties>
</file>