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313" r:id="rId6"/>
    <p:sldId id="311" r:id="rId7"/>
    <p:sldId id="303" r:id="rId8"/>
    <p:sldId id="304" r:id="rId9"/>
    <p:sldId id="305" r:id="rId10"/>
    <p:sldId id="307" r:id="rId11"/>
    <p:sldId id="308" r:id="rId12"/>
    <p:sldId id="309" r:id="rId13"/>
    <p:sldId id="310" r:id="rId14"/>
    <p:sldId id="261" r:id="rId15"/>
    <p:sldId id="259" r:id="rId16"/>
    <p:sldId id="314" r:id="rId17"/>
    <p:sldId id="260" r:id="rId18"/>
    <p:sldId id="267" r:id="rId19"/>
    <p:sldId id="312" r:id="rId20"/>
    <p:sldId id="279" r:id="rId21"/>
    <p:sldId id="280" r:id="rId22"/>
    <p:sldId id="315" r:id="rId23"/>
    <p:sldId id="281" r:id="rId24"/>
    <p:sldId id="283" r:id="rId25"/>
    <p:sldId id="316" r:id="rId26"/>
    <p:sldId id="284" r:id="rId27"/>
    <p:sldId id="285" r:id="rId28"/>
    <p:sldId id="320" r:id="rId29"/>
    <p:sldId id="317" r:id="rId30"/>
    <p:sldId id="321" r:id="rId31"/>
    <p:sldId id="319" r:id="rId32"/>
    <p:sldId id="287" r:id="rId33"/>
    <p:sldId id="322" r:id="rId34"/>
    <p:sldId id="289" r:id="rId35"/>
    <p:sldId id="323" r:id="rId36"/>
    <p:sldId id="292" r:id="rId37"/>
    <p:sldId id="324" r:id="rId38"/>
    <p:sldId id="325" r:id="rId39"/>
    <p:sldId id="326" r:id="rId40"/>
    <p:sldId id="327" r:id="rId41"/>
    <p:sldId id="329" r:id="rId42"/>
    <p:sldId id="330" r:id="rId43"/>
    <p:sldId id="334" r:id="rId44"/>
    <p:sldId id="333" r:id="rId45"/>
    <p:sldId id="33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50BEB-5A58-4F65-213E-68E6366A80C5}" v="19" dt="2020-04-16T11:47:18.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esketh" userId="S::jhesketh@bluecoatmeres.co.uk::df8c7b0b-857e-4a75-a8a6-ac7b913ddc09" providerId="AD" clId="Web-{EB950BEB-5A58-4F65-213E-68E6366A80C5}"/>
    <pc:docChg chg="addSld delSld">
      <pc:chgData name="Jo Hesketh" userId="S::jhesketh@bluecoatmeres.co.uk::df8c7b0b-857e-4a75-a8a6-ac7b913ddc09" providerId="AD" clId="Web-{EB950BEB-5A58-4F65-213E-68E6366A80C5}" dt="2020-04-16T11:47:04.905" v="1"/>
      <pc:docMkLst>
        <pc:docMk/>
      </pc:docMkLst>
      <pc:sldChg chg="new del">
        <pc:chgData name="Jo Hesketh" userId="S::jhesketh@bluecoatmeres.co.uk::df8c7b0b-857e-4a75-a8a6-ac7b913ddc09" providerId="AD" clId="Web-{EB950BEB-5A58-4F65-213E-68E6366A80C5}" dt="2020-04-16T11:47:04.905" v="1"/>
        <pc:sldMkLst>
          <pc:docMk/>
          <pc:sldMk cId="3959765047"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F47EF-2C6F-432A-B579-B9CAF62AEC7C}" type="datetimeFigureOut">
              <a:rPr lang="en-GB" smtClean="0"/>
              <a:t>16/04/2020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F4B95-0D17-4E19-BF27-BE418C7495F3}" type="slidenum">
              <a:rPr lang="en-GB" smtClean="0"/>
              <a:t>‹#›</a:t>
            </a:fld>
            <a:endParaRPr lang="en-GB"/>
          </a:p>
        </p:txBody>
      </p:sp>
    </p:spTree>
    <p:extLst>
      <p:ext uri="{BB962C8B-B14F-4D97-AF65-F5344CB8AC3E}">
        <p14:creationId xmlns:p14="http://schemas.microsoft.com/office/powerpoint/2010/main" val="113214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53C2B1-B517-41EB-B6EC-2A646FCE2E16}"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421109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53C2B1-B517-41EB-B6EC-2A646FCE2E16}"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258360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53C2B1-B517-41EB-B6EC-2A646FCE2E16}"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316915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53C2B1-B517-41EB-B6EC-2A646FCE2E16}"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246328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53C2B1-B517-41EB-B6EC-2A646FCE2E16}"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294428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53C2B1-B517-41EB-B6EC-2A646FCE2E16}"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422747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F53C2B1-B517-41EB-B6EC-2A646FCE2E16}" type="datetimeFigureOut">
              <a:rPr lang="en-GB" smtClean="0"/>
              <a:t>16/04/2020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380940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53C2B1-B517-41EB-B6EC-2A646FCE2E16}" type="datetimeFigureOut">
              <a:rPr lang="en-GB" smtClean="0"/>
              <a:t>16/04/2020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370070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3C2B1-B517-41EB-B6EC-2A646FCE2E16}" type="datetimeFigureOut">
              <a:rPr lang="en-GB" smtClean="0"/>
              <a:t>16/04/2020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260738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53C2B1-B517-41EB-B6EC-2A646FCE2E16}"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232038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53C2B1-B517-41EB-B6EC-2A646FCE2E16}"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E4856-CBB7-4583-AA90-895E93BC558E}" type="slidenum">
              <a:rPr lang="en-GB" smtClean="0"/>
              <a:t>‹#›</a:t>
            </a:fld>
            <a:endParaRPr lang="en-GB"/>
          </a:p>
        </p:txBody>
      </p:sp>
    </p:spTree>
    <p:extLst>
      <p:ext uri="{BB962C8B-B14F-4D97-AF65-F5344CB8AC3E}">
        <p14:creationId xmlns:p14="http://schemas.microsoft.com/office/powerpoint/2010/main" val="418928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3C2B1-B517-41EB-B6EC-2A646FCE2E16}" type="datetimeFigureOut">
              <a:rPr lang="en-GB" smtClean="0"/>
              <a:t>16/04/2020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E4856-CBB7-4583-AA90-895E93BC558E}" type="slidenum">
              <a:rPr lang="en-GB" smtClean="0"/>
              <a:t>‹#›</a:t>
            </a:fld>
            <a:endParaRPr lang="en-GB"/>
          </a:p>
        </p:txBody>
      </p:sp>
    </p:spTree>
    <p:extLst>
      <p:ext uri="{BB962C8B-B14F-4D97-AF65-F5344CB8AC3E}">
        <p14:creationId xmlns:p14="http://schemas.microsoft.com/office/powerpoint/2010/main" val="404922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S0qao2xIN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IRHODZaSVpY"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qQ0kOi6qqHY?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7vHjpUN7RDQ"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sparknotes.com/nofear/shakespeare/romeojuliet/page_186/"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storyboardthat.com/storyboard-creator" TargetMode="External"/><Relationship Id="rId2" Type="http://schemas.openxmlformats.org/officeDocument/2006/relationships/hyperlink" Target="https://www.youtube.com/watch?v=dRrvQ1vZxcg"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_BQ1n4TARa4"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sparknotes.com/nofear/shakespeare/romeojuliet/page_208/"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OpNMfzN31Z0" TargetMode="Externa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82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a:solidFill>
                  <a:srgbClr val="FFFFFF"/>
                </a:solidFill>
                <a:latin typeface="+mj-lt"/>
                <a:ea typeface="+mj-ea"/>
                <a:cs typeface="+mj-cs"/>
              </a:rPr>
              <a:t>Romeo and Juliet Act 2 Act 3</a:t>
            </a:r>
            <a:r>
              <a:rPr lang="en-GB" sz="2600" kern="1200">
                <a:solidFill>
                  <a:srgbClr val="FFFFFF"/>
                </a:solidFill>
                <a:latin typeface="+mj-lt"/>
                <a:ea typeface="+mj-ea"/>
                <a:cs typeface="+mj-cs"/>
              </a:rPr>
              <a:t> and Act 4</a:t>
            </a:r>
            <a:endParaRPr lang="en-US" sz="2600" kern="120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DF3F60F6-C26F-4A14-AD08-52133EDF3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341220"/>
            <a:ext cx="7188199" cy="4172171"/>
          </a:xfrm>
          <a:prstGeom prst="rect">
            <a:avLst/>
          </a:prstGeom>
        </p:spPr>
      </p:pic>
      <p:sp>
        <p:nvSpPr>
          <p:cNvPr id="3" name="TextBox 2">
            <a:extLst>
              <a:ext uri="{FF2B5EF4-FFF2-40B4-BE49-F238E27FC236}">
                <a16:creationId xmlns:a16="http://schemas.microsoft.com/office/drawing/2014/main" id="{CA36DAB7-2101-418E-817A-E5C08C723050}"/>
              </a:ext>
            </a:extLst>
          </p:cNvPr>
          <p:cNvSpPr txBox="1"/>
          <p:nvPr/>
        </p:nvSpPr>
        <p:spPr>
          <a:xfrm>
            <a:off x="1532835" y="64935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cs typeface="Calibri"/>
              </a:rPr>
              <a:t>Two weeks of work</a:t>
            </a:r>
          </a:p>
        </p:txBody>
      </p:sp>
    </p:spTree>
    <p:extLst>
      <p:ext uri="{BB962C8B-B14F-4D97-AF65-F5344CB8AC3E}">
        <p14:creationId xmlns:p14="http://schemas.microsoft.com/office/powerpoint/2010/main" val="214697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89709" y="1333418"/>
            <a:ext cx="6096000" cy="4040530"/>
          </a:xfrm>
          <a:prstGeom prst="rect">
            <a:avLst/>
          </a:prstGeom>
        </p:spPr>
        <p:txBody>
          <a:bodyPr>
            <a:spAutoFit/>
          </a:bodyPr>
          <a:lstStyle/>
          <a:p>
            <a:pPr>
              <a:lnSpc>
                <a:spcPct val="115000"/>
              </a:lnSpc>
              <a:spcAft>
                <a:spcPts val="0"/>
              </a:spcAft>
            </a:pPr>
            <a:r>
              <a:rPr lang="en-GB" sz="1400">
                <a:solidFill>
                  <a:srgbClr val="000000"/>
                </a:solidFill>
                <a:latin typeface="DIN-Medium"/>
                <a:ea typeface="Calibri" panose="020F0502020204030204" pitchFamily="34" charset="0"/>
                <a:cs typeface="DIN-Medium"/>
              </a:rPr>
              <a:t>At the tomb lay </a:t>
            </a:r>
            <a:r>
              <a:rPr lang="en-GB" sz="1400" b="1">
                <a:solidFill>
                  <a:srgbClr val="000000"/>
                </a:solidFill>
                <a:latin typeface="DIN-Bold"/>
                <a:ea typeface="Calibri" panose="020F0502020204030204" pitchFamily="34" charset="0"/>
                <a:cs typeface="DIN-Bold"/>
              </a:rPr>
              <a:t>Juliet</a:t>
            </a:r>
            <a:r>
              <a:rPr lang="en-GB" sz="1400">
                <a:solidFill>
                  <a:srgbClr val="000000"/>
                </a:solidFill>
                <a:latin typeface="DIN-Medium"/>
                <a:ea typeface="Calibri" panose="020F0502020204030204" pitchFamily="34" charset="0"/>
                <a:cs typeface="DIN-Medium"/>
              </a:rPr>
              <a:t>, as still as stone, mourned by </a:t>
            </a:r>
            <a:r>
              <a:rPr lang="en-GB" sz="1400" b="1">
                <a:solidFill>
                  <a:srgbClr val="000000"/>
                </a:solidFill>
                <a:latin typeface="DIN-Bold"/>
                <a:ea typeface="Calibri" panose="020F0502020204030204" pitchFamily="34" charset="0"/>
                <a:cs typeface="DIN-Bold"/>
              </a:rPr>
              <a:t>Paris</a:t>
            </a:r>
            <a:r>
              <a:rPr lang="en-GB" sz="1400">
                <a:solidFill>
                  <a:srgbClr val="000000"/>
                </a:solidFill>
                <a:latin typeface="DIN-Medium"/>
                <a:ea typeface="Calibri" panose="020F0502020204030204" pitchFamily="34" charset="0"/>
                <a:cs typeface="DIN-Medium"/>
              </a:rPr>
              <a:t>, who knelt by her body and wept. In came </a:t>
            </a:r>
            <a:r>
              <a:rPr lang="en-GB" sz="1400" b="1">
                <a:solidFill>
                  <a:srgbClr val="000000"/>
                </a:solidFill>
                <a:latin typeface="DIN-Bold"/>
                <a:ea typeface="Calibri" panose="020F0502020204030204" pitchFamily="34" charset="0"/>
                <a:cs typeface="DIN-Bold"/>
              </a:rPr>
              <a:t>Romeo</a:t>
            </a:r>
            <a:r>
              <a:rPr lang="en-GB" sz="1400">
                <a:solidFill>
                  <a:srgbClr val="000000"/>
                </a:solidFill>
                <a:latin typeface="DIN-Medium"/>
                <a:ea typeface="Calibri" panose="020F0502020204030204" pitchFamily="34" charset="0"/>
                <a:cs typeface="DIN-Medium"/>
              </a:rPr>
              <a:t>. They drew swords and fought until Paris was wounded and died. Then Romeo reached into his pocket and pulled out his little bottle of poison; drinking it down, he kissed Juliet one last time, and cried, </a:t>
            </a:r>
            <a:r>
              <a:rPr lang="en-GB" sz="1400" b="1" i="1">
                <a:solidFill>
                  <a:srgbClr val="000000"/>
                </a:solidFill>
                <a:latin typeface="DIN-BoldItalic"/>
                <a:ea typeface="Calibri" panose="020F0502020204030204" pitchFamily="34" charset="0"/>
                <a:cs typeface="DIN-BoldItalic"/>
              </a:rPr>
              <a:t>‘Thus with a kiss, I die’</a:t>
            </a:r>
            <a:r>
              <a:rPr lang="en-GB" sz="1400">
                <a:solidFill>
                  <a:srgbClr val="000000"/>
                </a:solidFill>
                <a:latin typeface="DIN-Medium"/>
                <a:ea typeface="Calibri" panose="020F0502020204030204" pitchFamily="34" charset="0"/>
                <a:cs typeface="DIN-Medium"/>
              </a:rPr>
              <a:t>. Moments later, Juliet stirred and awoke. When she saw Romeo dead, she pulled out his dagger and stabbed herself. Just then, in rushed </a:t>
            </a:r>
            <a:r>
              <a:rPr lang="en-GB" sz="1400" b="1">
                <a:solidFill>
                  <a:srgbClr val="000000"/>
                </a:solidFill>
                <a:latin typeface="DIN-Bold"/>
                <a:ea typeface="Calibri" panose="020F0502020204030204" pitchFamily="34" charset="0"/>
                <a:cs typeface="DIN-Bold"/>
              </a:rPr>
              <a:t>Friar Laurence, the Prince</a:t>
            </a:r>
            <a:r>
              <a:rPr lang="en-GB" sz="1400">
                <a:solidFill>
                  <a:srgbClr val="000000"/>
                </a:solidFill>
                <a:latin typeface="DIN-Medium"/>
                <a:ea typeface="Calibri" panose="020F0502020204030204" pitchFamily="34" charset="0"/>
                <a:cs typeface="DIN-Medium"/>
              </a:rPr>
              <a:t>, </a:t>
            </a:r>
            <a:r>
              <a:rPr lang="en-GB" sz="1400" b="1">
                <a:solidFill>
                  <a:srgbClr val="000000"/>
                </a:solidFill>
                <a:latin typeface="DIN-Bold"/>
                <a:ea typeface="Calibri" panose="020F0502020204030204" pitchFamily="34" charset="0"/>
                <a:cs typeface="DIN-Bold"/>
              </a:rPr>
              <a:t>Lord and Lady Capulet</a:t>
            </a:r>
            <a:r>
              <a:rPr lang="en-GB" sz="1400">
                <a:solidFill>
                  <a:srgbClr val="000000"/>
                </a:solidFill>
                <a:latin typeface="DIN-Medium"/>
                <a:ea typeface="Calibri" panose="020F0502020204030204" pitchFamily="34" charset="0"/>
                <a:cs typeface="DIN-Medium"/>
              </a:rPr>
              <a:t>, and </a:t>
            </a:r>
            <a:r>
              <a:rPr lang="en-GB" sz="1400" b="1">
                <a:solidFill>
                  <a:srgbClr val="000000"/>
                </a:solidFill>
                <a:latin typeface="DIN-Bold"/>
                <a:ea typeface="Calibri" panose="020F0502020204030204" pitchFamily="34" charset="0"/>
                <a:cs typeface="DIN-Bold"/>
              </a:rPr>
              <a:t>Lord Montague</a:t>
            </a:r>
            <a:r>
              <a:rPr lang="en-GB" sz="1400">
                <a:solidFill>
                  <a:srgbClr val="000000"/>
                </a:solidFill>
                <a:latin typeface="DIN-Medium"/>
                <a:ea typeface="Calibri" panose="020F0502020204030204" pitchFamily="34" charset="0"/>
                <a:cs typeface="DIN-Medium"/>
              </a:rPr>
              <a:t>. As one, they drew back in horror. The Prince was first to speak. He stepped forward, saying, </a:t>
            </a:r>
            <a:r>
              <a:rPr lang="en-GB" sz="1400" b="1" i="1">
                <a:solidFill>
                  <a:srgbClr val="000000"/>
                </a:solidFill>
                <a:latin typeface="DIN-BoldItalic"/>
                <a:ea typeface="Calibri" panose="020F0502020204030204" pitchFamily="34" charset="0"/>
                <a:cs typeface="DIN-BoldItalic"/>
              </a:rPr>
              <a:t>‘Where be these enemies? Capulet? Montague? See, what a scourge is laid upon your hate … all are punished.’ </a:t>
            </a:r>
            <a:r>
              <a:rPr lang="en-GB" sz="1400">
                <a:solidFill>
                  <a:srgbClr val="000000"/>
                </a:solidFill>
                <a:latin typeface="DIN-Medium"/>
                <a:ea typeface="Calibri" panose="020F0502020204030204" pitchFamily="34" charset="0"/>
                <a:cs typeface="DIN-Medium"/>
              </a:rPr>
              <a:t>Lord Capulet held out his hand to Lord Montague. They shook hands and made peace. </a:t>
            </a:r>
            <a:r>
              <a:rPr lang="en-GB" sz="1400" err="1">
                <a:solidFill>
                  <a:srgbClr val="000000"/>
                </a:solidFill>
                <a:latin typeface="DIN-Medium"/>
                <a:ea typeface="Calibri" panose="020F0502020204030204" pitchFamily="34" charset="0"/>
                <a:cs typeface="DIN-Medium"/>
              </a:rPr>
              <a:t>Then,</a:t>
            </a:r>
            <a:r>
              <a:rPr lang="en-GB" sz="1400" b="1" err="1">
                <a:solidFill>
                  <a:srgbClr val="000000"/>
                </a:solidFill>
                <a:latin typeface="DIN-Bold"/>
                <a:ea typeface="Calibri" panose="020F0502020204030204" pitchFamily="34" charset="0"/>
                <a:cs typeface="DIN-Bold"/>
              </a:rPr>
              <a:t>all</a:t>
            </a:r>
            <a:r>
              <a:rPr lang="en-GB" sz="1400" b="1">
                <a:solidFill>
                  <a:srgbClr val="000000"/>
                </a:solidFill>
                <a:latin typeface="DIN-Bold"/>
                <a:ea typeface="Calibri" panose="020F0502020204030204" pitchFamily="34" charset="0"/>
                <a:cs typeface="DIN-Bold"/>
              </a:rPr>
              <a:t> Verona </a:t>
            </a:r>
            <a:r>
              <a:rPr lang="en-GB" sz="1400">
                <a:solidFill>
                  <a:srgbClr val="000000"/>
                </a:solidFill>
                <a:latin typeface="DIN-Medium"/>
                <a:ea typeface="Calibri" panose="020F0502020204030204" pitchFamily="34" charset="0"/>
                <a:cs typeface="DIN-Medium"/>
              </a:rPr>
              <a:t>stood to pay their respects to the young lovers as the Prince declared, </a:t>
            </a:r>
            <a:r>
              <a:rPr lang="en-GB" sz="1400" b="1" i="1">
                <a:solidFill>
                  <a:srgbClr val="000000"/>
                </a:solidFill>
                <a:latin typeface="DIN-BoldItalic"/>
                <a:ea typeface="Calibri" panose="020F0502020204030204" pitchFamily="34" charset="0"/>
                <a:cs typeface="DIN-BoldItalic"/>
              </a:rPr>
              <a:t>‘For never was a story of more woe, Than this of Juliet and her Romeo.’</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a:solidFill>
                  <a:srgbClr val="000000"/>
                </a:solidFill>
                <a:latin typeface="DIN-Bold"/>
                <a:ea typeface="Calibri" panose="020F0502020204030204" pitchFamily="34" charset="0"/>
                <a:cs typeface="DIN-Bold"/>
              </a:rPr>
              <a:t>THE END</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6A9A9EC-B425-4F1A-B91C-0242BDDE3FD7}"/>
              </a:ext>
            </a:extLst>
          </p:cNvPr>
          <p:cNvSpPr txBox="1"/>
          <p:nvPr/>
        </p:nvSpPr>
        <p:spPr>
          <a:xfrm>
            <a:off x="7860748" y="1632225"/>
            <a:ext cx="274319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Bullet </a:t>
            </a:r>
            <a:r>
              <a:rPr lang="en-US" sz="2800"/>
              <a:t>point</a:t>
            </a:r>
            <a:r>
              <a:rPr lang="en-US"/>
              <a:t> the plot in ten key points.</a:t>
            </a:r>
            <a:endParaRPr lang="en-US">
              <a:cs typeface="Calibri"/>
            </a:endParaRPr>
          </a:p>
        </p:txBody>
      </p:sp>
    </p:spTree>
    <p:extLst>
      <p:ext uri="{BB962C8B-B14F-4D97-AF65-F5344CB8AC3E}">
        <p14:creationId xmlns:p14="http://schemas.microsoft.com/office/powerpoint/2010/main" val="50275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9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6689" y="2560276"/>
            <a:ext cx="4243223" cy="2698232"/>
          </a:xfrm>
          <a:prstGeom prst="ellipse">
            <a:avLst/>
          </a:prstGeom>
          <a:solidFill>
            <a:srgbClr val="262626"/>
          </a:solidFill>
          <a:ln w="174625" cmpd="thinThick">
            <a:solidFill>
              <a:srgbClr val="262626"/>
            </a:solidFill>
          </a:ln>
        </p:spPr>
        <p:txBody>
          <a:bodyPr anchor="ctr">
            <a:normAutofit/>
          </a:bodyPr>
          <a:lstStyle/>
          <a:p>
            <a:pPr algn="ctr"/>
            <a:r>
              <a:rPr lang="en-GB" sz="1400">
                <a:solidFill>
                  <a:srgbClr val="FFFFFF"/>
                </a:solidFill>
              </a:rPr>
              <a:t>  </a:t>
            </a:r>
            <a:r>
              <a:rPr lang="en-GB" sz="3200">
                <a:solidFill>
                  <a:srgbClr val="FFFFFF"/>
                </a:solidFill>
              </a:rPr>
              <a:t>Themes</a:t>
            </a:r>
          </a:p>
        </p:txBody>
      </p:sp>
      <p:pic>
        <p:nvPicPr>
          <p:cNvPr id="4" name="Picture 4" descr="A picture containing room&#10;&#10;Description generated with very high confidence">
            <a:extLst>
              <a:ext uri="{FF2B5EF4-FFF2-40B4-BE49-F238E27FC236}">
                <a16:creationId xmlns:a16="http://schemas.microsoft.com/office/drawing/2014/main" id="{470BF1F3-EA4A-4CD1-B486-D9C963F844A7}"/>
              </a:ext>
            </a:extLst>
          </p:cNvPr>
          <p:cNvPicPr>
            <a:picLocks noChangeAspect="1"/>
          </p:cNvPicPr>
          <p:nvPr/>
        </p:nvPicPr>
        <p:blipFill>
          <a:blip r:embed="rId2"/>
          <a:stretch>
            <a:fillRect/>
          </a:stretch>
        </p:blipFill>
        <p:spPr>
          <a:xfrm>
            <a:off x="3449128" y="616617"/>
            <a:ext cx="8324010" cy="2918435"/>
          </a:xfrm>
          <a:prstGeom prst="rect">
            <a:avLst/>
          </a:prstGeom>
        </p:spPr>
      </p:pic>
      <p:sp>
        <p:nvSpPr>
          <p:cNvPr id="6" name="TextBox 5">
            <a:extLst>
              <a:ext uri="{FF2B5EF4-FFF2-40B4-BE49-F238E27FC236}">
                <a16:creationId xmlns:a16="http://schemas.microsoft.com/office/drawing/2014/main" id="{0FB4F5F7-50CC-4059-B84B-CC1C3F121CB3}"/>
              </a:ext>
            </a:extLst>
          </p:cNvPr>
          <p:cNvSpPr txBox="1"/>
          <p:nvPr/>
        </p:nvSpPr>
        <p:spPr>
          <a:xfrm>
            <a:off x="5141343" y="3703607"/>
            <a:ext cx="455474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Learn these themes and see if you can identify them as you read the following two acts.</a:t>
            </a:r>
          </a:p>
        </p:txBody>
      </p:sp>
    </p:spTree>
    <p:extLst>
      <p:ext uri="{BB962C8B-B14F-4D97-AF65-F5344CB8AC3E}">
        <p14:creationId xmlns:p14="http://schemas.microsoft.com/office/powerpoint/2010/main" val="324104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Form</a:t>
            </a:r>
          </a:p>
        </p:txBody>
      </p:sp>
      <p:sp>
        <p:nvSpPr>
          <p:cNvPr id="4" name="Rectangle 3"/>
          <p:cNvSpPr/>
          <p:nvPr/>
        </p:nvSpPr>
        <p:spPr>
          <a:xfrm>
            <a:off x="838200" y="2057400"/>
            <a:ext cx="10515600" cy="3871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Aside</a:t>
            </a:r>
          </a:p>
          <a:p>
            <a:pPr indent="-228600">
              <a:lnSpc>
                <a:spcPct val="90000"/>
              </a:lnSpc>
              <a:spcAft>
                <a:spcPts val="600"/>
              </a:spcAft>
              <a:buFont typeface="Arial" panose="020B0604020202020204" pitchFamily="34" charset="0"/>
              <a:buChar char="•"/>
            </a:pPr>
            <a:r>
              <a:rPr lang="en-US" sz="2000"/>
              <a:t>Soliloquy</a:t>
            </a:r>
            <a:br>
              <a:rPr lang="en-US" sz="2000"/>
            </a:br>
            <a:r>
              <a:rPr lang="en-US" sz="2000"/>
              <a:t>Sound effect</a:t>
            </a:r>
            <a:br>
              <a:rPr lang="en-US" sz="2000"/>
            </a:br>
            <a:r>
              <a:rPr lang="en-US" sz="2000"/>
              <a:t>Entrances and exits</a:t>
            </a:r>
            <a:br>
              <a:rPr lang="en-US" sz="2000"/>
            </a:br>
            <a:r>
              <a:rPr lang="en-US" sz="2000"/>
              <a:t>Props</a:t>
            </a:r>
            <a:br>
              <a:rPr lang="en-US" sz="2000"/>
            </a:br>
            <a:r>
              <a:rPr lang="en-US" sz="2000"/>
              <a:t>Character list</a:t>
            </a:r>
            <a:br>
              <a:rPr lang="en-US" sz="2000"/>
            </a:br>
            <a:r>
              <a:rPr lang="en-US" sz="2000"/>
              <a:t>Stage directions</a:t>
            </a:r>
            <a:br>
              <a:rPr lang="en-US" sz="2000"/>
            </a:br>
            <a:r>
              <a:rPr lang="en-US" sz="2000"/>
              <a:t>Tragedy</a:t>
            </a:r>
            <a:br>
              <a:rPr lang="en-US" sz="2000"/>
            </a:br>
            <a:r>
              <a:rPr lang="en-US" sz="2000"/>
              <a:t>Dialogue</a:t>
            </a:r>
          </a:p>
          <a:p>
            <a:pPr indent="-228600">
              <a:lnSpc>
                <a:spcPct val="90000"/>
              </a:lnSpc>
              <a:spcAft>
                <a:spcPts val="600"/>
              </a:spcAft>
              <a:buFont typeface="Arial" panose="020B0604020202020204" pitchFamily="34" charset="0"/>
              <a:buChar char="•"/>
            </a:pPr>
            <a:r>
              <a:rPr lang="en-US" sz="2000"/>
              <a:t>Prose</a:t>
            </a:r>
            <a:br>
              <a:rPr lang="en-US" sz="2000"/>
            </a:br>
            <a:r>
              <a:rPr lang="en-US" sz="2000"/>
              <a:t>Poetry</a:t>
            </a:r>
            <a:br>
              <a:rPr lang="en-US" sz="2000"/>
            </a:br>
            <a:r>
              <a:rPr lang="en-US" sz="2000"/>
              <a:t>Iambic pentameter</a:t>
            </a:r>
            <a:br>
              <a:rPr lang="en-US" sz="2000"/>
            </a:br>
            <a:r>
              <a:rPr lang="en-US" sz="2000"/>
              <a:t>Trochaic pentameter</a:t>
            </a:r>
          </a:p>
        </p:txBody>
      </p:sp>
      <p:sp>
        <p:nvSpPr>
          <p:cNvPr id="3" name="TextBox 2">
            <a:extLst>
              <a:ext uri="{FF2B5EF4-FFF2-40B4-BE49-F238E27FC236}">
                <a16:creationId xmlns:a16="http://schemas.microsoft.com/office/drawing/2014/main" id="{8BC27877-F18F-4482-BFB1-3F39F70B5DF5}"/>
              </a:ext>
            </a:extLst>
          </p:cNvPr>
          <p:cNvSpPr txBox="1"/>
          <p:nvPr/>
        </p:nvSpPr>
        <p:spPr>
          <a:xfrm>
            <a:off x="4629350" y="2700619"/>
            <a:ext cx="593497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Form is the way in which the play has been written- what Shakespeare has used, where he has used each one and why he has used them. </a:t>
            </a:r>
            <a:r>
              <a:rPr lang="en-US">
                <a:solidFill>
                  <a:srgbClr val="FF0000"/>
                </a:solidFill>
              </a:rPr>
              <a:t>You need to understand all of these so your task is to research the word/phrase, write down the definition and read, cover and write them down from memory.</a:t>
            </a:r>
            <a:r>
              <a:rPr lang="en-GB">
                <a:solidFill>
                  <a:srgbClr val="FF0000"/>
                </a:solidFill>
              </a:rPr>
              <a:t> Make some flash cards with icons.</a:t>
            </a:r>
            <a:endParaRPr lang="en-US">
              <a:solidFill>
                <a:srgbClr val="FF0000"/>
              </a:solidFill>
              <a:cs typeface="Calibri"/>
            </a:endParaRPr>
          </a:p>
          <a:p>
            <a:endParaRPr lang="en-US">
              <a:cs typeface="Calibri"/>
            </a:endParaRPr>
          </a:p>
          <a:p>
            <a:r>
              <a:rPr lang="en-US">
                <a:cs typeface="Calibri"/>
              </a:rPr>
              <a:t>Shakespeare uses them all in all of his plays so this will be useful all the way through school.</a:t>
            </a:r>
          </a:p>
        </p:txBody>
      </p:sp>
      <p:sp>
        <p:nvSpPr>
          <p:cNvPr id="5" name="Lightning Bolt 4">
            <a:extLst>
              <a:ext uri="{FF2B5EF4-FFF2-40B4-BE49-F238E27FC236}">
                <a16:creationId xmlns:a16="http://schemas.microsoft.com/office/drawing/2014/main" id="{4DFA1D9B-23EC-A24A-BEAD-77A600091834}"/>
              </a:ext>
            </a:extLst>
          </p:cNvPr>
          <p:cNvSpPr/>
          <p:nvPr/>
        </p:nvSpPr>
        <p:spPr>
          <a:xfrm>
            <a:off x="3533201" y="871819"/>
            <a:ext cx="1828800" cy="1828800"/>
          </a:xfrm>
          <a:prstGeom prst="lightningBol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13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82E-1845-4873-986F-4AAF3228DA17}"/>
              </a:ext>
            </a:extLst>
          </p:cNvPr>
          <p:cNvSpPr>
            <a:spLocks noGrp="1"/>
          </p:cNvSpPr>
          <p:nvPr>
            <p:ph type="title"/>
          </p:nvPr>
        </p:nvSpPr>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850CE144-2FBE-4D62-8BE0-582EC5179B56}"/>
              </a:ext>
            </a:extLst>
          </p:cNvPr>
          <p:cNvSpPr>
            <a:spLocks noGrp="1"/>
          </p:cNvSpPr>
          <p:nvPr>
            <p:ph idx="1"/>
          </p:nvPr>
        </p:nvSpPr>
        <p:spPr>
          <a:xfrm>
            <a:off x="5244572" y="1526381"/>
            <a:ext cx="6172200" cy="4873625"/>
          </a:xfrm>
        </p:spPr>
        <p:txBody>
          <a:bodyPr vert="horz" lIns="91440" tIns="45720" rIns="91440" bIns="45720" rtlCol="0" anchor="t">
            <a:normAutofit/>
          </a:bodyPr>
          <a:lstStyle/>
          <a:p>
            <a:r>
              <a:rPr lang="en-US" sz="2400">
                <a:cs typeface="Calibri"/>
              </a:rPr>
              <a:t>Outcomes</a:t>
            </a:r>
          </a:p>
          <a:p>
            <a:r>
              <a:rPr lang="en-US" sz="2400">
                <a:cs typeface="Calibri"/>
              </a:rPr>
              <a:t>To use adjectives to describe Romeo</a:t>
            </a:r>
          </a:p>
          <a:p>
            <a:r>
              <a:rPr lang="en-US" sz="2400">
                <a:cs typeface="Calibri"/>
              </a:rPr>
              <a:t>To write about Shakespeare and the time he lived in</a:t>
            </a:r>
          </a:p>
          <a:p>
            <a:r>
              <a:rPr lang="en-US" sz="2400">
                <a:cs typeface="Calibri"/>
              </a:rPr>
              <a:t>To create a piece of writing evaluating a given statement.</a:t>
            </a:r>
          </a:p>
          <a:p>
            <a:endParaRPr lang="en-US" sz="2400">
              <a:cs typeface="Calibri"/>
            </a:endParaRPr>
          </a:p>
          <a:p>
            <a:endParaRPr lang="en-US" sz="2400">
              <a:cs typeface="Calibri"/>
            </a:endParaRPr>
          </a:p>
        </p:txBody>
      </p:sp>
      <p:sp>
        <p:nvSpPr>
          <p:cNvPr id="4" name="Text Placeholder 3">
            <a:extLst>
              <a:ext uri="{FF2B5EF4-FFF2-40B4-BE49-F238E27FC236}">
                <a16:creationId xmlns:a16="http://schemas.microsoft.com/office/drawing/2014/main" id="{4104C5E5-83E8-478E-BD1D-E92484C54537}"/>
              </a:ext>
            </a:extLst>
          </p:cNvPr>
          <p:cNvSpPr>
            <a:spLocks noGrp="1"/>
          </p:cNvSpPr>
          <p:nvPr>
            <p:ph type="body" sz="half" idx="2"/>
          </p:nvPr>
        </p:nvSpPr>
        <p:spPr/>
        <p:txBody>
          <a:bodyPr vert="horz" lIns="91440" tIns="45720" rIns="91440" bIns="45720" rtlCol="0" anchor="t">
            <a:normAutofit/>
          </a:bodyPr>
          <a:lstStyle/>
          <a:p>
            <a:r>
              <a:rPr lang="en-US" sz="2400">
                <a:cs typeface="Calibri"/>
              </a:rPr>
              <a:t>To be able to understand character</a:t>
            </a:r>
          </a:p>
          <a:p>
            <a:r>
              <a:rPr lang="en-US" sz="2400">
                <a:cs typeface="Calibri"/>
              </a:rPr>
              <a:t>To be able to comment on context</a:t>
            </a:r>
          </a:p>
          <a:p>
            <a:r>
              <a:rPr lang="en-US" sz="2400">
                <a:cs typeface="Calibri"/>
              </a:rPr>
              <a:t>To be able to create a piece of work considering context and character</a:t>
            </a:r>
          </a:p>
          <a:p>
            <a:endParaRPr lang="en-US" sz="2400">
              <a:cs typeface="Calibri"/>
            </a:endParaRPr>
          </a:p>
        </p:txBody>
      </p:sp>
      <p:sp>
        <p:nvSpPr>
          <p:cNvPr id="6" name="TextBox 5">
            <a:extLst>
              <a:ext uri="{FF2B5EF4-FFF2-40B4-BE49-F238E27FC236}">
                <a16:creationId xmlns:a16="http://schemas.microsoft.com/office/drawing/2014/main" id="{EE3BFC67-4383-964A-8C8D-13805A1422CE}"/>
              </a:ext>
            </a:extLst>
          </p:cNvPr>
          <p:cNvSpPr txBox="1"/>
          <p:nvPr/>
        </p:nvSpPr>
        <p:spPr>
          <a:xfrm>
            <a:off x="503765" y="228600"/>
            <a:ext cx="2173817" cy="369332"/>
          </a:xfrm>
          <a:prstGeom prst="rect">
            <a:avLst/>
          </a:prstGeom>
          <a:noFill/>
        </p:spPr>
        <p:txBody>
          <a:bodyPr wrap="square" rtlCol="0">
            <a:spAutoFit/>
          </a:bodyPr>
          <a:lstStyle/>
          <a:p>
            <a:pPr algn="l"/>
            <a:r>
              <a:rPr lang="en-GB"/>
              <a:t>Lesson Two</a:t>
            </a:r>
            <a:endParaRPr lang="en-US"/>
          </a:p>
        </p:txBody>
      </p:sp>
    </p:spTree>
    <p:extLst>
      <p:ext uri="{BB962C8B-B14F-4D97-AF65-F5344CB8AC3E}">
        <p14:creationId xmlns:p14="http://schemas.microsoft.com/office/powerpoint/2010/main" val="202397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rPr>
              <a:t>ACTIVITIES TO COMPLETE</a:t>
            </a:r>
            <a:br>
              <a:rPr lang="en-US" sz="2600" kern="1200"/>
            </a:br>
            <a:endParaRPr lang="en-US" sz="2600" kern="1200">
              <a:solidFill>
                <a:srgbClr val="FFFFFF"/>
              </a:solidFill>
              <a:latin typeface="+mj-lt"/>
              <a:cs typeface="Calibri Light"/>
            </a:endParaRPr>
          </a:p>
        </p:txBody>
      </p:sp>
      <p:sp>
        <p:nvSpPr>
          <p:cNvPr id="3" name="TextBox 2"/>
          <p:cNvSpPr txBox="1"/>
          <p:nvPr/>
        </p:nvSpPr>
        <p:spPr>
          <a:xfrm>
            <a:off x="3921724" y="217877"/>
            <a:ext cx="7232650" cy="1731963"/>
          </a:xfrm>
          <a:prstGeom prst="rect">
            <a:avLst/>
          </a:prstGeom>
          <a:noFill/>
        </p:spPr>
        <p:txBody>
          <a:bodyPr wrap="square" rtlCol="0" anchor="t">
            <a:normAutofit/>
          </a:bodyPr>
          <a:lstStyle/>
          <a:p>
            <a:pPr>
              <a:lnSpc>
                <a:spcPct val="90000"/>
              </a:lnSpc>
              <a:spcAft>
                <a:spcPts val="600"/>
              </a:spcAft>
            </a:pPr>
            <a:r>
              <a:rPr lang="en-GB" sz="2000" u="sng">
                <a:solidFill>
                  <a:srgbClr val="FF0000"/>
                </a:solidFill>
              </a:rPr>
              <a:t>Presentation of Romeo</a:t>
            </a:r>
            <a:endParaRPr lang="en-GB" sz="2000" u="sng">
              <a:solidFill>
                <a:srgbClr val="FF0000"/>
              </a:solidFill>
              <a:cs typeface="Calibri"/>
            </a:endParaRPr>
          </a:p>
          <a:p>
            <a:pPr>
              <a:lnSpc>
                <a:spcPct val="90000"/>
              </a:lnSpc>
              <a:spcAft>
                <a:spcPts val="600"/>
              </a:spcAft>
            </a:pPr>
            <a:r>
              <a:rPr lang="en-GB" sz="2000">
                <a:solidFill>
                  <a:srgbClr val="FF0000"/>
                </a:solidFill>
              </a:rPr>
              <a:t>Write a list of words which describe Romeo at the start of the play.</a:t>
            </a:r>
            <a:endParaRPr lang="en-GB" sz="2000">
              <a:solidFill>
                <a:srgbClr val="FF0000"/>
              </a:solidFill>
              <a:cs typeface="Calibri"/>
            </a:endParaRPr>
          </a:p>
          <a:p>
            <a:pPr>
              <a:lnSpc>
                <a:spcPct val="90000"/>
              </a:lnSpc>
              <a:spcAft>
                <a:spcPts val="600"/>
              </a:spcAft>
            </a:pPr>
            <a:r>
              <a:rPr lang="en-GB" sz="2000">
                <a:solidFill>
                  <a:srgbClr val="FF0000"/>
                </a:solidFill>
              </a:rPr>
              <a:t>Read them to your parents and discuss what type of character is being described- can they guess who you are talking about?</a:t>
            </a:r>
            <a:endParaRPr lang="en-GB" sz="2000">
              <a:solidFill>
                <a:srgbClr val="FF0000"/>
              </a:solidFill>
              <a:cs typeface="Calibri"/>
            </a:endParaRPr>
          </a:p>
        </p:txBody>
      </p:sp>
      <p:sp>
        <p:nvSpPr>
          <p:cNvPr id="6" name="TextBox 5"/>
          <p:cNvSpPr txBox="1"/>
          <p:nvPr/>
        </p:nvSpPr>
        <p:spPr>
          <a:xfrm>
            <a:off x="4079875" y="4725988"/>
            <a:ext cx="7232650" cy="923925"/>
          </a:xfrm>
          <a:prstGeom prst="rect">
            <a:avLst/>
          </a:prstGeom>
          <a:noFill/>
        </p:spPr>
        <p:txBody>
          <a:bodyPr wrap="square" rtlCol="0" anchor="t">
            <a:noAutofit/>
          </a:bodyPr>
          <a:lstStyle/>
          <a:p>
            <a:pPr>
              <a:lnSpc>
                <a:spcPct val="90000"/>
              </a:lnSpc>
              <a:spcAft>
                <a:spcPts val="600"/>
              </a:spcAft>
            </a:pPr>
            <a:r>
              <a:rPr lang="en-GB" sz="2000" u="sng">
                <a:solidFill>
                  <a:srgbClr val="FF0000"/>
                </a:solidFill>
              </a:rPr>
              <a:t>Shakespeare</a:t>
            </a:r>
            <a:endParaRPr lang="en-GB" sz="2000" u="sng">
              <a:solidFill>
                <a:srgbClr val="FF0000"/>
              </a:solidFill>
              <a:cs typeface="Calibri"/>
            </a:endParaRPr>
          </a:p>
          <a:p>
            <a:pPr>
              <a:lnSpc>
                <a:spcPct val="90000"/>
              </a:lnSpc>
              <a:spcAft>
                <a:spcPts val="600"/>
              </a:spcAft>
            </a:pPr>
            <a:r>
              <a:rPr lang="en-GB" sz="2000">
                <a:solidFill>
                  <a:srgbClr val="FF0000"/>
                </a:solidFill>
              </a:rPr>
              <a:t>Who is he?</a:t>
            </a:r>
            <a:endParaRPr lang="en-GB" sz="2000">
              <a:solidFill>
                <a:srgbClr val="FF0000"/>
              </a:solidFill>
              <a:cs typeface="Calibri"/>
            </a:endParaRPr>
          </a:p>
          <a:p>
            <a:pPr>
              <a:lnSpc>
                <a:spcPct val="90000"/>
              </a:lnSpc>
              <a:spcAft>
                <a:spcPts val="600"/>
              </a:spcAft>
            </a:pPr>
            <a:r>
              <a:rPr lang="en-GB" sz="2000">
                <a:solidFill>
                  <a:srgbClr val="FF0000"/>
                </a:solidFill>
              </a:rPr>
              <a:t>What did he write?</a:t>
            </a:r>
            <a:endParaRPr lang="en-GB" sz="2000">
              <a:solidFill>
                <a:srgbClr val="FF0000"/>
              </a:solidFill>
              <a:cs typeface="Calibri"/>
            </a:endParaRPr>
          </a:p>
          <a:p>
            <a:pPr>
              <a:lnSpc>
                <a:spcPct val="90000"/>
              </a:lnSpc>
              <a:spcAft>
                <a:spcPts val="600"/>
              </a:spcAft>
            </a:pPr>
            <a:r>
              <a:rPr lang="en-GB" sz="2000">
                <a:solidFill>
                  <a:srgbClr val="FF0000"/>
                </a:solidFill>
              </a:rPr>
              <a:t>Where did he live?</a:t>
            </a:r>
            <a:endParaRPr lang="en-GB" sz="2000">
              <a:solidFill>
                <a:srgbClr val="FF0000"/>
              </a:solidFill>
              <a:cs typeface="Calibri"/>
            </a:endParaRPr>
          </a:p>
          <a:p>
            <a:pPr>
              <a:lnSpc>
                <a:spcPct val="90000"/>
              </a:lnSpc>
              <a:spcAft>
                <a:spcPts val="600"/>
              </a:spcAft>
            </a:pPr>
            <a:r>
              <a:rPr lang="en-GB" sz="2000">
                <a:solidFill>
                  <a:srgbClr val="FF0000"/>
                </a:solidFill>
              </a:rPr>
              <a:t>When was he born/when did he die?</a:t>
            </a:r>
            <a:endParaRPr lang="en-GB" sz="2000">
              <a:solidFill>
                <a:srgbClr val="FF0000"/>
              </a:solidFill>
              <a:cs typeface="Calibri"/>
            </a:endParaRPr>
          </a:p>
          <a:p>
            <a:pPr>
              <a:lnSpc>
                <a:spcPct val="90000"/>
              </a:lnSpc>
              <a:spcAft>
                <a:spcPts val="600"/>
              </a:spcAft>
            </a:pPr>
            <a:endParaRPr lang="en-GB" sz="2000">
              <a:cs typeface="Calibri"/>
            </a:endParaRPr>
          </a:p>
        </p:txBody>
      </p:sp>
      <p:pic>
        <p:nvPicPr>
          <p:cNvPr id="5" name="Picture 6" descr="A picture containing room&#10;&#10;Description generated with very high confidence">
            <a:extLst>
              <a:ext uri="{FF2B5EF4-FFF2-40B4-BE49-F238E27FC236}">
                <a16:creationId xmlns:a16="http://schemas.microsoft.com/office/drawing/2014/main" id="{7F909417-0BE7-41B0-A631-A463C08A8869}"/>
              </a:ext>
            </a:extLst>
          </p:cNvPr>
          <p:cNvPicPr>
            <a:picLocks noChangeAspect="1"/>
          </p:cNvPicPr>
          <p:nvPr/>
        </p:nvPicPr>
        <p:blipFill>
          <a:blip r:embed="rId2"/>
          <a:stretch>
            <a:fillRect/>
          </a:stretch>
        </p:blipFill>
        <p:spPr>
          <a:xfrm>
            <a:off x="4350589" y="2603883"/>
            <a:ext cx="5331124" cy="1851516"/>
          </a:xfrm>
          <a:prstGeom prst="rect">
            <a:avLst/>
          </a:prstGeom>
        </p:spPr>
      </p:pic>
      <p:sp>
        <p:nvSpPr>
          <p:cNvPr id="8" name="Thought Bubble: Cloud 7">
            <a:extLst>
              <a:ext uri="{FF2B5EF4-FFF2-40B4-BE49-F238E27FC236}">
                <a16:creationId xmlns:a16="http://schemas.microsoft.com/office/drawing/2014/main" id="{4FFDFB47-2C49-47A0-91E5-5D72B64958CD}"/>
              </a:ext>
            </a:extLst>
          </p:cNvPr>
          <p:cNvSpPr/>
          <p:nvPr/>
        </p:nvSpPr>
        <p:spPr>
          <a:xfrm rot="720000">
            <a:off x="9851367" y="1397394"/>
            <a:ext cx="1969697" cy="2027207"/>
          </a:xfrm>
          <a:prstGeom prst="cloudCallout">
            <a:avLst>
              <a:gd name="adj1" fmla="val -47406"/>
              <a:gd name="adj2" fmla="val 866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What themes link with Romeo?</a:t>
            </a:r>
          </a:p>
        </p:txBody>
      </p:sp>
    </p:spTree>
    <p:extLst>
      <p:ext uri="{BB962C8B-B14F-4D97-AF65-F5344CB8AC3E}">
        <p14:creationId xmlns:p14="http://schemas.microsoft.com/office/powerpoint/2010/main" val="748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5239512" cy="1344975"/>
          </a:xfrm>
          <a:prstGeom prst="ellipse">
            <a:avLst/>
          </a:prstGeom>
        </p:spPr>
        <p:txBody>
          <a:bodyPr vert="horz" lIns="91440" tIns="45720" rIns="91440" bIns="45720" rtlCol="0" anchor="ctr">
            <a:normAutofit/>
          </a:bodyPr>
          <a:lstStyle/>
          <a:p>
            <a:pPr algn="ctr"/>
            <a:r>
              <a:rPr lang="en-US" sz="3100" kern="1200">
                <a:solidFill>
                  <a:schemeClr val="tx1"/>
                </a:solidFill>
                <a:latin typeface="+mj-lt"/>
                <a:ea typeface="+mj-ea"/>
                <a:cs typeface="+mj-cs"/>
              </a:rPr>
              <a:t>ACTIVITY</a:t>
            </a:r>
            <a:br>
              <a:rPr lang="en-US" sz="3100" kern="1200">
                <a:solidFill>
                  <a:schemeClr val="tx1"/>
                </a:solidFill>
                <a:latin typeface="+mj-lt"/>
                <a:ea typeface="+mj-ea"/>
                <a:cs typeface="+mj-cs"/>
              </a:rPr>
            </a:br>
            <a:endParaRPr lang="en-US" sz="3100" kern="1200">
              <a:solidFill>
                <a:schemeClr val="tx1"/>
              </a:solidFill>
              <a:latin typeface="+mj-lt"/>
              <a:ea typeface="+mj-ea"/>
              <a:cs typeface="+mj-cs"/>
            </a:endParaRPr>
          </a:p>
        </p:txBody>
      </p:sp>
      <p:sp>
        <p:nvSpPr>
          <p:cNvPr id="3" name="TextBox 2"/>
          <p:cNvSpPr txBox="1"/>
          <p:nvPr/>
        </p:nvSpPr>
        <p:spPr>
          <a:xfrm>
            <a:off x="593610" y="2121763"/>
            <a:ext cx="5235490"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800" u="sng"/>
              <a:t>What should you be doing at age 13/14?</a:t>
            </a:r>
          </a:p>
          <a:p>
            <a:pPr indent="-228600">
              <a:lnSpc>
                <a:spcPct val="90000"/>
              </a:lnSpc>
              <a:spcAft>
                <a:spcPts val="600"/>
              </a:spcAft>
              <a:buFont typeface="Arial" panose="020B0604020202020204" pitchFamily="34" charset="0"/>
              <a:buChar char="•"/>
            </a:pPr>
            <a:r>
              <a:rPr lang="en-US" sz="800"/>
              <a:t>Discuss with your parents/mindmap</a:t>
            </a:r>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r>
              <a:rPr lang="en-US" sz="800" u="sng"/>
              <a:t>At what age do you and they think you should..?</a:t>
            </a:r>
            <a:endParaRPr lang="en-US" sz="800"/>
          </a:p>
          <a:p>
            <a:pPr indent="-228600">
              <a:lnSpc>
                <a:spcPct val="90000"/>
              </a:lnSpc>
              <a:spcAft>
                <a:spcPts val="600"/>
              </a:spcAft>
              <a:buFont typeface="Arial" panose="020B0604020202020204" pitchFamily="34" charset="0"/>
              <a:buChar char="•"/>
            </a:pPr>
            <a:r>
              <a:rPr lang="en-US" sz="800"/>
              <a:t>Start dating?</a:t>
            </a:r>
          </a:p>
          <a:p>
            <a:pPr indent="-228600">
              <a:lnSpc>
                <a:spcPct val="90000"/>
              </a:lnSpc>
              <a:spcAft>
                <a:spcPts val="600"/>
              </a:spcAft>
              <a:buFont typeface="Arial" panose="020B0604020202020204" pitchFamily="34" charset="0"/>
              <a:buChar char="•"/>
            </a:pPr>
            <a:r>
              <a:rPr lang="en-US" sz="800"/>
              <a:t>Kiss someone?</a:t>
            </a:r>
          </a:p>
          <a:p>
            <a:pPr indent="-228600">
              <a:lnSpc>
                <a:spcPct val="90000"/>
              </a:lnSpc>
              <a:spcAft>
                <a:spcPts val="600"/>
              </a:spcAft>
              <a:buFont typeface="Arial" panose="020B0604020202020204" pitchFamily="34" charset="0"/>
              <a:buChar char="•"/>
            </a:pPr>
            <a:r>
              <a:rPr lang="en-US" sz="800"/>
              <a:t>Get married?</a:t>
            </a:r>
          </a:p>
          <a:p>
            <a:pPr indent="-228600">
              <a:lnSpc>
                <a:spcPct val="90000"/>
              </a:lnSpc>
              <a:spcAft>
                <a:spcPts val="600"/>
              </a:spcAft>
              <a:buFont typeface="Arial" panose="020B0604020202020204" pitchFamily="34" charset="0"/>
              <a:buChar char="•"/>
            </a:pPr>
            <a:r>
              <a:rPr lang="en-US" sz="800"/>
              <a:t>Buy a house?</a:t>
            </a:r>
          </a:p>
          <a:p>
            <a:pPr indent="-228600">
              <a:lnSpc>
                <a:spcPct val="90000"/>
              </a:lnSpc>
              <a:spcAft>
                <a:spcPts val="600"/>
              </a:spcAft>
              <a:buFont typeface="Arial" panose="020B0604020202020204" pitchFamily="34" charset="0"/>
              <a:buChar char="•"/>
            </a:pPr>
            <a:r>
              <a:rPr lang="en-US" sz="800"/>
              <a:t>Have children?</a:t>
            </a:r>
          </a:p>
          <a:p>
            <a:pPr indent="-228600">
              <a:lnSpc>
                <a:spcPct val="90000"/>
              </a:lnSpc>
              <a:spcAft>
                <a:spcPts val="600"/>
              </a:spcAft>
              <a:buFont typeface="Arial" panose="020B0604020202020204" pitchFamily="34" charset="0"/>
              <a:buChar char="•"/>
            </a:pPr>
            <a:r>
              <a:rPr lang="en-US" sz="800"/>
              <a:t>Do you have different views?</a:t>
            </a:r>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r>
              <a:rPr lang="en-US" sz="800"/>
              <a:t>Young people should be able to marry from a much earlier age.  To what extent do you agree? Write a page explaining your views using the following:</a:t>
            </a:r>
          </a:p>
          <a:p>
            <a:pPr indent="-228600">
              <a:lnSpc>
                <a:spcPct val="90000"/>
              </a:lnSpc>
              <a:spcAft>
                <a:spcPts val="600"/>
              </a:spcAft>
              <a:buFont typeface="Arial" panose="020B0604020202020204" pitchFamily="34" charset="0"/>
              <a:buChar char="•"/>
            </a:pPr>
            <a:r>
              <a:rPr lang="en-US" sz="800"/>
              <a:t>I agree with the statement because...</a:t>
            </a:r>
          </a:p>
          <a:p>
            <a:pPr indent="-228600">
              <a:lnSpc>
                <a:spcPct val="90000"/>
              </a:lnSpc>
              <a:spcAft>
                <a:spcPts val="600"/>
              </a:spcAft>
              <a:buFont typeface="Arial" panose="020B0604020202020204" pitchFamily="34" charset="0"/>
              <a:buChar char="•"/>
            </a:pPr>
            <a:r>
              <a:rPr lang="en-US" sz="800"/>
              <a:t>Some people might argue that...</a:t>
            </a:r>
          </a:p>
          <a:p>
            <a:pPr indent="-228600">
              <a:lnSpc>
                <a:spcPct val="90000"/>
              </a:lnSpc>
              <a:spcAft>
                <a:spcPts val="600"/>
              </a:spcAft>
              <a:buFont typeface="Arial" panose="020B0604020202020204" pitchFamily="34" charset="0"/>
              <a:buChar char="•"/>
            </a:pPr>
            <a:r>
              <a:rPr lang="en-US" sz="800"/>
              <a:t>But I would say to them...</a:t>
            </a:r>
          </a:p>
          <a:p>
            <a:pPr indent="-228600">
              <a:lnSpc>
                <a:spcPct val="90000"/>
              </a:lnSpc>
              <a:spcAft>
                <a:spcPts val="600"/>
              </a:spcAft>
              <a:buFont typeface="Arial" panose="020B0604020202020204" pitchFamily="34" charset="0"/>
              <a:buChar char="•"/>
            </a:pPr>
            <a:endParaRPr lang="en-US" sz="800"/>
          </a:p>
        </p:txBody>
      </p:sp>
      <p:pic>
        <p:nvPicPr>
          <p:cNvPr id="5" name="Picture 4">
            <a:extLst>
              <a:ext uri="{FF2B5EF4-FFF2-40B4-BE49-F238E27FC236}">
                <a16:creationId xmlns:a16="http://schemas.microsoft.com/office/drawing/2014/main" id="{4B3B566A-EF3C-7D4F-A17B-883DB4E18FCA}"/>
              </a:ext>
            </a:extLst>
          </p:cNvPr>
          <p:cNvPicPr>
            <a:picLocks noChangeAspect="1"/>
          </p:cNvPicPr>
          <p:nvPr/>
        </p:nvPicPr>
        <p:blipFill>
          <a:blip r:embed="rId2"/>
          <a:stretch>
            <a:fillRect/>
          </a:stretch>
        </p:blipFill>
        <p:spPr>
          <a:xfrm>
            <a:off x="6580632" y="1531284"/>
            <a:ext cx="5126736" cy="3639982"/>
          </a:xfrm>
          <a:prstGeom prst="rect">
            <a:avLst/>
          </a:prstGeom>
        </p:spPr>
      </p:pic>
    </p:spTree>
    <p:extLst>
      <p:ext uri="{BB962C8B-B14F-4D97-AF65-F5344CB8AC3E}">
        <p14:creationId xmlns:p14="http://schemas.microsoft.com/office/powerpoint/2010/main" val="387809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78C9-FA73-4252-B262-E76AC24F2392}"/>
              </a:ext>
            </a:extLst>
          </p:cNvPr>
          <p:cNvSpPr>
            <a:spLocks noGrp="1"/>
          </p:cNvSpPr>
          <p:nvPr>
            <p:ph type="title"/>
          </p:nvPr>
        </p:nvSpPr>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E4C99C83-0DCA-4A8B-ABED-A9B1A0C42AEE}"/>
              </a:ext>
            </a:extLst>
          </p:cNvPr>
          <p:cNvSpPr>
            <a:spLocks noGrp="1"/>
          </p:cNvSpPr>
          <p:nvPr>
            <p:ph idx="1"/>
          </p:nvPr>
        </p:nvSpPr>
        <p:spPr>
          <a:xfrm>
            <a:off x="5310188" y="1696508"/>
            <a:ext cx="6172200" cy="4873625"/>
          </a:xfrm>
        </p:spPr>
        <p:txBody>
          <a:bodyPr vert="horz" lIns="91440" tIns="45720" rIns="91440" bIns="45720" rtlCol="0" anchor="t">
            <a:normAutofit/>
          </a:bodyPr>
          <a:lstStyle/>
          <a:p>
            <a:r>
              <a:rPr lang="en-US" sz="2400">
                <a:cs typeface="Calibri"/>
              </a:rPr>
              <a:t>Outcomes</a:t>
            </a:r>
          </a:p>
          <a:p>
            <a:r>
              <a:rPr lang="en-US" sz="2400">
                <a:cs typeface="Calibri"/>
              </a:rPr>
              <a:t>To make flash cards based on terminology</a:t>
            </a:r>
          </a:p>
          <a:p>
            <a:r>
              <a:rPr lang="en-US" sz="2400">
                <a:cs typeface="Calibri"/>
              </a:rPr>
              <a:t>To write a modern version of the scene</a:t>
            </a:r>
          </a:p>
          <a:p>
            <a:endParaRPr lang="en-US" sz="2400">
              <a:cs typeface="Calibri"/>
            </a:endParaRPr>
          </a:p>
          <a:p>
            <a:endParaRPr lang="en-US" sz="2400">
              <a:cs typeface="Calibri"/>
            </a:endParaRPr>
          </a:p>
          <a:p>
            <a:endParaRPr lang="en-US" sz="2400">
              <a:cs typeface="Calibri"/>
            </a:endParaRPr>
          </a:p>
        </p:txBody>
      </p:sp>
      <p:sp>
        <p:nvSpPr>
          <p:cNvPr id="4" name="Text Placeholder 3">
            <a:extLst>
              <a:ext uri="{FF2B5EF4-FFF2-40B4-BE49-F238E27FC236}">
                <a16:creationId xmlns:a16="http://schemas.microsoft.com/office/drawing/2014/main" id="{91F82727-CCD5-46FD-9BA2-91BDBC204C70}"/>
              </a:ext>
            </a:extLst>
          </p:cNvPr>
          <p:cNvSpPr>
            <a:spLocks noGrp="1"/>
          </p:cNvSpPr>
          <p:nvPr>
            <p:ph type="body" sz="half" idx="2"/>
          </p:nvPr>
        </p:nvSpPr>
        <p:spPr/>
        <p:txBody>
          <a:bodyPr vert="horz" lIns="91440" tIns="45720" rIns="91440" bIns="45720" rtlCol="0" anchor="t">
            <a:noAutofit/>
          </a:bodyPr>
          <a:lstStyle/>
          <a:p>
            <a:r>
              <a:rPr lang="en-US" sz="2400">
                <a:cs typeface="Calibri"/>
              </a:rPr>
              <a:t>To read Act 2 scene 1 and label for language devices</a:t>
            </a:r>
          </a:p>
          <a:p>
            <a:endParaRPr lang="en-US" sz="2400">
              <a:cs typeface="Calibri"/>
            </a:endParaRPr>
          </a:p>
          <a:p>
            <a:r>
              <a:rPr lang="en-US" sz="2400">
                <a:cs typeface="Calibri"/>
              </a:rPr>
              <a:t>To understand and be able to use the term soliloquy (and other terminology)</a:t>
            </a:r>
          </a:p>
          <a:p>
            <a:endParaRPr lang="en-US" sz="2400">
              <a:cs typeface="Calibri"/>
            </a:endParaRPr>
          </a:p>
          <a:p>
            <a:r>
              <a:rPr lang="en-US" sz="2400">
                <a:cs typeface="Calibri"/>
              </a:rPr>
              <a:t>To create a piece of text based on the scene from the play</a:t>
            </a:r>
          </a:p>
          <a:p>
            <a:endParaRPr lang="en-US" sz="2400">
              <a:cs typeface="Calibri"/>
            </a:endParaRPr>
          </a:p>
          <a:p>
            <a:endParaRPr lang="en-US" sz="2400">
              <a:cs typeface="Calibri"/>
            </a:endParaRPr>
          </a:p>
          <a:p>
            <a:endParaRPr lang="en-US" sz="2400">
              <a:cs typeface="Calibri"/>
            </a:endParaRPr>
          </a:p>
        </p:txBody>
      </p:sp>
      <p:sp>
        <p:nvSpPr>
          <p:cNvPr id="6" name="TextBox 5">
            <a:extLst>
              <a:ext uri="{FF2B5EF4-FFF2-40B4-BE49-F238E27FC236}">
                <a16:creationId xmlns:a16="http://schemas.microsoft.com/office/drawing/2014/main" id="{F7255A40-F30F-E543-9DA6-DCF2ABFBDD3A}"/>
              </a:ext>
            </a:extLst>
          </p:cNvPr>
          <p:cNvSpPr txBox="1"/>
          <p:nvPr/>
        </p:nvSpPr>
        <p:spPr>
          <a:xfrm>
            <a:off x="503765" y="228600"/>
            <a:ext cx="2173817" cy="369332"/>
          </a:xfrm>
          <a:prstGeom prst="rect">
            <a:avLst/>
          </a:prstGeom>
          <a:noFill/>
        </p:spPr>
        <p:txBody>
          <a:bodyPr wrap="square" rtlCol="0">
            <a:spAutoFit/>
          </a:bodyPr>
          <a:lstStyle/>
          <a:p>
            <a:pPr algn="l"/>
            <a:r>
              <a:rPr lang="en-GB"/>
              <a:t>Lesson Three</a:t>
            </a:r>
            <a:endParaRPr lang="en-US"/>
          </a:p>
        </p:txBody>
      </p:sp>
    </p:spTree>
    <p:extLst>
      <p:ext uri="{BB962C8B-B14F-4D97-AF65-F5344CB8AC3E}">
        <p14:creationId xmlns:p14="http://schemas.microsoft.com/office/powerpoint/2010/main" val="384195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vert="horz" lIns="91440" tIns="45720" rIns="91440" bIns="45720" rtlCol="0" anchor="ctr">
            <a:normAutofit/>
          </a:bodyPr>
          <a:lstStyle/>
          <a:p>
            <a:r>
              <a:rPr lang="en-US" sz="3700"/>
              <a:t>Romeo’s thoughts and feelings in the balcony scene. </a:t>
            </a:r>
          </a:p>
        </p:txBody>
      </p:sp>
      <p:sp>
        <p:nvSpPr>
          <p:cNvPr id="3" name="Rectangle 2"/>
          <p:cNvSpPr/>
          <p:nvPr/>
        </p:nvSpPr>
        <p:spPr>
          <a:xfrm>
            <a:off x="1142388" y="2544058"/>
            <a:ext cx="6204984" cy="36269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100"/>
              <a:t>Read Act 2, Scene 1.  </a:t>
            </a:r>
            <a:r>
              <a:rPr lang="en-US" sz="1100" err="1"/>
              <a:t>Summarise</a:t>
            </a:r>
            <a:r>
              <a:rPr lang="en-US" sz="1100"/>
              <a:t> what has happened in this scene in one or two paragraphs.</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a:t>Read Act 2, Scene 2</a:t>
            </a:r>
          </a:p>
          <a:p>
            <a:pPr indent="-228600">
              <a:lnSpc>
                <a:spcPct val="90000"/>
              </a:lnSpc>
              <a:spcAft>
                <a:spcPts val="600"/>
              </a:spcAft>
              <a:buFont typeface="Arial" panose="020B0604020202020204" pitchFamily="34" charset="0"/>
              <a:buChar char="•"/>
            </a:pPr>
            <a:r>
              <a:rPr lang="en-US" sz="1100"/>
              <a:t>What is a soliloquy? Why is it used? What does it tell us about a character? Who can hear a soliloquy?</a:t>
            </a:r>
          </a:p>
          <a:p>
            <a:pPr indent="-228600">
              <a:lnSpc>
                <a:spcPct val="90000"/>
              </a:lnSpc>
              <a:spcAft>
                <a:spcPts val="600"/>
              </a:spcAft>
              <a:buFont typeface="Arial" panose="020B0604020202020204" pitchFamily="34" charset="0"/>
              <a:buChar char="•"/>
            </a:pPr>
            <a:r>
              <a:rPr lang="en-US" sz="1100"/>
              <a:t>Focus on Romeo’s soliloquy (on next slide).</a:t>
            </a:r>
          </a:p>
          <a:p>
            <a:pPr indent="-228600">
              <a:lnSpc>
                <a:spcPct val="90000"/>
              </a:lnSpc>
              <a:spcAft>
                <a:spcPts val="600"/>
              </a:spcAft>
              <a:buFont typeface="Arial" panose="020B0604020202020204" pitchFamily="34" charset="0"/>
              <a:buChar char="•"/>
            </a:pPr>
            <a:r>
              <a:rPr lang="en-US" sz="1100"/>
              <a:t>First impressions – what is he saying about Juliet?</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endParaRPr lang="en-US" sz="1100"/>
          </a:p>
        </p:txBody>
      </p:sp>
      <p:pic>
        <p:nvPicPr>
          <p:cNvPr id="6" name="Picture 6" descr="A black and white photo of a boy&#10;&#10;Description generated with high confidence">
            <a:extLst>
              <a:ext uri="{FF2B5EF4-FFF2-40B4-BE49-F238E27FC236}">
                <a16:creationId xmlns:a16="http://schemas.microsoft.com/office/drawing/2014/main" id="{0BAC065E-9E5D-451A-9A6C-6FCF207AA64F}"/>
              </a:ext>
            </a:extLst>
          </p:cNvPr>
          <p:cNvPicPr>
            <a:picLocks noChangeAspect="1"/>
          </p:cNvPicPr>
          <p:nvPr/>
        </p:nvPicPr>
        <p:blipFill>
          <a:blip r:embed="rId2"/>
          <a:stretch>
            <a:fillRect/>
          </a:stretch>
        </p:blipFill>
        <p:spPr>
          <a:xfrm>
            <a:off x="8157422" y="306909"/>
            <a:ext cx="3386666" cy="2286000"/>
          </a:xfrm>
          <a:prstGeom prst="rect">
            <a:avLst/>
          </a:prstGeom>
        </p:spPr>
      </p:pic>
      <p:pic>
        <p:nvPicPr>
          <p:cNvPr id="9" name="Picture 8">
            <a:extLst>
              <a:ext uri="{FF2B5EF4-FFF2-40B4-BE49-F238E27FC236}">
                <a16:creationId xmlns:a16="http://schemas.microsoft.com/office/drawing/2014/main" id="{0D137D1A-9222-2A4E-B7BB-076DDE307A44}"/>
              </a:ext>
            </a:extLst>
          </p:cNvPr>
          <p:cNvPicPr>
            <a:picLocks noChangeAspect="1"/>
          </p:cNvPicPr>
          <p:nvPr/>
        </p:nvPicPr>
        <p:blipFill>
          <a:blip r:embed="rId3"/>
          <a:stretch>
            <a:fillRect/>
          </a:stretch>
        </p:blipFill>
        <p:spPr>
          <a:xfrm>
            <a:off x="8651899" y="2828925"/>
            <a:ext cx="2397713" cy="3388994"/>
          </a:xfrm>
          <a:prstGeom prst="rect">
            <a:avLst/>
          </a:prstGeom>
        </p:spPr>
      </p:pic>
      <p:sp>
        <p:nvSpPr>
          <p:cNvPr id="4" name="Rectangle 3"/>
          <p:cNvSpPr/>
          <p:nvPr/>
        </p:nvSpPr>
        <p:spPr>
          <a:xfrm>
            <a:off x="8307551" y="4178217"/>
            <a:ext cx="2326106" cy="2598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u="sng">
                <a:solidFill>
                  <a:schemeClr val="tx1"/>
                </a:solidFill>
              </a:rPr>
              <a:t>Key words</a:t>
            </a:r>
            <a:r>
              <a:rPr lang="en-GB">
                <a:solidFill>
                  <a:schemeClr val="tx1"/>
                </a:solidFill>
              </a:rPr>
              <a:t>:</a:t>
            </a:r>
            <a:endParaRPr lang="en-GB">
              <a:solidFill>
                <a:schemeClr val="tx1"/>
              </a:solidFill>
              <a:cs typeface="Calibri"/>
            </a:endParaRPr>
          </a:p>
          <a:p>
            <a:pPr algn="ctr">
              <a:spcAft>
                <a:spcPts val="600"/>
              </a:spcAft>
            </a:pPr>
            <a:r>
              <a:rPr lang="en-GB">
                <a:solidFill>
                  <a:schemeClr val="tx1"/>
                </a:solidFill>
              </a:rPr>
              <a:t>Soliloquy</a:t>
            </a:r>
            <a:endParaRPr lang="en-GB">
              <a:solidFill>
                <a:schemeClr val="tx1"/>
              </a:solidFill>
              <a:cs typeface="Calibri"/>
            </a:endParaRPr>
          </a:p>
          <a:p>
            <a:pPr algn="ctr">
              <a:spcAft>
                <a:spcPts val="600"/>
              </a:spcAft>
            </a:pPr>
            <a:r>
              <a:rPr lang="en-GB">
                <a:solidFill>
                  <a:schemeClr val="tx1"/>
                </a:solidFill>
              </a:rPr>
              <a:t>Tragedy</a:t>
            </a:r>
            <a:endParaRPr lang="en-GB">
              <a:solidFill>
                <a:schemeClr val="tx1"/>
              </a:solidFill>
              <a:cs typeface="Calibri"/>
            </a:endParaRPr>
          </a:p>
          <a:p>
            <a:pPr algn="ctr">
              <a:spcAft>
                <a:spcPts val="600"/>
              </a:spcAft>
            </a:pPr>
            <a:r>
              <a:rPr lang="en-GB">
                <a:solidFill>
                  <a:schemeClr val="tx1"/>
                </a:solidFill>
              </a:rPr>
              <a:t>Fatal Flaw</a:t>
            </a:r>
            <a:endParaRPr lang="en-GB">
              <a:solidFill>
                <a:schemeClr val="tx1"/>
              </a:solidFill>
              <a:cs typeface="Calibri"/>
            </a:endParaRPr>
          </a:p>
          <a:p>
            <a:pPr algn="ctr">
              <a:spcAft>
                <a:spcPts val="600"/>
              </a:spcAft>
            </a:pPr>
            <a:r>
              <a:rPr lang="en-GB">
                <a:solidFill>
                  <a:schemeClr val="tx1"/>
                </a:solidFill>
              </a:rPr>
              <a:t>Tragic hero</a:t>
            </a:r>
            <a:endParaRPr lang="en-GB">
              <a:solidFill>
                <a:schemeClr val="tx1"/>
              </a:solidFill>
              <a:cs typeface="Calibri"/>
            </a:endParaRPr>
          </a:p>
          <a:p>
            <a:pPr algn="ctr">
              <a:spcAft>
                <a:spcPts val="600"/>
              </a:spcAft>
            </a:pPr>
            <a:r>
              <a:rPr lang="en-GB">
                <a:solidFill>
                  <a:schemeClr val="tx1"/>
                </a:solidFill>
              </a:rPr>
              <a:t>Fate</a:t>
            </a:r>
            <a:endParaRPr lang="en-GB">
              <a:solidFill>
                <a:schemeClr val="tx1"/>
              </a:solidFill>
              <a:cs typeface="Calibri"/>
            </a:endParaRPr>
          </a:p>
          <a:p>
            <a:pPr algn="ctr">
              <a:spcAft>
                <a:spcPts val="600"/>
              </a:spcAft>
            </a:pPr>
            <a:r>
              <a:rPr lang="en-GB">
                <a:solidFill>
                  <a:schemeClr val="tx1"/>
                </a:solidFill>
              </a:rPr>
              <a:t>Dramatic irony</a:t>
            </a:r>
            <a:endParaRPr lang="en-GB">
              <a:solidFill>
                <a:schemeClr val="tx1"/>
              </a:solidFill>
              <a:cs typeface="Calibri"/>
            </a:endParaRPr>
          </a:p>
          <a:p>
            <a:pPr algn="ctr">
              <a:spcAft>
                <a:spcPts val="600"/>
              </a:spcAft>
            </a:pPr>
            <a:r>
              <a:rPr lang="en-GB">
                <a:solidFill>
                  <a:schemeClr val="tx1"/>
                </a:solidFill>
              </a:rPr>
              <a:t>Foreshadowing</a:t>
            </a:r>
            <a:endParaRPr lang="en-GB">
              <a:solidFill>
                <a:schemeClr val="tx1"/>
              </a:solidFill>
              <a:cs typeface="Calibri"/>
            </a:endParaRPr>
          </a:p>
        </p:txBody>
      </p:sp>
      <p:sp>
        <p:nvSpPr>
          <p:cNvPr id="5" name="Arrow: Right 4">
            <a:extLst>
              <a:ext uri="{FF2B5EF4-FFF2-40B4-BE49-F238E27FC236}">
                <a16:creationId xmlns:a16="http://schemas.microsoft.com/office/drawing/2014/main" id="{86725907-2373-443C-8810-223E1A22367E}"/>
              </a:ext>
            </a:extLst>
          </p:cNvPr>
          <p:cNvSpPr/>
          <p:nvPr/>
        </p:nvSpPr>
        <p:spPr>
          <a:xfrm>
            <a:off x="3191876" y="4603844"/>
            <a:ext cx="4802037" cy="1567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err="1">
                <a:solidFill>
                  <a:schemeClr val="tx1"/>
                </a:solidFill>
                <a:cs typeface="Calibri"/>
              </a:rPr>
              <a:t>Read,cover</a:t>
            </a:r>
            <a:r>
              <a:rPr lang="en-US">
                <a:solidFill>
                  <a:schemeClr val="tx1"/>
                </a:solidFill>
                <a:cs typeface="Calibri"/>
              </a:rPr>
              <a:t>, write these words until you know them all - make flash cards to help you</a:t>
            </a:r>
            <a:endParaRPr lang="en-US">
              <a:solidFill>
                <a:schemeClr val="tx1"/>
              </a:solidFill>
            </a:endParaRPr>
          </a:p>
        </p:txBody>
      </p:sp>
      <p:sp>
        <p:nvSpPr>
          <p:cNvPr id="10" name="Lightning Bolt 9">
            <a:extLst>
              <a:ext uri="{FF2B5EF4-FFF2-40B4-BE49-F238E27FC236}">
                <a16:creationId xmlns:a16="http://schemas.microsoft.com/office/drawing/2014/main" id="{4A410DEE-05F0-1547-92A9-7A91CFA1BA64}"/>
              </a:ext>
            </a:extLst>
          </p:cNvPr>
          <p:cNvSpPr/>
          <p:nvPr/>
        </p:nvSpPr>
        <p:spPr>
          <a:xfrm rot="19902110">
            <a:off x="820299" y="3958363"/>
            <a:ext cx="1828800" cy="1828800"/>
          </a:xfrm>
          <a:prstGeom prst="lightningBol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5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948" y="93819"/>
            <a:ext cx="6096000" cy="6955750"/>
          </a:xfrm>
          <a:prstGeom prst="rect">
            <a:avLst/>
          </a:prstGeom>
        </p:spPr>
        <p:txBody>
          <a:bodyPr>
            <a:spAutoFit/>
          </a:bodyPr>
          <a:lstStyle/>
          <a:p>
            <a:r>
              <a:rPr lang="en-GB" sz="1600"/>
              <a:t>Romeo: Act 2, Scene 2, ll. 1-25</a:t>
            </a:r>
          </a:p>
          <a:p>
            <a:endParaRPr lang="en-GB" sz="1600"/>
          </a:p>
          <a:p>
            <a:r>
              <a:rPr lang="en-GB" sz="1600"/>
              <a:t>He jests at scars that never felt a wound.</a:t>
            </a:r>
          </a:p>
          <a:p>
            <a:r>
              <a:rPr lang="en-GB" sz="1600"/>
              <a:t>But soft! What light through yonder window breaks?</a:t>
            </a:r>
          </a:p>
          <a:p>
            <a:r>
              <a:rPr lang="en-GB" sz="1600"/>
              <a:t>It is the east, and Juliet is the sun.</a:t>
            </a:r>
          </a:p>
          <a:p>
            <a:r>
              <a:rPr lang="en-GB" sz="1600"/>
              <a:t>Arise, fair sun, and kill the envious moon,</a:t>
            </a:r>
          </a:p>
          <a:p>
            <a:r>
              <a:rPr lang="en-GB" sz="1600"/>
              <a:t>Who is already sick and pale with grief,</a:t>
            </a:r>
          </a:p>
          <a:p>
            <a:r>
              <a:rPr lang="en-GB" sz="1600"/>
              <a:t>That thou, her maid, art far more fair than she.</a:t>
            </a:r>
          </a:p>
          <a:p>
            <a:r>
              <a:rPr lang="en-GB" sz="1600"/>
              <a:t>Be not her maid since she is envious.</a:t>
            </a:r>
          </a:p>
          <a:p>
            <a:r>
              <a:rPr lang="en-GB" sz="1600"/>
              <a:t>Her vestal livery is but sick and green,</a:t>
            </a:r>
          </a:p>
          <a:p>
            <a:r>
              <a:rPr lang="en-GB" sz="1600"/>
              <a:t>And none but fools do wear it. Cast it off!</a:t>
            </a:r>
          </a:p>
          <a:p>
            <a:r>
              <a:rPr lang="en-GB" sz="1600"/>
              <a:t>It is my lady. Oh, it is my love.</a:t>
            </a:r>
          </a:p>
          <a:p>
            <a:r>
              <a:rPr lang="en-GB" sz="1600"/>
              <a:t>Oh, that she knew she were!</a:t>
            </a:r>
          </a:p>
          <a:p>
            <a:r>
              <a:rPr lang="en-GB" sz="1600"/>
              <a:t>She speaks, yet she says nothing. What of that?</a:t>
            </a:r>
          </a:p>
          <a:p>
            <a:r>
              <a:rPr lang="en-GB" sz="1600"/>
              <a:t>Her eye discourses. I will answer it.—</a:t>
            </a:r>
          </a:p>
          <a:p>
            <a:r>
              <a:rPr lang="en-GB" sz="1600"/>
              <a:t>I am too bold. </a:t>
            </a:r>
            <a:r>
              <a:rPr lang="en-GB" sz="1600" err="1"/>
              <a:t>'Tis</a:t>
            </a:r>
            <a:r>
              <a:rPr lang="en-GB" sz="1600"/>
              <a:t> not to me she speaks.</a:t>
            </a:r>
          </a:p>
          <a:p>
            <a:r>
              <a:rPr lang="en-GB" sz="1600"/>
              <a:t>Two of the fairest stars in all the heaven,</a:t>
            </a:r>
          </a:p>
          <a:p>
            <a:r>
              <a:rPr lang="en-GB" sz="1600"/>
              <a:t>Having some business, do entreat her eyes</a:t>
            </a:r>
          </a:p>
          <a:p>
            <a:r>
              <a:rPr lang="en-GB" sz="1600"/>
              <a:t>To twinkle in their spheres till they return.</a:t>
            </a:r>
          </a:p>
          <a:p>
            <a:r>
              <a:rPr lang="en-GB" sz="1600"/>
              <a:t>What if her eyes were there, they in her head?</a:t>
            </a:r>
          </a:p>
          <a:p>
            <a:r>
              <a:rPr lang="en-GB" sz="1600"/>
              <a:t>The brightness of her cheek would shame those stars</a:t>
            </a:r>
          </a:p>
          <a:p>
            <a:r>
              <a:rPr lang="en-GB" sz="1600"/>
              <a:t>As daylight doth a lamp. Her eye in heaven</a:t>
            </a:r>
          </a:p>
          <a:p>
            <a:r>
              <a:rPr lang="en-GB" sz="1600"/>
              <a:t>Would through the airy region stream so bright</a:t>
            </a:r>
          </a:p>
          <a:p>
            <a:r>
              <a:rPr lang="en-GB" sz="1600"/>
              <a:t>That birds would sing and think it were not night.</a:t>
            </a:r>
          </a:p>
          <a:p>
            <a:r>
              <a:rPr lang="en-GB" sz="1600"/>
              <a:t>See how she leans her cheek upon her hand.</a:t>
            </a:r>
          </a:p>
          <a:p>
            <a:r>
              <a:rPr lang="en-GB" sz="1600"/>
              <a:t>Oh, that I were a glove upon that hand</a:t>
            </a:r>
          </a:p>
          <a:p>
            <a:r>
              <a:rPr lang="en-GB" sz="1600"/>
              <a:t>That I might touch that cheek!</a:t>
            </a:r>
            <a:endParaRPr lang="en-GB" sz="1600">
              <a:effectLst/>
            </a:endParaRPr>
          </a:p>
        </p:txBody>
      </p:sp>
      <p:sp>
        <p:nvSpPr>
          <p:cNvPr id="3" name="Rectangle 2"/>
          <p:cNvSpPr/>
          <p:nvPr/>
        </p:nvSpPr>
        <p:spPr>
          <a:xfrm>
            <a:off x="5608320" y="342013"/>
            <a:ext cx="6096000" cy="7294305"/>
          </a:xfrm>
          <a:prstGeom prst="rect">
            <a:avLst/>
          </a:prstGeom>
        </p:spPr>
        <p:txBody>
          <a:bodyPr anchor="t">
            <a:spAutoFit/>
          </a:bodyPr>
          <a:lstStyle/>
          <a:p>
            <a:endParaRPr lang="en-GB">
              <a:solidFill>
                <a:srgbClr val="FF0000"/>
              </a:solidFill>
            </a:endParaRPr>
          </a:p>
          <a:p>
            <a:endParaRPr lang="en-GB">
              <a:solidFill>
                <a:srgbClr val="FF0000"/>
              </a:solidFill>
            </a:endParaRPr>
          </a:p>
          <a:p>
            <a:endParaRPr lang="en-GB">
              <a:solidFill>
                <a:srgbClr val="FF0000"/>
              </a:solidFill>
            </a:endParaRPr>
          </a:p>
          <a:p>
            <a:r>
              <a:rPr lang="en-GB">
                <a:solidFill>
                  <a:srgbClr val="FF0000"/>
                </a:solidFill>
              </a:rPr>
              <a:t>Label with the following methods:</a:t>
            </a:r>
            <a:endParaRPr lang="en-GB">
              <a:solidFill>
                <a:srgbClr val="FF0000"/>
              </a:solidFill>
              <a:cs typeface="Calibri"/>
            </a:endParaRPr>
          </a:p>
          <a:p>
            <a:r>
              <a:rPr lang="en-GB">
                <a:solidFill>
                  <a:srgbClr val="FF0000"/>
                </a:solidFill>
              </a:rPr>
              <a:t>Verb</a:t>
            </a:r>
            <a:endParaRPr lang="en-GB">
              <a:solidFill>
                <a:srgbClr val="FF0000"/>
              </a:solidFill>
              <a:cs typeface="Calibri"/>
            </a:endParaRPr>
          </a:p>
          <a:p>
            <a:r>
              <a:rPr lang="en-GB">
                <a:solidFill>
                  <a:srgbClr val="FF0000"/>
                </a:solidFill>
              </a:rPr>
              <a:t>Adverb</a:t>
            </a:r>
            <a:endParaRPr lang="en-GB">
              <a:solidFill>
                <a:srgbClr val="FF0000"/>
              </a:solidFill>
              <a:cs typeface="Calibri"/>
            </a:endParaRPr>
          </a:p>
          <a:p>
            <a:r>
              <a:rPr lang="en-GB">
                <a:solidFill>
                  <a:srgbClr val="FF0000"/>
                </a:solidFill>
              </a:rPr>
              <a:t>Adjective</a:t>
            </a:r>
            <a:endParaRPr lang="en-GB">
              <a:solidFill>
                <a:srgbClr val="FF0000"/>
              </a:solidFill>
              <a:cs typeface="Calibri"/>
            </a:endParaRPr>
          </a:p>
          <a:p>
            <a:r>
              <a:rPr lang="en-GB">
                <a:solidFill>
                  <a:srgbClr val="FF0000"/>
                </a:solidFill>
              </a:rPr>
              <a:t>Noun</a:t>
            </a:r>
            <a:endParaRPr lang="en-GB">
              <a:solidFill>
                <a:srgbClr val="FF0000"/>
              </a:solidFill>
              <a:cs typeface="Calibri"/>
            </a:endParaRPr>
          </a:p>
          <a:p>
            <a:r>
              <a:rPr lang="en-GB">
                <a:solidFill>
                  <a:srgbClr val="FF0000"/>
                </a:solidFill>
              </a:rPr>
              <a:t>Pronoun</a:t>
            </a:r>
            <a:endParaRPr lang="en-GB">
              <a:solidFill>
                <a:srgbClr val="FF0000"/>
              </a:solidFill>
              <a:cs typeface="Calibri"/>
            </a:endParaRPr>
          </a:p>
          <a:p>
            <a:r>
              <a:rPr lang="en-GB">
                <a:solidFill>
                  <a:srgbClr val="FF0000"/>
                </a:solidFill>
              </a:rPr>
              <a:t>Imagery</a:t>
            </a:r>
            <a:endParaRPr lang="en-GB">
              <a:solidFill>
                <a:srgbClr val="FF0000"/>
              </a:solidFill>
              <a:cs typeface="Calibri"/>
            </a:endParaRPr>
          </a:p>
          <a:p>
            <a:r>
              <a:rPr lang="en-GB">
                <a:solidFill>
                  <a:srgbClr val="FF0000"/>
                </a:solidFill>
              </a:rPr>
              <a:t>Metaphor</a:t>
            </a:r>
            <a:endParaRPr lang="en-GB">
              <a:solidFill>
                <a:srgbClr val="FF0000"/>
              </a:solidFill>
              <a:cs typeface="Calibri"/>
            </a:endParaRPr>
          </a:p>
          <a:p>
            <a:r>
              <a:rPr lang="en-GB">
                <a:solidFill>
                  <a:srgbClr val="FF0000"/>
                </a:solidFill>
              </a:rPr>
              <a:t>Simile</a:t>
            </a:r>
            <a:endParaRPr lang="en-GB">
              <a:solidFill>
                <a:srgbClr val="FF0000"/>
              </a:solidFill>
              <a:cs typeface="Calibri"/>
            </a:endParaRPr>
          </a:p>
          <a:p>
            <a:r>
              <a:rPr lang="en-GB">
                <a:solidFill>
                  <a:srgbClr val="FF0000"/>
                </a:solidFill>
              </a:rPr>
              <a:t>Oxymoron</a:t>
            </a:r>
            <a:endParaRPr lang="en-GB">
              <a:solidFill>
                <a:srgbClr val="FF0000"/>
              </a:solidFill>
              <a:cs typeface="Calibri"/>
            </a:endParaRPr>
          </a:p>
          <a:p>
            <a:r>
              <a:rPr lang="en-GB">
                <a:solidFill>
                  <a:srgbClr val="FF0000"/>
                </a:solidFill>
              </a:rPr>
              <a:t>Foreshadowing</a:t>
            </a:r>
            <a:endParaRPr lang="en-GB">
              <a:solidFill>
                <a:srgbClr val="FF0000"/>
              </a:solidFill>
              <a:cs typeface="Calibri"/>
            </a:endParaRPr>
          </a:p>
          <a:p>
            <a:r>
              <a:rPr lang="en-GB">
                <a:solidFill>
                  <a:srgbClr val="FF0000"/>
                </a:solidFill>
              </a:rPr>
              <a:t>Personification</a:t>
            </a:r>
            <a:endParaRPr lang="en-GB">
              <a:solidFill>
                <a:srgbClr val="FF0000"/>
              </a:solidFill>
              <a:cs typeface="Calibri"/>
            </a:endParaRPr>
          </a:p>
          <a:p>
            <a:r>
              <a:rPr lang="en-GB">
                <a:solidFill>
                  <a:srgbClr val="FF0000"/>
                </a:solidFill>
              </a:rPr>
              <a:t>Semantic field</a:t>
            </a:r>
            <a:endParaRPr lang="en-GB">
              <a:solidFill>
                <a:srgbClr val="FF0000"/>
              </a:solidFill>
              <a:cs typeface="Calibri"/>
            </a:endParaRPr>
          </a:p>
          <a:p>
            <a:r>
              <a:rPr lang="en-GB">
                <a:solidFill>
                  <a:srgbClr val="FF0000"/>
                </a:solidFill>
              </a:rPr>
              <a:t>Rhetorical question</a:t>
            </a:r>
            <a:endParaRPr lang="en-GB">
              <a:solidFill>
                <a:srgbClr val="FF0000"/>
              </a:solidFill>
              <a:cs typeface="Calibri"/>
            </a:endParaRPr>
          </a:p>
          <a:p>
            <a:r>
              <a:rPr lang="en-GB">
                <a:solidFill>
                  <a:srgbClr val="FF0000"/>
                </a:solidFill>
              </a:rPr>
              <a:t>Dramatic pause</a:t>
            </a:r>
            <a:endParaRPr lang="en-GB">
              <a:solidFill>
                <a:srgbClr val="FF0000"/>
              </a:solidFill>
              <a:cs typeface="Calibri"/>
            </a:endParaRPr>
          </a:p>
          <a:p>
            <a:r>
              <a:rPr lang="en-GB">
                <a:solidFill>
                  <a:srgbClr val="FF0000"/>
                </a:solidFill>
              </a:rPr>
              <a:t>Exclamatory words/phrases</a:t>
            </a:r>
            <a:endParaRPr lang="en-GB">
              <a:solidFill>
                <a:srgbClr val="FF0000"/>
              </a:solidFill>
              <a:cs typeface="Calibri"/>
            </a:endParaRPr>
          </a:p>
          <a:p>
            <a:endParaRPr lang="en-GB"/>
          </a:p>
          <a:p>
            <a:endParaRPr lang="en-GB"/>
          </a:p>
          <a:p>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p:txBody>
      </p:sp>
      <p:sp>
        <p:nvSpPr>
          <p:cNvPr id="4" name="TextBox 3">
            <a:extLst>
              <a:ext uri="{FF2B5EF4-FFF2-40B4-BE49-F238E27FC236}">
                <a16:creationId xmlns:a16="http://schemas.microsoft.com/office/drawing/2014/main" id="{6E1ADD09-0FF3-4D89-B0F7-62693FC6E62C}"/>
              </a:ext>
            </a:extLst>
          </p:cNvPr>
          <p:cNvSpPr txBox="1"/>
          <p:nvPr/>
        </p:nvSpPr>
        <p:spPr>
          <a:xfrm>
            <a:off x="8655878" y="2372138"/>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Write your own version of this scene in modern English</a:t>
            </a:r>
            <a:endParaRPr lang="en-US" err="1">
              <a:cs typeface="Calibri"/>
            </a:endParaRPr>
          </a:p>
        </p:txBody>
      </p:sp>
      <p:sp>
        <p:nvSpPr>
          <p:cNvPr id="6" name="TextBox 5">
            <a:extLst>
              <a:ext uri="{FF2B5EF4-FFF2-40B4-BE49-F238E27FC236}">
                <a16:creationId xmlns:a16="http://schemas.microsoft.com/office/drawing/2014/main" id="{22B097E5-95EA-C740-952C-5BD9A9208F87}"/>
              </a:ext>
            </a:extLst>
          </p:cNvPr>
          <p:cNvSpPr txBox="1"/>
          <p:nvPr/>
        </p:nvSpPr>
        <p:spPr>
          <a:xfrm>
            <a:off x="5058833" y="5869656"/>
            <a:ext cx="6096000" cy="646331"/>
          </a:xfrm>
          <a:prstGeom prst="rect">
            <a:avLst/>
          </a:prstGeom>
          <a:noFill/>
        </p:spPr>
        <p:txBody>
          <a:bodyPr wrap="square">
            <a:spAutoFit/>
          </a:bodyPr>
          <a:lstStyle/>
          <a:p>
            <a:r>
              <a:rPr lang="en-US">
                <a:hlinkClick r:id="rId2"/>
              </a:rPr>
              <a:t>https://www.youtube.com/watch?v=</a:t>
            </a:r>
            <a:r>
              <a:rPr lang="en-US" err="1">
                <a:hlinkClick r:id="rId2"/>
              </a:rPr>
              <a:t>S0qao2xINsE</a:t>
            </a:r>
            <a:endParaRPr lang="en-GB"/>
          </a:p>
          <a:p>
            <a:endParaRPr lang="en-US"/>
          </a:p>
        </p:txBody>
      </p:sp>
      <p:pic>
        <p:nvPicPr>
          <p:cNvPr id="9" name="Picture 8">
            <a:extLst>
              <a:ext uri="{FF2B5EF4-FFF2-40B4-BE49-F238E27FC236}">
                <a16:creationId xmlns:a16="http://schemas.microsoft.com/office/drawing/2014/main" id="{727B867C-0CBB-8A46-8B44-0A3ABB65250B}"/>
              </a:ext>
            </a:extLst>
          </p:cNvPr>
          <p:cNvPicPr>
            <a:picLocks noChangeAspect="1"/>
          </p:cNvPicPr>
          <p:nvPr/>
        </p:nvPicPr>
        <p:blipFill>
          <a:blip r:embed="rId3"/>
          <a:stretch>
            <a:fillRect/>
          </a:stretch>
        </p:blipFill>
        <p:spPr>
          <a:xfrm>
            <a:off x="9430577" y="279541"/>
            <a:ext cx="1968500" cy="1968500"/>
          </a:xfrm>
          <a:prstGeom prst="rect">
            <a:avLst/>
          </a:prstGeom>
        </p:spPr>
      </p:pic>
    </p:spTree>
    <p:extLst>
      <p:ext uri="{BB962C8B-B14F-4D97-AF65-F5344CB8AC3E}">
        <p14:creationId xmlns:p14="http://schemas.microsoft.com/office/powerpoint/2010/main" val="150727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D411-2173-498A-A23D-75DE29D52F8C}"/>
              </a:ext>
            </a:extLst>
          </p:cNvPr>
          <p:cNvSpPr>
            <a:spLocks noGrp="1"/>
          </p:cNvSpPr>
          <p:nvPr>
            <p:ph type="title"/>
          </p:nvPr>
        </p:nvSpPr>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94E06A01-33BA-429D-A4EB-CE0D30A289B9}"/>
              </a:ext>
            </a:extLst>
          </p:cNvPr>
          <p:cNvSpPr>
            <a:spLocks noGrp="1"/>
          </p:cNvSpPr>
          <p:nvPr>
            <p:ph idx="1"/>
          </p:nvPr>
        </p:nvSpPr>
        <p:spPr>
          <a:xfrm>
            <a:off x="5180012" y="1675342"/>
            <a:ext cx="6172200" cy="4873625"/>
          </a:xfrm>
        </p:spPr>
        <p:txBody>
          <a:bodyPr vert="horz" lIns="91440" tIns="45720" rIns="91440" bIns="45720" rtlCol="0" anchor="t">
            <a:normAutofit/>
          </a:bodyPr>
          <a:lstStyle/>
          <a:p>
            <a:r>
              <a:rPr lang="en-US" sz="2400">
                <a:cs typeface="Calibri"/>
              </a:rPr>
              <a:t>Outcomes</a:t>
            </a:r>
          </a:p>
          <a:p>
            <a:r>
              <a:rPr lang="en-US" sz="2400">
                <a:cs typeface="Calibri"/>
              </a:rPr>
              <a:t>To create a mind map</a:t>
            </a:r>
          </a:p>
          <a:p>
            <a:r>
              <a:rPr lang="en-US" sz="2400">
                <a:cs typeface="Calibri"/>
              </a:rPr>
              <a:t>To write a newspaper article based on events</a:t>
            </a:r>
          </a:p>
          <a:p>
            <a:endParaRPr lang="en-US" sz="2400">
              <a:cs typeface="Calibri"/>
            </a:endParaRPr>
          </a:p>
        </p:txBody>
      </p:sp>
      <p:sp>
        <p:nvSpPr>
          <p:cNvPr id="4" name="Text Placeholder 3">
            <a:extLst>
              <a:ext uri="{FF2B5EF4-FFF2-40B4-BE49-F238E27FC236}">
                <a16:creationId xmlns:a16="http://schemas.microsoft.com/office/drawing/2014/main" id="{3865E887-954B-4F2A-998A-2F53A3A3B7A8}"/>
              </a:ext>
            </a:extLst>
          </p:cNvPr>
          <p:cNvSpPr>
            <a:spLocks noGrp="1"/>
          </p:cNvSpPr>
          <p:nvPr>
            <p:ph type="body" sz="half" idx="2"/>
          </p:nvPr>
        </p:nvSpPr>
        <p:spPr/>
        <p:txBody>
          <a:bodyPr vert="horz" lIns="91440" tIns="45720" rIns="91440" bIns="45720" rtlCol="0" anchor="t">
            <a:normAutofit/>
          </a:bodyPr>
          <a:lstStyle/>
          <a:p>
            <a:r>
              <a:rPr lang="en-US" sz="2400">
                <a:cs typeface="Calibri"/>
              </a:rPr>
              <a:t>To </a:t>
            </a:r>
            <a:r>
              <a:rPr lang="en-US" sz="2400" err="1">
                <a:cs typeface="Calibri"/>
              </a:rPr>
              <a:t>analyse</a:t>
            </a:r>
            <a:r>
              <a:rPr lang="en-US" sz="2400">
                <a:cs typeface="Calibri"/>
              </a:rPr>
              <a:t> character traits</a:t>
            </a:r>
          </a:p>
          <a:p>
            <a:r>
              <a:rPr lang="en-US" sz="2400">
                <a:cs typeface="Calibri"/>
              </a:rPr>
              <a:t>To create a </a:t>
            </a:r>
            <a:r>
              <a:rPr lang="en-US" sz="2400" err="1">
                <a:cs typeface="Calibri"/>
              </a:rPr>
              <a:t>mindmap</a:t>
            </a:r>
            <a:r>
              <a:rPr lang="en-US" sz="2400">
                <a:cs typeface="Calibri"/>
              </a:rPr>
              <a:t> based on character</a:t>
            </a:r>
          </a:p>
          <a:p>
            <a:r>
              <a:rPr lang="en-US" sz="2400">
                <a:cs typeface="Calibri"/>
              </a:rPr>
              <a:t>To create a newspaper report based on the characters of Romeo and the Friar</a:t>
            </a:r>
          </a:p>
        </p:txBody>
      </p:sp>
      <p:sp>
        <p:nvSpPr>
          <p:cNvPr id="6" name="TextBox 5">
            <a:extLst>
              <a:ext uri="{FF2B5EF4-FFF2-40B4-BE49-F238E27FC236}">
                <a16:creationId xmlns:a16="http://schemas.microsoft.com/office/drawing/2014/main" id="{AAFDBDDC-619F-D640-8BA0-20F1756CA671}"/>
              </a:ext>
            </a:extLst>
          </p:cNvPr>
          <p:cNvSpPr txBox="1"/>
          <p:nvPr/>
        </p:nvSpPr>
        <p:spPr>
          <a:xfrm>
            <a:off x="503765" y="228600"/>
            <a:ext cx="2173817" cy="369332"/>
          </a:xfrm>
          <a:prstGeom prst="rect">
            <a:avLst/>
          </a:prstGeom>
          <a:noFill/>
        </p:spPr>
        <p:txBody>
          <a:bodyPr wrap="square" rtlCol="0">
            <a:spAutoFit/>
          </a:bodyPr>
          <a:lstStyle/>
          <a:p>
            <a:pPr algn="l"/>
            <a:r>
              <a:rPr lang="en-GB"/>
              <a:t>Lesson Four</a:t>
            </a:r>
            <a:endParaRPr lang="en-US"/>
          </a:p>
        </p:txBody>
      </p:sp>
    </p:spTree>
    <p:extLst>
      <p:ext uri="{BB962C8B-B14F-4D97-AF65-F5344CB8AC3E}">
        <p14:creationId xmlns:p14="http://schemas.microsoft.com/office/powerpoint/2010/main" val="307223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A33B-E633-4AF7-AAE6-37BC7767518D}"/>
              </a:ext>
            </a:extLst>
          </p:cNvPr>
          <p:cNvSpPr>
            <a:spLocks noGrp="1"/>
          </p:cNvSpPr>
          <p:nvPr>
            <p:ph type="title"/>
          </p:nvPr>
        </p:nvSpPr>
        <p:spPr>
          <a:xfrm>
            <a:off x="839788" y="-202168"/>
            <a:ext cx="3932237" cy="1600200"/>
          </a:xfrm>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98817C8D-73D0-4ED1-9347-D13FA1AA2855}"/>
              </a:ext>
            </a:extLst>
          </p:cNvPr>
          <p:cNvSpPr>
            <a:spLocks noGrp="1"/>
          </p:cNvSpPr>
          <p:nvPr>
            <p:ph idx="1"/>
          </p:nvPr>
        </p:nvSpPr>
        <p:spPr>
          <a:xfrm>
            <a:off x="5180012" y="987424"/>
            <a:ext cx="6172200" cy="4873625"/>
          </a:xfrm>
        </p:spPr>
        <p:txBody>
          <a:bodyPr vert="horz" lIns="91440" tIns="45720" rIns="91440" bIns="45720" rtlCol="0" anchor="t">
            <a:normAutofit/>
          </a:bodyPr>
          <a:lstStyle/>
          <a:p>
            <a:r>
              <a:rPr lang="en-US" sz="2400">
                <a:cs typeface="Calibri"/>
              </a:rPr>
              <a:t>Outcomes</a:t>
            </a:r>
          </a:p>
          <a:p>
            <a:r>
              <a:rPr lang="en-US" sz="2400">
                <a:cs typeface="Calibri"/>
              </a:rPr>
              <a:t>To be able to recite the different themes</a:t>
            </a:r>
            <a:r>
              <a:rPr lang="en-GB" sz="2400">
                <a:cs typeface="Calibri"/>
              </a:rPr>
              <a:t> – make flashcards</a:t>
            </a:r>
            <a:endParaRPr lang="en-US" sz="2400">
              <a:cs typeface="Calibri"/>
            </a:endParaRPr>
          </a:p>
          <a:p>
            <a:r>
              <a:rPr lang="en-US" sz="2400">
                <a:cs typeface="Calibri"/>
              </a:rPr>
              <a:t>To be able to write down different areas of form</a:t>
            </a:r>
          </a:p>
          <a:p>
            <a:r>
              <a:rPr lang="en-US" sz="2400">
                <a:cs typeface="Calibri"/>
              </a:rPr>
              <a:t>To be able to bullet point the plot of the play</a:t>
            </a:r>
          </a:p>
        </p:txBody>
      </p:sp>
      <p:sp>
        <p:nvSpPr>
          <p:cNvPr id="4" name="Text Placeholder 3">
            <a:extLst>
              <a:ext uri="{FF2B5EF4-FFF2-40B4-BE49-F238E27FC236}">
                <a16:creationId xmlns:a16="http://schemas.microsoft.com/office/drawing/2014/main" id="{0F02D7F2-622B-4E08-B7D3-716EF2FEE7F6}"/>
              </a:ext>
            </a:extLst>
          </p:cNvPr>
          <p:cNvSpPr>
            <a:spLocks noGrp="1"/>
          </p:cNvSpPr>
          <p:nvPr>
            <p:ph type="body" sz="half" idx="2"/>
          </p:nvPr>
        </p:nvSpPr>
        <p:spPr>
          <a:xfrm>
            <a:off x="836612" y="1518443"/>
            <a:ext cx="3932237" cy="3811588"/>
          </a:xfrm>
        </p:spPr>
        <p:txBody>
          <a:bodyPr vert="horz" lIns="91440" tIns="45720" rIns="91440" bIns="45720" rtlCol="0" anchor="t">
            <a:normAutofit/>
          </a:bodyPr>
          <a:lstStyle/>
          <a:p>
            <a:r>
              <a:rPr lang="en-US" sz="2400">
                <a:cs typeface="Calibri"/>
              </a:rPr>
              <a:t>To revisit and understand the plot</a:t>
            </a:r>
          </a:p>
          <a:p>
            <a:r>
              <a:rPr lang="en-US" sz="2400">
                <a:cs typeface="Calibri"/>
              </a:rPr>
              <a:t>To Learn the themes and identify them in the text</a:t>
            </a:r>
          </a:p>
          <a:p>
            <a:r>
              <a:rPr lang="en-US" sz="2400">
                <a:cs typeface="Calibri"/>
              </a:rPr>
              <a:t>To research different areas of form and learn</a:t>
            </a:r>
          </a:p>
        </p:txBody>
      </p:sp>
      <p:sp>
        <p:nvSpPr>
          <p:cNvPr id="5" name="TextBox 4">
            <a:extLst>
              <a:ext uri="{FF2B5EF4-FFF2-40B4-BE49-F238E27FC236}">
                <a16:creationId xmlns:a16="http://schemas.microsoft.com/office/drawing/2014/main" id="{AE54867C-A2DB-2640-8E07-4710E9D2117C}"/>
              </a:ext>
            </a:extLst>
          </p:cNvPr>
          <p:cNvSpPr txBox="1"/>
          <p:nvPr/>
        </p:nvSpPr>
        <p:spPr>
          <a:xfrm>
            <a:off x="503765" y="228600"/>
            <a:ext cx="2173817" cy="369332"/>
          </a:xfrm>
          <a:prstGeom prst="rect">
            <a:avLst/>
          </a:prstGeom>
          <a:noFill/>
        </p:spPr>
        <p:txBody>
          <a:bodyPr wrap="square" rtlCol="0">
            <a:spAutoFit/>
          </a:bodyPr>
          <a:lstStyle/>
          <a:p>
            <a:pPr algn="l"/>
            <a:r>
              <a:rPr lang="en-GB"/>
              <a:t>Lesson One</a:t>
            </a:r>
            <a:endParaRPr lang="en-US"/>
          </a:p>
        </p:txBody>
      </p:sp>
    </p:spTree>
    <p:extLst>
      <p:ext uri="{BB962C8B-B14F-4D97-AF65-F5344CB8AC3E}">
        <p14:creationId xmlns:p14="http://schemas.microsoft.com/office/powerpoint/2010/main" val="720050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5239512" cy="1344975"/>
          </a:xfrm>
        </p:spPr>
        <p:txBody>
          <a:bodyPr vert="horz" lIns="91440" tIns="45720" rIns="91440" bIns="45720" rtlCol="0" anchor="ctr">
            <a:normAutofit/>
          </a:bodyPr>
          <a:lstStyle/>
          <a:p>
            <a:pPr algn="ctr"/>
            <a:r>
              <a:rPr lang="en-US" sz="4000" kern="1200">
                <a:solidFill>
                  <a:schemeClr val="tx1"/>
                </a:solidFill>
                <a:latin typeface="+mj-lt"/>
                <a:ea typeface="+mj-ea"/>
                <a:cs typeface="+mj-cs"/>
              </a:rPr>
              <a:t>Language which foreshadows death  </a:t>
            </a:r>
          </a:p>
        </p:txBody>
      </p:sp>
      <p:sp>
        <p:nvSpPr>
          <p:cNvPr id="3" name="TextBox 2">
            <a:extLst>
              <a:ext uri="{FF2B5EF4-FFF2-40B4-BE49-F238E27FC236}">
                <a16:creationId xmlns:a16="http://schemas.microsoft.com/office/drawing/2014/main" id="{71B5521D-7281-4CE3-8710-6CFA5835790A}"/>
              </a:ext>
            </a:extLst>
          </p:cNvPr>
          <p:cNvSpPr txBox="1"/>
          <p:nvPr/>
        </p:nvSpPr>
        <p:spPr>
          <a:xfrm>
            <a:off x="593610" y="2121763"/>
            <a:ext cx="5235490" cy="37730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a:t>Think: What qualities would someone look for in a husband?</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Mindmap – adjectives to describe Romeo so far add links to themes and where Shakespeare has used foreshadowing</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Discuss with someone at home: Do you think Romeo is a good match for Juliet? Do you believe Romeo is really in love with Juliet? Justify your responses.</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Read Act 2, Scene 3</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endParaRPr lang="en-US" sz="1700"/>
          </a:p>
        </p:txBody>
      </p:sp>
      <p:pic>
        <p:nvPicPr>
          <p:cNvPr id="5" name="Picture 4">
            <a:extLst>
              <a:ext uri="{FF2B5EF4-FFF2-40B4-BE49-F238E27FC236}">
                <a16:creationId xmlns:a16="http://schemas.microsoft.com/office/drawing/2014/main" id="{41DF7A14-C22C-7F48-B7BE-0190AA24AF68}"/>
              </a:ext>
            </a:extLst>
          </p:cNvPr>
          <p:cNvPicPr>
            <a:picLocks noChangeAspect="1"/>
          </p:cNvPicPr>
          <p:nvPr/>
        </p:nvPicPr>
        <p:blipFill>
          <a:blip r:embed="rId2"/>
          <a:stretch>
            <a:fillRect/>
          </a:stretch>
        </p:blipFill>
        <p:spPr>
          <a:xfrm>
            <a:off x="6580632" y="1531284"/>
            <a:ext cx="5126736" cy="3639982"/>
          </a:xfrm>
          <a:prstGeom prst="rect">
            <a:avLst/>
          </a:prstGeom>
        </p:spPr>
      </p:pic>
      <p:sp>
        <p:nvSpPr>
          <p:cNvPr id="4" name="Rectangle 3">
            <a:extLst>
              <a:ext uri="{FF2B5EF4-FFF2-40B4-BE49-F238E27FC236}">
                <a16:creationId xmlns:a16="http://schemas.microsoft.com/office/drawing/2014/main" id="{4C8C0CC4-F633-444B-B2ED-1FECDE1DE1DD}"/>
              </a:ext>
            </a:extLst>
          </p:cNvPr>
          <p:cNvSpPr/>
          <p:nvPr/>
        </p:nvSpPr>
        <p:spPr>
          <a:xfrm>
            <a:off x="4143699" y="4963837"/>
            <a:ext cx="6929497" cy="1246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en-GB" sz="1200" u="sng"/>
              <a:t>Key words</a:t>
            </a:r>
            <a:r>
              <a:rPr lang="en-GB" sz="1200"/>
              <a:t>:</a:t>
            </a:r>
            <a:endParaRPr lang="en-GB" sz="1200">
              <a:cs typeface="Calibri"/>
            </a:endParaRPr>
          </a:p>
          <a:p>
            <a:pPr algn="ctr">
              <a:lnSpc>
                <a:spcPct val="90000"/>
              </a:lnSpc>
              <a:spcAft>
                <a:spcPts val="600"/>
              </a:spcAft>
            </a:pPr>
            <a:r>
              <a:rPr lang="en-GB" sz="1200"/>
              <a:t>Foreshadowing</a:t>
            </a:r>
            <a:endParaRPr lang="en-GB" sz="1200">
              <a:cs typeface="Calibri"/>
            </a:endParaRPr>
          </a:p>
          <a:p>
            <a:pPr algn="ctr">
              <a:lnSpc>
                <a:spcPct val="90000"/>
              </a:lnSpc>
              <a:spcAft>
                <a:spcPts val="600"/>
              </a:spcAft>
            </a:pPr>
            <a:r>
              <a:rPr lang="en-GB" sz="1200"/>
              <a:t>Fate</a:t>
            </a:r>
            <a:endParaRPr lang="en-GB" sz="1200">
              <a:cs typeface="Calibri"/>
            </a:endParaRPr>
          </a:p>
          <a:p>
            <a:pPr algn="ctr">
              <a:lnSpc>
                <a:spcPct val="90000"/>
              </a:lnSpc>
              <a:spcAft>
                <a:spcPts val="600"/>
              </a:spcAft>
            </a:pPr>
            <a:r>
              <a:rPr lang="en-GB" sz="1200"/>
              <a:t>Tragedy</a:t>
            </a:r>
            <a:endParaRPr lang="en-GB" sz="1200">
              <a:cs typeface="Calibri"/>
            </a:endParaRPr>
          </a:p>
          <a:p>
            <a:pPr algn="ctr">
              <a:lnSpc>
                <a:spcPct val="90000"/>
              </a:lnSpc>
              <a:spcAft>
                <a:spcPts val="600"/>
              </a:spcAft>
            </a:pPr>
            <a:r>
              <a:rPr lang="en-GB" sz="1200"/>
              <a:t>Fatal flaw</a:t>
            </a:r>
            <a:endParaRPr lang="en-GB" sz="1200">
              <a:cs typeface="Calibri"/>
            </a:endParaRPr>
          </a:p>
        </p:txBody>
      </p:sp>
    </p:spTree>
    <p:extLst>
      <p:ext uri="{BB962C8B-B14F-4D97-AF65-F5344CB8AC3E}">
        <p14:creationId xmlns:p14="http://schemas.microsoft.com/office/powerpoint/2010/main" val="265379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4927630" y="540439"/>
            <a:ext cx="7600950" cy="5487988"/>
          </a:xfrm>
          <a:prstGeom prst="rect">
            <a:avLst/>
          </a:prstGeom>
        </p:spPr>
        <p:txBody>
          <a:bodyPr wrap="square"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900"/>
          </a:p>
          <a:p>
            <a:pPr marL="0" indent="0" algn="ctr">
              <a:buFont typeface="Arial" panose="020B0604020202020204" pitchFamily="34" charset="0"/>
              <a:buNone/>
            </a:pPr>
            <a:r>
              <a:rPr lang="en-GB" sz="1050" b="1"/>
              <a:t>FRIAR LAWRENCE</a:t>
            </a:r>
            <a:r>
              <a:rPr lang="en-GB" sz="1050"/>
              <a:t>:</a:t>
            </a:r>
            <a:endParaRPr lang="en-GB" sz="1050">
              <a:cs typeface="Calibri"/>
            </a:endParaRPr>
          </a:p>
          <a:p>
            <a:pPr marL="0" indent="0" algn="ctr">
              <a:buFont typeface="Arial" panose="020B0604020202020204" pitchFamily="34" charset="0"/>
              <a:buNone/>
            </a:pPr>
            <a:r>
              <a:rPr lang="en-GB" sz="1050"/>
              <a:t>So smile the heavens upon this holy act</a:t>
            </a:r>
            <a:endParaRPr lang="en-GB" sz="1050">
              <a:cs typeface="Calibri"/>
            </a:endParaRPr>
          </a:p>
          <a:p>
            <a:pPr marL="0" indent="0" algn="ctr">
              <a:buFont typeface="Arial" panose="020B0604020202020204" pitchFamily="34" charset="0"/>
              <a:buNone/>
            </a:pPr>
            <a:r>
              <a:rPr lang="en-GB" sz="1050"/>
              <a:t>That after-hours with sorrow chide us not.</a:t>
            </a:r>
            <a:endParaRPr lang="en-GB" sz="1050">
              <a:cs typeface="Calibri"/>
            </a:endParaRPr>
          </a:p>
          <a:p>
            <a:pPr marL="0" indent="0" algn="ctr">
              <a:buFont typeface="Arial" panose="020B0604020202020204" pitchFamily="34" charset="0"/>
              <a:buNone/>
            </a:pPr>
            <a:endParaRPr lang="en-GB" sz="1050">
              <a:cs typeface="Calibri"/>
            </a:endParaRPr>
          </a:p>
          <a:p>
            <a:pPr marL="0" indent="0" algn="ctr">
              <a:buFont typeface="Arial" panose="020B0604020202020204" pitchFamily="34" charset="0"/>
              <a:buNone/>
            </a:pPr>
            <a:r>
              <a:rPr lang="en-GB" sz="1050" b="1"/>
              <a:t>ROMEO:</a:t>
            </a:r>
            <a:endParaRPr lang="en-GB" sz="1050">
              <a:cs typeface="Calibri"/>
            </a:endParaRPr>
          </a:p>
          <a:p>
            <a:pPr marL="0" indent="0" algn="ctr">
              <a:buFont typeface="Arial" panose="020B0604020202020204" pitchFamily="34" charset="0"/>
              <a:buNone/>
            </a:pPr>
            <a:r>
              <a:rPr lang="en-GB" sz="1050"/>
              <a:t>Amen, amen. But come what sorrow can,</a:t>
            </a:r>
            <a:endParaRPr lang="en-GB" sz="1050">
              <a:cs typeface="Calibri"/>
            </a:endParaRPr>
          </a:p>
          <a:p>
            <a:pPr marL="0" indent="0" algn="ctr">
              <a:buFont typeface="Arial" panose="020B0604020202020204" pitchFamily="34" charset="0"/>
              <a:buNone/>
            </a:pPr>
            <a:r>
              <a:rPr lang="en-GB" sz="1050"/>
              <a:t>It cannot countervail the exchange of joy</a:t>
            </a:r>
            <a:endParaRPr lang="en-GB" sz="1050">
              <a:cs typeface="Calibri"/>
            </a:endParaRPr>
          </a:p>
          <a:p>
            <a:pPr marL="0" indent="0" algn="ctr">
              <a:buFont typeface="Arial" panose="020B0604020202020204" pitchFamily="34" charset="0"/>
              <a:buNone/>
            </a:pPr>
            <a:r>
              <a:rPr lang="en-GB" sz="1050"/>
              <a:t>That one short minute gives me in her sight.</a:t>
            </a:r>
            <a:endParaRPr lang="en-GB" sz="1050">
              <a:cs typeface="Calibri"/>
            </a:endParaRPr>
          </a:p>
          <a:p>
            <a:pPr marL="0" indent="0" algn="ctr">
              <a:buFont typeface="Arial" panose="020B0604020202020204" pitchFamily="34" charset="0"/>
              <a:buNone/>
            </a:pPr>
            <a:r>
              <a:rPr lang="en-GB" sz="1050"/>
              <a:t>Do thou but close our hands with holy words,</a:t>
            </a:r>
            <a:endParaRPr lang="en-GB" sz="1050">
              <a:cs typeface="Calibri"/>
            </a:endParaRPr>
          </a:p>
          <a:p>
            <a:pPr marL="0" indent="0" algn="ctr">
              <a:buFont typeface="Arial" panose="020B0604020202020204" pitchFamily="34" charset="0"/>
              <a:buNone/>
            </a:pPr>
            <a:r>
              <a:rPr lang="en-GB" sz="1050"/>
              <a:t>Then love-devouring death do what he dare;</a:t>
            </a:r>
            <a:endParaRPr lang="en-GB" sz="1050">
              <a:cs typeface="Calibri"/>
            </a:endParaRPr>
          </a:p>
          <a:p>
            <a:pPr marL="0" indent="0" algn="ctr">
              <a:buFont typeface="Arial" panose="020B0604020202020204" pitchFamily="34" charset="0"/>
              <a:buNone/>
            </a:pPr>
            <a:r>
              <a:rPr lang="en-GB" sz="1050"/>
              <a:t>It is enough I may but call her mine.</a:t>
            </a:r>
            <a:endParaRPr lang="en-GB" sz="1050">
              <a:cs typeface="Calibri"/>
            </a:endParaRPr>
          </a:p>
          <a:p>
            <a:pPr marL="0" indent="0" algn="ctr">
              <a:buFont typeface="Arial" panose="020B0604020202020204" pitchFamily="34" charset="0"/>
              <a:buNone/>
            </a:pPr>
            <a:endParaRPr lang="en-GB" sz="1050">
              <a:cs typeface="Calibri"/>
            </a:endParaRPr>
          </a:p>
          <a:p>
            <a:pPr marL="0" indent="0" algn="ctr">
              <a:buFont typeface="Arial" panose="020B0604020202020204" pitchFamily="34" charset="0"/>
              <a:buNone/>
            </a:pPr>
            <a:r>
              <a:rPr lang="en-GB" sz="1050" b="1"/>
              <a:t>FRIAR LAWRENCE</a:t>
            </a:r>
            <a:r>
              <a:rPr lang="en-GB" sz="1050"/>
              <a:t>:</a:t>
            </a:r>
            <a:endParaRPr lang="en-GB" sz="1050">
              <a:cs typeface="Calibri"/>
            </a:endParaRPr>
          </a:p>
          <a:p>
            <a:pPr marL="0" indent="0" algn="ctr">
              <a:buFont typeface="Arial" panose="020B0604020202020204" pitchFamily="34" charset="0"/>
              <a:buNone/>
            </a:pPr>
            <a:r>
              <a:rPr lang="en-GB" sz="1050"/>
              <a:t>These violent delights have violent ends</a:t>
            </a:r>
            <a:endParaRPr lang="en-GB" sz="1050">
              <a:cs typeface="Calibri"/>
            </a:endParaRPr>
          </a:p>
          <a:p>
            <a:pPr marL="0" indent="0" algn="ctr">
              <a:buFont typeface="Arial" panose="020B0604020202020204" pitchFamily="34" charset="0"/>
              <a:buNone/>
            </a:pPr>
            <a:r>
              <a:rPr lang="en-GB" sz="1050"/>
              <a:t>And in their triumph die, like fire and powder,</a:t>
            </a:r>
            <a:endParaRPr lang="en-GB" sz="1050">
              <a:cs typeface="Calibri"/>
            </a:endParaRPr>
          </a:p>
          <a:p>
            <a:pPr marL="0" indent="0" algn="ctr">
              <a:buFont typeface="Arial" panose="020B0604020202020204" pitchFamily="34" charset="0"/>
              <a:buNone/>
            </a:pPr>
            <a:r>
              <a:rPr lang="en-GB" sz="1050"/>
              <a:t>Which, as they kiss, consume. The sweetest honey</a:t>
            </a:r>
            <a:endParaRPr lang="en-GB" sz="1050">
              <a:cs typeface="Calibri"/>
            </a:endParaRPr>
          </a:p>
          <a:p>
            <a:pPr marL="0" indent="0" algn="ctr">
              <a:buFont typeface="Arial" panose="020B0604020202020204" pitchFamily="34" charset="0"/>
              <a:buNone/>
            </a:pPr>
            <a:r>
              <a:rPr lang="en-GB" sz="1050"/>
              <a:t>Is loathsome in his own deliciousness</a:t>
            </a:r>
            <a:endParaRPr lang="en-GB" sz="1050">
              <a:cs typeface="Calibri"/>
            </a:endParaRPr>
          </a:p>
          <a:p>
            <a:pPr marL="0" indent="0" algn="ctr">
              <a:buFont typeface="Arial" panose="020B0604020202020204" pitchFamily="34" charset="0"/>
              <a:buNone/>
            </a:pPr>
            <a:r>
              <a:rPr lang="en-GB" sz="1050"/>
              <a:t>And in the taste confounds the appetite.</a:t>
            </a:r>
            <a:endParaRPr lang="en-GB" sz="1050">
              <a:cs typeface="Calibri"/>
            </a:endParaRPr>
          </a:p>
          <a:p>
            <a:pPr marL="0" indent="0" algn="ctr">
              <a:buFont typeface="Arial" panose="020B0604020202020204" pitchFamily="34" charset="0"/>
              <a:buNone/>
            </a:pPr>
            <a:r>
              <a:rPr lang="en-GB" sz="1050"/>
              <a:t>Therefore love moderately. Long love doth so.</a:t>
            </a:r>
            <a:endParaRPr lang="en-GB" sz="1050">
              <a:cs typeface="Calibri"/>
            </a:endParaRPr>
          </a:p>
          <a:p>
            <a:pPr marL="0" indent="0" algn="ctr">
              <a:buFont typeface="Arial" panose="020B0604020202020204" pitchFamily="34" charset="0"/>
              <a:buNone/>
            </a:pPr>
            <a:r>
              <a:rPr lang="en-GB" sz="1050"/>
              <a:t>Too swift arrives as tardy as too slow.</a:t>
            </a:r>
            <a:endParaRPr lang="en-GB" sz="1050">
              <a:cs typeface="Calibri"/>
            </a:endParaRPr>
          </a:p>
          <a:p>
            <a:pPr marL="0" indent="0">
              <a:buFont typeface="Arial" panose="020B0604020202020204" pitchFamily="34" charset="0"/>
              <a:buNone/>
            </a:pPr>
            <a:endParaRPr lang="en-GB" sz="900"/>
          </a:p>
        </p:txBody>
      </p:sp>
      <p:sp>
        <p:nvSpPr>
          <p:cNvPr id="3" name="TextBox 2"/>
          <p:cNvSpPr txBox="1"/>
          <p:nvPr/>
        </p:nvSpPr>
        <p:spPr>
          <a:xfrm>
            <a:off x="684213" y="684213"/>
            <a:ext cx="5009131" cy="5487988"/>
          </a:xfrm>
          <a:prstGeom prst="rect">
            <a:avLst/>
          </a:prstGeom>
          <a:noFill/>
        </p:spPr>
        <p:txBody>
          <a:bodyPr wrap="square" rtlCol="0" anchor="t">
            <a:normAutofit/>
          </a:bodyPr>
          <a:lstStyle/>
          <a:p>
            <a:pPr>
              <a:lnSpc>
                <a:spcPct val="90000"/>
              </a:lnSpc>
              <a:spcAft>
                <a:spcPts val="600"/>
              </a:spcAft>
            </a:pPr>
            <a:endParaRPr lang="en-GB">
              <a:cs typeface="Calibri"/>
            </a:endParaRPr>
          </a:p>
          <a:p>
            <a:pPr>
              <a:lnSpc>
                <a:spcPct val="90000"/>
              </a:lnSpc>
              <a:spcAft>
                <a:spcPts val="600"/>
              </a:spcAft>
            </a:pPr>
            <a:endParaRPr lang="en-GB"/>
          </a:p>
          <a:p>
            <a:pPr>
              <a:lnSpc>
                <a:spcPct val="90000"/>
              </a:lnSpc>
              <a:spcAft>
                <a:spcPts val="600"/>
              </a:spcAft>
            </a:pPr>
            <a:endParaRPr lang="en-GB"/>
          </a:p>
          <a:p>
            <a:pPr>
              <a:lnSpc>
                <a:spcPct val="90000"/>
              </a:lnSpc>
              <a:spcAft>
                <a:spcPts val="600"/>
              </a:spcAft>
            </a:pPr>
            <a:r>
              <a:rPr lang="en-GB" sz="2000"/>
              <a:t>Read the extract.</a:t>
            </a:r>
            <a:endParaRPr lang="en-GB"/>
          </a:p>
          <a:p>
            <a:pPr>
              <a:lnSpc>
                <a:spcPct val="90000"/>
              </a:lnSpc>
              <a:spcAft>
                <a:spcPts val="600"/>
              </a:spcAft>
            </a:pPr>
            <a:endParaRPr lang="en-GB"/>
          </a:p>
          <a:p>
            <a:pPr>
              <a:lnSpc>
                <a:spcPct val="90000"/>
              </a:lnSpc>
              <a:spcAft>
                <a:spcPts val="600"/>
              </a:spcAft>
            </a:pPr>
            <a:r>
              <a:rPr lang="en-GB" sz="2000">
                <a:solidFill>
                  <a:srgbClr val="FF0000"/>
                </a:solidFill>
              </a:rPr>
              <a:t>Highlight word/phrases which link to death.</a:t>
            </a:r>
            <a:endParaRPr lang="en-GB">
              <a:solidFill>
                <a:srgbClr val="FF0000"/>
              </a:solidFill>
              <a:cs typeface="Calibri"/>
            </a:endParaRPr>
          </a:p>
          <a:p>
            <a:pPr>
              <a:lnSpc>
                <a:spcPct val="90000"/>
              </a:lnSpc>
              <a:spcAft>
                <a:spcPts val="600"/>
              </a:spcAft>
            </a:pPr>
            <a:r>
              <a:rPr lang="en-GB" sz="2000">
                <a:solidFill>
                  <a:srgbClr val="FF0000"/>
                </a:solidFill>
              </a:rPr>
              <a:t>Label with writer’s methods.</a:t>
            </a:r>
            <a:endParaRPr lang="en-GB">
              <a:solidFill>
                <a:srgbClr val="FF0000"/>
              </a:solidFill>
              <a:cs typeface="Calibri"/>
            </a:endParaRPr>
          </a:p>
          <a:p>
            <a:pPr>
              <a:lnSpc>
                <a:spcPct val="90000"/>
              </a:lnSpc>
              <a:spcAft>
                <a:spcPts val="600"/>
              </a:spcAft>
            </a:pPr>
            <a:r>
              <a:rPr lang="en-GB" sz="2000">
                <a:solidFill>
                  <a:srgbClr val="FF0000"/>
                </a:solidFill>
              </a:rPr>
              <a:t>Annotate labelled quotes with effect.</a:t>
            </a:r>
            <a:endParaRPr lang="en-GB">
              <a:solidFill>
                <a:srgbClr val="FF0000"/>
              </a:solidFill>
              <a:cs typeface="Calibri"/>
            </a:endParaRPr>
          </a:p>
          <a:p>
            <a:pPr>
              <a:lnSpc>
                <a:spcPct val="90000"/>
              </a:lnSpc>
              <a:spcAft>
                <a:spcPts val="600"/>
              </a:spcAft>
            </a:pPr>
            <a:endParaRPr lang="en-GB">
              <a:solidFill>
                <a:srgbClr val="FF0000"/>
              </a:solidFill>
              <a:cs typeface="Calibri"/>
            </a:endParaRPr>
          </a:p>
          <a:p>
            <a:pPr>
              <a:lnSpc>
                <a:spcPct val="90000"/>
              </a:lnSpc>
              <a:spcAft>
                <a:spcPts val="600"/>
              </a:spcAft>
            </a:pPr>
            <a:r>
              <a:rPr lang="en-GB" sz="2000">
                <a:solidFill>
                  <a:srgbClr val="FF0000"/>
                </a:solidFill>
              </a:rPr>
              <a:t>Write a newspaper article explaining how Friar Lawrence was partly responsible for the deaths of Romeo and Juliet.  </a:t>
            </a:r>
            <a:endParaRPr lang="en-GB">
              <a:solidFill>
                <a:srgbClr val="FF0000"/>
              </a:solidFill>
            </a:endParaRPr>
          </a:p>
          <a:p>
            <a:pPr>
              <a:lnSpc>
                <a:spcPct val="90000"/>
              </a:lnSpc>
              <a:spcAft>
                <a:spcPts val="600"/>
              </a:spcAft>
            </a:pPr>
            <a:endParaRPr lang="en-GB"/>
          </a:p>
          <a:p>
            <a:pPr>
              <a:lnSpc>
                <a:spcPct val="90000"/>
              </a:lnSpc>
              <a:spcAft>
                <a:spcPts val="600"/>
              </a:spcAft>
            </a:pPr>
            <a:endParaRPr lang="en-GB"/>
          </a:p>
        </p:txBody>
      </p:sp>
      <p:sp>
        <p:nvSpPr>
          <p:cNvPr id="4" name="Arrow: Right 3">
            <a:extLst>
              <a:ext uri="{FF2B5EF4-FFF2-40B4-BE49-F238E27FC236}">
                <a16:creationId xmlns:a16="http://schemas.microsoft.com/office/drawing/2014/main" id="{4ACA839C-2EF1-4249-9169-2F398D4B7C84}"/>
              </a:ext>
            </a:extLst>
          </p:cNvPr>
          <p:cNvSpPr/>
          <p:nvPr/>
        </p:nvSpPr>
        <p:spPr>
          <a:xfrm>
            <a:off x="2702569" y="4480647"/>
            <a:ext cx="4356339" cy="1164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Which theme links to this extract?</a:t>
            </a:r>
            <a:endParaRPr lang="en-US">
              <a:solidFill>
                <a:schemeClr val="tx1"/>
              </a:solidFill>
            </a:endParaRPr>
          </a:p>
        </p:txBody>
      </p:sp>
      <p:pic>
        <p:nvPicPr>
          <p:cNvPr id="6" name="Picture 5">
            <a:extLst>
              <a:ext uri="{FF2B5EF4-FFF2-40B4-BE49-F238E27FC236}">
                <a16:creationId xmlns:a16="http://schemas.microsoft.com/office/drawing/2014/main" id="{E5EB7682-0353-B64D-9CA2-C3677D03232C}"/>
              </a:ext>
            </a:extLst>
          </p:cNvPr>
          <p:cNvPicPr>
            <a:picLocks noChangeAspect="1"/>
          </p:cNvPicPr>
          <p:nvPr/>
        </p:nvPicPr>
        <p:blipFill rotWithShape="1">
          <a:blip r:embed="rId2"/>
          <a:srcRect b="11938"/>
          <a:stretch/>
        </p:blipFill>
        <p:spPr>
          <a:xfrm>
            <a:off x="4365058" y="629607"/>
            <a:ext cx="2133600" cy="1656394"/>
          </a:xfrm>
          <a:prstGeom prst="rect">
            <a:avLst/>
          </a:prstGeom>
        </p:spPr>
      </p:pic>
      <p:pic>
        <p:nvPicPr>
          <p:cNvPr id="12" name="Picture 11">
            <a:extLst>
              <a:ext uri="{FF2B5EF4-FFF2-40B4-BE49-F238E27FC236}">
                <a16:creationId xmlns:a16="http://schemas.microsoft.com/office/drawing/2014/main" id="{D681BFB9-309A-8F4C-A7E9-332A9FDD30C1}"/>
              </a:ext>
            </a:extLst>
          </p:cNvPr>
          <p:cNvPicPr>
            <a:picLocks noChangeAspect="1"/>
          </p:cNvPicPr>
          <p:nvPr/>
        </p:nvPicPr>
        <p:blipFill rotWithShape="1">
          <a:blip r:embed="rId3"/>
          <a:srcRect t="14850" b="19034"/>
          <a:stretch/>
        </p:blipFill>
        <p:spPr>
          <a:xfrm>
            <a:off x="837001" y="4867669"/>
            <a:ext cx="1506076" cy="1075427"/>
          </a:xfrm>
          <a:prstGeom prst="rect">
            <a:avLst/>
          </a:prstGeom>
        </p:spPr>
      </p:pic>
    </p:spTree>
    <p:extLst>
      <p:ext uri="{BB962C8B-B14F-4D97-AF65-F5344CB8AC3E}">
        <p14:creationId xmlns:p14="http://schemas.microsoft.com/office/powerpoint/2010/main" val="346251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0DF8-E36D-416C-9EED-AE2F5E6295A5}"/>
              </a:ext>
            </a:extLst>
          </p:cNvPr>
          <p:cNvSpPr>
            <a:spLocks noGrp="1"/>
          </p:cNvSpPr>
          <p:nvPr>
            <p:ph type="title"/>
          </p:nvPr>
        </p:nvSpPr>
        <p:spPr/>
        <p:txBody>
          <a:bodyPr/>
          <a:lstStyle/>
          <a:p>
            <a:r>
              <a:rPr lang="en-US">
                <a:cs typeface="Calibri Light"/>
              </a:rPr>
              <a:t>Objectives </a:t>
            </a:r>
            <a:endParaRPr lang="en-US"/>
          </a:p>
        </p:txBody>
      </p:sp>
      <p:sp>
        <p:nvSpPr>
          <p:cNvPr id="3" name="Content Placeholder 2">
            <a:extLst>
              <a:ext uri="{FF2B5EF4-FFF2-40B4-BE49-F238E27FC236}">
                <a16:creationId xmlns:a16="http://schemas.microsoft.com/office/drawing/2014/main" id="{0C71D659-EC3E-4444-9758-9410C541AB9B}"/>
              </a:ext>
            </a:extLst>
          </p:cNvPr>
          <p:cNvSpPr>
            <a:spLocks noGrp="1"/>
          </p:cNvSpPr>
          <p:nvPr>
            <p:ph idx="1"/>
          </p:nvPr>
        </p:nvSpPr>
        <p:spPr/>
        <p:txBody>
          <a:bodyPr vert="horz" lIns="91440" tIns="45720" rIns="91440" bIns="45720" rtlCol="0" anchor="t">
            <a:normAutofit/>
          </a:bodyPr>
          <a:lstStyle/>
          <a:p>
            <a:r>
              <a:rPr lang="en-US" sz="2400">
                <a:cs typeface="Calibri"/>
              </a:rPr>
              <a:t>Outcomes</a:t>
            </a:r>
          </a:p>
          <a:p>
            <a:r>
              <a:rPr lang="en-US" sz="2400">
                <a:cs typeface="Calibri"/>
              </a:rPr>
              <a:t>To make a list of words and phrases in the form of a poster</a:t>
            </a:r>
          </a:p>
          <a:p>
            <a:r>
              <a:rPr lang="en-US" sz="2400">
                <a:cs typeface="Calibri"/>
              </a:rPr>
              <a:t>To create a piece of written work based on a given question</a:t>
            </a:r>
            <a:endParaRPr lang="en-US" sz="2400"/>
          </a:p>
          <a:p>
            <a:r>
              <a:rPr lang="en-US" sz="2400">
                <a:cs typeface="Calibri"/>
              </a:rPr>
              <a:t>To highlight where they have written about Plot/Character/Theme/Dramatic Devices/Social Context</a:t>
            </a:r>
          </a:p>
          <a:p>
            <a:endParaRPr lang="en-US" sz="2400">
              <a:cs typeface="Calibri"/>
            </a:endParaRPr>
          </a:p>
        </p:txBody>
      </p:sp>
      <p:sp>
        <p:nvSpPr>
          <p:cNvPr id="4" name="Text Placeholder 3">
            <a:extLst>
              <a:ext uri="{FF2B5EF4-FFF2-40B4-BE49-F238E27FC236}">
                <a16:creationId xmlns:a16="http://schemas.microsoft.com/office/drawing/2014/main" id="{71B56B82-2851-4B28-B595-AD90AED5D8EE}"/>
              </a:ext>
            </a:extLst>
          </p:cNvPr>
          <p:cNvSpPr>
            <a:spLocks noGrp="1"/>
          </p:cNvSpPr>
          <p:nvPr>
            <p:ph type="body" sz="half" idx="2"/>
          </p:nvPr>
        </p:nvSpPr>
        <p:spPr/>
        <p:txBody>
          <a:bodyPr vert="horz" lIns="91440" tIns="45720" rIns="91440" bIns="45720" rtlCol="0" anchor="t">
            <a:normAutofit/>
          </a:bodyPr>
          <a:lstStyle/>
          <a:p>
            <a:r>
              <a:rPr lang="en-US" sz="2400">
                <a:cs typeface="Calibri"/>
              </a:rPr>
              <a:t>To read Act 3 scene 1</a:t>
            </a:r>
          </a:p>
          <a:p>
            <a:r>
              <a:rPr lang="en-US" sz="2400">
                <a:cs typeface="Calibri"/>
              </a:rPr>
              <a:t>To identify words and phrases</a:t>
            </a:r>
          </a:p>
          <a:p>
            <a:r>
              <a:rPr lang="en-US" sz="2400">
                <a:cs typeface="Calibri"/>
              </a:rPr>
              <a:t>To write an essay style answer</a:t>
            </a:r>
          </a:p>
          <a:p>
            <a:endParaRPr lang="en-US" sz="2400">
              <a:cs typeface="Calibri"/>
            </a:endParaRPr>
          </a:p>
        </p:txBody>
      </p:sp>
      <p:sp>
        <p:nvSpPr>
          <p:cNvPr id="6" name="TextBox 5">
            <a:extLst>
              <a:ext uri="{FF2B5EF4-FFF2-40B4-BE49-F238E27FC236}">
                <a16:creationId xmlns:a16="http://schemas.microsoft.com/office/drawing/2014/main" id="{9C8A16FC-338B-3940-B656-4D9D130B2A17}"/>
              </a:ext>
            </a:extLst>
          </p:cNvPr>
          <p:cNvSpPr txBox="1"/>
          <p:nvPr/>
        </p:nvSpPr>
        <p:spPr>
          <a:xfrm>
            <a:off x="503765" y="228600"/>
            <a:ext cx="2173817" cy="369332"/>
          </a:xfrm>
          <a:prstGeom prst="rect">
            <a:avLst/>
          </a:prstGeom>
          <a:noFill/>
        </p:spPr>
        <p:txBody>
          <a:bodyPr wrap="square" rtlCol="0">
            <a:spAutoFit/>
          </a:bodyPr>
          <a:lstStyle/>
          <a:p>
            <a:pPr algn="l"/>
            <a:r>
              <a:rPr lang="en-GB"/>
              <a:t>Lesson Five</a:t>
            </a:r>
            <a:endParaRPr lang="en-US"/>
          </a:p>
        </p:txBody>
      </p:sp>
    </p:spTree>
    <p:extLst>
      <p:ext uri="{BB962C8B-B14F-4D97-AF65-F5344CB8AC3E}">
        <p14:creationId xmlns:p14="http://schemas.microsoft.com/office/powerpoint/2010/main" val="228251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42" y="-99874"/>
            <a:ext cx="10515600" cy="1325563"/>
          </a:xfrm>
        </p:spPr>
        <p:txBody>
          <a:bodyPr/>
          <a:lstStyle/>
          <a:p>
            <a:r>
              <a:rPr lang="en-GB"/>
              <a:t> Love and conflict (Act 3, Scene 1)</a:t>
            </a:r>
          </a:p>
        </p:txBody>
      </p:sp>
      <p:sp>
        <p:nvSpPr>
          <p:cNvPr id="3" name="TextBox 2"/>
          <p:cNvSpPr txBox="1"/>
          <p:nvPr/>
        </p:nvSpPr>
        <p:spPr>
          <a:xfrm>
            <a:off x="549442" y="1225689"/>
            <a:ext cx="8418095" cy="3970318"/>
          </a:xfrm>
          <a:prstGeom prst="rect">
            <a:avLst/>
          </a:prstGeom>
          <a:noFill/>
        </p:spPr>
        <p:txBody>
          <a:bodyPr wrap="square" rtlCol="0" anchor="t">
            <a:spAutoFit/>
          </a:bodyPr>
          <a:lstStyle/>
          <a:p>
            <a:endParaRPr lang="en-GB">
              <a:cs typeface="Calibri"/>
            </a:endParaRPr>
          </a:p>
          <a:p>
            <a:endParaRPr lang="en-GB" b="1">
              <a:cs typeface="Calibri"/>
            </a:endParaRPr>
          </a:p>
          <a:p>
            <a:r>
              <a:rPr lang="en-GB" b="1"/>
              <a:t>Read Act 3, Scene 1 -https://</a:t>
            </a:r>
            <a:r>
              <a:rPr lang="en-GB" b="1" err="1"/>
              <a:t>www.sparknotes.com</a:t>
            </a:r>
            <a:r>
              <a:rPr lang="en-GB" b="1"/>
              <a:t>/</a:t>
            </a:r>
            <a:r>
              <a:rPr lang="en-GB" b="1" err="1"/>
              <a:t>nofear</a:t>
            </a:r>
            <a:r>
              <a:rPr lang="en-GB" b="1"/>
              <a:t>/shakespeare/</a:t>
            </a:r>
            <a:r>
              <a:rPr lang="en-GB" b="1" err="1"/>
              <a:t>romeojuliet</a:t>
            </a:r>
            <a:r>
              <a:rPr lang="en-GB" b="1"/>
              <a:t>/page_136/</a:t>
            </a:r>
            <a:endParaRPr lang="en-GB" b="1">
              <a:cs typeface="Calibri"/>
            </a:endParaRPr>
          </a:p>
          <a:p>
            <a:r>
              <a:rPr lang="en-GB">
                <a:solidFill>
                  <a:srgbClr val="FF0000"/>
                </a:solidFill>
              </a:rPr>
              <a:t>Highlight words and phrases which link to conflict and hate</a:t>
            </a:r>
            <a:endParaRPr lang="en-GB">
              <a:solidFill>
                <a:srgbClr val="FF0000"/>
              </a:solidFill>
              <a:cs typeface="Calibri"/>
            </a:endParaRPr>
          </a:p>
          <a:p>
            <a:r>
              <a:rPr lang="en-GB">
                <a:solidFill>
                  <a:srgbClr val="FF0000"/>
                </a:solidFill>
              </a:rPr>
              <a:t>Look out for words and phrases which foreshadow events to come.</a:t>
            </a:r>
            <a:endParaRPr lang="en-GB">
              <a:solidFill>
                <a:srgbClr val="FF0000"/>
              </a:solidFill>
              <a:cs typeface="Calibri"/>
            </a:endParaRPr>
          </a:p>
          <a:p>
            <a:endParaRPr lang="en-GB">
              <a:solidFill>
                <a:srgbClr val="FF0000"/>
              </a:solidFill>
              <a:cs typeface="Calibri"/>
            </a:endParaRPr>
          </a:p>
          <a:p>
            <a:r>
              <a:rPr lang="en-GB">
                <a:solidFill>
                  <a:srgbClr val="FF0000"/>
                </a:solidFill>
              </a:rPr>
              <a:t>Make a list of words and phrases which link to conflict and hate in A3, S1.</a:t>
            </a:r>
            <a:endParaRPr lang="en-GB">
              <a:solidFill>
                <a:srgbClr val="FF0000"/>
              </a:solidFill>
              <a:cs typeface="Calibri" panose="020F0502020204030204"/>
            </a:endParaRPr>
          </a:p>
          <a:p>
            <a:r>
              <a:rPr lang="en-GB">
                <a:solidFill>
                  <a:srgbClr val="FF0000"/>
                </a:solidFill>
              </a:rPr>
              <a:t>Annotate with what the words/phrases suggest.</a:t>
            </a:r>
            <a:endParaRPr lang="en-GB">
              <a:solidFill>
                <a:srgbClr val="FF0000"/>
              </a:solidFill>
              <a:cs typeface="Calibri" panose="020F0502020204030204"/>
            </a:endParaRPr>
          </a:p>
          <a:p>
            <a:endParaRPr lang="en-GB">
              <a:solidFill>
                <a:srgbClr val="FF0000"/>
              </a:solidFill>
              <a:cs typeface="Calibri" panose="020F0502020204030204"/>
            </a:endParaRPr>
          </a:p>
          <a:p>
            <a:r>
              <a:rPr lang="en-GB">
                <a:solidFill>
                  <a:srgbClr val="FF0000"/>
                </a:solidFill>
                <a:cs typeface="Calibri" panose="020F0502020204030204"/>
              </a:rPr>
              <a:t>Turn your ideas into a revision poster</a:t>
            </a:r>
          </a:p>
          <a:p>
            <a:endParaRPr lang="en-GB"/>
          </a:p>
          <a:p>
            <a:r>
              <a:rPr lang="en-GB"/>
              <a:t>’</a:t>
            </a:r>
            <a:endParaRPr lang="en-GB">
              <a:cs typeface="Calibri"/>
            </a:endParaRPr>
          </a:p>
          <a:p>
            <a:endParaRPr lang="en-GB"/>
          </a:p>
        </p:txBody>
      </p:sp>
      <p:sp>
        <p:nvSpPr>
          <p:cNvPr id="4" name="Rectangle 3">
            <a:extLst>
              <a:ext uri="{FF2B5EF4-FFF2-40B4-BE49-F238E27FC236}">
                <a16:creationId xmlns:a16="http://schemas.microsoft.com/office/drawing/2014/main" id="{7391A1C9-B91E-4954-A47E-7C788B1E8C5A}"/>
              </a:ext>
            </a:extLst>
          </p:cNvPr>
          <p:cNvSpPr/>
          <p:nvPr/>
        </p:nvSpPr>
        <p:spPr>
          <a:xfrm>
            <a:off x="9514519" y="503047"/>
            <a:ext cx="2326106" cy="2598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a:t>Key words</a:t>
            </a:r>
            <a:r>
              <a:rPr lang="en-GB"/>
              <a:t>:</a:t>
            </a:r>
          </a:p>
          <a:p>
            <a:pPr algn="ctr"/>
            <a:r>
              <a:rPr lang="en-GB"/>
              <a:t>Dramatic irony</a:t>
            </a:r>
          </a:p>
          <a:p>
            <a:pPr algn="ctr"/>
            <a:r>
              <a:rPr lang="en-GB"/>
              <a:t>Foreshadowing</a:t>
            </a:r>
          </a:p>
          <a:p>
            <a:pPr algn="ctr"/>
            <a:r>
              <a:rPr lang="en-GB"/>
              <a:t>Tragedy</a:t>
            </a:r>
          </a:p>
        </p:txBody>
      </p:sp>
      <p:pic>
        <p:nvPicPr>
          <p:cNvPr id="5" name="Picture 5" descr="A group of people standing in front of a building&#10;&#10;Description generated with high confidence">
            <a:extLst>
              <a:ext uri="{FF2B5EF4-FFF2-40B4-BE49-F238E27FC236}">
                <a16:creationId xmlns:a16="http://schemas.microsoft.com/office/drawing/2014/main" id="{95C74B9D-F974-483A-B3A4-F928E9471FFD}"/>
              </a:ext>
            </a:extLst>
          </p:cNvPr>
          <p:cNvPicPr>
            <a:picLocks noChangeAspect="1"/>
          </p:cNvPicPr>
          <p:nvPr/>
        </p:nvPicPr>
        <p:blipFill>
          <a:blip r:embed="rId2"/>
          <a:stretch>
            <a:fillRect/>
          </a:stretch>
        </p:blipFill>
        <p:spPr>
          <a:xfrm>
            <a:off x="5529531" y="3433852"/>
            <a:ext cx="5561162" cy="3153314"/>
          </a:xfrm>
          <a:prstGeom prst="rect">
            <a:avLst/>
          </a:prstGeom>
        </p:spPr>
      </p:pic>
      <p:sp>
        <p:nvSpPr>
          <p:cNvPr id="7" name="TextBox 6">
            <a:extLst>
              <a:ext uri="{FF2B5EF4-FFF2-40B4-BE49-F238E27FC236}">
                <a16:creationId xmlns:a16="http://schemas.microsoft.com/office/drawing/2014/main" id="{87A83A46-C2E3-064A-8BC1-F7BC37F6F538}"/>
              </a:ext>
            </a:extLst>
          </p:cNvPr>
          <p:cNvSpPr txBox="1"/>
          <p:nvPr/>
        </p:nvSpPr>
        <p:spPr>
          <a:xfrm>
            <a:off x="275951" y="4880148"/>
            <a:ext cx="6096000" cy="646331"/>
          </a:xfrm>
          <a:prstGeom prst="rect">
            <a:avLst/>
          </a:prstGeom>
          <a:noFill/>
        </p:spPr>
        <p:txBody>
          <a:bodyPr wrap="square">
            <a:spAutoFit/>
          </a:bodyPr>
          <a:lstStyle/>
          <a:p>
            <a:r>
              <a:rPr lang="en-US">
                <a:hlinkClick r:id="rId3"/>
              </a:rPr>
              <a:t>https://www.youtube.com/watch?v=IRHODZaSVpY</a:t>
            </a:r>
            <a:endParaRPr lang="en-GB"/>
          </a:p>
          <a:p>
            <a:endParaRPr lang="en-US"/>
          </a:p>
        </p:txBody>
      </p:sp>
    </p:spTree>
    <p:extLst>
      <p:ext uri="{BB962C8B-B14F-4D97-AF65-F5344CB8AC3E}">
        <p14:creationId xmlns:p14="http://schemas.microsoft.com/office/powerpoint/2010/main" val="393806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8357" y="561474"/>
            <a:ext cx="8117305" cy="5509200"/>
          </a:xfrm>
          <a:prstGeom prst="rect">
            <a:avLst/>
          </a:prstGeom>
          <a:noFill/>
        </p:spPr>
        <p:txBody>
          <a:bodyPr wrap="square" rtlCol="0" anchor="t">
            <a:spAutoFit/>
          </a:bodyPr>
          <a:lstStyle/>
          <a:p>
            <a:endParaRPr lang="en-GB"/>
          </a:p>
          <a:p>
            <a:endParaRPr lang="en-GB"/>
          </a:p>
          <a:p>
            <a:endParaRPr lang="en-GB" sz="2400">
              <a:cs typeface="Calibri"/>
            </a:endParaRPr>
          </a:p>
          <a:p>
            <a:r>
              <a:rPr lang="en-GB" sz="2400"/>
              <a:t>How has the writer used language to present conflict in </a:t>
            </a:r>
            <a:r>
              <a:rPr lang="en-GB" sz="2400" i="1"/>
              <a:t>Romeo and Juliet</a:t>
            </a:r>
            <a:r>
              <a:rPr lang="en-GB" sz="2400"/>
              <a:t>?</a:t>
            </a:r>
            <a:br>
              <a:rPr lang="en-GB" sz="2400"/>
            </a:br>
            <a:br>
              <a:rPr lang="en-GB" sz="2400"/>
            </a:br>
            <a:r>
              <a:rPr lang="en-GB" sz="2400"/>
              <a:t>In your response you could:</a:t>
            </a:r>
            <a:br>
              <a:rPr lang="en-GB" sz="2400"/>
            </a:br>
            <a:r>
              <a:rPr lang="en-GB" sz="2400"/>
              <a:t>- Write about how Shakespeare has used language </a:t>
            </a:r>
            <a:br>
              <a:rPr lang="en-GB" sz="2400"/>
            </a:br>
            <a:r>
              <a:rPr lang="en-GB" sz="2400"/>
              <a:t>  to present </a:t>
            </a:r>
            <a:r>
              <a:rPr lang="en-GB" sz="2400" u="sng"/>
              <a:t>conflict in Act 3, Scene 1</a:t>
            </a:r>
            <a:r>
              <a:rPr lang="en-GB" sz="2400"/>
              <a:t>.</a:t>
            </a:r>
            <a:br>
              <a:rPr lang="en-GB" sz="2400"/>
            </a:br>
            <a:r>
              <a:rPr lang="en-GB" sz="2400"/>
              <a:t>- Write about how Shakespeare has used language </a:t>
            </a:r>
            <a:br>
              <a:rPr lang="en-GB" sz="2400"/>
            </a:br>
            <a:r>
              <a:rPr lang="en-GB" sz="2400"/>
              <a:t>  to present </a:t>
            </a:r>
            <a:r>
              <a:rPr lang="en-GB" sz="2400" u="sng"/>
              <a:t>conflict elsewhere in the play</a:t>
            </a:r>
            <a:r>
              <a:rPr lang="en-GB" sz="2400"/>
              <a:t>.</a:t>
            </a:r>
            <a:br>
              <a:rPr lang="en-GB" sz="2400"/>
            </a:br>
            <a:r>
              <a:rPr lang="en-GB" sz="2400"/>
              <a:t>- Include relevant textual detail.</a:t>
            </a:r>
            <a:endParaRPr lang="en-GB" sz="2400">
              <a:cs typeface="Calibri"/>
            </a:endParaRPr>
          </a:p>
          <a:p>
            <a:endParaRPr lang="en-GB" sz="2400">
              <a:cs typeface="Calibri"/>
            </a:endParaRPr>
          </a:p>
          <a:p>
            <a:r>
              <a:rPr lang="en-GB" sz="2400">
                <a:solidFill>
                  <a:srgbClr val="FF0000"/>
                </a:solidFill>
              </a:rPr>
              <a:t>Write a response as an essay.</a:t>
            </a:r>
            <a:br>
              <a:rPr lang="en-GB" sz="3200"/>
            </a:br>
            <a:endParaRPr lang="en-GB" sz="2800"/>
          </a:p>
        </p:txBody>
      </p:sp>
      <p:sp>
        <p:nvSpPr>
          <p:cNvPr id="3" name="TextBox 2">
            <a:extLst>
              <a:ext uri="{FF2B5EF4-FFF2-40B4-BE49-F238E27FC236}">
                <a16:creationId xmlns:a16="http://schemas.microsoft.com/office/drawing/2014/main" id="{F101AF15-BF4F-CE4B-9B46-86ADB50598D8}"/>
              </a:ext>
            </a:extLst>
          </p:cNvPr>
          <p:cNvSpPr txBox="1"/>
          <p:nvPr/>
        </p:nvSpPr>
        <p:spPr>
          <a:xfrm>
            <a:off x="9464843" y="281517"/>
            <a:ext cx="1828800" cy="5909310"/>
          </a:xfrm>
          <a:prstGeom prst="rect">
            <a:avLst/>
          </a:prstGeom>
          <a:noFill/>
        </p:spPr>
        <p:txBody>
          <a:bodyPr wrap="square" rtlCol="0">
            <a:spAutoFit/>
          </a:bodyPr>
          <a:lstStyle/>
          <a:p>
            <a:pPr algn="l"/>
            <a:r>
              <a:rPr lang="en-GB" sz="1400"/>
              <a:t>5 stage essay plan:</a:t>
            </a:r>
          </a:p>
          <a:p>
            <a:pPr marL="342900" indent="-342900" algn="l">
              <a:buFont typeface="+mj-lt"/>
              <a:buAutoNum type="arabicPeriod"/>
            </a:pPr>
            <a:r>
              <a:rPr lang="en-GB" sz="1400"/>
              <a:t>Introduction- introducing the idea of conflict</a:t>
            </a:r>
          </a:p>
          <a:p>
            <a:pPr marL="342900" indent="-342900" algn="l">
              <a:buFont typeface="+mj-lt"/>
              <a:buAutoNum type="arabicPeriod"/>
            </a:pPr>
            <a:r>
              <a:rPr lang="en-GB" sz="1400"/>
              <a:t>Write about the characters who are in conflict</a:t>
            </a:r>
          </a:p>
          <a:p>
            <a:pPr marL="342900" indent="-342900" algn="l">
              <a:buFont typeface="+mj-lt"/>
              <a:buAutoNum type="arabicPeriod"/>
            </a:pPr>
            <a:r>
              <a:rPr lang="en-GB" sz="1400"/>
              <a:t>Write about HOW Shakespeare has used language in this scene to show conflict</a:t>
            </a:r>
          </a:p>
          <a:p>
            <a:pPr marL="342900" indent="-342900" algn="l">
              <a:buFont typeface="+mj-lt"/>
              <a:buAutoNum type="arabicPeriod"/>
            </a:pPr>
            <a:r>
              <a:rPr lang="en-GB" sz="1400"/>
              <a:t>Write about where else you see conflict in the play</a:t>
            </a:r>
          </a:p>
          <a:p>
            <a:pPr marL="342900" indent="-342900" algn="l">
              <a:buFont typeface="+mj-lt"/>
              <a:buAutoNum type="arabicPeriod"/>
            </a:pPr>
            <a:r>
              <a:rPr lang="en-GB" sz="1400"/>
              <a:t>Summarise your ideas and add a comment on WHY Shakespeare may have chosen to portray the characters in this way- this will be in your opinion. </a:t>
            </a:r>
          </a:p>
          <a:p>
            <a:pPr algn="l"/>
            <a:endParaRPr lang="en-GB" sz="1400"/>
          </a:p>
        </p:txBody>
      </p:sp>
      <p:pic>
        <p:nvPicPr>
          <p:cNvPr id="6" name="Picture 5">
            <a:extLst>
              <a:ext uri="{FF2B5EF4-FFF2-40B4-BE49-F238E27FC236}">
                <a16:creationId xmlns:a16="http://schemas.microsoft.com/office/drawing/2014/main" id="{75570444-5221-A646-AB92-7F33A3BA3D07}"/>
              </a:ext>
            </a:extLst>
          </p:cNvPr>
          <p:cNvPicPr>
            <a:picLocks noChangeAspect="1"/>
          </p:cNvPicPr>
          <p:nvPr/>
        </p:nvPicPr>
        <p:blipFill>
          <a:blip r:embed="rId2"/>
          <a:stretch>
            <a:fillRect/>
          </a:stretch>
        </p:blipFill>
        <p:spPr>
          <a:xfrm>
            <a:off x="6381749" y="4289558"/>
            <a:ext cx="3164417" cy="2096426"/>
          </a:xfrm>
          <a:prstGeom prst="rect">
            <a:avLst/>
          </a:prstGeom>
        </p:spPr>
      </p:pic>
    </p:spTree>
    <p:extLst>
      <p:ext uri="{BB962C8B-B14F-4D97-AF65-F5344CB8AC3E}">
        <p14:creationId xmlns:p14="http://schemas.microsoft.com/office/powerpoint/2010/main" val="74129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ADCF2-D0A3-A24C-90F6-2E217AE88719}"/>
              </a:ext>
            </a:extLst>
          </p:cNvPr>
          <p:cNvSpPr txBox="1"/>
          <p:nvPr/>
        </p:nvSpPr>
        <p:spPr>
          <a:xfrm>
            <a:off x="2197100" y="1329266"/>
            <a:ext cx="1828800" cy="2862322"/>
          </a:xfrm>
          <a:prstGeom prst="rect">
            <a:avLst/>
          </a:prstGeom>
          <a:noFill/>
        </p:spPr>
        <p:txBody>
          <a:bodyPr wrap="square" rtlCol="0">
            <a:spAutoFit/>
          </a:bodyPr>
          <a:lstStyle/>
          <a:p>
            <a:pPr algn="l"/>
            <a:r>
              <a:rPr lang="en-GB"/>
              <a:t>Mark your own work:</a:t>
            </a:r>
          </a:p>
          <a:p>
            <a:pPr algn="l"/>
            <a:r>
              <a:rPr lang="en-GB"/>
              <a:t>Have you written about-</a:t>
            </a:r>
          </a:p>
          <a:p>
            <a:pPr algn="l"/>
            <a:r>
              <a:rPr lang="en-GB"/>
              <a:t>PLOT</a:t>
            </a:r>
          </a:p>
          <a:p>
            <a:pPr algn="l"/>
            <a:r>
              <a:rPr lang="en-GB"/>
              <a:t>CHARACTER</a:t>
            </a:r>
          </a:p>
          <a:p>
            <a:pPr algn="l"/>
            <a:r>
              <a:rPr lang="en-GB"/>
              <a:t>THEME</a:t>
            </a:r>
          </a:p>
          <a:p>
            <a:pPr algn="l"/>
            <a:r>
              <a:rPr lang="en-GB"/>
              <a:t>DRAMATIC DEVICES</a:t>
            </a:r>
          </a:p>
          <a:p>
            <a:pPr algn="l"/>
            <a:r>
              <a:rPr lang="en-GB"/>
              <a:t>SOCIAL CONTEXT</a:t>
            </a:r>
            <a:endParaRPr lang="en-US"/>
          </a:p>
        </p:txBody>
      </p:sp>
      <p:pic>
        <p:nvPicPr>
          <p:cNvPr id="3" name="Picture 3">
            <a:extLst>
              <a:ext uri="{FF2B5EF4-FFF2-40B4-BE49-F238E27FC236}">
                <a16:creationId xmlns:a16="http://schemas.microsoft.com/office/drawing/2014/main" id="{59ACEE53-FD4F-854A-A940-36944432C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117" y="830524"/>
            <a:ext cx="3893933" cy="5196951"/>
          </a:xfrm>
          <a:prstGeom prst="rect">
            <a:avLst/>
          </a:prstGeom>
        </p:spPr>
      </p:pic>
    </p:spTree>
    <p:extLst>
      <p:ext uri="{BB962C8B-B14F-4D97-AF65-F5344CB8AC3E}">
        <p14:creationId xmlns:p14="http://schemas.microsoft.com/office/powerpoint/2010/main" val="256083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B25D-9547-41CD-A6A3-9E1D42EA9F1A}"/>
              </a:ext>
            </a:extLst>
          </p:cNvPr>
          <p:cNvSpPr>
            <a:spLocks noGrp="1"/>
          </p:cNvSpPr>
          <p:nvPr>
            <p:ph type="title"/>
          </p:nvPr>
        </p:nvSpPr>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FEC3B849-EB23-4B84-8339-897D5D4CC954}"/>
              </a:ext>
            </a:extLst>
          </p:cNvPr>
          <p:cNvSpPr>
            <a:spLocks noGrp="1"/>
          </p:cNvSpPr>
          <p:nvPr>
            <p:ph idx="1"/>
          </p:nvPr>
        </p:nvSpPr>
        <p:spPr>
          <a:xfrm>
            <a:off x="5331355" y="1664758"/>
            <a:ext cx="6172200" cy="4873625"/>
          </a:xfrm>
        </p:spPr>
        <p:txBody>
          <a:bodyPr vert="horz" lIns="91440" tIns="45720" rIns="91440" bIns="45720" rtlCol="0" anchor="t">
            <a:normAutofit/>
          </a:bodyPr>
          <a:lstStyle/>
          <a:p>
            <a:r>
              <a:rPr lang="en-US" sz="2400">
                <a:cs typeface="Calibri"/>
              </a:rPr>
              <a:t>Outcome</a:t>
            </a:r>
          </a:p>
          <a:p>
            <a:r>
              <a:rPr lang="en-US" sz="2400">
                <a:cs typeface="Calibri"/>
              </a:rPr>
              <a:t>Newspaper article</a:t>
            </a:r>
          </a:p>
          <a:p>
            <a:endParaRPr lang="en-US" sz="2400">
              <a:cs typeface="Calibri"/>
            </a:endParaRPr>
          </a:p>
        </p:txBody>
      </p:sp>
      <p:sp>
        <p:nvSpPr>
          <p:cNvPr id="4" name="Text Placeholder 3">
            <a:extLst>
              <a:ext uri="{FF2B5EF4-FFF2-40B4-BE49-F238E27FC236}">
                <a16:creationId xmlns:a16="http://schemas.microsoft.com/office/drawing/2014/main" id="{036D7D69-AFC6-489E-9D33-C181ADD038C6}"/>
              </a:ext>
            </a:extLst>
          </p:cNvPr>
          <p:cNvSpPr>
            <a:spLocks noGrp="1"/>
          </p:cNvSpPr>
          <p:nvPr>
            <p:ph type="body" sz="half" idx="2"/>
          </p:nvPr>
        </p:nvSpPr>
        <p:spPr/>
        <p:txBody>
          <a:bodyPr vert="horz" lIns="91440" tIns="45720" rIns="91440" bIns="45720" rtlCol="0" anchor="t">
            <a:normAutofit/>
          </a:bodyPr>
          <a:lstStyle/>
          <a:p>
            <a:r>
              <a:rPr lang="en-US" sz="2400">
                <a:cs typeface="Calibri"/>
              </a:rPr>
              <a:t>To understand how to write an article</a:t>
            </a:r>
          </a:p>
          <a:p>
            <a:r>
              <a:rPr lang="en-US" sz="2400">
                <a:cs typeface="Calibri"/>
              </a:rPr>
              <a:t>To create an article based on the play</a:t>
            </a:r>
          </a:p>
        </p:txBody>
      </p:sp>
      <p:sp>
        <p:nvSpPr>
          <p:cNvPr id="6" name="TextBox 5">
            <a:extLst>
              <a:ext uri="{FF2B5EF4-FFF2-40B4-BE49-F238E27FC236}">
                <a16:creationId xmlns:a16="http://schemas.microsoft.com/office/drawing/2014/main" id="{F72123B6-47C4-F747-9DF7-D658DCC215C1}"/>
              </a:ext>
            </a:extLst>
          </p:cNvPr>
          <p:cNvSpPr txBox="1"/>
          <p:nvPr/>
        </p:nvSpPr>
        <p:spPr>
          <a:xfrm>
            <a:off x="503765" y="228600"/>
            <a:ext cx="2173817" cy="369332"/>
          </a:xfrm>
          <a:prstGeom prst="rect">
            <a:avLst/>
          </a:prstGeom>
          <a:noFill/>
        </p:spPr>
        <p:txBody>
          <a:bodyPr wrap="square" rtlCol="0">
            <a:spAutoFit/>
          </a:bodyPr>
          <a:lstStyle/>
          <a:p>
            <a:pPr algn="l"/>
            <a:r>
              <a:rPr lang="en-GB"/>
              <a:t>Lesson Six</a:t>
            </a:r>
            <a:endParaRPr lang="en-US"/>
          </a:p>
        </p:txBody>
      </p:sp>
    </p:spTree>
    <p:extLst>
      <p:ext uri="{BB962C8B-B14F-4D97-AF65-F5344CB8AC3E}">
        <p14:creationId xmlns:p14="http://schemas.microsoft.com/office/powerpoint/2010/main" val="401633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5742-A4E4-4141-AB1E-59AABB77B282}"/>
              </a:ext>
            </a:extLst>
          </p:cNvPr>
          <p:cNvSpPr>
            <a:spLocks noGrp="1"/>
          </p:cNvSpPr>
          <p:nvPr>
            <p:ph type="title"/>
          </p:nvPr>
        </p:nvSpPr>
        <p:spPr/>
        <p:txBody>
          <a:bodyPr/>
          <a:lstStyle/>
          <a:p>
            <a:r>
              <a:rPr lang="en-GB"/>
              <a:t>Writing an article</a:t>
            </a:r>
            <a:endParaRPr lang="en-US"/>
          </a:p>
        </p:txBody>
      </p:sp>
      <p:sp>
        <p:nvSpPr>
          <p:cNvPr id="4" name="Text Placeholder 3">
            <a:extLst>
              <a:ext uri="{FF2B5EF4-FFF2-40B4-BE49-F238E27FC236}">
                <a16:creationId xmlns:a16="http://schemas.microsoft.com/office/drawing/2014/main" id="{E1A3EBAC-9C72-3749-A8BF-F77F9D7E3986}"/>
              </a:ext>
            </a:extLst>
          </p:cNvPr>
          <p:cNvSpPr>
            <a:spLocks noGrp="1"/>
          </p:cNvSpPr>
          <p:nvPr>
            <p:ph type="body" sz="half" idx="2"/>
          </p:nvPr>
        </p:nvSpPr>
        <p:spPr/>
        <p:txBody>
          <a:bodyPr>
            <a:normAutofit fontScale="92500" lnSpcReduction="10000"/>
          </a:bodyPr>
          <a:lstStyle/>
          <a:p>
            <a:r>
              <a:rPr lang="en-GB"/>
              <a:t>Alliteration</a:t>
            </a:r>
          </a:p>
          <a:p>
            <a:r>
              <a:rPr lang="en-GB"/>
              <a:t>Fact</a:t>
            </a:r>
          </a:p>
          <a:p>
            <a:r>
              <a:rPr lang="en-GB"/>
              <a:t>Opinion</a:t>
            </a:r>
          </a:p>
          <a:p>
            <a:r>
              <a:rPr lang="en-GB"/>
              <a:t>Rhetorical Question/Repetition</a:t>
            </a:r>
          </a:p>
          <a:p>
            <a:r>
              <a:rPr lang="en-GB"/>
              <a:t>Emotive Language</a:t>
            </a:r>
          </a:p>
          <a:p>
            <a:r>
              <a:rPr lang="en-GB"/>
              <a:t>Statistics</a:t>
            </a:r>
          </a:p>
          <a:p>
            <a:r>
              <a:rPr lang="en-GB"/>
              <a:t>Triplet</a:t>
            </a:r>
          </a:p>
          <a:p>
            <a:endParaRPr lang="en-GB"/>
          </a:p>
          <a:p>
            <a:r>
              <a:rPr lang="en-GB"/>
              <a:t>You should use your opinion to base your ideas within your piece of writing.</a:t>
            </a:r>
          </a:p>
          <a:p>
            <a:endParaRPr lang="en-GB"/>
          </a:p>
          <a:p>
            <a:r>
              <a:rPr lang="en-GB"/>
              <a:t>Watch the scene on the next slide to help you understand the plot.</a:t>
            </a:r>
            <a:endParaRPr lang="en-US"/>
          </a:p>
        </p:txBody>
      </p:sp>
      <p:sp>
        <p:nvSpPr>
          <p:cNvPr id="6" name="Content Placeholder 5">
            <a:extLst>
              <a:ext uri="{FF2B5EF4-FFF2-40B4-BE49-F238E27FC236}">
                <a16:creationId xmlns:a16="http://schemas.microsoft.com/office/drawing/2014/main" id="{9CB25C53-C766-214D-9D06-5C66D82921E2}"/>
              </a:ext>
            </a:extLst>
          </p:cNvPr>
          <p:cNvSpPr>
            <a:spLocks noGrp="1"/>
          </p:cNvSpPr>
          <p:nvPr>
            <p:ph idx="1"/>
          </p:nvPr>
        </p:nvSpPr>
        <p:spPr>
          <a:xfrm>
            <a:off x="5183188" y="987425"/>
            <a:ext cx="6172200" cy="5477397"/>
          </a:xfrm>
          <a:prstGeom prst="rect">
            <a:avLst/>
          </a:prstGeom>
        </p:spPr>
        <p:txBody>
          <a:bodyPr wrap="square" anchor="t">
            <a:spAutoFit/>
          </a:bodyPr>
          <a:lstStyle/>
          <a:p>
            <a:pPr defTabSz="685800">
              <a:defRPr/>
            </a:pPr>
            <a:r>
              <a:rPr lang="en-GB" sz="2400">
                <a:cs typeface="Calibri"/>
              </a:rPr>
              <a:t>Use RASORS to structure your answer:</a:t>
            </a:r>
          </a:p>
          <a:p>
            <a:pPr defTabSz="685800">
              <a:defRPr/>
            </a:pPr>
            <a:r>
              <a:rPr lang="en-GB" sz="2400">
                <a:cs typeface="Calibri"/>
              </a:rPr>
              <a:t>Paragraph one- use a rhetorical question</a:t>
            </a:r>
          </a:p>
          <a:p>
            <a:pPr defTabSz="685800">
              <a:defRPr/>
            </a:pPr>
            <a:r>
              <a:rPr lang="en-GB" sz="2400">
                <a:cs typeface="Calibri"/>
              </a:rPr>
              <a:t>Paragraph two- use an anecdote</a:t>
            </a:r>
          </a:p>
          <a:p>
            <a:pPr defTabSz="685800">
              <a:defRPr/>
            </a:pPr>
            <a:r>
              <a:rPr lang="en-GB" sz="2400">
                <a:cs typeface="Calibri"/>
              </a:rPr>
              <a:t>Paragraph three / four / five – write three clear lines of argument</a:t>
            </a:r>
          </a:p>
          <a:p>
            <a:pPr defTabSz="685800">
              <a:defRPr/>
            </a:pPr>
            <a:r>
              <a:rPr lang="en-GB" sz="2400">
                <a:cs typeface="Calibri"/>
              </a:rPr>
              <a:t>Paragraph six- consider the opposite opinion, what might they think?</a:t>
            </a:r>
          </a:p>
          <a:p>
            <a:pPr defTabSz="685800">
              <a:defRPr/>
            </a:pPr>
            <a:r>
              <a:rPr lang="en-GB" sz="2400">
                <a:cs typeface="Calibri"/>
              </a:rPr>
              <a:t>Paragraph seven- respond back to the opposition re-stating your point of view</a:t>
            </a:r>
          </a:p>
          <a:p>
            <a:pPr defTabSz="685800">
              <a:defRPr/>
            </a:pPr>
            <a:r>
              <a:rPr lang="en-GB" sz="2400">
                <a:cs typeface="Calibri"/>
              </a:rPr>
              <a:t>Paragraph eight- summarise your argument, use your original rhetorical question and answer it!</a:t>
            </a:r>
          </a:p>
          <a:p>
            <a:pPr defTabSz="685800">
              <a:defRPr/>
            </a:pPr>
            <a:endParaRPr lang="en-GB" sz="3600">
              <a:cs typeface="Calibri" panose="020F0502020204030204"/>
            </a:endParaRPr>
          </a:p>
        </p:txBody>
      </p:sp>
      <p:sp>
        <p:nvSpPr>
          <p:cNvPr id="7" name="Arrow: Down 6">
            <a:extLst>
              <a:ext uri="{FF2B5EF4-FFF2-40B4-BE49-F238E27FC236}">
                <a16:creationId xmlns:a16="http://schemas.microsoft.com/office/drawing/2014/main" id="{6B6F8286-E9AE-9747-B029-C0BB9BA0908C}"/>
              </a:ext>
            </a:extLst>
          </p:cNvPr>
          <p:cNvSpPr/>
          <p:nvPr/>
        </p:nvSpPr>
        <p:spPr>
          <a:xfrm>
            <a:off x="7198869" y="177727"/>
            <a:ext cx="336586" cy="67952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957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hlinkClick r:id="" action="ppaction://media"/>
            <a:extLst>
              <a:ext uri="{FF2B5EF4-FFF2-40B4-BE49-F238E27FC236}">
                <a16:creationId xmlns:a16="http://schemas.microsoft.com/office/drawing/2014/main" id="{BC9FB98A-BC5C-4F0A-A85F-8145597B12D9}"/>
              </a:ext>
            </a:extLst>
          </p:cNvPr>
          <p:cNvPicPr>
            <a:picLocks noRot="1" noChangeAspect="1"/>
          </p:cNvPicPr>
          <p:nvPr>
            <a:videoFile r:link="rId1"/>
          </p:nvPr>
        </p:nvPicPr>
        <p:blipFill>
          <a:blip r:embed="rId3"/>
          <a:stretch>
            <a:fillRect/>
          </a:stretch>
        </p:blipFill>
        <p:spPr>
          <a:xfrm>
            <a:off x="2394338" y="687641"/>
            <a:ext cx="7469585" cy="5571066"/>
          </a:xfrm>
          <a:prstGeom prst="rect">
            <a:avLst/>
          </a:prstGeom>
        </p:spPr>
      </p:pic>
    </p:spTree>
    <p:extLst>
      <p:ext uri="{BB962C8B-B14F-4D97-AF65-F5344CB8AC3E}">
        <p14:creationId xmlns:p14="http://schemas.microsoft.com/office/powerpoint/2010/main" val="339216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8389" y="827442"/>
            <a:ext cx="8868697" cy="6186309"/>
          </a:xfrm>
          <a:prstGeom prst="rect">
            <a:avLst/>
          </a:prstGeom>
        </p:spPr>
        <p:txBody>
          <a:bodyPr wrap="square" anchor="t">
            <a:spAutoFit/>
          </a:bodyPr>
          <a:lstStyle/>
          <a:p>
            <a:pPr lvl="0" defTabSz="685800">
              <a:defRPr/>
            </a:pPr>
            <a:r>
              <a:rPr lang="en-GB" sz="2400">
                <a:solidFill>
                  <a:srgbClr val="FF0000"/>
                </a:solidFill>
                <a:cs typeface="Calibri"/>
              </a:rPr>
              <a:t>Write</a:t>
            </a:r>
            <a:r>
              <a:rPr lang="en-GB" sz="2400">
                <a:solidFill>
                  <a:srgbClr val="FF0000"/>
                </a:solidFill>
              </a:rPr>
              <a:t> an article for the Verona Times about Mercutio and Tybalt’s deaths.</a:t>
            </a:r>
            <a:endParaRPr lang="en-GB" sz="3600" b="1">
              <a:solidFill>
                <a:srgbClr val="FF0000"/>
              </a:solidFill>
              <a:cs typeface="Calibri" panose="020F0502020204030204"/>
            </a:endParaRPr>
          </a:p>
          <a:p>
            <a:pPr lvl="0" defTabSz="685800">
              <a:defRPr/>
            </a:pPr>
            <a:endParaRPr lang="en-GB" sz="2400">
              <a:cs typeface="Calibri"/>
            </a:endParaRPr>
          </a:p>
          <a:p>
            <a:pPr defTabSz="685800">
              <a:defRPr/>
            </a:pPr>
            <a:r>
              <a:rPr lang="en-GB" sz="2400">
                <a:cs typeface="Calibri"/>
              </a:rPr>
              <a:t>Use RASORS to structure your answer:</a:t>
            </a:r>
          </a:p>
          <a:p>
            <a:pPr defTabSz="685800">
              <a:defRPr/>
            </a:pPr>
            <a:r>
              <a:rPr lang="en-GB" sz="2400">
                <a:cs typeface="Calibri"/>
              </a:rPr>
              <a:t>Paragraph one- use a rhetorical question</a:t>
            </a:r>
          </a:p>
          <a:p>
            <a:pPr defTabSz="685800">
              <a:defRPr/>
            </a:pPr>
            <a:r>
              <a:rPr lang="en-GB" sz="2400">
                <a:cs typeface="Calibri"/>
              </a:rPr>
              <a:t>Paragraph two- use an anecdote</a:t>
            </a:r>
          </a:p>
          <a:p>
            <a:pPr defTabSz="685800">
              <a:defRPr/>
            </a:pPr>
            <a:r>
              <a:rPr lang="en-GB" sz="2400">
                <a:cs typeface="Calibri"/>
              </a:rPr>
              <a:t>Paragraph three / four / five – write three clear lines of argument</a:t>
            </a:r>
          </a:p>
          <a:p>
            <a:pPr defTabSz="685800">
              <a:defRPr/>
            </a:pPr>
            <a:r>
              <a:rPr lang="en-GB" sz="2400">
                <a:cs typeface="Calibri"/>
              </a:rPr>
              <a:t>Paragraph six- consider the opposite opinion, what might they think?</a:t>
            </a:r>
          </a:p>
          <a:p>
            <a:pPr defTabSz="685800">
              <a:defRPr/>
            </a:pPr>
            <a:r>
              <a:rPr lang="en-GB" sz="2400">
                <a:cs typeface="Calibri"/>
              </a:rPr>
              <a:t>Paragraph seven- respond back to the opposition re-stating your point of view</a:t>
            </a:r>
          </a:p>
          <a:p>
            <a:pPr defTabSz="685800">
              <a:defRPr/>
            </a:pPr>
            <a:r>
              <a:rPr lang="en-GB" sz="2400">
                <a:cs typeface="Calibri"/>
              </a:rPr>
              <a:t>Paragraph eight- summarise your argument, use your original rhetorical question and answer it!</a:t>
            </a:r>
          </a:p>
          <a:p>
            <a:pPr defTabSz="685800">
              <a:defRPr/>
            </a:pPr>
            <a:endParaRPr lang="en-GB" sz="2400">
              <a:cs typeface="Calibri"/>
            </a:endParaRPr>
          </a:p>
          <a:p>
            <a:pPr defTabSz="685800">
              <a:defRPr/>
            </a:pPr>
            <a:r>
              <a:rPr lang="en-GB" sz="2400">
                <a:cs typeface="Calibri"/>
              </a:rPr>
              <a:t>You can make it more fun by adding your own images like in a real newspaper.</a:t>
            </a:r>
          </a:p>
          <a:p>
            <a:pPr defTabSz="685800">
              <a:defRPr/>
            </a:pPr>
            <a:endParaRPr lang="en-GB" sz="3600">
              <a:cs typeface="Calibri" panose="020F0502020204030204"/>
            </a:endParaRPr>
          </a:p>
        </p:txBody>
      </p:sp>
      <p:pic>
        <p:nvPicPr>
          <p:cNvPr id="2" name="Picture 1">
            <a:extLst>
              <a:ext uri="{FF2B5EF4-FFF2-40B4-BE49-F238E27FC236}">
                <a16:creationId xmlns:a16="http://schemas.microsoft.com/office/drawing/2014/main" id="{AE2FCE48-E6FA-D848-9D64-F49677F878DC}"/>
              </a:ext>
            </a:extLst>
          </p:cNvPr>
          <p:cNvPicPr>
            <a:picLocks noChangeAspect="1"/>
          </p:cNvPicPr>
          <p:nvPr/>
        </p:nvPicPr>
        <p:blipFill rotWithShape="1">
          <a:blip r:embed="rId2"/>
          <a:srcRect b="11938"/>
          <a:stretch/>
        </p:blipFill>
        <p:spPr>
          <a:xfrm>
            <a:off x="9783726" y="2600803"/>
            <a:ext cx="2133600" cy="1656394"/>
          </a:xfrm>
          <a:prstGeom prst="rect">
            <a:avLst/>
          </a:prstGeom>
        </p:spPr>
      </p:pic>
      <p:pic>
        <p:nvPicPr>
          <p:cNvPr id="7" name="Picture 6">
            <a:extLst>
              <a:ext uri="{FF2B5EF4-FFF2-40B4-BE49-F238E27FC236}">
                <a16:creationId xmlns:a16="http://schemas.microsoft.com/office/drawing/2014/main" id="{B01F6E7A-42AB-984B-9ED2-0BA0312800F3}"/>
              </a:ext>
            </a:extLst>
          </p:cNvPr>
          <p:cNvPicPr>
            <a:picLocks noChangeAspect="1"/>
          </p:cNvPicPr>
          <p:nvPr/>
        </p:nvPicPr>
        <p:blipFill>
          <a:blip r:embed="rId3"/>
          <a:stretch>
            <a:fillRect/>
          </a:stretch>
        </p:blipFill>
        <p:spPr>
          <a:xfrm>
            <a:off x="10128250" y="5238750"/>
            <a:ext cx="1225784" cy="1289050"/>
          </a:xfrm>
          <a:prstGeom prst="rect">
            <a:avLst/>
          </a:prstGeom>
        </p:spPr>
      </p:pic>
      <p:pic>
        <p:nvPicPr>
          <p:cNvPr id="10" name="Picture 9">
            <a:extLst>
              <a:ext uri="{FF2B5EF4-FFF2-40B4-BE49-F238E27FC236}">
                <a16:creationId xmlns:a16="http://schemas.microsoft.com/office/drawing/2014/main" id="{99EE0AFC-8D7F-7E40-8214-096730B809A5}"/>
              </a:ext>
            </a:extLst>
          </p:cNvPr>
          <p:cNvPicPr>
            <a:picLocks noChangeAspect="1"/>
          </p:cNvPicPr>
          <p:nvPr/>
        </p:nvPicPr>
        <p:blipFill>
          <a:blip r:embed="rId4"/>
          <a:stretch>
            <a:fillRect/>
          </a:stretch>
        </p:blipFill>
        <p:spPr>
          <a:xfrm>
            <a:off x="9940359" y="423333"/>
            <a:ext cx="1820333" cy="1820333"/>
          </a:xfrm>
          <a:prstGeom prst="rect">
            <a:avLst/>
          </a:prstGeom>
        </p:spPr>
      </p:pic>
    </p:spTree>
    <p:extLst>
      <p:ext uri="{BB962C8B-B14F-4D97-AF65-F5344CB8AC3E}">
        <p14:creationId xmlns:p14="http://schemas.microsoft.com/office/powerpoint/2010/main" val="263029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4E71-A5DB-48CC-B8E8-28FE8EF7F976}"/>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b="1"/>
              <a:t>WOOSH!</a:t>
            </a:r>
          </a:p>
        </p:txBody>
      </p:sp>
      <p:sp>
        <p:nvSpPr>
          <p:cNvPr id="3" name="Text Placeholder 2">
            <a:extLst>
              <a:ext uri="{FF2B5EF4-FFF2-40B4-BE49-F238E27FC236}">
                <a16:creationId xmlns:a16="http://schemas.microsoft.com/office/drawing/2014/main" id="{6F0C7216-4DEC-4D6E-9BB7-8E98DA147A2E}"/>
              </a:ext>
            </a:extLst>
          </p:cNvPr>
          <p:cNvSpPr>
            <a:spLocks noGrp="1"/>
          </p:cNvSpPr>
          <p:nvPr>
            <p:ph type="body" idx="1"/>
          </p:nvPr>
        </p:nvSpPr>
        <p:spPr>
          <a:xfrm>
            <a:off x="6746627" y="4750893"/>
            <a:ext cx="4645250" cy="1147863"/>
          </a:xfrm>
        </p:spPr>
        <p:txBody>
          <a:bodyPr vert="horz" lIns="91440" tIns="45720" rIns="91440" bIns="45720" rtlCol="0" anchor="t">
            <a:normAutofit/>
          </a:bodyPr>
          <a:lstStyle/>
          <a:p>
            <a:r>
              <a:rPr lang="en-US" sz="2000" b="1">
                <a:solidFill>
                  <a:schemeClr val="tx1"/>
                </a:solidFill>
              </a:rPr>
              <a:t>Read the Woosh of Romeo and Juliet to refresh your memory of the play.</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AC2C9C-7B9F-EE4A-8968-E0946360A32B}"/>
              </a:ext>
            </a:extLst>
          </p:cNvPr>
          <p:cNvPicPr>
            <a:picLocks noChangeAspect="1"/>
          </p:cNvPicPr>
          <p:nvPr/>
        </p:nvPicPr>
        <p:blipFill rotWithShape="1">
          <a:blip r:embed="rId2"/>
          <a:srcRect l="7091" r="506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8982947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D411-2173-498A-A23D-75DE29D52F8C}"/>
              </a:ext>
            </a:extLst>
          </p:cNvPr>
          <p:cNvSpPr>
            <a:spLocks noGrp="1"/>
          </p:cNvSpPr>
          <p:nvPr>
            <p:ph type="title"/>
          </p:nvPr>
        </p:nvSpPr>
        <p:spPr>
          <a:xfrm>
            <a:off x="836612" y="-262467"/>
            <a:ext cx="3932237" cy="1600200"/>
          </a:xfrm>
        </p:spPr>
        <p:txBody>
          <a:bodyPr/>
          <a:lstStyle/>
          <a:p>
            <a:r>
              <a:rPr lang="en-US">
                <a:cs typeface="Calibri Light"/>
              </a:rPr>
              <a:t>Objectives</a:t>
            </a:r>
            <a:endParaRPr lang="en-US"/>
          </a:p>
        </p:txBody>
      </p:sp>
      <p:sp>
        <p:nvSpPr>
          <p:cNvPr id="6" name="Content Placeholder 5">
            <a:extLst>
              <a:ext uri="{FF2B5EF4-FFF2-40B4-BE49-F238E27FC236}">
                <a16:creationId xmlns:a16="http://schemas.microsoft.com/office/drawing/2014/main" id="{A1E4B676-2F9D-E142-AAAF-F756FE1417BB}"/>
              </a:ext>
            </a:extLst>
          </p:cNvPr>
          <p:cNvSpPr>
            <a:spLocks noGrp="1"/>
          </p:cNvSpPr>
          <p:nvPr>
            <p:ph idx="1"/>
          </p:nvPr>
        </p:nvSpPr>
        <p:spPr/>
        <p:txBody>
          <a:bodyPr/>
          <a:lstStyle/>
          <a:p>
            <a:r>
              <a:rPr lang="en-GB"/>
              <a:t>Outcomes</a:t>
            </a:r>
          </a:p>
          <a:p>
            <a:r>
              <a:rPr lang="en-GB"/>
              <a:t>Discussion points based on a given question</a:t>
            </a:r>
          </a:p>
          <a:p>
            <a:r>
              <a:rPr lang="en-GB"/>
              <a:t>To write an essay style answer (at least one page) based on the given text.</a:t>
            </a:r>
            <a:endParaRPr lang="en-US"/>
          </a:p>
        </p:txBody>
      </p:sp>
      <p:sp>
        <p:nvSpPr>
          <p:cNvPr id="3" name="Text Placeholder 2">
            <a:extLst>
              <a:ext uri="{FF2B5EF4-FFF2-40B4-BE49-F238E27FC236}">
                <a16:creationId xmlns:a16="http://schemas.microsoft.com/office/drawing/2014/main" id="{AF7ECB53-ABC9-EC47-BE34-DC436420C5A4}"/>
              </a:ext>
            </a:extLst>
          </p:cNvPr>
          <p:cNvSpPr>
            <a:spLocks noGrp="1"/>
          </p:cNvSpPr>
          <p:nvPr>
            <p:ph type="body" sz="half" idx="2"/>
          </p:nvPr>
        </p:nvSpPr>
        <p:spPr>
          <a:xfrm>
            <a:off x="744538" y="1496483"/>
            <a:ext cx="3932237" cy="4652556"/>
          </a:xfrm>
          <a:prstGeom prst="rect">
            <a:avLst/>
          </a:prstGeom>
        </p:spPr>
        <p:txBody>
          <a:bodyPr wrap="square">
            <a:spAutoFit/>
          </a:bodyPr>
          <a:lstStyle/>
          <a:p>
            <a:r>
              <a:rPr lang="en-GB" sz="2000" u="sng"/>
              <a:t>Exam style question:</a:t>
            </a:r>
          </a:p>
          <a:p>
            <a:r>
              <a:rPr lang="en-GB" sz="2400"/>
              <a:t>How has Shakespeare presented the relationship between Juliet and her parents?</a:t>
            </a:r>
            <a:br>
              <a:rPr lang="en-GB" sz="2400"/>
            </a:br>
            <a:br>
              <a:rPr lang="en-GB" sz="2000"/>
            </a:br>
            <a:r>
              <a:rPr lang="en-GB" sz="2000"/>
              <a:t>- To write about how Shakespeare has presented the relationship between Juliet and her parents in Act 3, Scene 5</a:t>
            </a:r>
            <a:br>
              <a:rPr lang="en-GB" sz="2000"/>
            </a:br>
            <a:r>
              <a:rPr lang="en-GB" sz="2000"/>
              <a:t>-To write about how Shakespeare has presented the relationship between Juliet and her parents elsewhere in the text.</a:t>
            </a:r>
            <a:br>
              <a:rPr lang="en-GB" sz="2800"/>
            </a:br>
            <a:endParaRPr lang="en-GB" sz="2400"/>
          </a:p>
        </p:txBody>
      </p:sp>
      <p:sp>
        <p:nvSpPr>
          <p:cNvPr id="8" name="TextBox 7">
            <a:extLst>
              <a:ext uri="{FF2B5EF4-FFF2-40B4-BE49-F238E27FC236}">
                <a16:creationId xmlns:a16="http://schemas.microsoft.com/office/drawing/2014/main" id="{75FDD918-C8FE-F142-81D5-42A9C313E5AA}"/>
              </a:ext>
            </a:extLst>
          </p:cNvPr>
          <p:cNvSpPr txBox="1"/>
          <p:nvPr/>
        </p:nvSpPr>
        <p:spPr>
          <a:xfrm>
            <a:off x="503765" y="228600"/>
            <a:ext cx="2173817" cy="369332"/>
          </a:xfrm>
          <a:prstGeom prst="rect">
            <a:avLst/>
          </a:prstGeom>
          <a:noFill/>
        </p:spPr>
        <p:txBody>
          <a:bodyPr wrap="square" rtlCol="0">
            <a:spAutoFit/>
          </a:bodyPr>
          <a:lstStyle/>
          <a:p>
            <a:pPr algn="l"/>
            <a:r>
              <a:rPr lang="en-GB"/>
              <a:t>Lesson Seven</a:t>
            </a:r>
            <a:endParaRPr lang="en-US"/>
          </a:p>
        </p:txBody>
      </p:sp>
    </p:spTree>
    <p:extLst>
      <p:ext uri="{BB962C8B-B14F-4D97-AF65-F5344CB8AC3E}">
        <p14:creationId xmlns:p14="http://schemas.microsoft.com/office/powerpoint/2010/main" val="72450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222BC-133F-48F0-A38A-5D6F471B03E9}"/>
              </a:ext>
            </a:extLst>
          </p:cNvPr>
          <p:cNvSpPr/>
          <p:nvPr/>
        </p:nvSpPr>
        <p:spPr>
          <a:xfrm>
            <a:off x="1122217" y="3165231"/>
            <a:ext cx="2099285" cy="1997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0"/>
            <a:ext cx="10515600" cy="1325563"/>
          </a:xfrm>
        </p:spPr>
        <p:txBody>
          <a:bodyPr/>
          <a:lstStyle/>
          <a:p>
            <a:r>
              <a:rPr lang="en-GB"/>
              <a:t>Juliet’s relationship with her parents </a:t>
            </a:r>
          </a:p>
        </p:txBody>
      </p:sp>
      <p:sp>
        <p:nvSpPr>
          <p:cNvPr id="3" name="TextBox 2"/>
          <p:cNvSpPr txBox="1"/>
          <p:nvPr/>
        </p:nvSpPr>
        <p:spPr>
          <a:xfrm>
            <a:off x="1122217" y="1325563"/>
            <a:ext cx="9407237" cy="5909310"/>
          </a:xfrm>
          <a:prstGeom prst="rect">
            <a:avLst/>
          </a:prstGeom>
          <a:noFill/>
        </p:spPr>
        <p:txBody>
          <a:bodyPr wrap="square" rtlCol="0" anchor="t">
            <a:spAutoFit/>
          </a:bodyPr>
          <a:lstStyle/>
          <a:p>
            <a:r>
              <a:rPr lang="en-GB" sz="2000">
                <a:solidFill>
                  <a:srgbClr val="FF0000"/>
                </a:solidFill>
              </a:rPr>
              <a:t>Thinking question – pose a problem linked to Juliet’s dilemma, eg. You have been invited to birthday party but have already promised your parents you will visit your elderly grandparents. You know your friend will be upset if you say no. What can you do?</a:t>
            </a:r>
          </a:p>
          <a:p>
            <a:endParaRPr lang="en-GB" sz="2000"/>
          </a:p>
          <a:p>
            <a:r>
              <a:rPr lang="en-GB" sz="2000"/>
              <a:t>Activity based on form:</a:t>
            </a:r>
          </a:p>
          <a:p>
            <a:endParaRPr lang="en-GB" sz="2000"/>
          </a:p>
          <a:p>
            <a:pPr marL="457200" indent="-457200">
              <a:buFont typeface="Arial" panose="020B0604020202020204" pitchFamily="34" charset="0"/>
              <a:buChar char="•"/>
            </a:pPr>
            <a:r>
              <a:rPr lang="en-GB" sz="2000"/>
              <a:t>Tragic flaw</a:t>
            </a:r>
          </a:p>
          <a:p>
            <a:pPr marL="457200" indent="-457200">
              <a:buFont typeface="Arial" panose="020B0604020202020204" pitchFamily="34" charset="0"/>
              <a:buChar char="•"/>
            </a:pPr>
            <a:r>
              <a:rPr lang="en-GB" sz="2000"/>
              <a:t>Plot</a:t>
            </a:r>
          </a:p>
          <a:p>
            <a:pPr marL="457200" indent="-457200">
              <a:buFont typeface="Arial" panose="020B0604020202020204" pitchFamily="34" charset="0"/>
              <a:buChar char="•"/>
            </a:pPr>
            <a:r>
              <a:rPr lang="en-GB" sz="2000"/>
              <a:t>Fate</a:t>
            </a:r>
          </a:p>
          <a:p>
            <a:pPr marL="457200" indent="-457200">
              <a:buFont typeface="Arial" panose="020B0604020202020204" pitchFamily="34" charset="0"/>
              <a:buChar char="•"/>
            </a:pPr>
            <a:r>
              <a:rPr lang="en-GB" sz="2000"/>
              <a:t>Charisma</a:t>
            </a:r>
          </a:p>
          <a:p>
            <a:pPr marL="457200" indent="-457200">
              <a:buFont typeface="Arial" panose="020B0604020202020204" pitchFamily="34" charset="0"/>
              <a:buChar char="•"/>
            </a:pPr>
            <a:r>
              <a:rPr lang="en-GB" sz="2000"/>
              <a:t>Realisation</a:t>
            </a:r>
          </a:p>
          <a:p>
            <a:pPr marL="457200" indent="-457200">
              <a:buFont typeface="Arial" panose="020B0604020202020204" pitchFamily="34" charset="0"/>
              <a:buChar char="•"/>
            </a:pPr>
            <a:r>
              <a:rPr lang="en-GB" sz="2000"/>
              <a:t>Catharsis</a:t>
            </a:r>
          </a:p>
          <a:p>
            <a:endParaRPr lang="en-GB" sz="2000"/>
          </a:p>
          <a:p>
            <a:endParaRPr lang="en-GB" sz="2000"/>
          </a:p>
          <a:p>
            <a:r>
              <a:rPr lang="en-GB" sz="2000"/>
              <a:t>Read Act 3, Scene 5</a:t>
            </a:r>
          </a:p>
          <a:p>
            <a:r>
              <a:rPr lang="en-GB" sz="2000"/>
              <a:t>First impressions of relationship between Juliet and her father. </a:t>
            </a:r>
          </a:p>
          <a:p>
            <a:r>
              <a:rPr lang="en-GB" sz="2000"/>
              <a:t>watch the clip- </a:t>
            </a:r>
            <a:r>
              <a:rPr lang="en-GB" sz="2000">
                <a:hlinkClick r:id="rId2"/>
              </a:rPr>
              <a:t>https://www.youtube.com/watch?v=7vHjpUN7RDQ</a:t>
            </a:r>
            <a:endParaRPr lang="en-GB" sz="2000"/>
          </a:p>
          <a:p>
            <a:endParaRPr lang="en-GB" sz="2000">
              <a:cs typeface="Calibri"/>
            </a:endParaRPr>
          </a:p>
          <a:p>
            <a:endParaRPr lang="en-GB"/>
          </a:p>
        </p:txBody>
      </p:sp>
      <p:sp>
        <p:nvSpPr>
          <p:cNvPr id="6" name="TextBox 5">
            <a:extLst>
              <a:ext uri="{FF2B5EF4-FFF2-40B4-BE49-F238E27FC236}">
                <a16:creationId xmlns:a16="http://schemas.microsoft.com/office/drawing/2014/main" id="{810A284F-3724-ED4F-A66B-E6DB20EAFE5C}"/>
              </a:ext>
            </a:extLst>
          </p:cNvPr>
          <p:cNvSpPr txBox="1"/>
          <p:nvPr/>
        </p:nvSpPr>
        <p:spPr>
          <a:xfrm>
            <a:off x="5181600" y="2869141"/>
            <a:ext cx="1828800" cy="2031325"/>
          </a:xfrm>
          <a:prstGeom prst="rect">
            <a:avLst/>
          </a:prstGeom>
          <a:noFill/>
        </p:spPr>
        <p:txBody>
          <a:bodyPr wrap="square" rtlCol="0">
            <a:spAutoFit/>
          </a:bodyPr>
          <a:lstStyle/>
          <a:p>
            <a:pPr algn="l"/>
            <a:r>
              <a:rPr lang="en-GB">
                <a:solidFill>
                  <a:srgbClr val="FF0000"/>
                </a:solidFill>
              </a:rPr>
              <a:t>Watch the scene on the link below and note down some ideas about the relationship between Juliet and her parents.</a:t>
            </a:r>
            <a:endParaRPr lang="en-US">
              <a:solidFill>
                <a:srgbClr val="FF0000"/>
              </a:solidFill>
            </a:endParaRPr>
          </a:p>
        </p:txBody>
      </p:sp>
      <p:pic>
        <p:nvPicPr>
          <p:cNvPr id="9" name="Picture 8">
            <a:extLst>
              <a:ext uri="{FF2B5EF4-FFF2-40B4-BE49-F238E27FC236}">
                <a16:creationId xmlns:a16="http://schemas.microsoft.com/office/drawing/2014/main" id="{C942F013-FE6D-7A4A-842C-779E87941BCD}"/>
              </a:ext>
            </a:extLst>
          </p:cNvPr>
          <p:cNvPicPr>
            <a:picLocks noChangeAspect="1"/>
          </p:cNvPicPr>
          <p:nvPr/>
        </p:nvPicPr>
        <p:blipFill>
          <a:blip r:embed="rId3"/>
          <a:stretch>
            <a:fillRect/>
          </a:stretch>
        </p:blipFill>
        <p:spPr>
          <a:xfrm>
            <a:off x="7280885" y="2588009"/>
            <a:ext cx="4498365" cy="3119649"/>
          </a:xfrm>
          <a:prstGeom prst="rect">
            <a:avLst/>
          </a:prstGeom>
        </p:spPr>
      </p:pic>
    </p:spTree>
    <p:extLst>
      <p:ext uri="{BB962C8B-B14F-4D97-AF65-F5344CB8AC3E}">
        <p14:creationId xmlns:p14="http://schemas.microsoft.com/office/powerpoint/2010/main" val="330221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A27A-0033-3B4F-8903-607088058A14}"/>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a:t>Make a list of pro’s and con’s for both characters</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80EFBD9-D4E8-9843-BAE3-A15DC3CFD60F}"/>
              </a:ext>
            </a:extLst>
          </p:cNvPr>
          <p:cNvPicPr>
            <a:picLocks noChangeAspect="1"/>
          </p:cNvPicPr>
          <p:nvPr/>
        </p:nvPicPr>
        <p:blipFill rotWithShape="1">
          <a:blip r:embed="rId2"/>
          <a:srcRect b="2372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TextBox 3">
            <a:extLst>
              <a:ext uri="{FF2B5EF4-FFF2-40B4-BE49-F238E27FC236}">
                <a16:creationId xmlns:a16="http://schemas.microsoft.com/office/drawing/2014/main" id="{B9B6C559-44A3-1043-A36C-A120D15F1744}"/>
              </a:ext>
            </a:extLst>
          </p:cNvPr>
          <p:cNvSpPr txBox="1"/>
          <p:nvPr/>
        </p:nvSpPr>
        <p:spPr>
          <a:xfrm>
            <a:off x="838200" y="2162628"/>
            <a:ext cx="6096000" cy="1000274"/>
          </a:xfrm>
          <a:prstGeom prst="rect">
            <a:avLst/>
          </a:prstGeom>
          <a:noFill/>
        </p:spPr>
        <p:txBody>
          <a:bodyPr wrap="square">
            <a:spAutoFit/>
          </a:bodyPr>
          <a:lstStyle/>
          <a:p>
            <a:pPr>
              <a:spcAft>
                <a:spcPts val="600"/>
              </a:spcAft>
            </a:pPr>
            <a:r>
              <a:rPr lang="en-US">
                <a:hlinkClick r:id="rId3"/>
              </a:rPr>
              <a:t>https://</a:t>
            </a:r>
            <a:r>
              <a:rPr lang="en-US" err="1">
                <a:hlinkClick r:id="rId3"/>
              </a:rPr>
              <a:t>www.sparknotes.com</a:t>
            </a:r>
            <a:r>
              <a:rPr lang="en-US">
                <a:hlinkClick r:id="rId3"/>
              </a:rPr>
              <a:t>/</a:t>
            </a:r>
            <a:r>
              <a:rPr lang="en-US" err="1">
                <a:hlinkClick r:id="rId3"/>
              </a:rPr>
              <a:t>nofear</a:t>
            </a:r>
            <a:r>
              <a:rPr lang="en-US">
                <a:hlinkClick r:id="rId3"/>
              </a:rPr>
              <a:t>/shakespeare/</a:t>
            </a:r>
            <a:r>
              <a:rPr lang="en-US" err="1">
                <a:hlinkClick r:id="rId3"/>
              </a:rPr>
              <a:t>romeojuliet</a:t>
            </a:r>
            <a:r>
              <a:rPr lang="en-US">
                <a:hlinkClick r:id="rId3"/>
              </a:rPr>
              <a:t>/page_186/</a:t>
            </a:r>
            <a:endParaRPr lang="en-GB"/>
          </a:p>
          <a:p>
            <a:pPr>
              <a:spcAft>
                <a:spcPts val="600"/>
              </a:spcAft>
            </a:pPr>
            <a:endParaRPr lang="en-US"/>
          </a:p>
        </p:txBody>
      </p:sp>
      <p:sp>
        <p:nvSpPr>
          <p:cNvPr id="5" name="TextBox 4">
            <a:extLst>
              <a:ext uri="{FF2B5EF4-FFF2-40B4-BE49-F238E27FC236}">
                <a16:creationId xmlns:a16="http://schemas.microsoft.com/office/drawing/2014/main" id="{659F49F7-14C6-1D48-A740-B9F2717489D4}"/>
              </a:ext>
            </a:extLst>
          </p:cNvPr>
          <p:cNvSpPr txBox="1"/>
          <p:nvPr/>
        </p:nvSpPr>
        <p:spPr>
          <a:xfrm flipH="1">
            <a:off x="838200" y="2899833"/>
            <a:ext cx="4343400" cy="369332"/>
          </a:xfrm>
          <a:prstGeom prst="rect">
            <a:avLst/>
          </a:prstGeom>
          <a:noFill/>
        </p:spPr>
        <p:txBody>
          <a:bodyPr wrap="square" rtlCol="0">
            <a:spAutoFit/>
          </a:bodyPr>
          <a:lstStyle/>
          <a:p>
            <a:pPr algn="l">
              <a:spcAft>
                <a:spcPts val="600"/>
              </a:spcAft>
            </a:pPr>
            <a:r>
              <a:rPr lang="en-GB"/>
              <a:t>Use the link to view the text.</a:t>
            </a:r>
            <a:endParaRPr lang="en-US"/>
          </a:p>
        </p:txBody>
      </p:sp>
    </p:spTree>
    <p:extLst>
      <p:ext uri="{BB962C8B-B14F-4D97-AF65-F5344CB8AC3E}">
        <p14:creationId xmlns:p14="http://schemas.microsoft.com/office/powerpoint/2010/main" val="15226997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071" y="250778"/>
            <a:ext cx="11245129" cy="2985433"/>
          </a:xfrm>
          <a:prstGeom prst="rect">
            <a:avLst/>
          </a:prstGeom>
        </p:spPr>
        <p:txBody>
          <a:bodyPr wrap="square">
            <a:spAutoFit/>
          </a:bodyPr>
          <a:lstStyle/>
          <a:p>
            <a:r>
              <a:rPr lang="en-GB" sz="2000" u="sng"/>
              <a:t>Exam style question:</a:t>
            </a:r>
          </a:p>
          <a:p>
            <a:r>
              <a:rPr lang="en-GB" sz="2400">
                <a:solidFill>
                  <a:srgbClr val="0070C0"/>
                </a:solidFill>
              </a:rPr>
              <a:t>How has Shakespeare presented the relationship between Juliet and her parents?</a:t>
            </a:r>
            <a:br>
              <a:rPr lang="en-GB" sz="2400">
                <a:solidFill>
                  <a:srgbClr val="0070C0"/>
                </a:solidFill>
              </a:rPr>
            </a:br>
            <a:r>
              <a:rPr lang="en-GB" sz="2000"/>
              <a:t>In your response you could:</a:t>
            </a:r>
            <a:br>
              <a:rPr lang="en-GB" sz="2000"/>
            </a:br>
            <a:r>
              <a:rPr lang="en-GB" sz="2000"/>
              <a:t>- Write about how Shakespeare has presented the relationship between Juliet and her parents in Act 3, Scene 5, lines 126-242.</a:t>
            </a:r>
            <a:br>
              <a:rPr lang="en-GB" sz="2000"/>
            </a:br>
            <a:r>
              <a:rPr lang="en-GB" sz="2000"/>
              <a:t>- Write about how Shakespeare has presented the relationship between Juliet and her parents elsewhere in the text.</a:t>
            </a:r>
          </a:p>
          <a:p>
            <a:r>
              <a:rPr lang="en-GB" sz="2000"/>
              <a:t>Include relevant textual detail.</a:t>
            </a:r>
            <a:br>
              <a:rPr lang="en-GB" sz="2800"/>
            </a:br>
            <a:endParaRPr lang="en-GB" sz="2400"/>
          </a:p>
        </p:txBody>
      </p:sp>
      <p:sp>
        <p:nvSpPr>
          <p:cNvPr id="3" name="Rectangle 2"/>
          <p:cNvSpPr/>
          <p:nvPr/>
        </p:nvSpPr>
        <p:spPr>
          <a:xfrm>
            <a:off x="642071" y="3236211"/>
            <a:ext cx="10898764" cy="2616101"/>
          </a:xfrm>
          <a:prstGeom prst="rect">
            <a:avLst/>
          </a:prstGeom>
        </p:spPr>
        <p:txBody>
          <a:bodyPr wrap="square">
            <a:spAutoFit/>
          </a:bodyPr>
          <a:lstStyle/>
          <a:p>
            <a:r>
              <a:rPr lang="en-GB" sz="2000"/>
              <a:t>Bullet point 1: Use you pro’s and con’s to help you plan your answer</a:t>
            </a:r>
          </a:p>
          <a:p>
            <a:r>
              <a:rPr lang="en-GB" sz="2000"/>
              <a:t>Bullet point 2: Make notes on elsewhere in the play (Act 1, Scene 3, page 17 – Juliet’s mother and nurse argue about her age.  Act 1, Scene 2, page 13 – Father tells Paris that Juliet is too young to marry.</a:t>
            </a:r>
          </a:p>
          <a:p>
            <a:endParaRPr lang="en-GB" sz="2000"/>
          </a:p>
          <a:p>
            <a:r>
              <a:rPr lang="en-GB" sz="2000"/>
              <a:t>Write an essay style response.</a:t>
            </a:r>
          </a:p>
          <a:p>
            <a:endParaRPr lang="en-GB" sz="2000"/>
          </a:p>
          <a:p>
            <a:endParaRPr lang="en-GB" sz="2000"/>
          </a:p>
          <a:p>
            <a:endParaRPr lang="en-GB" sz="2400"/>
          </a:p>
        </p:txBody>
      </p:sp>
    </p:spTree>
    <p:extLst>
      <p:ext uri="{BB962C8B-B14F-4D97-AF65-F5344CB8AC3E}">
        <p14:creationId xmlns:p14="http://schemas.microsoft.com/office/powerpoint/2010/main" val="1665462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D7B8FA-1CED-D844-BA46-9131170CDBC5}"/>
              </a:ext>
            </a:extLst>
          </p:cNvPr>
          <p:cNvSpPr txBox="1"/>
          <p:nvPr/>
        </p:nvSpPr>
        <p:spPr>
          <a:xfrm>
            <a:off x="503765" y="228600"/>
            <a:ext cx="2173817" cy="369332"/>
          </a:xfrm>
          <a:prstGeom prst="rect">
            <a:avLst/>
          </a:prstGeom>
          <a:noFill/>
        </p:spPr>
        <p:txBody>
          <a:bodyPr wrap="square" rtlCol="0">
            <a:spAutoFit/>
          </a:bodyPr>
          <a:lstStyle/>
          <a:p>
            <a:pPr algn="l"/>
            <a:r>
              <a:rPr lang="en-GB"/>
              <a:t>Lesson Eight</a:t>
            </a:r>
            <a:endParaRPr lang="en-US"/>
          </a:p>
        </p:txBody>
      </p:sp>
      <p:sp>
        <p:nvSpPr>
          <p:cNvPr id="4" name="TextBox 3">
            <a:extLst>
              <a:ext uri="{FF2B5EF4-FFF2-40B4-BE49-F238E27FC236}">
                <a16:creationId xmlns:a16="http://schemas.microsoft.com/office/drawing/2014/main" id="{B3649A8A-E744-E84C-81E7-4963BDCF5C04}"/>
              </a:ext>
            </a:extLst>
          </p:cNvPr>
          <p:cNvSpPr txBox="1"/>
          <p:nvPr/>
        </p:nvSpPr>
        <p:spPr>
          <a:xfrm>
            <a:off x="503765" y="1667934"/>
            <a:ext cx="1828800" cy="4154984"/>
          </a:xfrm>
          <a:prstGeom prst="rect">
            <a:avLst/>
          </a:prstGeom>
          <a:noFill/>
        </p:spPr>
        <p:txBody>
          <a:bodyPr wrap="square" rtlCol="0">
            <a:spAutoFit/>
          </a:bodyPr>
          <a:lstStyle/>
          <a:p>
            <a:pPr algn="l"/>
            <a:r>
              <a:rPr lang="en-GB" sz="2400"/>
              <a:t>Objectives</a:t>
            </a:r>
          </a:p>
          <a:p>
            <a:pPr algn="l"/>
            <a:r>
              <a:rPr lang="en-GB" sz="2400"/>
              <a:t>To understand plot</a:t>
            </a:r>
          </a:p>
          <a:p>
            <a:pPr algn="l"/>
            <a:r>
              <a:rPr lang="en-GB" sz="2400"/>
              <a:t>To comment on character</a:t>
            </a:r>
          </a:p>
          <a:p>
            <a:pPr algn="l"/>
            <a:r>
              <a:rPr lang="en-GB" sz="2400"/>
              <a:t>To interpret meaning with regards to plot and character</a:t>
            </a:r>
            <a:endParaRPr lang="en-US" sz="2400"/>
          </a:p>
        </p:txBody>
      </p:sp>
      <p:sp>
        <p:nvSpPr>
          <p:cNvPr id="5" name="TextBox 4">
            <a:extLst>
              <a:ext uri="{FF2B5EF4-FFF2-40B4-BE49-F238E27FC236}">
                <a16:creationId xmlns:a16="http://schemas.microsoft.com/office/drawing/2014/main" id="{75162BD4-0297-3640-BA98-9E178C41CF89}"/>
              </a:ext>
            </a:extLst>
          </p:cNvPr>
          <p:cNvSpPr txBox="1"/>
          <p:nvPr/>
        </p:nvSpPr>
        <p:spPr>
          <a:xfrm>
            <a:off x="4267199" y="1752600"/>
            <a:ext cx="3585633" cy="1569660"/>
          </a:xfrm>
          <a:prstGeom prst="rect">
            <a:avLst/>
          </a:prstGeom>
          <a:noFill/>
        </p:spPr>
        <p:txBody>
          <a:bodyPr wrap="square" rtlCol="0">
            <a:spAutoFit/>
          </a:bodyPr>
          <a:lstStyle/>
          <a:p>
            <a:pPr algn="l"/>
            <a:r>
              <a:rPr lang="en-GB" sz="2400"/>
              <a:t>Outcome</a:t>
            </a:r>
          </a:p>
          <a:p>
            <a:pPr algn="l"/>
            <a:r>
              <a:rPr lang="en-GB" sz="2400"/>
              <a:t>To storyboard acts 2 and 3 using Shakespeare as a narrator</a:t>
            </a:r>
            <a:endParaRPr lang="en-US" sz="2400"/>
          </a:p>
        </p:txBody>
      </p:sp>
    </p:spTree>
    <p:extLst>
      <p:ext uri="{BB962C8B-B14F-4D97-AF65-F5344CB8AC3E}">
        <p14:creationId xmlns:p14="http://schemas.microsoft.com/office/powerpoint/2010/main" val="4267585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36ABAF-09AB-6C44-88E7-9C1F37CE3778}"/>
              </a:ext>
            </a:extLst>
          </p:cNvPr>
          <p:cNvPicPr>
            <a:picLocks noChangeAspect="1"/>
          </p:cNvPicPr>
          <p:nvPr/>
        </p:nvPicPr>
        <p:blipFill rotWithShape="1">
          <a:blip r:embed="rId2"/>
          <a:srcRect t="10342" b="14658"/>
          <a:stretch/>
        </p:blipFill>
        <p:spPr>
          <a:xfrm>
            <a:off x="20" y="10"/>
            <a:ext cx="12191980" cy="6857990"/>
          </a:xfrm>
          <a:prstGeom prst="rect">
            <a:avLst/>
          </a:prstGeom>
        </p:spPr>
      </p:pic>
    </p:spTree>
    <p:extLst>
      <p:ext uri="{BB962C8B-B14F-4D97-AF65-F5344CB8AC3E}">
        <p14:creationId xmlns:p14="http://schemas.microsoft.com/office/powerpoint/2010/main" val="2758123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A4D0F-3A52-8148-98F6-BBB496937BB7}"/>
              </a:ext>
            </a:extLst>
          </p:cNvPr>
          <p:cNvSpPr txBox="1"/>
          <p:nvPr/>
        </p:nvSpPr>
        <p:spPr>
          <a:xfrm>
            <a:off x="793750" y="1011251"/>
            <a:ext cx="6096000" cy="1200329"/>
          </a:xfrm>
          <a:prstGeom prst="rect">
            <a:avLst/>
          </a:prstGeom>
          <a:noFill/>
        </p:spPr>
        <p:txBody>
          <a:bodyPr wrap="square">
            <a:spAutoFit/>
          </a:bodyPr>
          <a:lstStyle/>
          <a:p>
            <a:r>
              <a:rPr lang="en-US">
                <a:hlinkClick r:id="rId2"/>
              </a:rPr>
              <a:t>https://www.youtube.com/watch?v=</a:t>
            </a:r>
            <a:r>
              <a:rPr lang="en-US" err="1">
                <a:hlinkClick r:id="rId2"/>
              </a:rPr>
              <a:t>dRrvQ1vZxcg</a:t>
            </a:r>
            <a:endParaRPr lang="en-GB"/>
          </a:p>
          <a:p>
            <a:r>
              <a:rPr lang="en-GB"/>
              <a:t>  </a:t>
            </a:r>
          </a:p>
          <a:p>
            <a:endParaRPr lang="en-GB"/>
          </a:p>
          <a:p>
            <a:r>
              <a:rPr lang="en-GB"/>
              <a:t>Watch the clip above to remind you of the storyline</a:t>
            </a:r>
            <a:endParaRPr lang="en-US"/>
          </a:p>
        </p:txBody>
      </p:sp>
      <p:sp>
        <p:nvSpPr>
          <p:cNvPr id="5" name="TextBox 4">
            <a:extLst>
              <a:ext uri="{FF2B5EF4-FFF2-40B4-BE49-F238E27FC236}">
                <a16:creationId xmlns:a16="http://schemas.microsoft.com/office/drawing/2014/main" id="{1CC50125-943C-4446-8ED3-8850440E50FF}"/>
              </a:ext>
            </a:extLst>
          </p:cNvPr>
          <p:cNvSpPr txBox="1"/>
          <p:nvPr/>
        </p:nvSpPr>
        <p:spPr>
          <a:xfrm>
            <a:off x="793750" y="4578750"/>
            <a:ext cx="6096000" cy="1477328"/>
          </a:xfrm>
          <a:prstGeom prst="rect">
            <a:avLst/>
          </a:prstGeom>
          <a:noFill/>
        </p:spPr>
        <p:txBody>
          <a:bodyPr wrap="square">
            <a:spAutoFit/>
          </a:bodyPr>
          <a:lstStyle/>
          <a:p>
            <a:r>
              <a:rPr lang="en-US">
                <a:hlinkClick r:id="rId3"/>
              </a:rPr>
              <a:t>https://</a:t>
            </a:r>
            <a:r>
              <a:rPr lang="en-US" err="1">
                <a:hlinkClick r:id="rId3"/>
              </a:rPr>
              <a:t>www.storyboardthat.com</a:t>
            </a:r>
            <a:r>
              <a:rPr lang="en-US">
                <a:hlinkClick r:id="rId3"/>
              </a:rPr>
              <a:t>/storyboard-creator</a:t>
            </a:r>
            <a:endParaRPr lang="en-GB"/>
          </a:p>
          <a:p>
            <a:endParaRPr lang="en-GB"/>
          </a:p>
          <a:p>
            <a:r>
              <a:rPr lang="en-GB"/>
              <a:t>Use this online storyboard tool to create your storyboard of acts 2 and 3</a:t>
            </a:r>
          </a:p>
          <a:p>
            <a:endParaRPr lang="en-US"/>
          </a:p>
        </p:txBody>
      </p:sp>
      <p:pic>
        <p:nvPicPr>
          <p:cNvPr id="6" name="Picture 6">
            <a:extLst>
              <a:ext uri="{FF2B5EF4-FFF2-40B4-BE49-F238E27FC236}">
                <a16:creationId xmlns:a16="http://schemas.microsoft.com/office/drawing/2014/main" id="{091749D6-2AC4-C247-BB2B-8AC51B9A0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360" y="1470304"/>
            <a:ext cx="5110057" cy="3332199"/>
          </a:xfrm>
          <a:prstGeom prst="rect">
            <a:avLst/>
          </a:prstGeom>
        </p:spPr>
      </p:pic>
      <p:sp>
        <p:nvSpPr>
          <p:cNvPr id="8" name="Speech Bubble: Rectangle 7">
            <a:extLst>
              <a:ext uri="{FF2B5EF4-FFF2-40B4-BE49-F238E27FC236}">
                <a16:creationId xmlns:a16="http://schemas.microsoft.com/office/drawing/2014/main" id="{E0D2E237-C4DF-BA45-9F47-E8B6B23E4F62}"/>
              </a:ext>
            </a:extLst>
          </p:cNvPr>
          <p:cNvSpPr/>
          <p:nvPr/>
        </p:nvSpPr>
        <p:spPr>
          <a:xfrm>
            <a:off x="2666999" y="2450896"/>
            <a:ext cx="2999317" cy="1371014"/>
          </a:xfrm>
          <a:prstGeom prst="wedgeRectCallout">
            <a:avLst>
              <a:gd name="adj1" fmla="val 85025"/>
              <a:gd name="adj2" fmla="val -3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Use Shakespeare as a narrator- the person that tells the story.</a:t>
            </a:r>
            <a:endParaRPr lang="en-US"/>
          </a:p>
        </p:txBody>
      </p:sp>
    </p:spTree>
    <p:extLst>
      <p:ext uri="{BB962C8B-B14F-4D97-AF65-F5344CB8AC3E}">
        <p14:creationId xmlns:p14="http://schemas.microsoft.com/office/powerpoint/2010/main" val="580542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F22203-0E63-CB42-A9B5-1DCE1C0E842B}"/>
              </a:ext>
            </a:extLst>
          </p:cNvPr>
          <p:cNvSpPr txBox="1"/>
          <p:nvPr/>
        </p:nvSpPr>
        <p:spPr>
          <a:xfrm>
            <a:off x="804333" y="804333"/>
            <a:ext cx="6206067" cy="369332"/>
          </a:xfrm>
          <a:prstGeom prst="rect">
            <a:avLst/>
          </a:prstGeom>
          <a:noFill/>
        </p:spPr>
        <p:txBody>
          <a:bodyPr wrap="square" rtlCol="0">
            <a:spAutoFit/>
          </a:bodyPr>
          <a:lstStyle/>
          <a:p>
            <a:pPr algn="l"/>
            <a:r>
              <a:rPr lang="en-GB"/>
              <a:t>Lesson Nine</a:t>
            </a:r>
            <a:endParaRPr lang="en-US"/>
          </a:p>
        </p:txBody>
      </p:sp>
      <p:sp>
        <p:nvSpPr>
          <p:cNvPr id="3" name="TextBox 2">
            <a:extLst>
              <a:ext uri="{FF2B5EF4-FFF2-40B4-BE49-F238E27FC236}">
                <a16:creationId xmlns:a16="http://schemas.microsoft.com/office/drawing/2014/main" id="{9CF17CE6-DDF3-D440-A9A6-3D48152C95D1}"/>
              </a:ext>
            </a:extLst>
          </p:cNvPr>
          <p:cNvSpPr txBox="1"/>
          <p:nvPr/>
        </p:nvSpPr>
        <p:spPr>
          <a:xfrm>
            <a:off x="698500" y="1873250"/>
            <a:ext cx="6311900" cy="4154984"/>
          </a:xfrm>
          <a:prstGeom prst="rect">
            <a:avLst/>
          </a:prstGeom>
          <a:noFill/>
        </p:spPr>
        <p:txBody>
          <a:bodyPr wrap="square" rtlCol="0">
            <a:spAutoFit/>
          </a:bodyPr>
          <a:lstStyle/>
          <a:p>
            <a:pPr algn="l"/>
            <a:r>
              <a:rPr lang="en-GB" sz="2400" dirty="0"/>
              <a:t>Objectives:</a:t>
            </a:r>
          </a:p>
          <a:p>
            <a:pPr algn="l"/>
            <a:endParaRPr lang="en-GB" sz="2400" dirty="0"/>
          </a:p>
          <a:p>
            <a:pPr algn="l"/>
            <a:r>
              <a:rPr lang="en-GB" sz="2400" dirty="0"/>
              <a:t>To read and interpret act 4</a:t>
            </a:r>
          </a:p>
          <a:p>
            <a:pPr algn="l"/>
            <a:endParaRPr lang="en-GB" sz="2400" dirty="0"/>
          </a:p>
          <a:p>
            <a:pPr algn="l"/>
            <a:r>
              <a:rPr lang="en-GB" sz="2400" dirty="0"/>
              <a:t>To understand the term dramatic irony and its use</a:t>
            </a:r>
          </a:p>
          <a:p>
            <a:pPr algn="l"/>
            <a:endParaRPr lang="en-GB" sz="2400" dirty="0"/>
          </a:p>
          <a:p>
            <a:pPr algn="l"/>
            <a:r>
              <a:rPr lang="en-GB" sz="2400" dirty="0"/>
              <a:t>To create a written piece of work</a:t>
            </a:r>
          </a:p>
          <a:p>
            <a:pPr algn="l"/>
            <a:endParaRPr lang="en-GB" sz="2400" dirty="0"/>
          </a:p>
          <a:p>
            <a:pPr algn="l"/>
            <a:endParaRPr lang="en-GB" sz="2400" dirty="0"/>
          </a:p>
          <a:p>
            <a:pPr algn="l"/>
            <a:endParaRPr lang="en-GB" sz="2400" dirty="0"/>
          </a:p>
        </p:txBody>
      </p:sp>
      <p:sp>
        <p:nvSpPr>
          <p:cNvPr id="4" name="TextBox 3">
            <a:extLst>
              <a:ext uri="{FF2B5EF4-FFF2-40B4-BE49-F238E27FC236}">
                <a16:creationId xmlns:a16="http://schemas.microsoft.com/office/drawing/2014/main" id="{B2E98CA8-1890-A14E-97BB-2DA932D385C9}"/>
              </a:ext>
            </a:extLst>
          </p:cNvPr>
          <p:cNvSpPr txBox="1"/>
          <p:nvPr/>
        </p:nvSpPr>
        <p:spPr>
          <a:xfrm>
            <a:off x="5181600" y="2514600"/>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6AD76290-1961-E346-B355-BF3ED12226A6}"/>
              </a:ext>
            </a:extLst>
          </p:cNvPr>
          <p:cNvSpPr txBox="1"/>
          <p:nvPr/>
        </p:nvSpPr>
        <p:spPr>
          <a:xfrm>
            <a:off x="7076017" y="2035076"/>
            <a:ext cx="4417483" cy="2308324"/>
          </a:xfrm>
          <a:prstGeom prst="rect">
            <a:avLst/>
          </a:prstGeom>
          <a:noFill/>
        </p:spPr>
        <p:txBody>
          <a:bodyPr wrap="square" rtlCol="0">
            <a:spAutoFit/>
          </a:bodyPr>
          <a:lstStyle/>
          <a:p>
            <a:pPr algn="l"/>
            <a:r>
              <a:rPr lang="en-GB" sz="2400" dirty="0"/>
              <a:t>Outcomes:</a:t>
            </a:r>
          </a:p>
          <a:p>
            <a:pPr algn="l"/>
            <a:endParaRPr lang="en-GB" sz="2400" dirty="0"/>
          </a:p>
          <a:p>
            <a:pPr algn="l"/>
            <a:r>
              <a:rPr lang="en-GB" sz="2400" dirty="0"/>
              <a:t>To have a debate with family members</a:t>
            </a:r>
          </a:p>
          <a:p>
            <a:pPr algn="l"/>
            <a:r>
              <a:rPr lang="en-GB" sz="2400" dirty="0"/>
              <a:t>To create a fact sheet</a:t>
            </a:r>
          </a:p>
          <a:p>
            <a:pPr algn="l"/>
            <a:endParaRPr lang="en-US" sz="2400" dirty="0"/>
          </a:p>
        </p:txBody>
      </p:sp>
    </p:spTree>
    <p:extLst>
      <p:ext uri="{BB962C8B-B14F-4D97-AF65-F5344CB8AC3E}">
        <p14:creationId xmlns:p14="http://schemas.microsoft.com/office/powerpoint/2010/main" val="3645931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88318" y="125170"/>
            <a:ext cx="4977976" cy="1454051"/>
          </a:xfrm>
        </p:spPr>
        <p:txBody>
          <a:bodyPr vert="horz" lIns="91440" tIns="45720" rIns="91440" bIns="45720" rtlCol="0" anchor="ctr">
            <a:normAutofit/>
          </a:bodyPr>
          <a:lstStyle/>
          <a:p>
            <a:r>
              <a:rPr lang="en-US" sz="1800">
                <a:solidFill>
                  <a:srgbClr val="000000"/>
                </a:solidFill>
              </a:rPr>
              <a:t>Friar Lawrence gives Juliet the potion (Act 4, Scene 1). </a:t>
            </a:r>
            <a:r>
              <a:rPr lang="en-US" sz="1800">
                <a:solidFill>
                  <a:srgbClr val="000000"/>
                </a:solidFill>
                <a:hlinkClick r:id="rId3"/>
              </a:rPr>
              <a:t>https://www.youtube.com/watch?v=_BQ1n4TARa4</a:t>
            </a:r>
            <a:br>
              <a:rPr lang="en-US" sz="1800">
                <a:solidFill>
                  <a:srgbClr val="000000"/>
                </a:solidFill>
              </a:rPr>
            </a:br>
            <a:endParaRPr lang="en-US" sz="1800">
              <a:solidFill>
                <a:srgbClr val="000000"/>
              </a:solidFill>
            </a:endParaRPr>
          </a:p>
        </p:txBody>
      </p:sp>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6174B14-9F00-AA43-9588-ADBB6EDC53B9}"/>
              </a:ext>
            </a:extLst>
          </p:cNvPr>
          <p:cNvPicPr>
            <a:picLocks noChangeAspect="1"/>
          </p:cNvPicPr>
          <p:nvPr/>
        </p:nvPicPr>
        <p:blipFill rotWithShape="1">
          <a:blip r:embed="rId4">
            <a:alphaModFix/>
          </a:blip>
          <a:srcRect t="4018" r="1" b="475"/>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extBox 2"/>
          <p:cNvSpPr txBox="1"/>
          <p:nvPr/>
        </p:nvSpPr>
        <p:spPr>
          <a:xfrm>
            <a:off x="5975616" y="2825497"/>
            <a:ext cx="4977578" cy="363928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000">
                <a:solidFill>
                  <a:srgbClr val="000000"/>
                </a:solidFill>
              </a:rPr>
              <a:t>What do we mean by complicit?- use a dictionary to find the meaning</a:t>
            </a:r>
          </a:p>
          <a:p>
            <a:pPr indent="-228600">
              <a:lnSpc>
                <a:spcPct val="90000"/>
              </a:lnSpc>
              <a:spcAft>
                <a:spcPts val="600"/>
              </a:spcAft>
              <a:buFont typeface="Arial" panose="020B0604020202020204" pitchFamily="34" charset="0"/>
              <a:buChar char="•"/>
            </a:pPr>
            <a:r>
              <a:rPr lang="en-US" sz="1000">
                <a:solidFill>
                  <a:srgbClr val="000000"/>
                </a:solidFill>
              </a:rPr>
              <a:t>Who has been complicit so far in the play?- what might Shakespeare be trying to show the audience?</a:t>
            </a:r>
          </a:p>
          <a:p>
            <a:pPr indent="-228600">
              <a:lnSpc>
                <a:spcPct val="90000"/>
              </a:lnSpc>
              <a:spcAft>
                <a:spcPts val="600"/>
              </a:spcAft>
              <a:buFont typeface="Arial" panose="020B0604020202020204" pitchFamily="34" charset="0"/>
              <a:buChar char="•"/>
            </a:pPr>
            <a:endParaRPr lang="en-US" sz="1000">
              <a:solidFill>
                <a:srgbClr val="000000"/>
              </a:solidFill>
            </a:endParaRPr>
          </a:p>
          <a:p>
            <a:pPr indent="-228600">
              <a:lnSpc>
                <a:spcPct val="90000"/>
              </a:lnSpc>
              <a:spcAft>
                <a:spcPts val="600"/>
              </a:spcAft>
              <a:buFont typeface="Arial" panose="020B0604020202020204" pitchFamily="34" charset="0"/>
              <a:buChar char="•"/>
            </a:pPr>
            <a:r>
              <a:rPr lang="en-US" sz="1000">
                <a:solidFill>
                  <a:srgbClr val="000000"/>
                </a:solidFill>
              </a:rPr>
              <a:t>Read Act 4, Scene 1</a:t>
            </a:r>
          </a:p>
          <a:p>
            <a:pPr indent="-228600">
              <a:lnSpc>
                <a:spcPct val="90000"/>
              </a:lnSpc>
              <a:spcAft>
                <a:spcPts val="600"/>
              </a:spcAft>
              <a:buFont typeface="Arial" panose="020B0604020202020204" pitchFamily="34" charset="0"/>
              <a:buChar char="•"/>
            </a:pPr>
            <a:r>
              <a:rPr lang="en-US" sz="1000">
                <a:solidFill>
                  <a:srgbClr val="000000"/>
                </a:solidFill>
              </a:rPr>
              <a:t>Dramatic irony – what do we know that Paris does not? </a:t>
            </a:r>
          </a:p>
          <a:p>
            <a:pPr indent="-228600">
              <a:lnSpc>
                <a:spcPct val="90000"/>
              </a:lnSpc>
              <a:spcAft>
                <a:spcPts val="600"/>
              </a:spcAft>
              <a:buFont typeface="Arial" panose="020B0604020202020204" pitchFamily="34" charset="0"/>
              <a:buChar char="•"/>
            </a:pPr>
            <a:r>
              <a:rPr lang="en-US" sz="1000">
                <a:solidFill>
                  <a:srgbClr val="000000"/>
                </a:solidFill>
              </a:rPr>
              <a:t>How does this create tension in this scene?</a:t>
            </a:r>
          </a:p>
          <a:p>
            <a:pPr indent="-228600">
              <a:lnSpc>
                <a:spcPct val="90000"/>
              </a:lnSpc>
              <a:spcAft>
                <a:spcPts val="600"/>
              </a:spcAft>
              <a:buFont typeface="Arial" panose="020B0604020202020204" pitchFamily="34" charset="0"/>
              <a:buChar char="•"/>
            </a:pPr>
            <a:endParaRPr lang="en-US" sz="1000">
              <a:solidFill>
                <a:srgbClr val="000000"/>
              </a:solidFill>
            </a:endParaRPr>
          </a:p>
          <a:p>
            <a:pPr indent="-228600">
              <a:lnSpc>
                <a:spcPct val="90000"/>
              </a:lnSpc>
              <a:spcAft>
                <a:spcPts val="600"/>
              </a:spcAft>
              <a:buFont typeface="Arial" panose="020B0604020202020204" pitchFamily="34" charset="0"/>
              <a:buChar char="•"/>
            </a:pPr>
            <a:r>
              <a:rPr lang="en-US" sz="1000">
                <a:solidFill>
                  <a:srgbClr val="000000"/>
                </a:solidFill>
              </a:rPr>
              <a:t>Think about how Juliet and Paris speak to each other (short sentences, Juliet speaks in riddles to Paris.</a:t>
            </a:r>
          </a:p>
          <a:p>
            <a:pPr indent="-228600">
              <a:lnSpc>
                <a:spcPct val="90000"/>
              </a:lnSpc>
              <a:spcAft>
                <a:spcPts val="600"/>
              </a:spcAft>
              <a:buFont typeface="Arial" panose="020B0604020202020204" pitchFamily="34" charset="0"/>
              <a:buChar char="•"/>
            </a:pPr>
            <a:r>
              <a:rPr lang="en-US" sz="1000">
                <a:solidFill>
                  <a:srgbClr val="000000"/>
                </a:solidFill>
              </a:rPr>
              <a:t>Compare this to how Romeo and Juliet speak to each other (eg Balcony Scene)</a:t>
            </a:r>
          </a:p>
          <a:p>
            <a:pPr indent="-228600">
              <a:lnSpc>
                <a:spcPct val="90000"/>
              </a:lnSpc>
              <a:spcAft>
                <a:spcPts val="600"/>
              </a:spcAft>
              <a:buFont typeface="Arial" panose="020B0604020202020204" pitchFamily="34" charset="0"/>
              <a:buChar char="•"/>
            </a:pPr>
            <a:endParaRPr lang="en-US" sz="1000">
              <a:solidFill>
                <a:srgbClr val="000000"/>
              </a:solidFill>
            </a:endParaRPr>
          </a:p>
          <a:p>
            <a:pPr indent="-228600">
              <a:lnSpc>
                <a:spcPct val="90000"/>
              </a:lnSpc>
              <a:spcAft>
                <a:spcPts val="600"/>
              </a:spcAft>
              <a:buFont typeface="Arial" panose="020B0604020202020204" pitchFamily="34" charset="0"/>
              <a:buChar char="•"/>
            </a:pPr>
            <a:r>
              <a:rPr lang="en-US" sz="1000">
                <a:solidFill>
                  <a:srgbClr val="000000"/>
                </a:solidFill>
              </a:rPr>
              <a:t>What do the following quotes suggest?</a:t>
            </a:r>
          </a:p>
          <a:p>
            <a:pPr indent="-228600">
              <a:lnSpc>
                <a:spcPct val="90000"/>
              </a:lnSpc>
              <a:spcAft>
                <a:spcPts val="600"/>
              </a:spcAft>
              <a:buFont typeface="Arial" panose="020B0604020202020204" pitchFamily="34" charset="0"/>
              <a:buChar char="•"/>
            </a:pPr>
            <a:r>
              <a:rPr lang="en-US" sz="1000">
                <a:solidFill>
                  <a:srgbClr val="000000"/>
                </a:solidFill>
              </a:rPr>
              <a:t>Line 19 – ‘That may be, sir, when I may be a wife’ – when can she be a wife?</a:t>
            </a:r>
          </a:p>
          <a:p>
            <a:pPr indent="-228600">
              <a:lnSpc>
                <a:spcPct val="90000"/>
              </a:lnSpc>
              <a:spcAft>
                <a:spcPts val="600"/>
              </a:spcAft>
              <a:buFont typeface="Arial" panose="020B0604020202020204" pitchFamily="34" charset="0"/>
              <a:buChar char="•"/>
            </a:pPr>
            <a:r>
              <a:rPr lang="en-US" sz="1000">
                <a:solidFill>
                  <a:srgbClr val="000000"/>
                </a:solidFill>
              </a:rPr>
              <a:t>Line 25 – ‘I will confess to you that I love him’ – what is her double meaning? (loves God and Romeo)</a:t>
            </a:r>
          </a:p>
          <a:p>
            <a:pPr indent="-228600">
              <a:lnSpc>
                <a:spcPct val="90000"/>
              </a:lnSpc>
              <a:spcAft>
                <a:spcPts val="600"/>
              </a:spcAft>
              <a:buFont typeface="Arial" panose="020B0604020202020204" pitchFamily="34" charset="0"/>
              <a:buChar char="•"/>
            </a:pPr>
            <a:r>
              <a:rPr lang="en-US" sz="1000">
                <a:solidFill>
                  <a:srgbClr val="000000"/>
                </a:solidFill>
              </a:rPr>
              <a:t>Lines 27-28 – ‘Being spoke behind your back, than to your face’ – what will she not say to Paris’s face?</a:t>
            </a:r>
          </a:p>
          <a:p>
            <a:pPr indent="-228600">
              <a:lnSpc>
                <a:spcPct val="90000"/>
              </a:lnSpc>
              <a:spcAft>
                <a:spcPts val="600"/>
              </a:spcAft>
              <a:buFont typeface="Arial" panose="020B0604020202020204" pitchFamily="34" charset="0"/>
              <a:buChar char="•"/>
            </a:pPr>
            <a:r>
              <a:rPr lang="en-US" sz="1000">
                <a:solidFill>
                  <a:srgbClr val="000000"/>
                </a:solidFill>
              </a:rPr>
              <a:t>Lines 35 to 36 – what does Juliet mean when she says her face ‘is not mine own’? Who does it belong to?</a:t>
            </a:r>
          </a:p>
          <a:p>
            <a:pPr indent="-228600">
              <a:lnSpc>
                <a:spcPct val="90000"/>
              </a:lnSpc>
              <a:spcAft>
                <a:spcPts val="600"/>
              </a:spcAft>
              <a:buFont typeface="Arial" panose="020B0604020202020204" pitchFamily="34" charset="0"/>
              <a:buChar char="•"/>
            </a:pPr>
            <a:endParaRPr lang="en-US" sz="1000">
              <a:solidFill>
                <a:srgbClr val="000000"/>
              </a:solidFill>
            </a:endParaRPr>
          </a:p>
        </p:txBody>
      </p:sp>
      <p:sp>
        <p:nvSpPr>
          <p:cNvPr id="4" name="Arrow: Down 3">
            <a:extLst>
              <a:ext uri="{FF2B5EF4-FFF2-40B4-BE49-F238E27FC236}">
                <a16:creationId xmlns:a16="http://schemas.microsoft.com/office/drawing/2014/main" id="{3F7B1CE8-E907-1C49-8642-7CFB21E901C7}"/>
              </a:ext>
            </a:extLst>
          </p:cNvPr>
          <p:cNvSpPr/>
          <p:nvPr/>
        </p:nvSpPr>
        <p:spPr>
          <a:xfrm>
            <a:off x="4828607" y="1106509"/>
            <a:ext cx="3919423" cy="1211331"/>
          </a:xfrm>
          <a:prstGeom prst="downArrow">
            <a:avLst>
              <a:gd name="adj1" fmla="val 50000"/>
              <a:gd name="adj2" fmla="val 24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Answer the given questions</a:t>
            </a:r>
            <a:endParaRPr lang="en-US" dirty="0"/>
          </a:p>
        </p:txBody>
      </p:sp>
    </p:spTree>
    <p:extLst>
      <p:ext uri="{BB962C8B-B14F-4D97-AF65-F5344CB8AC3E}">
        <p14:creationId xmlns:p14="http://schemas.microsoft.com/office/powerpoint/2010/main" val="2446072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699" y="914400"/>
            <a:ext cx="10259291" cy="2862322"/>
          </a:xfrm>
          <a:prstGeom prst="rect">
            <a:avLst/>
          </a:prstGeom>
          <a:noFill/>
        </p:spPr>
        <p:txBody>
          <a:bodyPr wrap="square" rtlCol="0">
            <a:spAutoFit/>
          </a:bodyPr>
          <a:lstStyle/>
          <a:p>
            <a:r>
              <a:rPr lang="en-GB" sz="2000" dirty="0"/>
              <a:t>Look through lines 44 to 126.</a:t>
            </a:r>
          </a:p>
          <a:p>
            <a:endParaRPr lang="en-GB" sz="2000" dirty="0"/>
          </a:p>
          <a:p>
            <a:r>
              <a:rPr lang="en-GB" sz="2000" dirty="0"/>
              <a:t>Find quotes which prove Friar Lawrence is complicit in the deaths of Romeo and Juliet.</a:t>
            </a:r>
          </a:p>
          <a:p>
            <a:endParaRPr lang="en-GB" sz="2000" dirty="0"/>
          </a:p>
          <a:p>
            <a:endParaRPr lang="en-GB" sz="2000" dirty="0"/>
          </a:p>
          <a:p>
            <a:r>
              <a:rPr lang="en-GB" sz="2000" dirty="0"/>
              <a:t>Debate: work with your family- one side believes Friar Lawrence did the right thing trying to help Romeo and Juliet.  The other side believes he did the wrong thing.  In your argument, include references to the text and contextual information which might have led him to his decision to help.</a:t>
            </a:r>
          </a:p>
        </p:txBody>
      </p:sp>
      <p:sp>
        <p:nvSpPr>
          <p:cNvPr id="4" name="TextBox 3"/>
          <p:cNvSpPr txBox="1"/>
          <p:nvPr/>
        </p:nvSpPr>
        <p:spPr>
          <a:xfrm>
            <a:off x="1094509" y="3928963"/>
            <a:ext cx="10127673" cy="2246769"/>
          </a:xfrm>
          <a:prstGeom prst="rect">
            <a:avLst/>
          </a:prstGeom>
          <a:noFill/>
          <a:ln>
            <a:solidFill>
              <a:schemeClr val="tx1"/>
            </a:solidFill>
          </a:ln>
        </p:spPr>
        <p:txBody>
          <a:bodyPr wrap="square" rtlCol="0">
            <a:spAutoFit/>
          </a:bodyPr>
          <a:lstStyle/>
          <a:p>
            <a:r>
              <a:rPr lang="en-GB" sz="2000" dirty="0">
                <a:solidFill>
                  <a:srgbClr val="FF0000"/>
                </a:solidFill>
              </a:rPr>
              <a:t>Consider: did Friar Lawrence do the right thing?  What should have done instead? Who should he have told?</a:t>
            </a:r>
          </a:p>
          <a:p>
            <a:endParaRPr lang="en-GB" sz="2000" dirty="0">
              <a:solidFill>
                <a:srgbClr val="FF0000"/>
              </a:solidFill>
            </a:endParaRPr>
          </a:p>
          <a:p>
            <a:r>
              <a:rPr lang="en-GB" sz="2000" dirty="0">
                <a:solidFill>
                  <a:srgbClr val="FF0000"/>
                </a:solidFill>
              </a:rPr>
              <a:t>Activity: if you knew someone was doing the wrong thing what would you do?</a:t>
            </a:r>
          </a:p>
          <a:p>
            <a:r>
              <a:rPr lang="en-GB" sz="2000" dirty="0">
                <a:solidFill>
                  <a:srgbClr val="FF0000"/>
                </a:solidFill>
              </a:rPr>
              <a:t>  Who would you speak to? How could you help them do the right thing?</a:t>
            </a:r>
          </a:p>
          <a:p>
            <a:endParaRPr lang="en-GB" sz="2000" dirty="0">
              <a:solidFill>
                <a:srgbClr val="FF0000"/>
              </a:solidFill>
            </a:endParaRPr>
          </a:p>
          <a:p>
            <a:r>
              <a:rPr lang="en-GB" sz="2000" dirty="0">
                <a:solidFill>
                  <a:srgbClr val="FF0000"/>
                </a:solidFill>
              </a:rPr>
              <a:t>Create a fact sheet on ‘doing the right thing’</a:t>
            </a:r>
          </a:p>
        </p:txBody>
      </p:sp>
      <p:sp>
        <p:nvSpPr>
          <p:cNvPr id="5" name="TextBox 4">
            <a:extLst>
              <a:ext uri="{FF2B5EF4-FFF2-40B4-BE49-F238E27FC236}">
                <a16:creationId xmlns:a16="http://schemas.microsoft.com/office/drawing/2014/main" id="{50363952-C93D-ED40-B16D-5EA1BBE22E0B}"/>
              </a:ext>
            </a:extLst>
          </p:cNvPr>
          <p:cNvSpPr txBox="1"/>
          <p:nvPr/>
        </p:nvSpPr>
        <p:spPr>
          <a:xfrm>
            <a:off x="4910667" y="375335"/>
            <a:ext cx="6096000" cy="923330"/>
          </a:xfrm>
          <a:prstGeom prst="rect">
            <a:avLst/>
          </a:prstGeom>
          <a:noFill/>
        </p:spPr>
        <p:txBody>
          <a:bodyPr wrap="square">
            <a:spAutoFit/>
          </a:bodyPr>
          <a:lstStyle/>
          <a:p>
            <a:r>
              <a:rPr lang="en-US" dirty="0">
                <a:hlinkClick r:id="rId2"/>
              </a:rPr>
              <a:t>https://</a:t>
            </a:r>
            <a:r>
              <a:rPr lang="en-US" dirty="0" err="1">
                <a:hlinkClick r:id="rId2"/>
              </a:rPr>
              <a:t>www.sparknotes.com</a:t>
            </a:r>
            <a:r>
              <a:rPr lang="en-US" dirty="0">
                <a:hlinkClick r:id="rId2"/>
              </a:rPr>
              <a:t>/</a:t>
            </a:r>
            <a:r>
              <a:rPr lang="en-US" dirty="0" err="1">
                <a:hlinkClick r:id="rId2"/>
              </a:rPr>
              <a:t>nofear</a:t>
            </a:r>
            <a:r>
              <a:rPr lang="en-US" dirty="0">
                <a:hlinkClick r:id="rId2"/>
              </a:rPr>
              <a:t>/shakespeare/</a:t>
            </a:r>
            <a:r>
              <a:rPr lang="en-US" dirty="0" err="1">
                <a:hlinkClick r:id="rId2"/>
              </a:rPr>
              <a:t>romeojuliet</a:t>
            </a:r>
            <a:r>
              <a:rPr lang="en-US" dirty="0">
                <a:hlinkClick r:id="rId2"/>
              </a:rPr>
              <a:t>/page_208/</a:t>
            </a:r>
            <a:endParaRPr lang="en-GB" dirty="0"/>
          </a:p>
          <a:p>
            <a:endParaRPr lang="en-US" dirty="0"/>
          </a:p>
        </p:txBody>
      </p:sp>
      <p:pic>
        <p:nvPicPr>
          <p:cNvPr id="8" name="Picture 7">
            <a:extLst>
              <a:ext uri="{FF2B5EF4-FFF2-40B4-BE49-F238E27FC236}">
                <a16:creationId xmlns:a16="http://schemas.microsoft.com/office/drawing/2014/main" id="{2F33A69C-B057-5D45-8173-5E35D223C5D1}"/>
              </a:ext>
            </a:extLst>
          </p:cNvPr>
          <p:cNvPicPr>
            <a:picLocks noChangeAspect="1"/>
          </p:cNvPicPr>
          <p:nvPr/>
        </p:nvPicPr>
        <p:blipFill rotWithShape="1">
          <a:blip r:embed="rId3"/>
          <a:srcRect l="-1" r="-1653" b="7788"/>
          <a:stretch/>
        </p:blipFill>
        <p:spPr>
          <a:xfrm>
            <a:off x="10638813" y="837000"/>
            <a:ext cx="1166737" cy="1632918"/>
          </a:xfrm>
          <a:prstGeom prst="rect">
            <a:avLst/>
          </a:prstGeom>
        </p:spPr>
      </p:pic>
      <p:pic>
        <p:nvPicPr>
          <p:cNvPr id="11" name="Picture 10">
            <a:extLst>
              <a:ext uri="{FF2B5EF4-FFF2-40B4-BE49-F238E27FC236}">
                <a16:creationId xmlns:a16="http://schemas.microsoft.com/office/drawing/2014/main" id="{D0198F2B-9EFC-1145-99C4-FEDB0257CD51}"/>
              </a:ext>
            </a:extLst>
          </p:cNvPr>
          <p:cNvPicPr>
            <a:picLocks noChangeAspect="1"/>
          </p:cNvPicPr>
          <p:nvPr/>
        </p:nvPicPr>
        <p:blipFill>
          <a:blip r:embed="rId4"/>
          <a:stretch>
            <a:fillRect/>
          </a:stretch>
        </p:blipFill>
        <p:spPr>
          <a:xfrm>
            <a:off x="9808296" y="4315787"/>
            <a:ext cx="1661034" cy="2346093"/>
          </a:xfrm>
          <a:prstGeom prst="rect">
            <a:avLst/>
          </a:prstGeom>
        </p:spPr>
      </p:pic>
    </p:spTree>
    <p:extLst>
      <p:ext uri="{BB962C8B-B14F-4D97-AF65-F5344CB8AC3E}">
        <p14:creationId xmlns:p14="http://schemas.microsoft.com/office/powerpoint/2010/main" val="66333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rot="16200000">
            <a:off x="2648605" y="-1907149"/>
            <a:ext cx="6534578" cy="10681386"/>
          </a:xfrm>
          <a:prstGeom prst="rect">
            <a:avLst/>
          </a:prstGeom>
        </p:spPr>
        <p:txBody>
          <a:bodyPr wrap="square">
            <a:spAutoFit/>
          </a:bodyPr>
          <a:lstStyle/>
          <a:p>
            <a:pPr>
              <a:lnSpc>
                <a:spcPct val="115000"/>
              </a:lnSpc>
              <a:spcAft>
                <a:spcPts val="0"/>
              </a:spcAft>
            </a:pPr>
            <a:r>
              <a:rPr lang="en-GB" sz="1600" b="1" i="1" u="sng">
                <a:solidFill>
                  <a:srgbClr val="000000"/>
                </a:solidFill>
                <a:latin typeface="DIN-BoldItalic"/>
                <a:ea typeface="Calibri" panose="020F0502020204030204" pitchFamily="34" charset="0"/>
                <a:cs typeface="DIN-BoldItalic"/>
              </a:rPr>
              <a:t>Romeo and Juliet: </a:t>
            </a:r>
            <a:r>
              <a:rPr lang="en-GB" sz="1600" b="1" u="sng">
                <a:solidFill>
                  <a:srgbClr val="000000"/>
                </a:solidFill>
                <a:latin typeface="DIN-Bold"/>
                <a:ea typeface="Calibri" panose="020F0502020204030204" pitchFamily="34" charset="0"/>
                <a:cs typeface="DIN-Bold"/>
              </a:rPr>
              <a:t>WHOOSH!</a:t>
            </a:r>
          </a:p>
          <a:p>
            <a:pPr>
              <a:lnSpc>
                <a:spcPct val="115000"/>
              </a:lnSpc>
              <a:spcAft>
                <a:spcPts val="0"/>
              </a:spcAft>
            </a:pPr>
            <a:endParaRPr lang="en-GB" sz="1400" b="1">
              <a:solidFill>
                <a:srgbClr val="000000"/>
              </a:solidFill>
              <a:latin typeface="DIN-Bold"/>
              <a:ea typeface="Calibri" panose="020F0502020204030204" pitchFamily="34" charset="0"/>
              <a:cs typeface="Times New Roman" panose="02020603050405020304" pitchFamily="18" charset="0"/>
            </a:endParaRP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Once upon a time in the city of Verona, there were two great families: the Capulets and the Montagues. On one side of the city lived </a:t>
            </a:r>
            <a:r>
              <a:rPr lang="en-GB" sz="1400" b="1">
                <a:solidFill>
                  <a:srgbClr val="000000"/>
                </a:solidFill>
                <a:latin typeface="DIN-Bold"/>
                <a:ea typeface="Calibri" panose="020F0502020204030204" pitchFamily="34" charset="0"/>
                <a:cs typeface="DIN-Bold"/>
              </a:rPr>
              <a:t>Lord Capulet</a:t>
            </a:r>
            <a:r>
              <a:rPr lang="en-GB" sz="1400">
                <a:solidFill>
                  <a:srgbClr val="000000"/>
                </a:solidFill>
                <a:latin typeface="DIN-Medium"/>
                <a:ea typeface="Calibri" panose="020F0502020204030204" pitchFamily="34" charset="0"/>
                <a:cs typeface="DIN-Medium"/>
              </a:rPr>
              <a:t>, who was rich and powerful.</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He lived with his wife </a:t>
            </a:r>
            <a:r>
              <a:rPr lang="en-GB" sz="1400" b="1">
                <a:solidFill>
                  <a:srgbClr val="000000"/>
                </a:solidFill>
                <a:latin typeface="DIN-Bold"/>
                <a:ea typeface="Calibri" panose="020F0502020204030204" pitchFamily="34" charset="0"/>
                <a:cs typeface="DIN-Bold"/>
              </a:rPr>
              <a:t>Lady Capulet</a:t>
            </a:r>
            <a:r>
              <a:rPr lang="en-GB" sz="1400">
                <a:solidFill>
                  <a:srgbClr val="000000"/>
                </a:solidFill>
                <a:latin typeface="DIN-Medium"/>
                <a:ea typeface="Calibri" panose="020F0502020204030204" pitchFamily="34" charset="0"/>
                <a:cs typeface="DIN-Medium"/>
              </a:rPr>
              <a:t>, who always stood by her man, and they had an only child – a daughter, </a:t>
            </a:r>
            <a:r>
              <a:rPr lang="en-GB" sz="1400" b="1">
                <a:solidFill>
                  <a:srgbClr val="000000"/>
                </a:solidFill>
                <a:latin typeface="DIN-Bold"/>
                <a:ea typeface="Calibri" panose="020F0502020204030204" pitchFamily="34" charset="0"/>
                <a:cs typeface="DIN-Bold"/>
              </a:rPr>
              <a:t>Juliet</a:t>
            </a:r>
            <a:r>
              <a:rPr lang="en-GB" sz="1400">
                <a:solidFill>
                  <a:srgbClr val="000000"/>
                </a:solidFill>
                <a:latin typeface="DIN-Medium"/>
                <a:ea typeface="Calibri" panose="020F0502020204030204" pitchFamily="34" charset="0"/>
                <a:cs typeface="DIN-Medium"/>
              </a:rPr>
              <a:t>, who was fourteen. Like most wealthy young girls of the time, Juliet spent most of her time at home, under the watchful eye of her parents, BUT the person she learnt most about the world from was her </a:t>
            </a:r>
            <a:r>
              <a:rPr lang="en-GB" sz="1400" b="1">
                <a:solidFill>
                  <a:srgbClr val="000000"/>
                </a:solidFill>
                <a:latin typeface="DIN-Bold"/>
                <a:ea typeface="Calibri" panose="020F0502020204030204" pitchFamily="34" charset="0"/>
                <a:cs typeface="DIN-Bold"/>
              </a:rPr>
              <a:t>Nurse</a:t>
            </a:r>
            <a:r>
              <a:rPr lang="en-GB" sz="1400">
                <a:solidFill>
                  <a:srgbClr val="000000"/>
                </a:solidFill>
                <a:latin typeface="DIN-Medium"/>
                <a:ea typeface="Calibri" panose="020F0502020204030204" pitchFamily="34" charset="0"/>
                <a:cs typeface="DIN-Medium"/>
              </a:rPr>
              <a:t>. The Nurse loved Juliet with all her heart: she had worked for the Capulets since Juliet was born, and she was more like a mum to Juliet than Lady Capulet was. These two whispered their secrets to each other and were the best of friends. The Capulets also had a nephew called </a:t>
            </a:r>
            <a:r>
              <a:rPr lang="en-GB" sz="1400" b="1">
                <a:solidFill>
                  <a:srgbClr val="000000"/>
                </a:solidFill>
                <a:latin typeface="DIN-Bold"/>
                <a:ea typeface="Calibri" panose="020F0502020204030204" pitchFamily="34" charset="0"/>
                <a:cs typeface="DIN-Bold"/>
              </a:rPr>
              <a:t>Tybalt </a:t>
            </a:r>
            <a:r>
              <a:rPr lang="en-GB" sz="1400">
                <a:solidFill>
                  <a:srgbClr val="000000"/>
                </a:solidFill>
                <a:latin typeface="DIN-Medium"/>
                <a:ea typeface="Calibri" panose="020F0502020204030204" pitchFamily="34" charset="0"/>
                <a:cs typeface="DIN-Medium"/>
              </a:rPr>
              <a:t>of whom they were very fond, despite his bad temper.</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On the other side of town were </a:t>
            </a:r>
            <a:r>
              <a:rPr lang="en-GB" sz="1400" b="1">
                <a:solidFill>
                  <a:srgbClr val="000000"/>
                </a:solidFill>
                <a:latin typeface="DIN-Bold"/>
                <a:ea typeface="Calibri" panose="020F0502020204030204" pitchFamily="34" charset="0"/>
                <a:cs typeface="DIN-Bold"/>
              </a:rPr>
              <a:t>Lord and Lady Montague </a:t>
            </a:r>
            <a:r>
              <a:rPr lang="en-GB" sz="1400">
                <a:solidFill>
                  <a:srgbClr val="000000"/>
                </a:solidFill>
                <a:latin typeface="DIN-Medium"/>
                <a:ea typeface="Calibri" panose="020F0502020204030204" pitchFamily="34" charset="0"/>
                <a:cs typeface="DIN-Medium"/>
              </a:rPr>
              <a:t>and their son Romeo.</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Romeo </a:t>
            </a:r>
            <a:r>
              <a:rPr lang="en-GB" sz="1400">
                <a:solidFill>
                  <a:srgbClr val="000000"/>
                </a:solidFill>
                <a:latin typeface="DIN-Medium"/>
                <a:ea typeface="Calibri" panose="020F0502020204030204" pitchFamily="34" charset="0"/>
                <a:cs typeface="DIN-Medium"/>
              </a:rPr>
              <a:t>was a lover, not a fighter. He sighed, and he dreamed of perfect love, and the only thing that could distract Romeo from romance were his mates, </a:t>
            </a:r>
            <a:r>
              <a:rPr lang="en-GB" sz="1400" b="1">
                <a:solidFill>
                  <a:srgbClr val="000000"/>
                </a:solidFill>
                <a:latin typeface="DIN-Bold"/>
                <a:ea typeface="Calibri" panose="020F0502020204030204" pitchFamily="34" charset="0"/>
                <a:cs typeface="DIN-Bold"/>
              </a:rPr>
              <a:t>Benvolio </a:t>
            </a:r>
            <a:r>
              <a:rPr lang="en-GB" sz="1400">
                <a:solidFill>
                  <a:srgbClr val="000000"/>
                </a:solidFill>
                <a:latin typeface="DIN-Medium"/>
                <a:ea typeface="Calibri" panose="020F0502020204030204" pitchFamily="34" charset="0"/>
                <a:cs typeface="DIN-Medium"/>
              </a:rPr>
              <a:t>and </a:t>
            </a:r>
            <a:r>
              <a:rPr lang="en-GB" sz="1400" b="1">
                <a:solidFill>
                  <a:srgbClr val="000000"/>
                </a:solidFill>
                <a:latin typeface="DIN-Bold"/>
                <a:ea typeface="Calibri" panose="020F0502020204030204" pitchFamily="34" charset="0"/>
                <a:cs typeface="DIN-Bold"/>
              </a:rPr>
              <a:t>Mercutio</a:t>
            </a:r>
            <a:r>
              <a:rPr lang="en-GB" sz="1400">
                <a:solidFill>
                  <a:srgbClr val="000000"/>
                </a:solidFill>
                <a:latin typeface="DIN-Medium"/>
                <a:ea typeface="Calibri" panose="020F0502020204030204" pitchFamily="34" charset="0"/>
                <a:cs typeface="DIN-Medium"/>
              </a:rPr>
              <a:t>, the lads. Verona’s finest, they strutted around the streets together.</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For as long as anyone could remember, the Capulets and the Montagues had hated one another. They scowled and shook their fists at each other. No-one knew what it was about, but the feud was deep and bitter.</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One day this ancient grudge broke to new mutiny. A gang of </a:t>
            </a:r>
            <a:r>
              <a:rPr lang="en-GB" sz="1400" b="1">
                <a:solidFill>
                  <a:srgbClr val="000000"/>
                </a:solidFill>
                <a:latin typeface="DIN-Bold"/>
                <a:ea typeface="Calibri" panose="020F0502020204030204" pitchFamily="34" charset="0"/>
                <a:cs typeface="DIN-Bold"/>
              </a:rPr>
              <a:t>Capulets </a:t>
            </a:r>
            <a:r>
              <a:rPr lang="en-GB" sz="1400">
                <a:solidFill>
                  <a:srgbClr val="000000"/>
                </a:solidFill>
                <a:latin typeface="DIN-Medium"/>
                <a:ea typeface="Calibri" panose="020F0502020204030204" pitchFamily="34" charset="0"/>
                <a:cs typeface="DIN-Medium"/>
              </a:rPr>
              <a:t>and a gang of </a:t>
            </a:r>
            <a:r>
              <a:rPr lang="en-GB" sz="1400" b="1">
                <a:solidFill>
                  <a:srgbClr val="000000"/>
                </a:solidFill>
                <a:latin typeface="DIN-Bold"/>
                <a:ea typeface="Calibri" panose="020F0502020204030204" pitchFamily="34" charset="0"/>
                <a:cs typeface="DIN-Bold"/>
              </a:rPr>
              <a:t>Montagues </a:t>
            </a:r>
            <a:r>
              <a:rPr lang="en-GB" sz="1400">
                <a:solidFill>
                  <a:srgbClr val="000000"/>
                </a:solidFill>
                <a:latin typeface="DIN-Medium"/>
                <a:ea typeface="Calibri" panose="020F0502020204030204" pitchFamily="34" charset="0"/>
                <a:cs typeface="DIN-Medium"/>
              </a:rPr>
              <a:t>faced each other in the street. The Capulets shouted, </a:t>
            </a:r>
            <a:r>
              <a:rPr lang="en-GB" sz="1400" b="1" i="1">
                <a:solidFill>
                  <a:srgbClr val="000000"/>
                </a:solidFill>
                <a:latin typeface="DIN-BoldItalic"/>
                <a:ea typeface="Calibri" panose="020F0502020204030204" pitchFamily="34" charset="0"/>
                <a:cs typeface="DIN-BoldItalic"/>
              </a:rPr>
              <a:t>‘Down with the Montagues’ </a:t>
            </a:r>
            <a:r>
              <a:rPr lang="en-GB" sz="1400">
                <a:solidFill>
                  <a:srgbClr val="000000"/>
                </a:solidFill>
                <a:latin typeface="DIN-Medium"/>
                <a:ea typeface="Calibri" panose="020F0502020204030204" pitchFamily="34" charset="0"/>
                <a:cs typeface="DIN-Medium"/>
              </a:rPr>
              <a:t>and the Montagues shouted, </a:t>
            </a:r>
            <a:r>
              <a:rPr lang="en-GB" sz="1400" b="1" i="1">
                <a:solidFill>
                  <a:srgbClr val="000000"/>
                </a:solidFill>
                <a:latin typeface="DIN-BoldItalic"/>
                <a:ea typeface="Calibri" panose="020F0502020204030204" pitchFamily="34" charset="0"/>
                <a:cs typeface="DIN-BoldItalic"/>
              </a:rPr>
              <a:t>‘Down with the Capulets!’ </a:t>
            </a:r>
            <a:r>
              <a:rPr lang="en-GB" sz="1400">
                <a:solidFill>
                  <a:srgbClr val="000000"/>
                </a:solidFill>
                <a:latin typeface="DIN-Medium"/>
                <a:ea typeface="Calibri" panose="020F0502020204030204" pitchFamily="34" charset="0"/>
                <a:cs typeface="DIN-Medium"/>
              </a:rPr>
              <a:t>and they bit their thumbs at each other, which was the worst insult that you can imagine. And then they all drew out their swords, and cried, </a:t>
            </a:r>
            <a:r>
              <a:rPr lang="en-GB" sz="1400" b="1" i="1">
                <a:solidFill>
                  <a:srgbClr val="000000"/>
                </a:solidFill>
                <a:latin typeface="DIN-BoldItalic"/>
                <a:ea typeface="Calibri" panose="020F0502020204030204" pitchFamily="34" charset="0"/>
                <a:cs typeface="DIN-BoldItalic"/>
              </a:rPr>
              <a:t>‘Cowards!’</a:t>
            </a:r>
            <a:r>
              <a:rPr lang="en-GB" sz="1400">
                <a:solidFill>
                  <a:srgbClr val="000000"/>
                </a:solidFill>
                <a:latin typeface="DIN-Medium"/>
                <a:ea typeface="Calibri" panose="020F0502020204030204" pitchFamily="34" charset="0"/>
                <a:cs typeface="DIN-Medium"/>
              </a:rPr>
              <a:t>.</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Luckily, at that moment </a:t>
            </a:r>
            <a:r>
              <a:rPr lang="en-GB" sz="1400" b="1">
                <a:solidFill>
                  <a:srgbClr val="000000"/>
                </a:solidFill>
                <a:latin typeface="DIN-Bold"/>
                <a:ea typeface="Calibri" panose="020F0502020204030204" pitchFamily="34" charset="0"/>
                <a:cs typeface="DIN-Bold"/>
              </a:rPr>
              <a:t>Prince </a:t>
            </a:r>
            <a:r>
              <a:rPr lang="en-GB" sz="1400" b="1" err="1">
                <a:solidFill>
                  <a:srgbClr val="000000"/>
                </a:solidFill>
                <a:latin typeface="DIN-Bold"/>
                <a:ea typeface="Calibri" panose="020F0502020204030204" pitchFamily="34" charset="0"/>
                <a:cs typeface="DIN-Bold"/>
              </a:rPr>
              <a:t>Escalus</a:t>
            </a:r>
            <a:r>
              <a:rPr lang="en-GB" sz="1400" b="1">
                <a:solidFill>
                  <a:srgbClr val="000000"/>
                </a:solidFill>
                <a:latin typeface="DIN-Bold"/>
                <a:ea typeface="Calibri" panose="020F0502020204030204" pitchFamily="34" charset="0"/>
                <a:cs typeface="DIN-Bold"/>
              </a:rPr>
              <a:t> </a:t>
            </a:r>
            <a:r>
              <a:rPr lang="en-GB" sz="1400">
                <a:solidFill>
                  <a:srgbClr val="000000"/>
                </a:solidFill>
                <a:latin typeface="DIN-Medium"/>
                <a:ea typeface="Calibri" panose="020F0502020204030204" pitchFamily="34" charset="0"/>
                <a:cs typeface="DIN-Medium"/>
              </a:rPr>
              <a:t>arrived – he was in charge of law and order in the city. So, when he raised his hand, the street fell silent. As he walked between the warring families he declared, </a:t>
            </a:r>
            <a:r>
              <a:rPr lang="en-GB" sz="1400" b="1" i="1">
                <a:solidFill>
                  <a:srgbClr val="000000"/>
                </a:solidFill>
                <a:latin typeface="DIN-BoldItalic"/>
                <a:ea typeface="Calibri" panose="020F0502020204030204" pitchFamily="34" charset="0"/>
                <a:cs typeface="DIN-BoldItalic"/>
              </a:rPr>
              <a:t>‘If ever you disturb our streets again, your lives </a:t>
            </a:r>
            <a:r>
              <a:rPr lang="en-GB" sz="1400" b="1" i="1"/>
              <a:t>shall pay the forfeit of the peace … On pain of death, all men depart!’</a:t>
            </a:r>
          </a:p>
          <a:p>
            <a:endParaRPr lang="en-GB" sz="1400"/>
          </a:p>
          <a:p>
            <a:r>
              <a:rPr lang="en-GB" sz="1400" b="1"/>
              <a:t>WHOOSH!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287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872A06-277F-8B42-825E-9FDB2C4FD769}"/>
              </a:ext>
            </a:extLst>
          </p:cNvPr>
          <p:cNvSpPr txBox="1"/>
          <p:nvPr/>
        </p:nvSpPr>
        <p:spPr>
          <a:xfrm>
            <a:off x="503765" y="228600"/>
            <a:ext cx="2173817" cy="369332"/>
          </a:xfrm>
          <a:prstGeom prst="rect">
            <a:avLst/>
          </a:prstGeom>
          <a:noFill/>
        </p:spPr>
        <p:txBody>
          <a:bodyPr wrap="square" rtlCol="0">
            <a:spAutoFit/>
          </a:bodyPr>
          <a:lstStyle/>
          <a:p>
            <a:pPr algn="l"/>
            <a:r>
              <a:rPr lang="en-GB" dirty="0"/>
              <a:t>Lesson Ten</a:t>
            </a:r>
            <a:endParaRPr lang="en-US" dirty="0"/>
          </a:p>
        </p:txBody>
      </p:sp>
      <p:sp>
        <p:nvSpPr>
          <p:cNvPr id="7" name="TextBox 6">
            <a:extLst>
              <a:ext uri="{FF2B5EF4-FFF2-40B4-BE49-F238E27FC236}">
                <a16:creationId xmlns:a16="http://schemas.microsoft.com/office/drawing/2014/main" id="{1CF40B0E-FBFD-7F40-BBC9-52ED8AB72993}"/>
              </a:ext>
            </a:extLst>
          </p:cNvPr>
          <p:cNvSpPr txBox="1"/>
          <p:nvPr/>
        </p:nvSpPr>
        <p:spPr>
          <a:xfrm>
            <a:off x="676273" y="1482725"/>
            <a:ext cx="1828800" cy="4893647"/>
          </a:xfrm>
          <a:prstGeom prst="rect">
            <a:avLst/>
          </a:prstGeom>
          <a:noFill/>
        </p:spPr>
        <p:txBody>
          <a:bodyPr wrap="square" rtlCol="0">
            <a:spAutoFit/>
          </a:bodyPr>
          <a:lstStyle/>
          <a:p>
            <a:pPr algn="l"/>
            <a:r>
              <a:rPr lang="en-GB" sz="2400" dirty="0"/>
              <a:t>Objectives:</a:t>
            </a:r>
          </a:p>
          <a:p>
            <a:pPr algn="l"/>
            <a:r>
              <a:rPr lang="en-GB" sz="2400" dirty="0"/>
              <a:t>To understand the character of Juliet</a:t>
            </a:r>
          </a:p>
          <a:p>
            <a:pPr algn="l"/>
            <a:endParaRPr lang="en-GB" sz="2400" dirty="0"/>
          </a:p>
          <a:p>
            <a:pPr algn="l"/>
            <a:r>
              <a:rPr lang="en-GB" sz="2400" dirty="0"/>
              <a:t>To explore Shakespeare’s use of language and imagery</a:t>
            </a:r>
          </a:p>
          <a:p>
            <a:pPr algn="l"/>
            <a:endParaRPr lang="en-US" sz="2400" dirty="0"/>
          </a:p>
        </p:txBody>
      </p:sp>
      <p:sp>
        <p:nvSpPr>
          <p:cNvPr id="8" name="TextBox 7">
            <a:extLst>
              <a:ext uri="{FF2B5EF4-FFF2-40B4-BE49-F238E27FC236}">
                <a16:creationId xmlns:a16="http://schemas.microsoft.com/office/drawing/2014/main" id="{0114C66F-00C2-E940-83A8-3D8DB0AD6FC9}"/>
              </a:ext>
            </a:extLst>
          </p:cNvPr>
          <p:cNvSpPr txBox="1"/>
          <p:nvPr/>
        </p:nvSpPr>
        <p:spPr>
          <a:xfrm>
            <a:off x="4000500" y="1482725"/>
            <a:ext cx="2702983" cy="1938992"/>
          </a:xfrm>
          <a:prstGeom prst="rect">
            <a:avLst/>
          </a:prstGeom>
          <a:noFill/>
        </p:spPr>
        <p:txBody>
          <a:bodyPr wrap="square" rtlCol="0">
            <a:spAutoFit/>
          </a:bodyPr>
          <a:lstStyle/>
          <a:p>
            <a:pPr algn="l"/>
            <a:r>
              <a:rPr lang="en-GB" sz="2400" dirty="0"/>
              <a:t>Outcomes:</a:t>
            </a:r>
          </a:p>
          <a:p>
            <a:pPr algn="l"/>
            <a:r>
              <a:rPr lang="en-GB" sz="2400" dirty="0"/>
              <a:t>To create an alternative to the scene.</a:t>
            </a:r>
          </a:p>
          <a:p>
            <a:pPr algn="l"/>
            <a:endParaRPr lang="en-US" sz="2400" dirty="0"/>
          </a:p>
        </p:txBody>
      </p:sp>
    </p:spTree>
    <p:extLst>
      <p:ext uri="{BB962C8B-B14F-4D97-AF65-F5344CB8AC3E}">
        <p14:creationId xmlns:p14="http://schemas.microsoft.com/office/powerpoint/2010/main" val="98061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p:cNvSpPr>
            <a:spLocks noGrp="1"/>
          </p:cNvSpPr>
          <p:nvPr>
            <p:ph type="title"/>
          </p:nvPr>
        </p:nvSpPr>
        <p:spPr>
          <a:xfrm>
            <a:off x="640080" y="1243013"/>
            <a:ext cx="3855720" cy="4371974"/>
          </a:xfrm>
        </p:spPr>
        <p:txBody>
          <a:bodyPr vert="horz" lIns="91440" tIns="45720" rIns="91440" bIns="45720" rtlCol="0" anchor="ctr">
            <a:normAutofit/>
          </a:bodyPr>
          <a:lstStyle/>
          <a:p>
            <a:r>
              <a:rPr lang="en-US" kern="1200">
                <a:solidFill>
                  <a:srgbClr val="FFFFFF"/>
                </a:solidFill>
                <a:latin typeface="+mj-lt"/>
                <a:ea typeface="+mj-ea"/>
                <a:cs typeface="+mj-cs"/>
              </a:rPr>
              <a:t>Juliet Soliloquy, Act 4, Scene 3</a:t>
            </a:r>
          </a:p>
        </p:txBody>
      </p:sp>
      <p:sp>
        <p:nvSpPr>
          <p:cNvPr id="17" name="Rectangle 16">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72200" y="804672"/>
            <a:ext cx="5221224" cy="52303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100">
                <a:solidFill>
                  <a:srgbClr val="000000"/>
                </a:solidFill>
              </a:rPr>
              <a:t>Explore her soliloquy in Act 4 scene 3 – picking out figurative language used by Juliet and what it means:</a:t>
            </a:r>
          </a:p>
          <a:p>
            <a:pPr indent="-228600">
              <a:lnSpc>
                <a:spcPct val="90000"/>
              </a:lnSpc>
              <a:spcAft>
                <a:spcPts val="600"/>
              </a:spcAft>
              <a:buFont typeface="Arial" panose="020B0604020202020204" pitchFamily="34" charset="0"/>
              <a:buChar char="•"/>
            </a:pPr>
            <a:endParaRPr lang="en-US" sz="1100">
              <a:solidFill>
                <a:srgbClr val="000000"/>
              </a:solidFill>
            </a:endParaRPr>
          </a:p>
          <a:p>
            <a:pPr indent="-228600">
              <a:lnSpc>
                <a:spcPct val="90000"/>
              </a:lnSpc>
              <a:spcAft>
                <a:spcPts val="600"/>
              </a:spcAft>
              <a:buFont typeface="Arial" panose="020B0604020202020204" pitchFamily="34" charset="0"/>
              <a:buChar char="•"/>
            </a:pPr>
            <a:r>
              <a:rPr lang="en-US" sz="1100">
                <a:solidFill>
                  <a:srgbClr val="000000"/>
                </a:solidFill>
              </a:rPr>
              <a:t>“ I have a faint cold fear through my veins that almost freezes up the heat of life”</a:t>
            </a:r>
          </a:p>
          <a:p>
            <a:pPr indent="-228600">
              <a:lnSpc>
                <a:spcPct val="90000"/>
              </a:lnSpc>
              <a:spcAft>
                <a:spcPts val="600"/>
              </a:spcAft>
              <a:buFont typeface="Arial" panose="020B0604020202020204" pitchFamily="34" charset="0"/>
              <a:buChar char="•"/>
            </a:pPr>
            <a:endParaRPr lang="en-US" sz="1100">
              <a:solidFill>
                <a:srgbClr val="000000"/>
              </a:solidFill>
            </a:endParaRPr>
          </a:p>
          <a:p>
            <a:pPr indent="-228600">
              <a:lnSpc>
                <a:spcPct val="90000"/>
              </a:lnSpc>
              <a:spcAft>
                <a:spcPts val="600"/>
              </a:spcAft>
              <a:buFont typeface="Arial" panose="020B0604020202020204" pitchFamily="34" charset="0"/>
              <a:buChar char="•"/>
            </a:pPr>
            <a:r>
              <a:rPr lang="en-US" sz="1100">
                <a:solidFill>
                  <a:srgbClr val="000000"/>
                </a:solidFill>
              </a:rPr>
              <a:t>“whose foul mouth no healthsome air breathes in”</a:t>
            </a:r>
          </a:p>
          <a:p>
            <a:pPr indent="-228600">
              <a:lnSpc>
                <a:spcPct val="90000"/>
              </a:lnSpc>
              <a:spcAft>
                <a:spcPts val="600"/>
              </a:spcAft>
              <a:buFont typeface="Arial" panose="020B0604020202020204" pitchFamily="34" charset="0"/>
              <a:buChar char="•"/>
            </a:pPr>
            <a:endParaRPr lang="en-US" sz="1100">
              <a:solidFill>
                <a:srgbClr val="000000"/>
              </a:solidFill>
            </a:endParaRPr>
          </a:p>
          <a:p>
            <a:pPr indent="-228600">
              <a:lnSpc>
                <a:spcPct val="90000"/>
              </a:lnSpc>
              <a:spcAft>
                <a:spcPts val="600"/>
              </a:spcAft>
              <a:buFont typeface="Arial" panose="020B0604020202020204" pitchFamily="34" charset="0"/>
              <a:buChar char="•"/>
            </a:pPr>
            <a:r>
              <a:rPr lang="en-US" sz="1100">
                <a:solidFill>
                  <a:srgbClr val="000000"/>
                </a:solidFill>
              </a:rPr>
              <a:t>“as in a vault, an ancient receptacle”</a:t>
            </a:r>
          </a:p>
          <a:p>
            <a:pPr indent="-228600">
              <a:lnSpc>
                <a:spcPct val="90000"/>
              </a:lnSpc>
              <a:spcAft>
                <a:spcPts val="600"/>
              </a:spcAft>
              <a:buFont typeface="Arial" panose="020B0604020202020204" pitchFamily="34" charset="0"/>
              <a:buChar char="•"/>
            </a:pPr>
            <a:endParaRPr lang="en-US" sz="1100">
              <a:solidFill>
                <a:srgbClr val="000000"/>
              </a:solidFill>
            </a:endParaRPr>
          </a:p>
          <a:p>
            <a:pPr indent="-228600">
              <a:lnSpc>
                <a:spcPct val="90000"/>
              </a:lnSpc>
              <a:spcAft>
                <a:spcPts val="600"/>
              </a:spcAft>
              <a:buFont typeface="Arial" panose="020B0604020202020204" pitchFamily="34" charset="0"/>
              <a:buChar char="•"/>
            </a:pPr>
            <a:r>
              <a:rPr lang="en-US" sz="1100">
                <a:solidFill>
                  <a:srgbClr val="000000"/>
                </a:solidFill>
              </a:rPr>
              <a:t>“shrieks like mandrakes torn out the earth”</a:t>
            </a:r>
          </a:p>
          <a:p>
            <a:pPr indent="-228600">
              <a:lnSpc>
                <a:spcPct val="90000"/>
              </a:lnSpc>
              <a:spcAft>
                <a:spcPts val="600"/>
              </a:spcAft>
              <a:buFont typeface="Arial" panose="020B0604020202020204" pitchFamily="34" charset="0"/>
              <a:buChar char="•"/>
            </a:pPr>
            <a:endParaRPr lang="en-US" sz="1100">
              <a:solidFill>
                <a:srgbClr val="000000"/>
              </a:solidFill>
            </a:endParaRPr>
          </a:p>
          <a:p>
            <a:pPr indent="-228600">
              <a:lnSpc>
                <a:spcPct val="90000"/>
              </a:lnSpc>
              <a:spcAft>
                <a:spcPts val="600"/>
              </a:spcAft>
              <a:buFont typeface="Arial" panose="020B0604020202020204" pitchFamily="34" charset="0"/>
              <a:buChar char="•"/>
            </a:pPr>
            <a:r>
              <a:rPr lang="en-US" sz="1100">
                <a:solidFill>
                  <a:srgbClr val="000000"/>
                </a:solidFill>
              </a:rPr>
              <a:t>“and madly play with my forefathers’ joints, and pluck the mangl’d Tybalt from his shroud”</a:t>
            </a:r>
          </a:p>
          <a:p>
            <a:pPr indent="-228600">
              <a:lnSpc>
                <a:spcPct val="90000"/>
              </a:lnSpc>
              <a:spcAft>
                <a:spcPts val="600"/>
              </a:spcAft>
              <a:buFont typeface="Arial" panose="020B0604020202020204" pitchFamily="34" charset="0"/>
              <a:buChar char="•"/>
            </a:pPr>
            <a:endParaRPr lang="en-US" sz="1100">
              <a:solidFill>
                <a:srgbClr val="000000"/>
              </a:solidFill>
            </a:endParaRPr>
          </a:p>
          <a:p>
            <a:pPr marL="342900" indent="-228600">
              <a:lnSpc>
                <a:spcPct val="90000"/>
              </a:lnSpc>
              <a:spcAft>
                <a:spcPts val="600"/>
              </a:spcAft>
              <a:buFont typeface="Arial" panose="020B0604020202020204" pitchFamily="34" charset="0"/>
              <a:buChar char="•"/>
            </a:pPr>
            <a:r>
              <a:rPr lang="en-US" sz="1100">
                <a:solidFill>
                  <a:srgbClr val="000000"/>
                </a:solidFill>
              </a:rPr>
              <a:t>Explore the figurative language in the soliloquy – death and violent imagery</a:t>
            </a:r>
          </a:p>
          <a:p>
            <a:pPr marL="342900" indent="-228600">
              <a:lnSpc>
                <a:spcPct val="90000"/>
              </a:lnSpc>
              <a:spcAft>
                <a:spcPts val="600"/>
              </a:spcAft>
              <a:buFont typeface="Arial" panose="020B0604020202020204" pitchFamily="34" charset="0"/>
              <a:buChar char="•"/>
            </a:pPr>
            <a:r>
              <a:rPr lang="en-US" sz="1100">
                <a:solidFill>
                  <a:srgbClr val="000000"/>
                </a:solidFill>
              </a:rPr>
              <a:t>Change in confidence in front of nurse and lady Capulet to when she is alone</a:t>
            </a:r>
          </a:p>
          <a:p>
            <a:pPr marL="342900" indent="-228600">
              <a:lnSpc>
                <a:spcPct val="90000"/>
              </a:lnSpc>
              <a:spcAft>
                <a:spcPts val="600"/>
              </a:spcAft>
              <a:buFont typeface="Arial" panose="020B0604020202020204" pitchFamily="34" charset="0"/>
              <a:buChar char="•"/>
            </a:pPr>
            <a:r>
              <a:rPr lang="en-US" sz="1100">
                <a:solidFill>
                  <a:srgbClr val="000000"/>
                </a:solidFill>
              </a:rPr>
              <a:t>Comparison of earlier, more hopeful sounding quotes, exploring change in character </a:t>
            </a:r>
          </a:p>
          <a:p>
            <a:pPr marL="342900" indent="-228600">
              <a:lnSpc>
                <a:spcPct val="90000"/>
              </a:lnSpc>
              <a:spcAft>
                <a:spcPts val="600"/>
              </a:spcAft>
              <a:buFont typeface="Arial" panose="020B0604020202020204" pitchFamily="34" charset="0"/>
              <a:buChar char="•"/>
            </a:pPr>
            <a:r>
              <a:rPr lang="en-US" sz="1100">
                <a:solidFill>
                  <a:srgbClr val="000000"/>
                </a:solidFill>
              </a:rPr>
              <a:t>Links to Elizabethan beliefs on the supernatural and death</a:t>
            </a:r>
          </a:p>
          <a:p>
            <a:pPr indent="-228600">
              <a:lnSpc>
                <a:spcPct val="90000"/>
              </a:lnSpc>
              <a:spcAft>
                <a:spcPts val="600"/>
              </a:spcAft>
              <a:buFont typeface="Arial" panose="020B0604020202020204" pitchFamily="34" charset="0"/>
              <a:buChar char="•"/>
            </a:pPr>
            <a:endParaRPr lang="en-US" sz="1100">
              <a:solidFill>
                <a:srgbClr val="000000"/>
              </a:solidFill>
            </a:endParaRPr>
          </a:p>
        </p:txBody>
      </p:sp>
      <p:sp>
        <p:nvSpPr>
          <p:cNvPr id="5" name="Rectangle 4">
            <a:extLst>
              <a:ext uri="{FF2B5EF4-FFF2-40B4-BE49-F238E27FC236}">
                <a16:creationId xmlns:a16="http://schemas.microsoft.com/office/drawing/2014/main" id="{9F86DDED-A358-4303-9421-78E605041645}"/>
              </a:ext>
            </a:extLst>
          </p:cNvPr>
          <p:cNvSpPr/>
          <p:nvPr/>
        </p:nvSpPr>
        <p:spPr>
          <a:xfrm>
            <a:off x="3536513" y="4069216"/>
            <a:ext cx="2348703" cy="247128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u="sng" dirty="0"/>
              <a:t>Key words:</a:t>
            </a:r>
            <a:endParaRPr lang="en-GB" u="sng"/>
          </a:p>
          <a:p>
            <a:pPr algn="ctr">
              <a:spcAft>
                <a:spcPts val="600"/>
              </a:spcAft>
            </a:pPr>
            <a:r>
              <a:rPr lang="en-GB" dirty="0"/>
              <a:t>Deuteragonist</a:t>
            </a:r>
            <a:endParaRPr lang="en-GB"/>
          </a:p>
          <a:p>
            <a:pPr algn="ctr">
              <a:spcAft>
                <a:spcPts val="600"/>
              </a:spcAft>
            </a:pPr>
            <a:r>
              <a:rPr lang="en-GB" dirty="0"/>
              <a:t>Dramatic irony</a:t>
            </a:r>
            <a:endParaRPr lang="en-GB"/>
          </a:p>
          <a:p>
            <a:pPr algn="ctr">
              <a:spcAft>
                <a:spcPts val="600"/>
              </a:spcAft>
            </a:pPr>
            <a:r>
              <a:rPr lang="en-GB" dirty="0"/>
              <a:t>Fate</a:t>
            </a:r>
            <a:endParaRPr lang="en-GB"/>
          </a:p>
          <a:p>
            <a:pPr algn="ctr">
              <a:spcAft>
                <a:spcPts val="600"/>
              </a:spcAft>
            </a:pPr>
            <a:r>
              <a:rPr lang="en-GB" dirty="0"/>
              <a:t>Tragedy</a:t>
            </a:r>
            <a:endParaRPr lang="en-GB"/>
          </a:p>
          <a:p>
            <a:pPr algn="ctr">
              <a:spcAft>
                <a:spcPts val="600"/>
              </a:spcAft>
            </a:pPr>
            <a:r>
              <a:rPr lang="en-GB" dirty="0"/>
              <a:t>Tragic flaw</a:t>
            </a:r>
            <a:endParaRPr lang="en-GB"/>
          </a:p>
          <a:p>
            <a:pPr algn="ctr">
              <a:spcAft>
                <a:spcPts val="600"/>
              </a:spcAft>
            </a:pPr>
            <a:r>
              <a:rPr lang="en-GB" dirty="0"/>
              <a:t>Foreshadowing</a:t>
            </a:r>
            <a:endParaRPr lang="en-GB"/>
          </a:p>
        </p:txBody>
      </p:sp>
      <p:sp>
        <p:nvSpPr>
          <p:cNvPr id="3" name="Arrow: Down 2">
            <a:extLst>
              <a:ext uri="{FF2B5EF4-FFF2-40B4-BE49-F238E27FC236}">
                <a16:creationId xmlns:a16="http://schemas.microsoft.com/office/drawing/2014/main" id="{6EF4A1D5-DFED-2646-A89F-0C8981F006AF}"/>
              </a:ext>
            </a:extLst>
          </p:cNvPr>
          <p:cNvSpPr/>
          <p:nvPr/>
        </p:nvSpPr>
        <p:spPr>
          <a:xfrm>
            <a:off x="3400970" y="751128"/>
            <a:ext cx="2558722" cy="1956816"/>
          </a:xfrm>
          <a:prstGeom prst="downArrow">
            <a:avLst>
              <a:gd name="adj1" fmla="val 50000"/>
              <a:gd name="adj2" fmla="val 42429"/>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Make flashcards</a:t>
            </a:r>
            <a:endParaRPr lang="en-US"/>
          </a:p>
        </p:txBody>
      </p:sp>
      <p:sp>
        <p:nvSpPr>
          <p:cNvPr id="6" name="Thought Bubble: Cloud 5">
            <a:extLst>
              <a:ext uri="{FF2B5EF4-FFF2-40B4-BE49-F238E27FC236}">
                <a16:creationId xmlns:a16="http://schemas.microsoft.com/office/drawing/2014/main" id="{FE55D3CC-117D-844E-A1E8-C337FE893D3F}"/>
              </a:ext>
            </a:extLst>
          </p:cNvPr>
          <p:cNvSpPr/>
          <p:nvPr/>
        </p:nvSpPr>
        <p:spPr>
          <a:xfrm>
            <a:off x="10363200" y="4699001"/>
            <a:ext cx="1828800" cy="2021278"/>
          </a:xfrm>
          <a:prstGeom prst="cloudCallout">
            <a:avLst>
              <a:gd name="adj1" fmla="val -96643"/>
              <a:gd name="adj2" fmla="val -50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err="1"/>
              <a:t>Mindmap</a:t>
            </a:r>
            <a:r>
              <a:rPr lang="en-GB" dirty="0"/>
              <a:t> your ideas to these questions</a:t>
            </a:r>
            <a:endParaRPr lang="en-US"/>
          </a:p>
        </p:txBody>
      </p:sp>
      <p:sp>
        <p:nvSpPr>
          <p:cNvPr id="8" name="TextBox 7">
            <a:extLst>
              <a:ext uri="{FF2B5EF4-FFF2-40B4-BE49-F238E27FC236}">
                <a16:creationId xmlns:a16="http://schemas.microsoft.com/office/drawing/2014/main" id="{63AA603C-311F-2044-A3D7-8F92DBFB0117}"/>
              </a:ext>
            </a:extLst>
          </p:cNvPr>
          <p:cNvSpPr txBox="1"/>
          <p:nvPr/>
        </p:nvSpPr>
        <p:spPr>
          <a:xfrm>
            <a:off x="1365250" y="69848"/>
            <a:ext cx="6096000" cy="723275"/>
          </a:xfrm>
          <a:prstGeom prst="rect">
            <a:avLst/>
          </a:prstGeom>
          <a:noFill/>
        </p:spPr>
        <p:txBody>
          <a:bodyPr wrap="square">
            <a:spAutoFit/>
          </a:bodyPr>
          <a:lstStyle/>
          <a:p>
            <a:pPr>
              <a:spcAft>
                <a:spcPts val="600"/>
              </a:spcAft>
            </a:pPr>
            <a:r>
              <a:rPr lang="en-US" dirty="0">
                <a:hlinkClick r:id="rId3"/>
              </a:rPr>
              <a:t>https://www.youtube.com/watch?v=</a:t>
            </a:r>
            <a:r>
              <a:rPr lang="en-US" dirty="0" err="1">
                <a:hlinkClick r:id="rId3"/>
              </a:rPr>
              <a:t>OpNMfzN31Z0</a:t>
            </a:r>
            <a:endParaRPr lang="en-GB"/>
          </a:p>
          <a:p>
            <a:pPr>
              <a:spcAft>
                <a:spcPts val="600"/>
              </a:spcAft>
            </a:pPr>
            <a:endParaRPr lang="en-US"/>
          </a:p>
        </p:txBody>
      </p:sp>
      <p:pic>
        <p:nvPicPr>
          <p:cNvPr id="9" name="Picture 4" descr="A picture containing room&#10;&#10;Description generated with very high confidence">
            <a:extLst>
              <a:ext uri="{FF2B5EF4-FFF2-40B4-BE49-F238E27FC236}">
                <a16:creationId xmlns:a16="http://schemas.microsoft.com/office/drawing/2014/main" id="{88345253-C8B4-E349-876A-949E44D0654D}"/>
              </a:ext>
            </a:extLst>
          </p:cNvPr>
          <p:cNvPicPr>
            <a:picLocks noChangeAspect="1"/>
          </p:cNvPicPr>
          <p:nvPr/>
        </p:nvPicPr>
        <p:blipFill>
          <a:blip r:embed="rId4"/>
          <a:stretch>
            <a:fillRect/>
          </a:stretch>
        </p:blipFill>
        <p:spPr>
          <a:xfrm>
            <a:off x="6280612" y="5377411"/>
            <a:ext cx="3855720" cy="1351833"/>
          </a:xfrm>
          <a:prstGeom prst="rect">
            <a:avLst/>
          </a:prstGeom>
        </p:spPr>
      </p:pic>
    </p:spTree>
    <p:extLst>
      <p:ext uri="{BB962C8B-B14F-4D97-AF65-F5344CB8AC3E}">
        <p14:creationId xmlns:p14="http://schemas.microsoft.com/office/powerpoint/2010/main" val="1799337561"/>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68CF622-85CD-4546-B160-E8B8E59D5E14}"/>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How could this have been different?</a:t>
            </a:r>
          </a:p>
        </p:txBody>
      </p:sp>
      <p:sp>
        <p:nvSpPr>
          <p:cNvPr id="3" name="TextBox 2">
            <a:extLst>
              <a:ext uri="{FF2B5EF4-FFF2-40B4-BE49-F238E27FC236}">
                <a16:creationId xmlns:a16="http://schemas.microsoft.com/office/drawing/2014/main" id="{D5F5132D-0715-D344-9D6A-38B858420FE1}"/>
              </a:ext>
            </a:extLst>
          </p:cNvPr>
          <p:cNvSpPr txBox="1"/>
          <p:nvPr/>
        </p:nvSpPr>
        <p:spPr>
          <a:xfrm>
            <a:off x="1424904" y="2494450"/>
            <a:ext cx="4053545"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t>Re-write this scene in a different way. What could have happened instead? Think about everything else that has happened to this point.</a:t>
            </a:r>
          </a:p>
        </p:txBody>
      </p:sp>
      <p:pic>
        <p:nvPicPr>
          <p:cNvPr id="4" name="Picture 4">
            <a:extLst>
              <a:ext uri="{FF2B5EF4-FFF2-40B4-BE49-F238E27FC236}">
                <a16:creationId xmlns:a16="http://schemas.microsoft.com/office/drawing/2014/main" id="{192B0873-198D-C649-ACDA-1B2C76DDE408}"/>
              </a:ext>
            </a:extLst>
          </p:cNvPr>
          <p:cNvPicPr>
            <a:picLocks noChangeAspect="1"/>
          </p:cNvPicPr>
          <p:nvPr/>
        </p:nvPicPr>
        <p:blipFill rotWithShape="1">
          <a:blip r:embed="rId2">
            <a:extLst>
              <a:ext uri="{28A0092B-C50C-407E-A947-70E740481C1C}">
                <a14:useLocalDpi xmlns:a14="http://schemas.microsoft.com/office/drawing/2010/main" val="0"/>
              </a:ext>
            </a:extLst>
          </a:blip>
          <a:srcRect t="21489" r="2794" b="8285"/>
          <a:stretch/>
        </p:blipFill>
        <p:spPr>
          <a:xfrm>
            <a:off x="5625257" y="2624695"/>
            <a:ext cx="5434168" cy="2944446"/>
          </a:xfrm>
          <a:prstGeom prst="rect">
            <a:avLst/>
          </a:prstGeom>
        </p:spPr>
      </p:pic>
    </p:spTree>
    <p:extLst>
      <p:ext uri="{BB962C8B-B14F-4D97-AF65-F5344CB8AC3E}">
        <p14:creationId xmlns:p14="http://schemas.microsoft.com/office/powerpoint/2010/main" val="377884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rot="16200000">
            <a:off x="3008884" y="-1665449"/>
            <a:ext cx="6459365" cy="10233571"/>
          </a:xfrm>
          <a:prstGeom prst="rect">
            <a:avLst/>
          </a:prstGeom>
        </p:spPr>
        <p:txBody>
          <a:bodyPr wrap="square">
            <a:spAutoFit/>
          </a:bodyPr>
          <a:lstStyle/>
          <a:p>
            <a:pPr>
              <a:lnSpc>
                <a:spcPct val="115000"/>
              </a:lnSpc>
              <a:spcAft>
                <a:spcPts val="0"/>
              </a:spcAft>
            </a:pPr>
            <a:r>
              <a:rPr lang="en-GB" sz="1400">
                <a:solidFill>
                  <a:srgbClr val="000000"/>
                </a:solidFill>
                <a:latin typeface="DIN-Medium"/>
                <a:ea typeface="Calibri" panose="020F0502020204030204" pitchFamily="34" charset="0"/>
                <a:cs typeface="DIN-Medium"/>
              </a:rPr>
              <a:t>Meanwhile, </a:t>
            </a:r>
            <a:r>
              <a:rPr lang="en-GB" sz="1400" b="1">
                <a:solidFill>
                  <a:srgbClr val="000000"/>
                </a:solidFill>
                <a:latin typeface="DIN-Bold"/>
                <a:ea typeface="Calibri" panose="020F0502020204030204" pitchFamily="34" charset="0"/>
                <a:cs typeface="DIN-Bold"/>
              </a:rPr>
              <a:t>the Montagues </a:t>
            </a:r>
            <a:r>
              <a:rPr lang="en-GB" sz="1400">
                <a:solidFill>
                  <a:srgbClr val="000000"/>
                </a:solidFill>
                <a:latin typeface="DIN-Medium"/>
                <a:ea typeface="Calibri" panose="020F0502020204030204" pitchFamily="34" charset="0"/>
                <a:cs typeface="DIN-Medium"/>
              </a:rPr>
              <a:t>were worried about their son </a:t>
            </a:r>
            <a:r>
              <a:rPr lang="en-GB" sz="1400" b="1">
                <a:solidFill>
                  <a:srgbClr val="000000"/>
                </a:solidFill>
                <a:latin typeface="DIN-Bold"/>
                <a:ea typeface="Calibri" panose="020F0502020204030204" pitchFamily="34" charset="0"/>
                <a:cs typeface="DIN-Bold"/>
              </a:rPr>
              <a:t>Romeo</a:t>
            </a:r>
            <a:r>
              <a:rPr lang="en-GB" sz="1400">
                <a:solidFill>
                  <a:srgbClr val="000000"/>
                </a:solidFill>
                <a:latin typeface="DIN-Medium"/>
                <a:ea typeface="Calibri" panose="020F0502020204030204" pitchFamily="34" charset="0"/>
                <a:cs typeface="DIN-Medium"/>
              </a:rPr>
              <a:t>. He was depressed and moody, so they called on his cousin </a:t>
            </a:r>
            <a:r>
              <a:rPr lang="en-GB" sz="1400" b="1">
                <a:solidFill>
                  <a:srgbClr val="000000"/>
                </a:solidFill>
                <a:latin typeface="DIN-Bold"/>
                <a:ea typeface="Calibri" panose="020F0502020204030204" pitchFamily="34" charset="0"/>
                <a:cs typeface="DIN-Bold"/>
              </a:rPr>
              <a:t>Benvolio </a:t>
            </a:r>
            <a:r>
              <a:rPr lang="en-GB" sz="1400">
                <a:solidFill>
                  <a:srgbClr val="000000"/>
                </a:solidFill>
                <a:latin typeface="DIN-Medium"/>
                <a:ea typeface="Calibri" panose="020F0502020204030204" pitchFamily="34" charset="0"/>
                <a:cs typeface="DIN-Medium"/>
              </a:rPr>
              <a:t>to find out what the matter was, then hastily moved to a discreet distance and waited to find out what Benvolio could discover.</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Benvolio tried to cheer Romeo up, but Romeo was in love with a girl called </a:t>
            </a:r>
            <a:r>
              <a:rPr lang="en-GB" sz="1400" b="1">
                <a:solidFill>
                  <a:srgbClr val="000000"/>
                </a:solidFill>
                <a:latin typeface="DIN-Bold"/>
                <a:ea typeface="Calibri" panose="020F0502020204030204" pitchFamily="34" charset="0"/>
                <a:cs typeface="DIN-Bold"/>
              </a:rPr>
              <a:t>Rosaline</a:t>
            </a:r>
            <a:r>
              <a:rPr lang="en-GB" sz="1400">
                <a:solidFill>
                  <a:srgbClr val="000000"/>
                </a:solidFill>
                <a:latin typeface="DIN-Medium"/>
                <a:ea typeface="Calibri" panose="020F0502020204030204" pitchFamily="34" charset="0"/>
                <a:cs typeface="DIN-Medium"/>
              </a:rPr>
              <a:t>, who had sworn to become a nun. There was no way she was ever going to return Romeo’s love. She would continue to turn her back on him. Benvolio said, </a:t>
            </a:r>
            <a:r>
              <a:rPr lang="en-GB" sz="1400" b="1" i="1">
                <a:solidFill>
                  <a:srgbClr val="000000"/>
                </a:solidFill>
                <a:latin typeface="DIN-BoldItalic"/>
                <a:ea typeface="Calibri" panose="020F0502020204030204" pitchFamily="34" charset="0"/>
                <a:cs typeface="DIN-BoldItalic"/>
              </a:rPr>
              <a:t>‘Be ruled by me; forget to think of her!’ </a:t>
            </a:r>
            <a:r>
              <a:rPr lang="en-GB" sz="1400">
                <a:solidFill>
                  <a:srgbClr val="000000"/>
                </a:solidFill>
                <a:latin typeface="DIN-Medium"/>
                <a:ea typeface="Calibri" panose="020F0502020204030204" pitchFamily="34" charset="0"/>
                <a:cs typeface="DIN-Medium"/>
              </a:rPr>
              <a:t>but Romeo simply shook his head and said, </a:t>
            </a:r>
            <a:r>
              <a:rPr lang="en-GB" sz="1400" b="1" i="1">
                <a:solidFill>
                  <a:srgbClr val="000000"/>
                </a:solidFill>
                <a:latin typeface="DIN-BoldItalic"/>
                <a:ea typeface="Calibri" panose="020F0502020204030204" pitchFamily="34" charset="0"/>
                <a:cs typeface="DIN-BoldItalic"/>
              </a:rPr>
              <a:t>‘O, teach me how I should forget to think.’ </a:t>
            </a:r>
            <a:r>
              <a:rPr lang="en-GB" sz="1400">
                <a:solidFill>
                  <a:srgbClr val="000000"/>
                </a:solidFill>
                <a:latin typeface="DIN-Medium"/>
                <a:ea typeface="Calibri" panose="020F0502020204030204" pitchFamily="34" charset="0"/>
                <a:cs typeface="DIN-Medium"/>
              </a:rPr>
              <a:t>And with a hand on his heart, and another on his brow,</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he wandered off.</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Love and marriage were also in the thoughts of Verona’s most eligible young bachelor, </a:t>
            </a:r>
            <a:r>
              <a:rPr lang="en-GB" sz="1400" b="1">
                <a:solidFill>
                  <a:srgbClr val="000000"/>
                </a:solidFill>
                <a:latin typeface="DIN-Bold"/>
                <a:ea typeface="Calibri" panose="020F0502020204030204" pitchFamily="34" charset="0"/>
                <a:cs typeface="DIN-Bold"/>
              </a:rPr>
              <a:t>Paris</a:t>
            </a:r>
            <a:r>
              <a:rPr lang="en-GB" sz="1400">
                <a:solidFill>
                  <a:srgbClr val="000000"/>
                </a:solidFill>
                <a:latin typeface="DIN-Medium"/>
                <a:ea typeface="Calibri" panose="020F0502020204030204" pitchFamily="34" charset="0"/>
                <a:cs typeface="DIN-Medium"/>
              </a:rPr>
              <a:t>. He was very rich, and he was Prince </a:t>
            </a:r>
            <a:r>
              <a:rPr lang="en-GB" sz="1400" dirty="0">
                <a:solidFill>
                  <a:srgbClr val="000000"/>
                </a:solidFill>
                <a:latin typeface="DIN-Medium"/>
                <a:ea typeface="Calibri" panose="020F0502020204030204" pitchFamily="34" charset="0"/>
                <a:cs typeface="DIN-Medium"/>
              </a:rPr>
              <a:t>Escalus</a:t>
            </a:r>
            <a:r>
              <a:rPr lang="en-GB" sz="1400">
                <a:solidFill>
                  <a:srgbClr val="000000"/>
                </a:solidFill>
                <a:latin typeface="DIN-Medium"/>
                <a:ea typeface="Calibri" panose="020F0502020204030204" pitchFamily="34" charset="0"/>
                <a:cs typeface="DIN-Medium"/>
              </a:rPr>
              <a:t>’ nephew, so as he walked around the streets every young woman tried to catch his eye. But Paris made a deal with </a:t>
            </a:r>
            <a:r>
              <a:rPr lang="en-GB" sz="1400" b="1">
                <a:solidFill>
                  <a:srgbClr val="000000"/>
                </a:solidFill>
                <a:latin typeface="DIN-Bold"/>
                <a:ea typeface="Calibri" panose="020F0502020204030204" pitchFamily="34" charset="0"/>
                <a:cs typeface="DIN-Bold"/>
              </a:rPr>
              <a:t>Lord Capulet</a:t>
            </a:r>
            <a:r>
              <a:rPr lang="en-GB" sz="1400">
                <a:solidFill>
                  <a:srgbClr val="000000"/>
                </a:solidFill>
                <a:latin typeface="DIN-Medium"/>
                <a:ea typeface="Calibri" panose="020F0502020204030204" pitchFamily="34" charset="0"/>
                <a:cs typeface="DIN-Medium"/>
              </a:rPr>
              <a:t>. When Juliet was old enough she would be Paris’ wife. They shook hands on this arrangement, and then Lord Capulet decided that he would throw a great big party where Paris and Juliet could be introduced. He sent for a servant, </a:t>
            </a:r>
            <a:r>
              <a:rPr lang="en-GB" sz="1400" b="1">
                <a:solidFill>
                  <a:srgbClr val="000000"/>
                </a:solidFill>
                <a:latin typeface="DIN-Bold"/>
                <a:ea typeface="Calibri" panose="020F0502020204030204" pitchFamily="34" charset="0"/>
                <a:cs typeface="DIN-Bold"/>
              </a:rPr>
              <a:t>Peter</a:t>
            </a:r>
            <a:r>
              <a:rPr lang="en-GB" sz="1400">
                <a:solidFill>
                  <a:srgbClr val="000000"/>
                </a:solidFill>
                <a:latin typeface="DIN-Medium"/>
                <a:ea typeface="Calibri" panose="020F0502020204030204" pitchFamily="34" charset="0"/>
                <a:cs typeface="DIN-Medium"/>
              </a:rPr>
              <a:t>, and gave him a long list of guests to invite.</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Off Peter set to deliver the invitations. He turned the list one way and then the other, but he could not read, so he went out all around Verona, giving invitations to everyone. EVEN </a:t>
            </a:r>
            <a:r>
              <a:rPr lang="en-GB" sz="1400" b="1">
                <a:solidFill>
                  <a:srgbClr val="000000"/>
                </a:solidFill>
                <a:latin typeface="DIN-Bold"/>
                <a:ea typeface="Calibri" panose="020F0502020204030204" pitchFamily="34" charset="0"/>
                <a:cs typeface="DIN-Bold"/>
              </a:rPr>
              <a:t>Romeo </a:t>
            </a:r>
            <a:r>
              <a:rPr lang="en-GB" sz="1400">
                <a:solidFill>
                  <a:srgbClr val="000000"/>
                </a:solidFill>
                <a:latin typeface="DIN-Medium"/>
                <a:ea typeface="Calibri" panose="020F0502020204030204" pitchFamily="34" charset="0"/>
                <a:cs typeface="DIN-Medium"/>
              </a:rPr>
              <a:t>and his mates </a:t>
            </a:r>
            <a:r>
              <a:rPr lang="en-GB" sz="1400" b="1">
                <a:solidFill>
                  <a:srgbClr val="000000"/>
                </a:solidFill>
                <a:latin typeface="DIN-Bold"/>
                <a:ea typeface="Calibri" panose="020F0502020204030204" pitchFamily="34" charset="0"/>
                <a:cs typeface="DIN-Bold"/>
              </a:rPr>
              <a:t>Benvolio </a:t>
            </a:r>
            <a:r>
              <a:rPr lang="en-GB" sz="1400">
                <a:solidFill>
                  <a:srgbClr val="000000"/>
                </a:solidFill>
                <a:latin typeface="DIN-Medium"/>
                <a:ea typeface="Calibri" panose="020F0502020204030204" pitchFamily="34" charset="0"/>
                <a:cs typeface="DIN-Medium"/>
              </a:rPr>
              <a:t>and </a:t>
            </a:r>
            <a:r>
              <a:rPr lang="en-GB" sz="1400" b="1">
                <a:solidFill>
                  <a:srgbClr val="000000"/>
                </a:solidFill>
                <a:latin typeface="DIN-Bold"/>
                <a:ea typeface="Calibri" panose="020F0502020204030204" pitchFamily="34" charset="0"/>
                <a:cs typeface="DIN-Bold"/>
              </a:rPr>
              <a:t>Mercutio </a:t>
            </a:r>
            <a:r>
              <a:rPr lang="en-GB" sz="1400">
                <a:solidFill>
                  <a:srgbClr val="000000"/>
                </a:solidFill>
                <a:latin typeface="DIN-Medium"/>
                <a:ea typeface="Calibri" panose="020F0502020204030204" pitchFamily="34" charset="0"/>
                <a:cs typeface="DIN-Medium"/>
              </a:rPr>
              <a:t>got invited by mistake.</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At the Capulets’ house, </a:t>
            </a:r>
            <a:r>
              <a:rPr lang="en-GB" sz="1400" b="1">
                <a:solidFill>
                  <a:srgbClr val="000000"/>
                </a:solidFill>
                <a:latin typeface="DIN-Bold"/>
                <a:ea typeface="Calibri" panose="020F0502020204030204" pitchFamily="34" charset="0"/>
                <a:cs typeface="DIN-Bold"/>
              </a:rPr>
              <a:t>Juliet </a:t>
            </a:r>
            <a:r>
              <a:rPr lang="en-GB" sz="1400">
                <a:solidFill>
                  <a:srgbClr val="000000"/>
                </a:solidFill>
                <a:latin typeface="DIN-Medium"/>
                <a:ea typeface="Calibri" panose="020F0502020204030204" pitchFamily="34" charset="0"/>
                <a:cs typeface="DIN-Medium"/>
              </a:rPr>
              <a:t>was getting ready for the big night helped by her </a:t>
            </a:r>
            <a:r>
              <a:rPr lang="en-GB" sz="1400" b="1">
                <a:solidFill>
                  <a:srgbClr val="000000"/>
                </a:solidFill>
                <a:latin typeface="DIN-Bold"/>
                <a:ea typeface="Calibri" panose="020F0502020204030204" pitchFamily="34" charset="0"/>
                <a:cs typeface="DIN-Bold"/>
              </a:rPr>
              <a:t>Nurse</a:t>
            </a:r>
            <a:r>
              <a:rPr lang="en-GB" sz="1400">
                <a:solidFill>
                  <a:srgbClr val="000000"/>
                </a:solidFill>
                <a:latin typeface="DIN-Medium"/>
                <a:ea typeface="Calibri" panose="020F0502020204030204" pitchFamily="34" charset="0"/>
                <a:cs typeface="DIN-Medium"/>
              </a:rPr>
              <a:t>.</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r>
              <a:rPr lang="en-GB" sz="1400">
                <a:solidFill>
                  <a:srgbClr val="000000"/>
                </a:solidFill>
                <a:latin typeface="DIN-Medium"/>
                <a:ea typeface="Calibri" panose="020F0502020204030204" pitchFamily="34" charset="0"/>
                <a:cs typeface="DIN-Medium"/>
              </a:rPr>
              <a:t>In came her mother, </a:t>
            </a:r>
            <a:r>
              <a:rPr lang="en-GB" sz="1400" b="1">
                <a:solidFill>
                  <a:srgbClr val="000000"/>
                </a:solidFill>
                <a:latin typeface="DIN-Bold"/>
                <a:ea typeface="Calibri" panose="020F0502020204030204" pitchFamily="34" charset="0"/>
                <a:cs typeface="DIN-Bold"/>
              </a:rPr>
              <a:t>Lady Capulet</a:t>
            </a:r>
            <a:r>
              <a:rPr lang="en-GB" sz="1400">
                <a:solidFill>
                  <a:srgbClr val="000000"/>
                </a:solidFill>
                <a:latin typeface="DIN-Medium"/>
                <a:ea typeface="Calibri" panose="020F0502020204030204" pitchFamily="34" charset="0"/>
                <a:cs typeface="DIN-Medium"/>
              </a:rPr>
              <a:t>, who announced, </a:t>
            </a:r>
            <a:r>
              <a:rPr lang="en-GB" sz="1400" b="1" i="1">
                <a:solidFill>
                  <a:srgbClr val="000000"/>
                </a:solidFill>
                <a:latin typeface="DIN-BoldItalic"/>
                <a:ea typeface="Calibri" panose="020F0502020204030204" pitchFamily="34" charset="0"/>
                <a:cs typeface="DIN-BoldItalic"/>
              </a:rPr>
              <a:t>‘The County Paris seeks you for </a:t>
            </a:r>
            <a:r>
              <a:rPr lang="en-GB" b="1" i="1"/>
              <a:t>his love!’ </a:t>
            </a:r>
            <a:r>
              <a:rPr lang="en-GB"/>
              <a:t>The Nurse was delighted but Juliet shrugged. She would wait to see what this Paris was like. In came </a:t>
            </a:r>
            <a:r>
              <a:rPr lang="en-GB" b="1"/>
              <a:t>Lord Capulet </a:t>
            </a:r>
            <a:r>
              <a:rPr lang="en-GB"/>
              <a:t>striding around the room, hosting the party, and welcoming the guest of honour, </a:t>
            </a:r>
            <a:r>
              <a:rPr lang="en-GB" b="1"/>
              <a:t>Paris</a:t>
            </a:r>
            <a:r>
              <a:rPr lang="en-GB"/>
              <a:t>. Paris approached Juliet and bowed, she curtsied and away they danced around the room. Meanwhile </a:t>
            </a:r>
            <a:r>
              <a:rPr lang="en-GB" b="1"/>
              <a:t>Tybalt</a:t>
            </a:r>
            <a:r>
              <a:rPr lang="en-GB"/>
              <a:t>, Juliet’s cousin, acted as bouncer: he kept a close eye on everything, one hand on his sword. Things were going very well, until </a:t>
            </a:r>
            <a:r>
              <a:rPr lang="en-GB" b="1"/>
              <a:t>Romeo</a:t>
            </a:r>
            <a:r>
              <a:rPr lang="en-GB"/>
              <a:t>, </a:t>
            </a:r>
            <a:r>
              <a:rPr lang="en-GB" b="1"/>
              <a:t>Benvolio </a:t>
            </a:r>
            <a:r>
              <a:rPr lang="en-GB"/>
              <a:t>and </a:t>
            </a:r>
            <a:r>
              <a:rPr lang="en-GB" b="1"/>
              <a:t>Mercutio </a:t>
            </a:r>
            <a:r>
              <a:rPr lang="en-GB"/>
              <a:t>entered the party in disguise.</a:t>
            </a:r>
          </a:p>
          <a:p>
            <a:endParaRPr lang="en-GB"/>
          </a:p>
        </p:txBody>
      </p:sp>
    </p:spTree>
    <p:extLst>
      <p:ext uri="{BB962C8B-B14F-4D97-AF65-F5344CB8AC3E}">
        <p14:creationId xmlns:p14="http://schemas.microsoft.com/office/powerpoint/2010/main" val="316945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339214" y="-92098"/>
            <a:ext cx="6651521" cy="6835717"/>
          </a:xfrm>
          <a:prstGeom prst="rect">
            <a:avLst/>
          </a:prstGeom>
        </p:spPr>
        <p:txBody>
          <a:bodyPr wrap="square">
            <a:spAutoFit/>
          </a:bodyPr>
          <a:lstStyle/>
          <a:p>
            <a:r>
              <a:rPr lang="en-GB" sz="1400"/>
              <a:t>Tybalt recognised Romeo and drew out his sword, but Lord Capulet calmed him down, not wanting anything to spoil his daughter’s big night. Across the crowded room, Romeo and Juliet spotted each other. They fell instantly in love, and moved towards each other.</a:t>
            </a:r>
          </a:p>
          <a:p>
            <a:endParaRPr lang="en-GB" sz="1400"/>
          </a:p>
          <a:p>
            <a:r>
              <a:rPr lang="en-GB" sz="1400"/>
              <a:t>Their fingertips touched, and Romeo bent to kiss Juliet’s hand. But suddenly, the Nurse was at Juliet’s side, pulling her away, and Benvolio pulled Romeo away. The party was over.</a:t>
            </a:r>
          </a:p>
          <a:p>
            <a:endParaRPr lang="en-GB" sz="1400"/>
          </a:p>
          <a:p>
            <a:r>
              <a:rPr lang="en-GB" sz="1400" b="1"/>
              <a:t>WHOOSH!</a:t>
            </a:r>
            <a:endParaRPr lang="en-GB" sz="1400"/>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r>
              <a:rPr lang="en-GB" sz="1400"/>
              <a:t>But … </a:t>
            </a:r>
            <a:r>
              <a:rPr lang="en-GB" sz="1400" b="1"/>
              <a:t>Romeo </a:t>
            </a:r>
            <a:r>
              <a:rPr lang="en-GB" sz="1400"/>
              <a:t>did not go home. Instead, he found his way to Juliet’s bedroom window. High above him was a </a:t>
            </a:r>
            <a:r>
              <a:rPr lang="en-GB" sz="1400" b="1"/>
              <a:t>balcony</a:t>
            </a:r>
            <a:r>
              <a:rPr lang="en-GB" sz="1400"/>
              <a:t>. Soon, Juliet appeared and called out, </a:t>
            </a:r>
            <a:r>
              <a:rPr lang="en-GB" sz="1400" b="1" i="1"/>
              <a:t>‘O Romeo, Romeo, wherefore art thou Romeo?’ </a:t>
            </a:r>
            <a:r>
              <a:rPr lang="en-GB" sz="1400"/>
              <a:t>Romeo climbed up the balcony, went down on one knee and asked Juliet for </a:t>
            </a:r>
            <a:r>
              <a:rPr lang="en-GB" sz="1400" b="1" i="1"/>
              <a:t>‘The exchange of thy love’s faithful vow for mine.’</a:t>
            </a:r>
          </a:p>
          <a:p>
            <a:endParaRPr lang="en-GB" sz="1400"/>
          </a:p>
          <a:p>
            <a:r>
              <a:rPr lang="en-GB" sz="1400"/>
              <a:t>Juliet, overjoyed, cried, </a:t>
            </a:r>
            <a:r>
              <a:rPr lang="en-GB" sz="1400" b="1" i="1"/>
              <a:t>‘If that thy bent of love be honourable, thy purpose marriage, I’ll follow thee my lord throughout the world.’</a:t>
            </a:r>
          </a:p>
          <a:p>
            <a:endParaRPr lang="en-GB" sz="1400"/>
          </a:p>
          <a:p>
            <a:r>
              <a:rPr lang="en-GB" sz="1400" b="1"/>
              <a:t>WHOOSH!</a:t>
            </a:r>
          </a:p>
          <a:p>
            <a:endParaRPr lang="en-GB" sz="1400"/>
          </a:p>
          <a:p>
            <a:r>
              <a:rPr lang="en-GB" sz="1400"/>
              <a:t>Next morning </a:t>
            </a:r>
            <a:r>
              <a:rPr lang="en-GB" sz="1400" b="1"/>
              <a:t>Romeo </a:t>
            </a:r>
            <a:r>
              <a:rPr lang="en-GB" sz="1400"/>
              <a:t>rushed to see his friend, the local priest, </a:t>
            </a:r>
            <a:r>
              <a:rPr lang="en-GB" sz="1400" b="1"/>
              <a:t>Friar Laurence</a:t>
            </a:r>
            <a:r>
              <a:rPr lang="en-GB" sz="1400"/>
              <a:t>. He begged the Friar to perform a secret wedding ceremony and the Friar, hoping that this might bring peace between the Montagues and Capulets, agreed. The wedding was on.</a:t>
            </a:r>
          </a:p>
          <a:p>
            <a:endParaRPr lang="en-GB" sz="1400"/>
          </a:p>
          <a:p>
            <a:r>
              <a:rPr lang="en-GB" sz="1400" b="1"/>
              <a:t>Juliet </a:t>
            </a:r>
            <a:r>
              <a:rPr lang="en-GB" sz="1400"/>
              <a:t>and the </a:t>
            </a:r>
            <a:r>
              <a:rPr lang="en-GB" sz="1400" b="1"/>
              <a:t>Nurse </a:t>
            </a:r>
            <a:r>
              <a:rPr lang="en-GB" sz="1400"/>
              <a:t>sneaked out of the Capulet house, through the streets of Verona to the church, then Juliet knelt with Romeo in front of the Friar, with the Nurse acting as best woman. The Friar blessed their marriage, the nurse threw confetti, and the deed was done. Romeo and Juliet were married.</a:t>
            </a:r>
          </a:p>
          <a:p>
            <a:endParaRPr lang="en-GB" sz="1400" b="1"/>
          </a:p>
          <a:p>
            <a:r>
              <a:rPr lang="en-GB" sz="1400" b="1"/>
              <a:t>WHOOSH!</a:t>
            </a:r>
            <a:endParaRPr lang="en-GB" sz="1400"/>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rot="16200000">
            <a:off x="5715003" y="1356505"/>
            <a:ext cx="6533534" cy="4056495"/>
          </a:xfrm>
          <a:prstGeom prst="rect">
            <a:avLst/>
          </a:prstGeom>
        </p:spPr>
        <p:txBody>
          <a:bodyPr wrap="square">
            <a:spAutoFit/>
          </a:bodyPr>
          <a:lstStyle/>
          <a:p>
            <a:pPr>
              <a:lnSpc>
                <a:spcPct val="115000"/>
              </a:lnSpc>
              <a:spcAft>
                <a:spcPts val="0"/>
              </a:spcAft>
            </a:pPr>
            <a:r>
              <a:rPr lang="en-GB" sz="1400">
                <a:solidFill>
                  <a:srgbClr val="000000"/>
                </a:solidFill>
                <a:latin typeface="DIN-Medium"/>
                <a:ea typeface="Calibri" panose="020F0502020204030204" pitchFamily="34" charset="0"/>
                <a:cs typeface="DIN-Medium"/>
              </a:rPr>
              <a:t>Later, on the streets of Verona, tensions were running high. </a:t>
            </a:r>
            <a:r>
              <a:rPr lang="en-GB" sz="1400" b="1">
                <a:solidFill>
                  <a:srgbClr val="000000"/>
                </a:solidFill>
                <a:latin typeface="DIN-Bold"/>
                <a:ea typeface="Calibri" panose="020F0502020204030204" pitchFamily="34" charset="0"/>
                <a:cs typeface="DIN-Bold"/>
              </a:rPr>
              <a:t>Benvolio </a:t>
            </a:r>
            <a:r>
              <a:rPr lang="en-GB" sz="1400">
                <a:solidFill>
                  <a:srgbClr val="000000"/>
                </a:solidFill>
                <a:latin typeface="DIN-Medium"/>
                <a:ea typeface="Calibri" panose="020F0502020204030204" pitchFamily="34" charset="0"/>
                <a:cs typeface="DIN-Medium"/>
              </a:rPr>
              <a:t>and </a:t>
            </a:r>
            <a:r>
              <a:rPr lang="en-GB" sz="1400" b="1">
                <a:solidFill>
                  <a:srgbClr val="000000"/>
                </a:solidFill>
                <a:latin typeface="DIN-Bold"/>
                <a:ea typeface="Calibri" panose="020F0502020204030204" pitchFamily="34" charset="0"/>
                <a:cs typeface="DIN-Bold"/>
              </a:rPr>
              <a:t>Mercutio </a:t>
            </a:r>
            <a:r>
              <a:rPr lang="en-GB" sz="1400">
                <a:solidFill>
                  <a:srgbClr val="000000"/>
                </a:solidFill>
                <a:latin typeface="DIN-Medium"/>
                <a:ea typeface="Calibri" panose="020F0502020204030204" pitchFamily="34" charset="0"/>
                <a:cs typeface="DIN-Medium"/>
              </a:rPr>
              <a:t>were out and about. It was hot and sticky and Benvolio could see that trouble was brewing. He said to Mercutio, </a:t>
            </a:r>
            <a:r>
              <a:rPr lang="en-GB" sz="1400" b="1" i="1">
                <a:solidFill>
                  <a:srgbClr val="000000"/>
                </a:solidFill>
                <a:latin typeface="DIN-BoldItalic"/>
                <a:ea typeface="Calibri" panose="020F0502020204030204" pitchFamily="34" charset="0"/>
                <a:cs typeface="DIN-BoldItalic"/>
              </a:rPr>
              <a:t>‘The day is hot, the   Capulets abroad, / And if we meet we shall not scape a brawl, / For now is the mad blood stirring.’</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Sure enough, along came </a:t>
            </a:r>
            <a:r>
              <a:rPr lang="en-GB" sz="1400" b="1">
                <a:solidFill>
                  <a:srgbClr val="000000"/>
                </a:solidFill>
                <a:latin typeface="DIN-Bold"/>
                <a:ea typeface="Calibri" panose="020F0502020204030204" pitchFamily="34" charset="0"/>
                <a:cs typeface="DIN-Bold"/>
              </a:rPr>
              <a:t>Tybalt </a:t>
            </a:r>
            <a:r>
              <a:rPr lang="en-GB" sz="1400">
                <a:solidFill>
                  <a:srgbClr val="000000"/>
                </a:solidFill>
                <a:latin typeface="DIN-Medium"/>
                <a:ea typeface="Calibri" panose="020F0502020204030204" pitchFamily="34" charset="0"/>
                <a:cs typeface="DIN-Medium"/>
              </a:rPr>
              <a:t>with his </a:t>
            </a:r>
            <a:r>
              <a:rPr lang="en-GB" sz="1400" b="1">
                <a:solidFill>
                  <a:srgbClr val="000000"/>
                </a:solidFill>
                <a:latin typeface="DIN-Bold"/>
                <a:ea typeface="Calibri" panose="020F0502020204030204" pitchFamily="34" charset="0"/>
                <a:cs typeface="DIN-Bold"/>
              </a:rPr>
              <a:t>gang </a:t>
            </a:r>
            <a:r>
              <a:rPr lang="en-GB" sz="1400">
                <a:solidFill>
                  <a:srgbClr val="000000"/>
                </a:solidFill>
                <a:latin typeface="DIN-Medium"/>
                <a:ea typeface="Calibri" panose="020F0502020204030204" pitchFamily="34" charset="0"/>
                <a:cs typeface="DIN-Medium"/>
              </a:rPr>
              <a:t>from one direction, and </a:t>
            </a:r>
            <a:r>
              <a:rPr lang="en-GB" sz="1400" b="1">
                <a:solidFill>
                  <a:srgbClr val="000000"/>
                </a:solidFill>
                <a:latin typeface="DIN-Bold"/>
                <a:ea typeface="Calibri" panose="020F0502020204030204" pitchFamily="34" charset="0"/>
                <a:cs typeface="DIN-Bold"/>
              </a:rPr>
              <a:t>Romeo </a:t>
            </a:r>
            <a:r>
              <a:rPr lang="en-GB" sz="1400">
                <a:solidFill>
                  <a:srgbClr val="000000"/>
                </a:solidFill>
                <a:latin typeface="DIN-Medium"/>
                <a:ea typeface="Calibri" panose="020F0502020204030204" pitchFamily="34" charset="0"/>
                <a:cs typeface="DIN-Medium"/>
              </a:rPr>
              <a:t>from another. Tybalt, still angry that Romeo had </a:t>
            </a:r>
            <a:r>
              <a:rPr lang="en-GB" sz="1400" err="1">
                <a:solidFill>
                  <a:srgbClr val="000000"/>
                </a:solidFill>
                <a:latin typeface="DIN-Medium"/>
                <a:ea typeface="Calibri" panose="020F0502020204030204" pitchFamily="34" charset="0"/>
                <a:cs typeface="DIN-Medium"/>
              </a:rPr>
              <a:t>gatecrashed</a:t>
            </a:r>
            <a:r>
              <a:rPr lang="en-GB" sz="1400">
                <a:solidFill>
                  <a:srgbClr val="000000"/>
                </a:solidFill>
                <a:latin typeface="DIN-Medium"/>
                <a:ea typeface="Calibri" panose="020F0502020204030204" pitchFamily="34" charset="0"/>
                <a:cs typeface="DIN-Medium"/>
              </a:rPr>
              <a:t> the party, drew his sword and challenged Romeo, saying, </a:t>
            </a:r>
            <a:r>
              <a:rPr lang="en-GB" sz="1400" b="1" i="1">
                <a:solidFill>
                  <a:srgbClr val="000000"/>
                </a:solidFill>
                <a:latin typeface="DIN-BoldItalic"/>
                <a:ea typeface="Calibri" panose="020F0502020204030204" pitchFamily="34" charset="0"/>
                <a:cs typeface="DIN-BoldItalic"/>
              </a:rPr>
              <a:t>‘I hate hell, all Montagues, and thee!’</a:t>
            </a:r>
            <a:r>
              <a:rPr lang="en-GB" sz="1400">
                <a:solidFill>
                  <a:srgbClr val="000000"/>
                </a:solidFill>
                <a:latin typeface="DIN-Medium"/>
                <a:ea typeface="Calibri" panose="020F0502020204030204" pitchFamily="34" charset="0"/>
                <a:cs typeface="DIN-Medium"/>
              </a:rPr>
              <a:t>. But Romeo held out his hands in peace, and would not fight. Mercutio couldn’t stand by and see his friend Romeo insulted, so he drew out his sword, and fought with Tybalt. Romeo tried</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desperately to stop them, but as he jumped in between them, Tybalt stabbed Mercutio under Romeo’s arm, and Mercutio fell to the floor. Romeo desperately tried to help his friend but Mercutio, with his last breath, said, </a:t>
            </a:r>
            <a:r>
              <a:rPr lang="en-GB" sz="1400" b="1" i="1">
                <a:solidFill>
                  <a:srgbClr val="000000"/>
                </a:solidFill>
                <a:latin typeface="DIN-BoldItalic"/>
                <a:ea typeface="Calibri" panose="020F0502020204030204" pitchFamily="34" charset="0"/>
                <a:cs typeface="DIN-BoldItalic"/>
              </a:rPr>
              <a:t>‘A plague on both your houses!’ </a:t>
            </a:r>
            <a:r>
              <a:rPr lang="en-GB" sz="1400">
                <a:solidFill>
                  <a:srgbClr val="000000"/>
                </a:solidFill>
                <a:latin typeface="DIN-Medium"/>
                <a:ea typeface="Calibri" panose="020F0502020204030204" pitchFamily="34" charset="0"/>
                <a:cs typeface="DIN-Medium"/>
              </a:rPr>
              <a:t>and died!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77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3020196" y="-2638705"/>
            <a:ext cx="6539535" cy="12232579"/>
          </a:xfrm>
          <a:prstGeom prst="rect">
            <a:avLst/>
          </a:prstGeom>
        </p:spPr>
        <p:txBody>
          <a:bodyPr wrap="square">
            <a:spAutoFit/>
          </a:bodyPr>
          <a:lstStyle/>
          <a:p>
            <a:pPr>
              <a:lnSpc>
                <a:spcPct val="115000"/>
              </a:lnSpc>
              <a:spcAft>
                <a:spcPts val="0"/>
              </a:spcAft>
            </a:pPr>
            <a:r>
              <a:rPr lang="en-GB" sz="1400">
                <a:solidFill>
                  <a:srgbClr val="000000"/>
                </a:solidFill>
                <a:latin typeface="DIN-Medium"/>
                <a:ea typeface="Calibri" panose="020F0502020204030204" pitchFamily="34" charset="0"/>
                <a:cs typeface="DIN-Medium"/>
              </a:rPr>
              <a:t>Romeo leapt up with fury burning in his heart. Now he faced Tybalt and drew out his sword. Back and forth they parried, until Romeo stabbed Tybalt right through the heart and Tybalt fell to the floor, dead. There was a moment of disbelieving silence, then Romeo ran away. Just at that moment, in came </a:t>
            </a:r>
            <a:r>
              <a:rPr lang="en-GB" sz="1400" b="1">
                <a:solidFill>
                  <a:srgbClr val="000000"/>
                </a:solidFill>
                <a:latin typeface="DIN-Bold"/>
                <a:ea typeface="Calibri" panose="020F0502020204030204" pitchFamily="34" charset="0"/>
                <a:cs typeface="DIN-Bold"/>
              </a:rPr>
              <a:t>Prince </a:t>
            </a:r>
            <a:r>
              <a:rPr lang="en-GB" sz="1400" b="1" err="1">
                <a:solidFill>
                  <a:srgbClr val="000000"/>
                </a:solidFill>
                <a:latin typeface="DIN-Bold"/>
                <a:ea typeface="Calibri" panose="020F0502020204030204" pitchFamily="34" charset="0"/>
                <a:cs typeface="DIN-Bold"/>
              </a:rPr>
              <a:t>Escalus</a:t>
            </a:r>
            <a:r>
              <a:rPr lang="en-GB" sz="1400" b="1">
                <a:solidFill>
                  <a:srgbClr val="000000"/>
                </a:solidFill>
                <a:latin typeface="DIN-Bold"/>
                <a:ea typeface="Calibri" panose="020F0502020204030204" pitchFamily="34" charset="0"/>
                <a:cs typeface="DIN-Bold"/>
              </a:rPr>
              <a:t> </a:t>
            </a:r>
            <a:r>
              <a:rPr lang="en-GB" sz="1400">
                <a:solidFill>
                  <a:srgbClr val="000000"/>
                </a:solidFill>
                <a:latin typeface="DIN-Medium"/>
                <a:ea typeface="Calibri" panose="020F0502020204030204" pitchFamily="34" charset="0"/>
                <a:cs typeface="DIN-Medium"/>
              </a:rPr>
              <a:t>with his </a:t>
            </a:r>
            <a:r>
              <a:rPr lang="en-GB" sz="1400" b="1">
                <a:solidFill>
                  <a:srgbClr val="000000"/>
                </a:solidFill>
                <a:latin typeface="DIN-Bold"/>
                <a:ea typeface="Calibri" panose="020F0502020204030204" pitchFamily="34" charset="0"/>
                <a:cs typeface="DIN-Bold"/>
              </a:rPr>
              <a:t>police officers</a:t>
            </a:r>
            <a:r>
              <a:rPr lang="en-GB" sz="1400">
                <a:solidFill>
                  <a:srgbClr val="000000"/>
                </a:solidFill>
                <a:latin typeface="DIN-Medium"/>
                <a:ea typeface="Calibri" panose="020F0502020204030204" pitchFamily="34" charset="0"/>
                <a:cs typeface="DIN-Medium"/>
              </a:rPr>
              <a:t>. The officers took hold of all the young men. In ran </a:t>
            </a:r>
            <a:r>
              <a:rPr lang="en-GB" sz="1400" b="1">
                <a:solidFill>
                  <a:srgbClr val="000000"/>
                </a:solidFill>
                <a:latin typeface="DIN-Bold"/>
                <a:ea typeface="Calibri" panose="020F0502020204030204" pitchFamily="34" charset="0"/>
                <a:cs typeface="DIN-Bold"/>
              </a:rPr>
              <a:t>Lord and Lady Capulet </a:t>
            </a:r>
            <a:r>
              <a:rPr lang="en-GB" sz="1400">
                <a:solidFill>
                  <a:srgbClr val="000000"/>
                </a:solidFill>
                <a:latin typeface="DIN-Medium"/>
                <a:ea typeface="Calibri" panose="020F0502020204030204" pitchFamily="34" charset="0"/>
                <a:cs typeface="DIN-Medium"/>
              </a:rPr>
              <a:t>and </a:t>
            </a:r>
            <a:r>
              <a:rPr lang="en-GB" sz="1400" b="1">
                <a:solidFill>
                  <a:srgbClr val="000000"/>
                </a:solidFill>
                <a:latin typeface="DIN-Bold"/>
                <a:ea typeface="Calibri" panose="020F0502020204030204" pitchFamily="34" charset="0"/>
                <a:cs typeface="DIN-Bold"/>
              </a:rPr>
              <a:t>Lord and Lady Montague</a:t>
            </a:r>
            <a:r>
              <a:rPr lang="en-GB" sz="1400">
                <a:solidFill>
                  <a:srgbClr val="000000"/>
                </a:solidFill>
                <a:latin typeface="DIN-Medium"/>
                <a:ea typeface="Calibri" panose="020F0502020204030204" pitchFamily="34" charset="0"/>
                <a:cs typeface="DIN-Medium"/>
              </a:rPr>
              <a:t>. They gasped in horror when they saw the bodies of Mercutio and Tybalt. Lady Capulet turned to the Prince and cried bitterly, </a:t>
            </a:r>
            <a:r>
              <a:rPr lang="en-GB" sz="1400" b="1" i="1">
                <a:solidFill>
                  <a:srgbClr val="000000"/>
                </a:solidFill>
                <a:latin typeface="DIN-BoldItalic"/>
                <a:ea typeface="Calibri" panose="020F0502020204030204" pitchFamily="34" charset="0"/>
                <a:cs typeface="DIN-BoldItalic"/>
              </a:rPr>
              <a:t>‘I beg for justice, which thou, Prince, must give! Romeo slew Tybalt, Romeo must not live!’ </a:t>
            </a:r>
            <a:r>
              <a:rPr lang="en-GB" sz="1400">
                <a:solidFill>
                  <a:srgbClr val="000000"/>
                </a:solidFill>
                <a:latin typeface="DIN-Medium"/>
                <a:ea typeface="Calibri" panose="020F0502020204030204" pitchFamily="34" charset="0"/>
                <a:cs typeface="DIN-Medium"/>
              </a:rPr>
              <a:t>But Benvolio fell on his knees and told the Prince what had happened, and the Prince, hearing how Romeo had tried not to fight, was merciful. He declared, </a:t>
            </a:r>
            <a:r>
              <a:rPr lang="en-GB" sz="1400" b="1" i="1">
                <a:solidFill>
                  <a:srgbClr val="000000"/>
                </a:solidFill>
                <a:latin typeface="DIN-BoldItalic"/>
                <a:ea typeface="Calibri" panose="020F0502020204030204" pitchFamily="34" charset="0"/>
                <a:cs typeface="DIN-BoldItalic"/>
              </a:rPr>
              <a:t>‘For that offence, immediately we do exile him hence.’ </a:t>
            </a:r>
            <a:r>
              <a:rPr lang="en-GB" sz="1400">
                <a:solidFill>
                  <a:srgbClr val="000000"/>
                </a:solidFill>
                <a:latin typeface="DIN-Medium"/>
                <a:ea typeface="Calibri" panose="020F0502020204030204" pitchFamily="34" charset="0"/>
                <a:cs typeface="DIN-Medium"/>
              </a:rPr>
              <a:t>Lady Montague was so upset at the thought of never seeing her son again, she died of grief.</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Back at Juliet’s house, </a:t>
            </a:r>
            <a:r>
              <a:rPr lang="en-GB" sz="1400" b="1">
                <a:solidFill>
                  <a:srgbClr val="000000"/>
                </a:solidFill>
                <a:latin typeface="DIN-Bold"/>
                <a:ea typeface="Calibri" panose="020F0502020204030204" pitchFamily="34" charset="0"/>
                <a:cs typeface="DIN-Bold"/>
              </a:rPr>
              <a:t>Juliet </a:t>
            </a:r>
            <a:r>
              <a:rPr lang="en-GB" sz="1400">
                <a:solidFill>
                  <a:srgbClr val="000000"/>
                </a:solidFill>
                <a:latin typeface="DIN-Medium"/>
                <a:ea typeface="Calibri" panose="020F0502020204030204" pitchFamily="34" charset="0"/>
                <a:cs typeface="DIN-Medium"/>
              </a:rPr>
              <a:t>was pacing up and down in her room, waiting for Romeo, when in came the </a:t>
            </a:r>
            <a:r>
              <a:rPr lang="en-GB" sz="1400" b="1">
                <a:solidFill>
                  <a:srgbClr val="000000"/>
                </a:solidFill>
                <a:latin typeface="DIN-Bold"/>
                <a:ea typeface="Calibri" panose="020F0502020204030204" pitchFamily="34" charset="0"/>
                <a:cs typeface="DIN-Bold"/>
              </a:rPr>
              <a:t>Nurse </a:t>
            </a:r>
            <a:r>
              <a:rPr lang="en-GB" sz="1400">
                <a:solidFill>
                  <a:srgbClr val="000000"/>
                </a:solidFill>
                <a:latin typeface="DIN-Medium"/>
                <a:ea typeface="Calibri" panose="020F0502020204030204" pitchFamily="34" charset="0"/>
                <a:cs typeface="DIN-Medium"/>
              </a:rPr>
              <a:t>with the terrible news: </a:t>
            </a:r>
            <a:r>
              <a:rPr lang="en-GB" sz="1400" b="1" i="1">
                <a:solidFill>
                  <a:srgbClr val="000000"/>
                </a:solidFill>
                <a:latin typeface="DIN-BoldItalic"/>
                <a:ea typeface="Calibri" panose="020F0502020204030204" pitchFamily="34" charset="0"/>
                <a:cs typeface="DIN-BoldItalic"/>
              </a:rPr>
              <a:t>‘Tybalt is killed, and Romeo is banished.’ </a:t>
            </a:r>
            <a:r>
              <a:rPr lang="en-GB" sz="1400">
                <a:solidFill>
                  <a:srgbClr val="000000"/>
                </a:solidFill>
                <a:latin typeface="DIN-Medium"/>
                <a:ea typeface="Calibri" panose="020F0502020204030204" pitchFamily="34" charset="0"/>
                <a:cs typeface="DIN-Medium"/>
              </a:rPr>
              <a:t>Juliet was horrified: she wept, then sent the Nurse to find Romeo. The nurse went straight to </a:t>
            </a:r>
            <a:r>
              <a:rPr lang="en-GB" sz="1400" b="1">
                <a:solidFill>
                  <a:srgbClr val="000000"/>
                </a:solidFill>
                <a:latin typeface="DIN-Bold"/>
                <a:ea typeface="Calibri" panose="020F0502020204030204" pitchFamily="34" charset="0"/>
                <a:cs typeface="DIN-Bold"/>
              </a:rPr>
              <a:t>Friar Laurence </a:t>
            </a:r>
            <a:r>
              <a:rPr lang="en-GB" sz="1400">
                <a:solidFill>
                  <a:srgbClr val="000000"/>
                </a:solidFill>
                <a:latin typeface="DIN-Medium"/>
                <a:ea typeface="Calibri" panose="020F0502020204030204" pitchFamily="34" charset="0"/>
                <a:cs typeface="DIN-Medium"/>
              </a:rPr>
              <a:t>and found </a:t>
            </a:r>
            <a:r>
              <a:rPr lang="en-GB" sz="1400" b="1">
                <a:solidFill>
                  <a:srgbClr val="000000"/>
                </a:solidFill>
                <a:latin typeface="DIN-Bold"/>
                <a:ea typeface="Calibri" panose="020F0502020204030204" pitchFamily="34" charset="0"/>
                <a:cs typeface="DIN-Bold"/>
              </a:rPr>
              <a:t>Romeo</a:t>
            </a:r>
            <a:r>
              <a:rPr lang="en-GB" sz="1400">
                <a:solidFill>
                  <a:srgbClr val="000000"/>
                </a:solidFill>
                <a:latin typeface="DIN-Medium"/>
                <a:ea typeface="Calibri" panose="020F0502020204030204" pitchFamily="34" charset="0"/>
                <a:cs typeface="DIN-Medium"/>
              </a:rPr>
              <a:t>. Once again, in secret, the Friar and the Nurse arranged for Romeo to climb up to Juliet’s window. (</a:t>
            </a:r>
            <a:r>
              <a:rPr lang="en-GB" sz="1400" err="1">
                <a:solidFill>
                  <a:srgbClr val="000000"/>
                </a:solidFill>
                <a:latin typeface="DIN-Medium"/>
                <a:ea typeface="Calibri" panose="020F0502020204030204" pitchFamily="34" charset="0"/>
                <a:cs typeface="DIN-Medium"/>
              </a:rPr>
              <a:t>Ssh</a:t>
            </a:r>
            <a:r>
              <a:rPr lang="en-GB" sz="1400">
                <a:solidFill>
                  <a:srgbClr val="000000"/>
                </a:solidFill>
                <a:latin typeface="DIN-Medium"/>
                <a:ea typeface="Calibri" panose="020F0502020204030204" pitchFamily="34" charset="0"/>
                <a:cs typeface="DIN-Medium"/>
              </a:rPr>
              <a:t>!) Then they tiptoed away, leaving Romeo and Juliet to enjoy their wedding night.</a:t>
            </a:r>
          </a:p>
          <a:p>
            <a:pPr>
              <a:lnSpc>
                <a:spcPct val="115000"/>
              </a:lnSpc>
              <a:spcAft>
                <a:spcPts val="0"/>
              </a:spcAft>
            </a:pPr>
            <a:r>
              <a:rPr lang="en-GB" sz="1400">
                <a:solidFill>
                  <a:srgbClr val="000000"/>
                </a:solidFill>
                <a:latin typeface="DIN-Medium"/>
                <a:ea typeface="Calibri" panose="020F0502020204030204" pitchFamily="34" charset="0"/>
                <a:cs typeface="Times New Roman" panose="02020603050405020304" pitchFamily="18" charset="0"/>
              </a:rPr>
              <a:t>  </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Next morning, </a:t>
            </a:r>
            <a:r>
              <a:rPr lang="en-GB" sz="1400" b="1">
                <a:solidFill>
                  <a:srgbClr val="000000"/>
                </a:solidFill>
                <a:latin typeface="DIN-Bold"/>
                <a:ea typeface="Calibri" panose="020F0502020204030204" pitchFamily="34" charset="0"/>
                <a:cs typeface="DIN-Bold"/>
              </a:rPr>
              <a:t>Romeo </a:t>
            </a:r>
            <a:r>
              <a:rPr lang="en-GB" sz="1400">
                <a:solidFill>
                  <a:srgbClr val="000000"/>
                </a:solidFill>
                <a:latin typeface="DIN-Medium"/>
                <a:ea typeface="Calibri" panose="020F0502020204030204" pitchFamily="34" charset="0"/>
                <a:cs typeface="DIN-Medium"/>
              </a:rPr>
              <a:t>and </a:t>
            </a:r>
            <a:r>
              <a:rPr lang="en-GB" sz="1400" b="1">
                <a:solidFill>
                  <a:srgbClr val="000000"/>
                </a:solidFill>
                <a:latin typeface="DIN-Bold"/>
                <a:ea typeface="Calibri" panose="020F0502020204030204" pitchFamily="34" charset="0"/>
                <a:cs typeface="DIN-Bold"/>
              </a:rPr>
              <a:t>Juliet </a:t>
            </a:r>
            <a:r>
              <a:rPr lang="en-GB" sz="1400">
                <a:solidFill>
                  <a:srgbClr val="000000"/>
                </a:solidFill>
                <a:latin typeface="DIN-Medium"/>
                <a:ea typeface="Calibri" panose="020F0502020204030204" pitchFamily="34" charset="0"/>
                <a:cs typeface="DIN-Medium"/>
              </a:rPr>
              <a:t>were lying in each other’s arms, saying a last tearful goodbye, when there was a knock at the door. Romeo leapt up, climbed out through the window and down the balcony as quickly as he could, and ran off to exile in Mantua. In burst </a:t>
            </a:r>
            <a:r>
              <a:rPr lang="en-GB" sz="1400" b="1">
                <a:solidFill>
                  <a:srgbClr val="000000"/>
                </a:solidFill>
                <a:latin typeface="DIN-Bold"/>
                <a:ea typeface="Calibri" panose="020F0502020204030204" pitchFamily="34" charset="0"/>
                <a:cs typeface="DIN-Bold"/>
              </a:rPr>
              <a:t>Lady Capulet </a:t>
            </a:r>
            <a:r>
              <a:rPr lang="en-GB" sz="1400">
                <a:solidFill>
                  <a:srgbClr val="000000"/>
                </a:solidFill>
                <a:latin typeface="DIN-Medium"/>
                <a:ea typeface="Calibri" panose="020F0502020204030204" pitchFamily="34" charset="0"/>
                <a:cs typeface="DIN-Medium"/>
              </a:rPr>
              <a:t>and the </a:t>
            </a:r>
            <a:r>
              <a:rPr lang="en-GB" sz="1400" b="1">
                <a:solidFill>
                  <a:srgbClr val="000000"/>
                </a:solidFill>
                <a:latin typeface="DIN-Bold"/>
                <a:ea typeface="Calibri" panose="020F0502020204030204" pitchFamily="34" charset="0"/>
                <a:cs typeface="DIN-Bold"/>
              </a:rPr>
              <a:t>Nurse</a:t>
            </a:r>
            <a:r>
              <a:rPr lang="en-GB" sz="1400">
                <a:solidFill>
                  <a:srgbClr val="000000"/>
                </a:solidFill>
                <a:latin typeface="DIN-Medium"/>
                <a:ea typeface="Calibri" panose="020F0502020204030204" pitchFamily="34" charset="0"/>
                <a:cs typeface="DIN-Medium"/>
              </a:rPr>
              <a:t>. Lady Capulet pulled her daughter to her feet, dried her tears and told her that it had been arranged for her to marry Paris next Thursday.</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FFFFFF"/>
                </a:solidFill>
                <a:latin typeface="Wooddale-Condensed"/>
                <a:ea typeface="Calibri" panose="020F0502020204030204" pitchFamily="34" charset="0"/>
                <a:cs typeface="Wooddale-Condensed"/>
              </a:rPr>
              <a:t>continued</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Juliet stamped her foot and said </a:t>
            </a:r>
            <a:r>
              <a:rPr lang="en-GB" sz="1400" b="1" i="1">
                <a:solidFill>
                  <a:srgbClr val="000000"/>
                </a:solidFill>
                <a:latin typeface="DIN-BoldItalic"/>
                <a:ea typeface="Calibri" panose="020F0502020204030204" pitchFamily="34" charset="0"/>
                <a:cs typeface="DIN-BoldItalic"/>
              </a:rPr>
              <a:t>‘No!’ </a:t>
            </a:r>
            <a:r>
              <a:rPr lang="en-GB" sz="1400">
                <a:solidFill>
                  <a:srgbClr val="000000"/>
                </a:solidFill>
                <a:latin typeface="DIN-Medium"/>
                <a:ea typeface="Calibri" panose="020F0502020204030204" pitchFamily="34" charset="0"/>
                <a:cs typeface="DIN-Medium"/>
              </a:rPr>
              <a:t>but then in came her father, </a:t>
            </a:r>
            <a:r>
              <a:rPr lang="en-GB" sz="1400" b="1">
                <a:solidFill>
                  <a:srgbClr val="000000"/>
                </a:solidFill>
                <a:latin typeface="DIN-Bold"/>
                <a:ea typeface="Calibri" panose="020F0502020204030204" pitchFamily="34" charset="0"/>
                <a:cs typeface="DIN-Bold"/>
              </a:rPr>
              <a:t>Lord Capulet</a:t>
            </a:r>
            <a:r>
              <a:rPr lang="en-GB" sz="1400">
                <a:solidFill>
                  <a:srgbClr val="000000"/>
                </a:solidFill>
                <a:latin typeface="DIN-Medium"/>
                <a:ea typeface="Calibri" panose="020F0502020204030204" pitchFamily="34" charset="0"/>
                <a:cs typeface="DIN-Medium"/>
              </a:rPr>
              <a:t>. When he heard that Juliet had refused Paris, he was incredibly angry. He went up to Juliet, as close as he could, and jabbed a finger into her face, warning her: </a:t>
            </a:r>
            <a:r>
              <a:rPr lang="en-GB" sz="1400" b="1" i="1">
                <a:solidFill>
                  <a:srgbClr val="000000"/>
                </a:solidFill>
                <a:latin typeface="DIN-BoldItalic"/>
                <a:ea typeface="Calibri" panose="020F0502020204030204" pitchFamily="34" charset="0"/>
                <a:cs typeface="DIN-BoldItalic"/>
              </a:rPr>
              <a:t>‘An you be mine, I’ll give you to my friend. An you be not, hang, beg, starve, die in the streets!’ </a:t>
            </a:r>
            <a:r>
              <a:rPr lang="en-GB" sz="1400">
                <a:solidFill>
                  <a:srgbClr val="000000"/>
                </a:solidFill>
                <a:latin typeface="DIN-Medium"/>
                <a:ea typeface="Calibri" panose="020F0502020204030204" pitchFamily="34" charset="0"/>
                <a:cs typeface="DIN-Medium"/>
              </a:rPr>
              <a:t>Then he stormed out, closely followed by Lady Capulet and the Nurse.</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Juliet was alone. She went to see the </a:t>
            </a:r>
            <a:r>
              <a:rPr lang="en-GB" sz="1400" b="1">
                <a:solidFill>
                  <a:srgbClr val="000000"/>
                </a:solidFill>
                <a:latin typeface="DIN-Bold"/>
                <a:ea typeface="Calibri" panose="020F0502020204030204" pitchFamily="34" charset="0"/>
                <a:cs typeface="DIN-Bold"/>
              </a:rPr>
              <a:t>Friar</a:t>
            </a:r>
            <a:r>
              <a:rPr lang="en-GB" sz="1400">
                <a:solidFill>
                  <a:srgbClr val="000000"/>
                </a:solidFill>
                <a:latin typeface="DIN-Medium"/>
                <a:ea typeface="Calibri" panose="020F0502020204030204" pitchFamily="34" charset="0"/>
                <a:cs typeface="DIN-Medium"/>
              </a:rPr>
              <a:t>, who came up with a cunning plan. Into a little bottle, he put a pinch of herbs. He gave it a shake and handed it to Juliet. It was a sleeping potion that was so strong, it would make her appear dead. The Friar wrote a letter to Romeo explaining the plan and asking him to come and take Juliet away to Mantua. The Friar then gave the letter to another </a:t>
            </a:r>
            <a:r>
              <a:rPr lang="en-GB" sz="1400" b="1">
                <a:solidFill>
                  <a:srgbClr val="000000"/>
                </a:solidFill>
                <a:latin typeface="DIN-Bold"/>
                <a:ea typeface="Calibri" panose="020F0502020204030204" pitchFamily="34" charset="0"/>
                <a:cs typeface="DIN-Bold"/>
              </a:rPr>
              <a:t>priest </a:t>
            </a:r>
            <a:r>
              <a:rPr lang="en-GB" sz="1400">
                <a:solidFill>
                  <a:srgbClr val="000000"/>
                </a:solidFill>
                <a:latin typeface="DIN-Medium"/>
                <a:ea typeface="Calibri" panose="020F0502020204030204" pitchFamily="34" charset="0"/>
                <a:cs typeface="DIN-Medium"/>
              </a:rPr>
              <a:t>to take to Romeo in Mantua.</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30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3283080" y="-2179581"/>
            <a:ext cx="6494450" cy="11241539"/>
          </a:xfrm>
          <a:prstGeom prst="rect">
            <a:avLst/>
          </a:prstGeom>
        </p:spPr>
        <p:txBody>
          <a:bodyPr wrap="square">
            <a:spAutoFit/>
          </a:bodyPr>
          <a:lstStyle/>
          <a:p>
            <a:pPr>
              <a:lnSpc>
                <a:spcPct val="115000"/>
              </a:lnSpc>
              <a:spcAft>
                <a:spcPts val="0"/>
              </a:spcAft>
            </a:pPr>
            <a:r>
              <a:rPr lang="en-GB" sz="1400">
                <a:solidFill>
                  <a:srgbClr val="000000"/>
                </a:solidFill>
                <a:latin typeface="DIN-Medium"/>
                <a:ea typeface="Calibri" panose="020F0502020204030204" pitchFamily="34" charset="0"/>
                <a:cs typeface="DIN-Medium"/>
              </a:rPr>
              <a:t>That night, </a:t>
            </a:r>
            <a:r>
              <a:rPr lang="en-GB" sz="1400" b="1">
                <a:solidFill>
                  <a:srgbClr val="000000"/>
                </a:solidFill>
                <a:latin typeface="DIN-Bold"/>
                <a:ea typeface="Calibri" panose="020F0502020204030204" pitchFamily="34" charset="0"/>
                <a:cs typeface="DIN-Bold"/>
              </a:rPr>
              <a:t>Juliet </a:t>
            </a:r>
            <a:r>
              <a:rPr lang="en-GB" sz="1400">
                <a:solidFill>
                  <a:srgbClr val="000000"/>
                </a:solidFill>
                <a:latin typeface="DIN-Medium"/>
                <a:ea typeface="Calibri" panose="020F0502020204030204" pitchFamily="34" charset="0"/>
                <a:cs typeface="DIN-Medium"/>
              </a:rPr>
              <a:t>went to her bedroom alone. She took out the bottle, swigged the sleeping potion and fell, as if dead, to the floor. Next morning, the day of the wedding, the </a:t>
            </a:r>
            <a:r>
              <a:rPr lang="en-GB" sz="1400" b="1">
                <a:solidFill>
                  <a:srgbClr val="000000"/>
                </a:solidFill>
                <a:latin typeface="DIN-Bold"/>
                <a:ea typeface="Calibri" panose="020F0502020204030204" pitchFamily="34" charset="0"/>
                <a:cs typeface="DIN-Bold"/>
              </a:rPr>
              <a:t>Nurse </a:t>
            </a:r>
            <a:r>
              <a:rPr lang="en-GB" sz="1400">
                <a:solidFill>
                  <a:srgbClr val="000000"/>
                </a:solidFill>
                <a:latin typeface="DIN-Medium"/>
                <a:ea typeface="Calibri" panose="020F0502020204030204" pitchFamily="34" charset="0"/>
                <a:cs typeface="DIN-Medium"/>
              </a:rPr>
              <a:t>came to wake the bride-to-be. She shook Juliet gently, then more vigorously, but she could not wake her and cried </a:t>
            </a:r>
            <a:r>
              <a:rPr lang="en-GB" sz="1400" b="1" i="1">
                <a:solidFill>
                  <a:srgbClr val="000000"/>
                </a:solidFill>
                <a:latin typeface="DIN-BoldItalic"/>
                <a:ea typeface="Calibri" panose="020F0502020204030204" pitchFamily="34" charset="0"/>
                <a:cs typeface="DIN-BoldItalic"/>
              </a:rPr>
              <a:t>‘O woeful day!’ </a:t>
            </a:r>
            <a:r>
              <a:rPr lang="en-GB" sz="1400">
                <a:solidFill>
                  <a:srgbClr val="000000"/>
                </a:solidFill>
                <a:latin typeface="DIN-Medium"/>
                <a:ea typeface="Calibri" panose="020F0502020204030204" pitchFamily="34" charset="0"/>
                <a:cs typeface="DIN-Medium"/>
              </a:rPr>
              <a:t>In came </a:t>
            </a:r>
            <a:r>
              <a:rPr lang="en-GB" sz="1400" b="1">
                <a:solidFill>
                  <a:srgbClr val="000000"/>
                </a:solidFill>
                <a:latin typeface="DIN-Bold"/>
                <a:ea typeface="Calibri" panose="020F0502020204030204" pitchFamily="34" charset="0"/>
                <a:cs typeface="DIN-Bold"/>
              </a:rPr>
              <a:t>Lady Capulet</a:t>
            </a:r>
            <a:r>
              <a:rPr lang="en-GB" sz="1400">
                <a:solidFill>
                  <a:srgbClr val="000000"/>
                </a:solidFill>
                <a:latin typeface="DIN-Medium"/>
                <a:ea typeface="Calibri" panose="020F0502020204030204" pitchFamily="34" charset="0"/>
                <a:cs typeface="DIN-Medium"/>
              </a:rPr>
              <a:t>, </a:t>
            </a:r>
            <a:r>
              <a:rPr lang="en-GB" sz="1400" b="1">
                <a:solidFill>
                  <a:srgbClr val="000000"/>
                </a:solidFill>
                <a:latin typeface="DIN-Bold"/>
                <a:ea typeface="Calibri" panose="020F0502020204030204" pitchFamily="34" charset="0"/>
                <a:cs typeface="DIN-Bold"/>
              </a:rPr>
              <a:t>Paris</a:t>
            </a:r>
            <a:r>
              <a:rPr lang="en-GB" sz="1400">
                <a:solidFill>
                  <a:srgbClr val="000000"/>
                </a:solidFill>
                <a:latin typeface="DIN-Medium"/>
                <a:ea typeface="Calibri" panose="020F0502020204030204" pitchFamily="34" charset="0"/>
                <a:cs typeface="DIN-Medium"/>
              </a:rPr>
              <a:t>, </a:t>
            </a:r>
            <a:r>
              <a:rPr lang="en-GB" sz="1400" b="1">
                <a:solidFill>
                  <a:srgbClr val="000000"/>
                </a:solidFill>
                <a:latin typeface="DIN-Bold"/>
                <a:ea typeface="Calibri" panose="020F0502020204030204" pitchFamily="34" charset="0"/>
                <a:cs typeface="DIN-Bold"/>
              </a:rPr>
              <a:t>Lord Capulet </a:t>
            </a:r>
            <a:r>
              <a:rPr lang="en-GB" sz="1400">
                <a:solidFill>
                  <a:srgbClr val="000000"/>
                </a:solidFill>
                <a:latin typeface="DIN-Medium"/>
                <a:ea typeface="Calibri" panose="020F0502020204030204" pitchFamily="34" charset="0"/>
                <a:cs typeface="DIN-Medium"/>
              </a:rPr>
              <a:t>and the </a:t>
            </a:r>
            <a:r>
              <a:rPr lang="en-GB" sz="1400" b="1">
                <a:solidFill>
                  <a:srgbClr val="000000"/>
                </a:solidFill>
                <a:latin typeface="DIN-Bold"/>
                <a:ea typeface="Calibri" panose="020F0502020204030204" pitchFamily="34" charset="0"/>
                <a:cs typeface="DIN-Bold"/>
              </a:rPr>
              <a:t>Friar</a:t>
            </a:r>
            <a:r>
              <a:rPr lang="en-GB" sz="1400">
                <a:solidFill>
                  <a:srgbClr val="000000"/>
                </a:solidFill>
                <a:latin typeface="DIN-Medium"/>
                <a:ea typeface="Calibri" panose="020F0502020204030204" pitchFamily="34" charset="0"/>
                <a:cs typeface="DIN-Medium"/>
              </a:rPr>
              <a:t>. They gasped, and shook Juliet, but no one could wake her. She was surely dead! So, they lifted her up to take her to her funeral.</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b="1">
              <a:solidFill>
                <a:srgbClr val="000000"/>
              </a:solidFill>
              <a:latin typeface="DIN-Bold"/>
              <a:ea typeface="Calibri" panose="020F0502020204030204" pitchFamily="34" charset="0"/>
              <a:cs typeface="DIN-Bold"/>
            </a:endParaRPr>
          </a:p>
          <a:p>
            <a:pPr>
              <a:lnSpc>
                <a:spcPct val="115000"/>
              </a:lnSpc>
              <a:spcAft>
                <a:spcPts val="0"/>
              </a:spcAft>
            </a:pPr>
            <a:r>
              <a:rPr lang="en-GB" sz="1400">
                <a:solidFill>
                  <a:srgbClr val="000000"/>
                </a:solidFill>
                <a:latin typeface="DIN-Medium"/>
                <a:ea typeface="Calibri" panose="020F0502020204030204" pitchFamily="34" charset="0"/>
                <a:cs typeface="DIN-Medium"/>
              </a:rPr>
              <a:t>Romeo leapt up with fury burning in his heart. Now he faced Tybalt and drew out his sword. Back and forth they parried, until Romeo stabbed Tybalt right through the heart and Tybalt fell to the floor, dead. There was a moment of disbelieving silence, then Romeo ran away. Just at that moment, in came </a:t>
            </a:r>
            <a:r>
              <a:rPr lang="en-GB" sz="1400" b="1">
                <a:solidFill>
                  <a:srgbClr val="000000"/>
                </a:solidFill>
                <a:latin typeface="DIN-Bold"/>
                <a:ea typeface="Calibri" panose="020F0502020204030204" pitchFamily="34" charset="0"/>
                <a:cs typeface="DIN-Bold"/>
              </a:rPr>
              <a:t>Prince </a:t>
            </a:r>
            <a:r>
              <a:rPr lang="en-GB" sz="1400" b="1" err="1">
                <a:solidFill>
                  <a:srgbClr val="000000"/>
                </a:solidFill>
                <a:latin typeface="DIN-Bold"/>
                <a:ea typeface="Calibri" panose="020F0502020204030204" pitchFamily="34" charset="0"/>
                <a:cs typeface="DIN-Bold"/>
              </a:rPr>
              <a:t>Escalus</a:t>
            </a:r>
            <a:r>
              <a:rPr lang="en-GB" sz="1400" b="1">
                <a:solidFill>
                  <a:srgbClr val="000000"/>
                </a:solidFill>
                <a:latin typeface="DIN-Bold"/>
                <a:ea typeface="Calibri" panose="020F0502020204030204" pitchFamily="34" charset="0"/>
                <a:cs typeface="DIN-Bold"/>
              </a:rPr>
              <a:t> </a:t>
            </a:r>
            <a:r>
              <a:rPr lang="en-GB" sz="1400">
                <a:solidFill>
                  <a:srgbClr val="000000"/>
                </a:solidFill>
                <a:latin typeface="DIN-Medium"/>
                <a:ea typeface="Calibri" panose="020F0502020204030204" pitchFamily="34" charset="0"/>
                <a:cs typeface="DIN-Medium"/>
              </a:rPr>
              <a:t>with his </a:t>
            </a:r>
            <a:r>
              <a:rPr lang="en-GB" sz="1400" b="1">
                <a:solidFill>
                  <a:srgbClr val="000000"/>
                </a:solidFill>
                <a:latin typeface="DIN-Bold"/>
                <a:ea typeface="Calibri" panose="020F0502020204030204" pitchFamily="34" charset="0"/>
                <a:cs typeface="DIN-Bold"/>
              </a:rPr>
              <a:t>police officers</a:t>
            </a:r>
            <a:r>
              <a:rPr lang="en-GB" sz="1400">
                <a:solidFill>
                  <a:srgbClr val="000000"/>
                </a:solidFill>
                <a:latin typeface="DIN-Medium"/>
                <a:ea typeface="Calibri" panose="020F0502020204030204" pitchFamily="34" charset="0"/>
                <a:cs typeface="DIN-Medium"/>
              </a:rPr>
              <a:t>. The officers took hold of all the young men. In ran </a:t>
            </a:r>
            <a:r>
              <a:rPr lang="en-GB" sz="1400" b="1">
                <a:solidFill>
                  <a:srgbClr val="000000"/>
                </a:solidFill>
                <a:latin typeface="DIN-Bold"/>
                <a:ea typeface="Calibri" panose="020F0502020204030204" pitchFamily="34" charset="0"/>
                <a:cs typeface="DIN-Bold"/>
              </a:rPr>
              <a:t>Lord and Lady Capulet </a:t>
            </a:r>
            <a:r>
              <a:rPr lang="en-GB" sz="1400">
                <a:solidFill>
                  <a:srgbClr val="000000"/>
                </a:solidFill>
                <a:latin typeface="DIN-Medium"/>
                <a:ea typeface="Calibri" panose="020F0502020204030204" pitchFamily="34" charset="0"/>
                <a:cs typeface="DIN-Medium"/>
              </a:rPr>
              <a:t>and </a:t>
            </a:r>
            <a:r>
              <a:rPr lang="en-GB" sz="1400" b="1">
                <a:solidFill>
                  <a:srgbClr val="000000"/>
                </a:solidFill>
                <a:latin typeface="DIN-Bold"/>
                <a:ea typeface="Calibri" panose="020F0502020204030204" pitchFamily="34" charset="0"/>
                <a:cs typeface="DIN-Bold"/>
              </a:rPr>
              <a:t>Lord and Lady Montague</a:t>
            </a:r>
            <a:r>
              <a:rPr lang="en-GB" sz="1400">
                <a:solidFill>
                  <a:srgbClr val="000000"/>
                </a:solidFill>
                <a:latin typeface="DIN-Medium"/>
                <a:ea typeface="Calibri" panose="020F0502020204030204" pitchFamily="34" charset="0"/>
                <a:cs typeface="DIN-Medium"/>
              </a:rPr>
              <a:t>. They gasped in horror when they saw the bodies of Mercutio and Tybalt. Lady Capulet turned to the Prince and cried bitterly, </a:t>
            </a:r>
            <a:r>
              <a:rPr lang="en-GB" sz="1400" b="1" i="1">
                <a:solidFill>
                  <a:srgbClr val="000000"/>
                </a:solidFill>
                <a:latin typeface="DIN-BoldItalic"/>
                <a:ea typeface="Calibri" panose="020F0502020204030204" pitchFamily="34" charset="0"/>
                <a:cs typeface="DIN-BoldItalic"/>
              </a:rPr>
              <a:t>‘I beg for justice, which thou, Prince, must give! Romeo slew Tybalt, Romeo must not live!’ </a:t>
            </a:r>
            <a:r>
              <a:rPr lang="en-GB" sz="1400">
                <a:solidFill>
                  <a:srgbClr val="000000"/>
                </a:solidFill>
                <a:latin typeface="DIN-Medium"/>
                <a:ea typeface="Calibri" panose="020F0502020204030204" pitchFamily="34" charset="0"/>
                <a:cs typeface="DIN-Medium"/>
              </a:rPr>
              <a:t>But Benvolio fell on his knees and told the Prince what had happened, and the Prince, hearing how Romeo had tried not to fight, was merciful. He declared, </a:t>
            </a:r>
            <a:r>
              <a:rPr lang="en-GB" sz="1400" b="1" i="1">
                <a:solidFill>
                  <a:srgbClr val="000000"/>
                </a:solidFill>
                <a:latin typeface="DIN-BoldItalic"/>
                <a:ea typeface="Calibri" panose="020F0502020204030204" pitchFamily="34" charset="0"/>
                <a:cs typeface="DIN-BoldItalic"/>
              </a:rPr>
              <a:t>‘For that offence, immediately we do exile him hence.’ </a:t>
            </a:r>
            <a:r>
              <a:rPr lang="en-GB" sz="1400">
                <a:solidFill>
                  <a:srgbClr val="000000"/>
                </a:solidFill>
                <a:latin typeface="DIN-Medium"/>
                <a:ea typeface="Calibri" panose="020F0502020204030204" pitchFamily="34" charset="0"/>
                <a:cs typeface="DIN-Medium"/>
              </a:rPr>
              <a:t>Lady Montague was so upset at the thought of never seeing her son again, she died of grief.</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Back at Juliet’s house, </a:t>
            </a:r>
            <a:r>
              <a:rPr lang="en-GB" sz="1400" b="1">
                <a:solidFill>
                  <a:srgbClr val="000000"/>
                </a:solidFill>
                <a:latin typeface="DIN-Bold"/>
                <a:ea typeface="Calibri" panose="020F0502020204030204" pitchFamily="34" charset="0"/>
                <a:cs typeface="DIN-Bold"/>
              </a:rPr>
              <a:t>Juliet </a:t>
            </a:r>
            <a:r>
              <a:rPr lang="en-GB" sz="1400">
                <a:solidFill>
                  <a:srgbClr val="000000"/>
                </a:solidFill>
                <a:latin typeface="DIN-Medium"/>
                <a:ea typeface="Calibri" panose="020F0502020204030204" pitchFamily="34" charset="0"/>
                <a:cs typeface="DIN-Medium"/>
              </a:rPr>
              <a:t>was pacing up and down in her room, waiting for Romeo, when in came the </a:t>
            </a:r>
            <a:r>
              <a:rPr lang="en-GB" sz="1400" b="1">
                <a:solidFill>
                  <a:srgbClr val="000000"/>
                </a:solidFill>
                <a:latin typeface="DIN-Bold"/>
                <a:ea typeface="Calibri" panose="020F0502020204030204" pitchFamily="34" charset="0"/>
                <a:cs typeface="DIN-Bold"/>
              </a:rPr>
              <a:t>Nurse </a:t>
            </a:r>
            <a:r>
              <a:rPr lang="en-GB" sz="1400">
                <a:solidFill>
                  <a:srgbClr val="000000"/>
                </a:solidFill>
                <a:latin typeface="DIN-Medium"/>
                <a:ea typeface="Calibri" panose="020F0502020204030204" pitchFamily="34" charset="0"/>
                <a:cs typeface="DIN-Medium"/>
              </a:rPr>
              <a:t>with the terrible news: </a:t>
            </a:r>
            <a:r>
              <a:rPr lang="en-GB" sz="1400" b="1" i="1">
                <a:solidFill>
                  <a:srgbClr val="000000"/>
                </a:solidFill>
                <a:latin typeface="DIN-BoldItalic"/>
                <a:ea typeface="Calibri" panose="020F0502020204030204" pitchFamily="34" charset="0"/>
                <a:cs typeface="DIN-BoldItalic"/>
              </a:rPr>
              <a:t>‘Tybalt is killed, and Romeo is banished.’ </a:t>
            </a:r>
            <a:r>
              <a:rPr lang="en-GB" sz="1400">
                <a:solidFill>
                  <a:srgbClr val="000000"/>
                </a:solidFill>
                <a:latin typeface="DIN-Medium"/>
                <a:ea typeface="Calibri" panose="020F0502020204030204" pitchFamily="34" charset="0"/>
                <a:cs typeface="DIN-Medium"/>
              </a:rPr>
              <a:t>Juliet was horrified: she wept, then sent the Nurse to find Romeo. The nurse went straight to </a:t>
            </a:r>
            <a:r>
              <a:rPr lang="en-GB" sz="1400" b="1">
                <a:solidFill>
                  <a:srgbClr val="000000"/>
                </a:solidFill>
                <a:latin typeface="DIN-Bold"/>
                <a:ea typeface="Calibri" panose="020F0502020204030204" pitchFamily="34" charset="0"/>
                <a:cs typeface="DIN-Bold"/>
              </a:rPr>
              <a:t>Friar Laurence </a:t>
            </a:r>
            <a:r>
              <a:rPr lang="en-GB" sz="1400">
                <a:solidFill>
                  <a:srgbClr val="000000"/>
                </a:solidFill>
                <a:latin typeface="DIN-Medium"/>
                <a:ea typeface="Calibri" panose="020F0502020204030204" pitchFamily="34" charset="0"/>
                <a:cs typeface="DIN-Medium"/>
              </a:rPr>
              <a:t>and found </a:t>
            </a:r>
            <a:r>
              <a:rPr lang="en-GB" sz="1400" b="1">
                <a:solidFill>
                  <a:srgbClr val="000000"/>
                </a:solidFill>
                <a:latin typeface="DIN-Bold"/>
                <a:ea typeface="Calibri" panose="020F0502020204030204" pitchFamily="34" charset="0"/>
                <a:cs typeface="DIN-Bold"/>
              </a:rPr>
              <a:t>Romeo</a:t>
            </a:r>
            <a:r>
              <a:rPr lang="en-GB" sz="1400">
                <a:solidFill>
                  <a:srgbClr val="000000"/>
                </a:solidFill>
                <a:latin typeface="DIN-Medium"/>
                <a:ea typeface="Calibri" panose="020F0502020204030204" pitchFamily="34" charset="0"/>
                <a:cs typeface="DIN-Medium"/>
              </a:rPr>
              <a:t>. Once again, in secret, the Friar and the Nurse arranged for Romeo to climb up to Juliet’s window. (</a:t>
            </a:r>
            <a:r>
              <a:rPr lang="en-GB" sz="1400" err="1">
                <a:solidFill>
                  <a:srgbClr val="000000"/>
                </a:solidFill>
                <a:latin typeface="DIN-Medium"/>
                <a:ea typeface="Calibri" panose="020F0502020204030204" pitchFamily="34" charset="0"/>
                <a:cs typeface="DIN-Medium"/>
              </a:rPr>
              <a:t>Ssh</a:t>
            </a:r>
            <a:r>
              <a:rPr lang="en-GB" sz="1400">
                <a:solidFill>
                  <a:srgbClr val="000000"/>
                </a:solidFill>
                <a:latin typeface="DIN-Medium"/>
                <a:ea typeface="Calibri" panose="020F0502020204030204" pitchFamily="34" charset="0"/>
                <a:cs typeface="DIN-Medium"/>
              </a:rPr>
              <a:t>!) Then they tiptoed away, leaving Romeo and Juliet to enjoy their wedding night.</a:t>
            </a:r>
          </a:p>
          <a:p>
            <a:pPr>
              <a:lnSpc>
                <a:spcPct val="115000"/>
              </a:lnSpc>
              <a:spcAft>
                <a:spcPts val="0"/>
              </a:spcAft>
            </a:pPr>
            <a:r>
              <a:rPr lang="en-GB" sz="1400">
                <a:solidFill>
                  <a:srgbClr val="000000"/>
                </a:solidFill>
                <a:latin typeface="DIN-Medium"/>
                <a:ea typeface="Calibri" panose="020F0502020204030204" pitchFamily="34" charset="0"/>
                <a:cs typeface="Times New Roman" panose="02020603050405020304" pitchFamily="18" charset="0"/>
              </a:rPr>
              <a:t>  </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b="1">
              <a:solidFill>
                <a:srgbClr val="000000"/>
              </a:solidFill>
              <a:latin typeface="DIN-Bold"/>
              <a:ea typeface="Calibri" panose="020F0502020204030204" pitchFamily="34" charset="0"/>
              <a:cs typeface="DIN-Bold"/>
            </a:endParaRPr>
          </a:p>
          <a:p>
            <a:pPr>
              <a:lnSpc>
                <a:spcPct val="115000"/>
              </a:lnSpc>
              <a:spcAft>
                <a:spcPts val="0"/>
              </a:spcAft>
            </a:pPr>
            <a:r>
              <a:rPr lang="en-GB" sz="1400">
                <a:solidFill>
                  <a:srgbClr val="000000"/>
                </a:solidFill>
                <a:latin typeface="DIN-Medium"/>
                <a:ea typeface="Calibri" panose="020F0502020204030204" pitchFamily="34" charset="0"/>
                <a:cs typeface="DIN-Medium"/>
              </a:rPr>
              <a:t>Next morning, </a:t>
            </a:r>
            <a:r>
              <a:rPr lang="en-GB" sz="1400" b="1">
                <a:solidFill>
                  <a:srgbClr val="000000"/>
                </a:solidFill>
                <a:latin typeface="DIN-Bold"/>
                <a:ea typeface="Calibri" panose="020F0502020204030204" pitchFamily="34" charset="0"/>
                <a:cs typeface="DIN-Bold"/>
              </a:rPr>
              <a:t>Romeo </a:t>
            </a:r>
            <a:r>
              <a:rPr lang="en-GB" sz="1400">
                <a:solidFill>
                  <a:srgbClr val="000000"/>
                </a:solidFill>
                <a:latin typeface="DIN-Medium"/>
                <a:ea typeface="Calibri" panose="020F0502020204030204" pitchFamily="34" charset="0"/>
                <a:cs typeface="DIN-Medium"/>
              </a:rPr>
              <a:t>and </a:t>
            </a:r>
            <a:r>
              <a:rPr lang="en-GB" sz="1400" b="1">
                <a:solidFill>
                  <a:srgbClr val="000000"/>
                </a:solidFill>
                <a:latin typeface="DIN-Bold"/>
                <a:ea typeface="Calibri" panose="020F0502020204030204" pitchFamily="34" charset="0"/>
                <a:cs typeface="DIN-Bold"/>
              </a:rPr>
              <a:t>Juliet </a:t>
            </a:r>
            <a:r>
              <a:rPr lang="en-GB" sz="1400">
                <a:solidFill>
                  <a:srgbClr val="000000"/>
                </a:solidFill>
                <a:latin typeface="DIN-Medium"/>
                <a:ea typeface="Calibri" panose="020F0502020204030204" pitchFamily="34" charset="0"/>
                <a:cs typeface="DIN-Medium"/>
              </a:rPr>
              <a:t>were lying in each other’s arms, saying a last tearful goodbye, when there was a knock at the door. Romeo leapt up, climbed out through the window and down the balcony as quickly as he could, and ran off to exile in Mantua. In burst </a:t>
            </a:r>
            <a:r>
              <a:rPr lang="en-GB" sz="1400" b="1">
                <a:solidFill>
                  <a:srgbClr val="000000"/>
                </a:solidFill>
                <a:latin typeface="DIN-Bold"/>
                <a:ea typeface="Calibri" panose="020F0502020204030204" pitchFamily="34" charset="0"/>
                <a:cs typeface="DIN-Bold"/>
              </a:rPr>
              <a:t>Lady Capulet </a:t>
            </a:r>
            <a:r>
              <a:rPr lang="en-GB" sz="1400">
                <a:solidFill>
                  <a:srgbClr val="000000"/>
                </a:solidFill>
                <a:latin typeface="DIN-Medium"/>
                <a:ea typeface="Calibri" panose="020F0502020204030204" pitchFamily="34" charset="0"/>
                <a:cs typeface="DIN-Medium"/>
              </a:rPr>
              <a:t>and the </a:t>
            </a:r>
            <a:r>
              <a:rPr lang="en-GB" sz="1400" b="1">
                <a:solidFill>
                  <a:srgbClr val="000000"/>
                </a:solidFill>
                <a:latin typeface="DIN-Bold"/>
                <a:ea typeface="Calibri" panose="020F0502020204030204" pitchFamily="34" charset="0"/>
                <a:cs typeface="DIN-Bold"/>
              </a:rPr>
              <a:t>Nurse</a:t>
            </a:r>
            <a:r>
              <a:rPr lang="en-GB" sz="1400">
                <a:solidFill>
                  <a:srgbClr val="000000"/>
                </a:solidFill>
                <a:latin typeface="DIN-Medium"/>
                <a:ea typeface="Calibri" panose="020F0502020204030204" pitchFamily="34" charset="0"/>
                <a:cs typeface="DIN-Medium"/>
              </a:rPr>
              <a:t>. Lady Capulet pulled her daughter to her feet, dried her tears and told her that it had been arranged for her to marry Paris next Thursday.</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FFFFFF"/>
                </a:solidFill>
                <a:latin typeface="Wooddale-Condensed"/>
                <a:ea typeface="Calibri" panose="020F0502020204030204" pitchFamily="34" charset="0"/>
                <a:cs typeface="Wooddale-Condensed"/>
              </a:rPr>
              <a:t>continued</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400" b="1">
              <a:solidFill>
                <a:srgbClr val="000000"/>
              </a:solidFill>
              <a:latin typeface="DIN-Bold"/>
              <a:ea typeface="Calibri" panose="020F0502020204030204" pitchFamily="34" charset="0"/>
              <a:cs typeface="DIN-Bold"/>
            </a:endParaRPr>
          </a:p>
          <a:p>
            <a:pPr>
              <a:lnSpc>
                <a:spcPct val="115000"/>
              </a:lnSpc>
              <a:spcAft>
                <a:spcPts val="0"/>
              </a:spcAft>
            </a:pPr>
            <a:endParaRPr lang="en-GB" sz="1400" b="1">
              <a:solidFill>
                <a:srgbClr val="000000"/>
              </a:solidFill>
              <a:latin typeface="DIN-Bold"/>
              <a:ea typeface="Calibri" panose="020F0502020204030204" pitchFamily="34" charset="0"/>
              <a:cs typeface="DIN-Bold"/>
            </a:endParaRPr>
          </a:p>
        </p:txBody>
      </p:sp>
    </p:spTree>
    <p:extLst>
      <p:ext uri="{BB962C8B-B14F-4D97-AF65-F5344CB8AC3E}">
        <p14:creationId xmlns:p14="http://schemas.microsoft.com/office/powerpoint/2010/main" val="259020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773394" y="-1276129"/>
            <a:ext cx="6483904" cy="9507218"/>
          </a:xfrm>
          <a:prstGeom prst="rect">
            <a:avLst/>
          </a:prstGeom>
        </p:spPr>
        <p:txBody>
          <a:bodyPr wrap="square">
            <a:spAutoFit/>
          </a:bodyPr>
          <a:lstStyle/>
          <a:p>
            <a:pPr>
              <a:lnSpc>
                <a:spcPct val="115000"/>
              </a:lnSpc>
              <a:spcAft>
                <a:spcPts val="0"/>
              </a:spcAft>
            </a:pPr>
            <a:r>
              <a:rPr lang="en-GB" sz="1400">
                <a:solidFill>
                  <a:srgbClr val="000000"/>
                </a:solidFill>
                <a:latin typeface="DIN-Medium"/>
                <a:ea typeface="Calibri" panose="020F0502020204030204" pitchFamily="34" charset="0"/>
                <a:cs typeface="DIN-Medium"/>
              </a:rPr>
              <a:t>Juliet stamped her foot and said </a:t>
            </a:r>
            <a:r>
              <a:rPr lang="en-GB" sz="1400" b="1" i="1">
                <a:solidFill>
                  <a:srgbClr val="000000"/>
                </a:solidFill>
                <a:latin typeface="DIN-BoldItalic"/>
                <a:ea typeface="Calibri" panose="020F0502020204030204" pitchFamily="34" charset="0"/>
                <a:cs typeface="DIN-BoldItalic"/>
              </a:rPr>
              <a:t>‘No!’ </a:t>
            </a:r>
            <a:r>
              <a:rPr lang="en-GB" sz="1400">
                <a:solidFill>
                  <a:srgbClr val="000000"/>
                </a:solidFill>
                <a:latin typeface="DIN-Medium"/>
                <a:ea typeface="Calibri" panose="020F0502020204030204" pitchFamily="34" charset="0"/>
                <a:cs typeface="DIN-Medium"/>
              </a:rPr>
              <a:t>but then in came her father, </a:t>
            </a:r>
            <a:r>
              <a:rPr lang="en-GB" sz="1400" b="1">
                <a:solidFill>
                  <a:srgbClr val="000000"/>
                </a:solidFill>
                <a:latin typeface="DIN-Bold"/>
                <a:ea typeface="Calibri" panose="020F0502020204030204" pitchFamily="34" charset="0"/>
                <a:cs typeface="DIN-Bold"/>
              </a:rPr>
              <a:t>Lord Capulet</a:t>
            </a:r>
            <a:r>
              <a:rPr lang="en-GB" sz="1400">
                <a:solidFill>
                  <a:srgbClr val="000000"/>
                </a:solidFill>
                <a:latin typeface="DIN-Medium"/>
                <a:ea typeface="Calibri" panose="020F0502020204030204" pitchFamily="34" charset="0"/>
                <a:cs typeface="DIN-Medium"/>
              </a:rPr>
              <a:t>. When he heard that Juliet had refused Paris, he was incredibly angry. He went up to Juliet, as close as he could, and jabbed a finger into her face, warning her: </a:t>
            </a:r>
            <a:r>
              <a:rPr lang="en-GB" sz="1400" b="1" i="1">
                <a:solidFill>
                  <a:srgbClr val="000000"/>
                </a:solidFill>
                <a:latin typeface="DIN-BoldItalic"/>
                <a:ea typeface="Calibri" panose="020F0502020204030204" pitchFamily="34" charset="0"/>
                <a:cs typeface="DIN-BoldItalic"/>
              </a:rPr>
              <a:t>‘An you be mine, I’ll give you to my friend. An you be not, hang, beg, starve, die in the streets!’ </a:t>
            </a:r>
            <a:r>
              <a:rPr lang="en-GB" sz="1400">
                <a:solidFill>
                  <a:srgbClr val="000000"/>
                </a:solidFill>
                <a:latin typeface="DIN-Medium"/>
                <a:ea typeface="Calibri" panose="020F0502020204030204" pitchFamily="34" charset="0"/>
                <a:cs typeface="DIN-Medium"/>
              </a:rPr>
              <a:t>Then he stormed out, closely followed by Lady Capulet and the Nurse.</a:t>
            </a:r>
          </a:p>
          <a:p>
            <a:pPr>
              <a:lnSpc>
                <a:spcPct val="115000"/>
              </a:lnSpc>
              <a:spcAft>
                <a:spcPts val="0"/>
              </a:spcAft>
            </a:pPr>
            <a:endParaRPr lang="en-GB" sz="1400">
              <a:solidFill>
                <a:srgbClr val="000000"/>
              </a:solidFill>
              <a:latin typeface="DIN-Medium"/>
              <a:ea typeface="Calibri" panose="020F0502020204030204" pitchFamily="34" charset="0"/>
              <a:cs typeface="DIN-Medium"/>
            </a:endParaRPr>
          </a:p>
          <a:p>
            <a:pPr>
              <a:lnSpc>
                <a:spcPct val="115000"/>
              </a:lnSpc>
              <a:spcAft>
                <a:spcPts val="0"/>
              </a:spcAft>
            </a:pPr>
            <a:r>
              <a:rPr lang="en-GB" sz="1400">
                <a:solidFill>
                  <a:srgbClr val="000000"/>
                </a:solidFill>
                <a:latin typeface="DIN-Medium"/>
                <a:ea typeface="Calibri" panose="020F0502020204030204" pitchFamily="34" charset="0"/>
                <a:cs typeface="DIN-Medium"/>
              </a:rPr>
              <a:t>Juliet was alone. She went to see the </a:t>
            </a:r>
            <a:r>
              <a:rPr lang="en-GB" sz="1400" b="1">
                <a:solidFill>
                  <a:srgbClr val="000000"/>
                </a:solidFill>
                <a:latin typeface="DIN-Bold"/>
                <a:ea typeface="Calibri" panose="020F0502020204030204" pitchFamily="34" charset="0"/>
                <a:cs typeface="DIN-Bold"/>
              </a:rPr>
              <a:t>Friar</a:t>
            </a:r>
            <a:r>
              <a:rPr lang="en-GB" sz="1400">
                <a:solidFill>
                  <a:srgbClr val="000000"/>
                </a:solidFill>
                <a:latin typeface="DIN-Medium"/>
                <a:ea typeface="Calibri" panose="020F0502020204030204" pitchFamily="34" charset="0"/>
                <a:cs typeface="DIN-Medium"/>
              </a:rPr>
              <a:t>, who came up with a cunning plan. Into a little bottle, he put a pinch of herbs. He gave it a shake and handed it to Juliet. It was a sleeping potion that was so strong, it would make her appear dead. The Friar wrote a letter to Romeo explaining the plan and asking him to come and take Juliet away to Mantua. The Friar then gave the letter to another </a:t>
            </a:r>
            <a:r>
              <a:rPr lang="en-GB" sz="1400" b="1">
                <a:solidFill>
                  <a:srgbClr val="000000"/>
                </a:solidFill>
                <a:latin typeface="DIN-Bold"/>
                <a:ea typeface="Calibri" panose="020F0502020204030204" pitchFamily="34" charset="0"/>
                <a:cs typeface="DIN-Bold"/>
              </a:rPr>
              <a:t>priest </a:t>
            </a:r>
            <a:r>
              <a:rPr lang="en-GB" sz="1400">
                <a:solidFill>
                  <a:srgbClr val="000000"/>
                </a:solidFill>
                <a:latin typeface="DIN-Medium"/>
                <a:ea typeface="Calibri" panose="020F0502020204030204" pitchFamily="34" charset="0"/>
                <a:cs typeface="DIN-Medium"/>
              </a:rPr>
              <a:t>to take to Romeo in Mantua.</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That night, </a:t>
            </a:r>
            <a:r>
              <a:rPr lang="en-GB" sz="1400" b="1">
                <a:solidFill>
                  <a:srgbClr val="000000"/>
                </a:solidFill>
                <a:latin typeface="DIN-Bold"/>
                <a:ea typeface="Calibri" panose="020F0502020204030204" pitchFamily="34" charset="0"/>
                <a:cs typeface="DIN-Bold"/>
              </a:rPr>
              <a:t>Juliet </a:t>
            </a:r>
            <a:r>
              <a:rPr lang="en-GB" sz="1400">
                <a:solidFill>
                  <a:srgbClr val="000000"/>
                </a:solidFill>
                <a:latin typeface="DIN-Medium"/>
                <a:ea typeface="Calibri" panose="020F0502020204030204" pitchFamily="34" charset="0"/>
                <a:cs typeface="DIN-Medium"/>
              </a:rPr>
              <a:t>went to her bedroom alone. She took out the bottle, swigged the sleeping potion and fell, as if dead, to the floor. Next morning, the day of the wedding, the </a:t>
            </a:r>
            <a:r>
              <a:rPr lang="en-GB" sz="1400" b="1">
                <a:solidFill>
                  <a:srgbClr val="000000"/>
                </a:solidFill>
                <a:latin typeface="DIN-Bold"/>
                <a:ea typeface="Calibri" panose="020F0502020204030204" pitchFamily="34" charset="0"/>
                <a:cs typeface="DIN-Bold"/>
              </a:rPr>
              <a:t>Nurse </a:t>
            </a:r>
            <a:r>
              <a:rPr lang="en-GB" sz="1400">
                <a:solidFill>
                  <a:srgbClr val="000000"/>
                </a:solidFill>
                <a:latin typeface="DIN-Medium"/>
                <a:ea typeface="Calibri" panose="020F0502020204030204" pitchFamily="34" charset="0"/>
                <a:cs typeface="DIN-Medium"/>
              </a:rPr>
              <a:t>came to wake the bride-to-be. She shook Juliet gently, then more vigorously, but she could not wake her and cried </a:t>
            </a:r>
            <a:r>
              <a:rPr lang="en-GB" sz="1400" b="1" i="1">
                <a:solidFill>
                  <a:srgbClr val="000000"/>
                </a:solidFill>
                <a:latin typeface="DIN-BoldItalic"/>
                <a:ea typeface="Calibri" panose="020F0502020204030204" pitchFamily="34" charset="0"/>
                <a:cs typeface="DIN-BoldItalic"/>
              </a:rPr>
              <a:t>‘O woeful day!’ </a:t>
            </a:r>
            <a:r>
              <a:rPr lang="en-GB" sz="1400">
                <a:solidFill>
                  <a:srgbClr val="000000"/>
                </a:solidFill>
                <a:latin typeface="DIN-Medium"/>
                <a:ea typeface="Calibri" panose="020F0502020204030204" pitchFamily="34" charset="0"/>
                <a:cs typeface="DIN-Medium"/>
              </a:rPr>
              <a:t>In came </a:t>
            </a:r>
            <a:r>
              <a:rPr lang="en-GB" sz="1400" b="1">
                <a:solidFill>
                  <a:srgbClr val="000000"/>
                </a:solidFill>
                <a:latin typeface="DIN-Bold"/>
                <a:ea typeface="Calibri" panose="020F0502020204030204" pitchFamily="34" charset="0"/>
                <a:cs typeface="DIN-Bold"/>
              </a:rPr>
              <a:t>Lady Capulet</a:t>
            </a:r>
            <a:r>
              <a:rPr lang="en-GB" sz="1400">
                <a:solidFill>
                  <a:srgbClr val="000000"/>
                </a:solidFill>
                <a:latin typeface="DIN-Medium"/>
                <a:ea typeface="Calibri" panose="020F0502020204030204" pitchFamily="34" charset="0"/>
                <a:cs typeface="DIN-Medium"/>
              </a:rPr>
              <a:t>, </a:t>
            </a:r>
            <a:r>
              <a:rPr lang="en-GB" sz="1400" b="1">
                <a:solidFill>
                  <a:srgbClr val="000000"/>
                </a:solidFill>
                <a:latin typeface="DIN-Bold"/>
                <a:ea typeface="Calibri" panose="020F0502020204030204" pitchFamily="34" charset="0"/>
                <a:cs typeface="DIN-Bold"/>
              </a:rPr>
              <a:t>Paris</a:t>
            </a:r>
            <a:r>
              <a:rPr lang="en-GB" sz="1400">
                <a:solidFill>
                  <a:srgbClr val="000000"/>
                </a:solidFill>
                <a:latin typeface="DIN-Medium"/>
                <a:ea typeface="Calibri" panose="020F0502020204030204" pitchFamily="34" charset="0"/>
                <a:cs typeface="DIN-Medium"/>
              </a:rPr>
              <a:t>, </a:t>
            </a:r>
            <a:r>
              <a:rPr lang="en-GB" sz="1400" b="1">
                <a:solidFill>
                  <a:srgbClr val="000000"/>
                </a:solidFill>
                <a:latin typeface="DIN-Bold"/>
                <a:ea typeface="Calibri" panose="020F0502020204030204" pitchFamily="34" charset="0"/>
                <a:cs typeface="DIN-Bold"/>
              </a:rPr>
              <a:t>Lord Capulet </a:t>
            </a:r>
            <a:r>
              <a:rPr lang="en-GB" sz="1400">
                <a:solidFill>
                  <a:srgbClr val="000000"/>
                </a:solidFill>
                <a:latin typeface="DIN-Medium"/>
                <a:ea typeface="Calibri" panose="020F0502020204030204" pitchFamily="34" charset="0"/>
                <a:cs typeface="DIN-Medium"/>
              </a:rPr>
              <a:t>and the </a:t>
            </a:r>
            <a:r>
              <a:rPr lang="en-GB" sz="1400" b="1">
                <a:solidFill>
                  <a:srgbClr val="000000"/>
                </a:solidFill>
                <a:latin typeface="DIN-Bold"/>
                <a:ea typeface="Calibri" panose="020F0502020204030204" pitchFamily="34" charset="0"/>
                <a:cs typeface="DIN-Bold"/>
              </a:rPr>
              <a:t>Friar</a:t>
            </a:r>
            <a:r>
              <a:rPr lang="en-GB" sz="1400">
                <a:solidFill>
                  <a:srgbClr val="000000"/>
                </a:solidFill>
                <a:latin typeface="DIN-Medium"/>
                <a:ea typeface="Calibri" panose="020F0502020204030204" pitchFamily="34" charset="0"/>
                <a:cs typeface="DIN-Medium"/>
              </a:rPr>
              <a:t>. They gasped, and shook Juliet, but no one could wake her. She was surely dead! So, they lifted her up to take her to her funeral.</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Meanwhile the </a:t>
            </a:r>
            <a:r>
              <a:rPr lang="en-GB" sz="1400" b="1">
                <a:solidFill>
                  <a:srgbClr val="000000"/>
                </a:solidFill>
                <a:latin typeface="DIN-Bold"/>
                <a:ea typeface="Calibri" panose="020F0502020204030204" pitchFamily="34" charset="0"/>
                <a:cs typeface="DIN-Bold"/>
              </a:rPr>
              <a:t>priest </a:t>
            </a:r>
            <a:r>
              <a:rPr lang="en-GB" sz="1400">
                <a:solidFill>
                  <a:srgbClr val="000000"/>
                </a:solidFill>
                <a:latin typeface="DIN-Medium"/>
                <a:ea typeface="Calibri" panose="020F0502020204030204" pitchFamily="34" charset="0"/>
                <a:cs typeface="DIN-Medium"/>
              </a:rPr>
              <a:t>carrying the letter for Romeo was suspected of having the plague and was kept from travelling by </a:t>
            </a:r>
            <a:r>
              <a:rPr lang="en-GB" sz="1400" b="1">
                <a:solidFill>
                  <a:srgbClr val="000000"/>
                </a:solidFill>
                <a:latin typeface="DIN-Bold"/>
                <a:ea typeface="Calibri" panose="020F0502020204030204" pitchFamily="34" charset="0"/>
                <a:cs typeface="DIN-Bold"/>
              </a:rPr>
              <a:t>two armed guards</a:t>
            </a:r>
            <a:r>
              <a:rPr lang="en-GB" sz="1400">
                <a:solidFill>
                  <a:srgbClr val="000000"/>
                </a:solidFill>
                <a:latin typeface="DIN-Medium"/>
                <a:ea typeface="Calibri" panose="020F0502020204030204" pitchFamily="34" charset="0"/>
                <a:cs typeface="DIN-Medium"/>
              </a:rPr>
              <a:t>. They would not let him leave and the letter was never delivered to Romeo. Meanwhile, in Mantua, </a:t>
            </a:r>
            <a:r>
              <a:rPr lang="en-GB" sz="1400" b="1">
                <a:solidFill>
                  <a:srgbClr val="000000"/>
                </a:solidFill>
                <a:latin typeface="DIN-Bold"/>
                <a:ea typeface="Calibri" panose="020F0502020204030204" pitchFamily="34" charset="0"/>
                <a:cs typeface="DIN-Bold"/>
              </a:rPr>
              <a:t>Romeo </a:t>
            </a:r>
            <a:r>
              <a:rPr lang="en-GB" sz="1400">
                <a:solidFill>
                  <a:srgbClr val="000000"/>
                </a:solidFill>
                <a:latin typeface="DIN-Medium"/>
                <a:ea typeface="Calibri" panose="020F0502020204030204" pitchFamily="34" charset="0"/>
                <a:cs typeface="DIN-Medium"/>
              </a:rPr>
              <a:t>was sitting sighing and pining for his wife when in came his servant </a:t>
            </a:r>
            <a:r>
              <a:rPr lang="en-GB" sz="1400" b="1">
                <a:solidFill>
                  <a:srgbClr val="000000"/>
                </a:solidFill>
                <a:latin typeface="DIN-Bold"/>
                <a:ea typeface="Calibri" panose="020F0502020204030204" pitchFamily="34" charset="0"/>
                <a:cs typeface="DIN-Bold"/>
              </a:rPr>
              <a:t>Balthasar </a:t>
            </a:r>
            <a:r>
              <a:rPr lang="en-GB" sz="1400">
                <a:solidFill>
                  <a:srgbClr val="000000"/>
                </a:solidFill>
                <a:latin typeface="DIN-Medium"/>
                <a:ea typeface="Calibri" panose="020F0502020204030204" pitchFamily="34" charset="0"/>
                <a:cs typeface="DIN-Medium"/>
              </a:rPr>
              <a:t>to tell him the news that Juliet was dead. Romeo was devastated, so much so that he wanted to die.</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a:solidFill>
                  <a:srgbClr val="000000"/>
                </a:solidFill>
                <a:latin typeface="DIN-Medium"/>
                <a:ea typeface="Calibri" panose="020F0502020204030204" pitchFamily="34" charset="0"/>
                <a:cs typeface="DIN-Medium"/>
              </a:rPr>
              <a:t>He bought a tiny bottle of deadly poison, which he put in his pocket, then set off back to Verona to the tomb where Juliet lay.</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400" b="1">
                <a:solidFill>
                  <a:srgbClr val="000000"/>
                </a:solidFill>
                <a:latin typeface="DIN-Bold"/>
                <a:ea typeface="Calibri" panose="020F0502020204030204" pitchFamily="34" charset="0"/>
                <a:cs typeface="DIN-Bold"/>
              </a:rPr>
              <a:t>WHOOSH!</a:t>
            </a:r>
          </a:p>
          <a:p>
            <a:pPr>
              <a:lnSpc>
                <a:spcPct val="115000"/>
              </a:lnSpc>
              <a:spcAft>
                <a:spcPts val="0"/>
              </a:spcAft>
            </a:pPr>
            <a:endParaRPr lang="en-GB"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400">
              <a:solidFill>
                <a:srgbClr val="000000"/>
              </a:solidFill>
              <a:latin typeface="DIN-Medium"/>
              <a:ea typeface="Calibri" panose="020F0502020204030204" pitchFamily="34" charset="0"/>
              <a:cs typeface="DIN-Medium"/>
            </a:endParaRPr>
          </a:p>
        </p:txBody>
      </p:sp>
    </p:spTree>
    <p:extLst>
      <p:ext uri="{BB962C8B-B14F-4D97-AF65-F5344CB8AC3E}">
        <p14:creationId xmlns:p14="http://schemas.microsoft.com/office/powerpoint/2010/main" val="990544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rked xmlns="71c33754-1f42-40bd-8463-e9c6275dfd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E401156F4764BB2C6F20A964BCCEC" ma:contentTypeVersion="15" ma:contentTypeDescription="Create a new document." ma:contentTypeScope="" ma:versionID="da0fcb4a50f32e424dc01a9d61789e23">
  <xsd:schema xmlns:xsd="http://www.w3.org/2001/XMLSchema" xmlns:xs="http://www.w3.org/2001/XMLSchema" xmlns:p="http://schemas.microsoft.com/office/2006/metadata/properties" xmlns:ns2="557e22d3-7b3f-4e7c-8253-1b6f825f5a4b" xmlns:ns3="f864f35b-862f-415f-8c45-f63899e63674" xmlns:ns4="71c33754-1f42-40bd-8463-e9c6275dfdf6" targetNamespace="http://schemas.microsoft.com/office/2006/metadata/properties" ma:root="true" ma:fieldsID="f09aa610fdab587b686bb627cbb7a407" ns2:_="" ns3:_="" ns4:_="">
    <xsd:import namespace="557e22d3-7b3f-4e7c-8253-1b6f825f5a4b"/>
    <xsd:import namespace="f864f35b-862f-415f-8c45-f63899e63674"/>
    <xsd:import namespace="71c33754-1f42-40bd-8463-e9c6275dfdf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arked"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22d3-7b3f-4e7c-8253-1b6f825f5a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4f35b-862f-415f-8c45-f63899e63674"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c33754-1f42-40bd-8463-e9c6275dfdf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arked" ma:index="14" nillable="true" ma:displayName="Marked" ma:internalName="Marked">
      <xsd:simpleType>
        <xsd:restriction base="dms:Boolean"/>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D433F-4687-4098-920E-B1A03AA8B0CA}">
  <ds:schemaRefs>
    <ds:schemaRef ds:uri="http://schemas.microsoft.com/sharepoint/v3/contenttype/forms"/>
  </ds:schemaRefs>
</ds:datastoreItem>
</file>

<file path=customXml/itemProps2.xml><?xml version="1.0" encoding="utf-8"?>
<ds:datastoreItem xmlns:ds="http://schemas.openxmlformats.org/officeDocument/2006/customXml" ds:itemID="{F1D0B305-8758-43A7-B94B-C26F097625FE}">
  <ds:schemaRefs>
    <ds:schemaRef ds:uri="http://schemas.microsoft.com/office/2006/metadata/properties"/>
    <ds:schemaRef ds:uri="http://www.w3.org/2000/xmlns/"/>
    <ds:schemaRef ds:uri="71c33754-1f42-40bd-8463-e9c6275dfdf6"/>
    <ds:schemaRef ds:uri="http://www.w3.org/2001/XMLSchema-instance"/>
  </ds:schemaRefs>
</ds:datastoreItem>
</file>

<file path=customXml/itemProps3.xml><?xml version="1.0" encoding="utf-8"?>
<ds:datastoreItem xmlns:ds="http://schemas.openxmlformats.org/officeDocument/2006/customXml" ds:itemID="{4F468F2C-9B06-4AB8-9947-97A716EC2A7E}">
  <ds:schemaRefs>
    <ds:schemaRef ds:uri="http://schemas.microsoft.com/office/2006/metadata/contentType"/>
    <ds:schemaRef ds:uri="http://schemas.microsoft.com/office/2006/metadata/properties/metaAttributes"/>
    <ds:schemaRef ds:uri="http://www.w3.org/2000/xmlns/"/>
    <ds:schemaRef ds:uri="http://www.w3.org/2001/XMLSchema"/>
    <ds:schemaRef ds:uri="557e22d3-7b3f-4e7c-8253-1b6f825f5a4b"/>
    <ds:schemaRef ds:uri="f864f35b-862f-415f-8c45-f63899e63674"/>
    <ds:schemaRef ds:uri="71c33754-1f42-40bd-8463-e9c6275dfdf6"/>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42</Slides>
  <Notes>0</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Romeo and Juliet Act 2 Act 3 and Act 4</vt:lpstr>
      <vt:lpstr>Objectives</vt:lpstr>
      <vt:lpstr>WOOSH!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Themes</vt:lpstr>
      <vt:lpstr>Form</vt:lpstr>
      <vt:lpstr>Objectives</vt:lpstr>
      <vt:lpstr>ACTIVITIES TO COMPLETE </vt:lpstr>
      <vt:lpstr>ACTIVITY </vt:lpstr>
      <vt:lpstr>Objectives</vt:lpstr>
      <vt:lpstr>Romeo’s thoughts and feelings in the balcony scene. </vt:lpstr>
      <vt:lpstr>PowerPoint Presentation</vt:lpstr>
      <vt:lpstr>Objectives</vt:lpstr>
      <vt:lpstr>Language which foreshadows death  </vt:lpstr>
      <vt:lpstr>PowerPoint Presentation</vt:lpstr>
      <vt:lpstr>Objectives </vt:lpstr>
      <vt:lpstr> Love and conflict (Act 3, Scene 1)</vt:lpstr>
      <vt:lpstr>PowerPoint Presentation</vt:lpstr>
      <vt:lpstr>PowerPoint Presentation</vt:lpstr>
      <vt:lpstr>Objectives</vt:lpstr>
      <vt:lpstr>Writing an article</vt:lpstr>
      <vt:lpstr>PowerPoint Presentation</vt:lpstr>
      <vt:lpstr>PowerPoint Presentation</vt:lpstr>
      <vt:lpstr>Objectives</vt:lpstr>
      <vt:lpstr>Juliet’s relationship with her parents </vt:lpstr>
      <vt:lpstr>Make a list of pro’s and con’s for both characters</vt:lpstr>
      <vt:lpstr>PowerPoint Presentation</vt:lpstr>
      <vt:lpstr>PowerPoint Presentation</vt:lpstr>
      <vt:lpstr>PowerPoint Presentation</vt:lpstr>
      <vt:lpstr>PowerPoint Presentation</vt:lpstr>
      <vt:lpstr>PowerPoint Presentation</vt:lpstr>
      <vt:lpstr>Friar Lawrence gives Juliet the potion (Act 4, Scene 1). https://www.youtube.com/watch?v=_BQ1n4TARa4 </vt:lpstr>
      <vt:lpstr>PowerPoint Presentation</vt:lpstr>
      <vt:lpstr>PowerPoint Presentation</vt:lpstr>
      <vt:lpstr>Juliet Soliloquy, Act 4, Scene 3</vt:lpstr>
      <vt:lpstr>How could this have been different?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 horoscopes sheet</dc:title>
  <dc:creator>Jane Wistowsky</dc:creator>
  <cp:lastModifiedBy>Jo Hesketh</cp:lastModifiedBy>
  <cp:revision>4</cp:revision>
  <dcterms:modified xsi:type="dcterms:W3CDTF">2020-04-16T11:52:19Z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0x010100D76E401156F4764BB2C6F20A964BCCEC</vt:lpwstr>
  </property>
</Properties>
</file>