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61" r:id="rId5"/>
    <p:sldId id="276" r:id="rId6"/>
    <p:sldId id="262" r:id="rId7"/>
    <p:sldId id="263" r:id="rId8"/>
    <p:sldId id="264" r:id="rId9"/>
    <p:sldId id="265" r:id="rId10"/>
    <p:sldId id="274" r:id="rId11"/>
    <p:sldId id="266" r:id="rId12"/>
    <p:sldId id="275" r:id="rId13"/>
    <p:sldId id="270" r:id="rId14"/>
    <p:sldId id="259" r:id="rId15"/>
    <p:sldId id="273" r:id="rId16"/>
    <p:sldId id="267" r:id="rId17"/>
    <p:sldId id="268" r:id="rId18"/>
    <p:sldId id="26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86515" autoAdjust="0"/>
  </p:normalViewPr>
  <p:slideViewPr>
    <p:cSldViewPr>
      <p:cViewPr varScale="1">
        <p:scale>
          <a:sx n="98" d="100"/>
          <a:sy n="98" d="100"/>
        </p:scale>
        <p:origin x="1800"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5927AE-8880-402D-A30E-433FC430D9F9}" type="datetimeFigureOut">
              <a:rPr lang="en-GB" smtClean="0"/>
              <a:t>20/04/2020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C0F15F-C82C-496C-8923-779ED88E18F5}" type="slidenum">
              <a:rPr lang="en-GB" smtClean="0"/>
              <a:t>‹#›</a:t>
            </a:fld>
            <a:endParaRPr lang="en-GB"/>
          </a:p>
        </p:txBody>
      </p:sp>
    </p:spTree>
    <p:extLst>
      <p:ext uri="{BB962C8B-B14F-4D97-AF65-F5344CB8AC3E}">
        <p14:creationId xmlns:p14="http://schemas.microsoft.com/office/powerpoint/2010/main" val="1536783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Left – jumbo jet</a:t>
            </a:r>
          </a:p>
          <a:p>
            <a:r>
              <a:rPr lang="en-GB" dirty="0"/>
              <a:t>Right – zooplankton (a type of microscopic</a:t>
            </a:r>
            <a:r>
              <a:rPr lang="en-GB" baseline="0" dirty="0"/>
              <a:t> animal which lives in the oceans)</a:t>
            </a:r>
            <a:endParaRPr lang="en-GB" dirty="0"/>
          </a:p>
        </p:txBody>
      </p:sp>
      <p:sp>
        <p:nvSpPr>
          <p:cNvPr id="4" name="Slide Number Placeholder 3"/>
          <p:cNvSpPr>
            <a:spLocks noGrp="1"/>
          </p:cNvSpPr>
          <p:nvPr>
            <p:ph type="sldNum" sz="quarter" idx="10"/>
          </p:nvPr>
        </p:nvSpPr>
        <p:spPr/>
        <p:txBody>
          <a:bodyPr/>
          <a:lstStyle/>
          <a:p>
            <a:fld id="{3AC0F15F-C82C-496C-8923-779ED88E18F5}" type="slidenum">
              <a:rPr lang="en-GB" smtClean="0"/>
              <a:t>1</a:t>
            </a:fld>
            <a:endParaRPr lang="en-GB"/>
          </a:p>
        </p:txBody>
      </p:sp>
    </p:spTree>
    <p:extLst>
      <p:ext uri="{BB962C8B-B14F-4D97-AF65-F5344CB8AC3E}">
        <p14:creationId xmlns:p14="http://schemas.microsoft.com/office/powerpoint/2010/main" val="764367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Left – jumbo jet</a:t>
            </a:r>
          </a:p>
          <a:p>
            <a:r>
              <a:rPr lang="en-GB" dirty="0"/>
              <a:t>Right – zooplankton (a type of microscopic</a:t>
            </a:r>
            <a:r>
              <a:rPr lang="en-GB" baseline="0" dirty="0"/>
              <a:t> animal which lives in the oceans)</a:t>
            </a:r>
            <a:endParaRPr lang="en-GB" dirty="0"/>
          </a:p>
        </p:txBody>
      </p:sp>
      <p:sp>
        <p:nvSpPr>
          <p:cNvPr id="4" name="Slide Number Placeholder 3"/>
          <p:cNvSpPr>
            <a:spLocks noGrp="1"/>
          </p:cNvSpPr>
          <p:nvPr>
            <p:ph type="sldNum" sz="quarter" idx="10"/>
          </p:nvPr>
        </p:nvSpPr>
        <p:spPr/>
        <p:txBody>
          <a:bodyPr/>
          <a:lstStyle/>
          <a:p>
            <a:fld id="{3AC0F15F-C82C-496C-8923-779ED88E18F5}" type="slidenum">
              <a:rPr lang="en-GB" smtClean="0"/>
              <a:t>2</a:t>
            </a:fld>
            <a:endParaRPr lang="en-GB"/>
          </a:p>
        </p:txBody>
      </p:sp>
    </p:spTree>
    <p:extLst>
      <p:ext uri="{BB962C8B-B14F-4D97-AF65-F5344CB8AC3E}">
        <p14:creationId xmlns:p14="http://schemas.microsoft.com/office/powerpoint/2010/main" val="1632492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Centre – a petrol pump with a pipe leading to a dinosaur underground.</a:t>
            </a:r>
          </a:p>
        </p:txBody>
      </p:sp>
      <p:sp>
        <p:nvSpPr>
          <p:cNvPr id="4" name="Slide Number Placeholder 3"/>
          <p:cNvSpPr>
            <a:spLocks noGrp="1"/>
          </p:cNvSpPr>
          <p:nvPr>
            <p:ph type="sldNum" sz="quarter" idx="10"/>
          </p:nvPr>
        </p:nvSpPr>
        <p:spPr/>
        <p:txBody>
          <a:bodyPr/>
          <a:lstStyle/>
          <a:p>
            <a:fld id="{3AC0F15F-C82C-496C-8923-779ED88E18F5}" type="slidenum">
              <a:rPr lang="en-GB" smtClean="0"/>
              <a:t>3</a:t>
            </a:fld>
            <a:endParaRPr lang="en-GB"/>
          </a:p>
        </p:txBody>
      </p:sp>
    </p:spTree>
    <p:extLst>
      <p:ext uri="{BB962C8B-B14F-4D97-AF65-F5344CB8AC3E}">
        <p14:creationId xmlns:p14="http://schemas.microsoft.com/office/powerpoint/2010/main" val="3204871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Compound</a:t>
            </a:r>
            <a:r>
              <a:rPr lang="en-GB" baseline="0" dirty="0"/>
              <a:t> line graphs are simple to read. The width of the coloured section gives the value of that category.</a:t>
            </a:r>
          </a:p>
          <a:p>
            <a:r>
              <a:rPr lang="en-GB" baseline="0" dirty="0"/>
              <a:t>Europe on this one would be read as a usual line graph. To read the Americas data you would need to read this as a usual line graph but then subtract the amount for Europe. This would give the score for the width of the Americas.</a:t>
            </a:r>
            <a:endParaRPr lang="en-GB" dirty="0"/>
          </a:p>
        </p:txBody>
      </p:sp>
      <p:sp>
        <p:nvSpPr>
          <p:cNvPr id="4" name="Slide Number Placeholder 3"/>
          <p:cNvSpPr>
            <a:spLocks noGrp="1"/>
          </p:cNvSpPr>
          <p:nvPr>
            <p:ph type="sldNum" sz="quarter" idx="10"/>
          </p:nvPr>
        </p:nvSpPr>
        <p:spPr/>
        <p:txBody>
          <a:bodyPr/>
          <a:lstStyle/>
          <a:p>
            <a:fld id="{3AC0F15F-C82C-496C-8923-779ED88E18F5}" type="slidenum">
              <a:rPr lang="en-GB" smtClean="0"/>
              <a:t>10</a:t>
            </a:fld>
            <a:endParaRPr lang="en-GB"/>
          </a:p>
        </p:txBody>
      </p:sp>
    </p:spTree>
    <p:extLst>
      <p:ext uri="{BB962C8B-B14F-4D97-AF65-F5344CB8AC3E}">
        <p14:creationId xmlns:p14="http://schemas.microsoft.com/office/powerpoint/2010/main" val="126417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C0F15F-C82C-496C-8923-779ED88E18F5}" type="slidenum">
              <a:rPr lang="en-GB" smtClean="0"/>
              <a:t>11</a:t>
            </a:fld>
            <a:endParaRPr lang="en-GB"/>
          </a:p>
        </p:txBody>
      </p:sp>
    </p:spTree>
    <p:extLst>
      <p:ext uri="{BB962C8B-B14F-4D97-AF65-F5344CB8AC3E}">
        <p14:creationId xmlns:p14="http://schemas.microsoft.com/office/powerpoint/2010/main" val="3136910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E608163-3C2A-4F0E-9CA8-36C78773BE26}"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E8ABAA-668C-4720-99DA-341C1F064E99}" type="slidenum">
              <a:rPr lang="en-GB" smtClean="0"/>
              <a:t>‹#›</a:t>
            </a:fld>
            <a:endParaRPr lang="en-GB"/>
          </a:p>
        </p:txBody>
      </p:sp>
    </p:spTree>
    <p:extLst>
      <p:ext uri="{BB962C8B-B14F-4D97-AF65-F5344CB8AC3E}">
        <p14:creationId xmlns:p14="http://schemas.microsoft.com/office/powerpoint/2010/main" val="2394199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E608163-3C2A-4F0E-9CA8-36C78773BE26}"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E8ABAA-668C-4720-99DA-341C1F064E99}" type="slidenum">
              <a:rPr lang="en-GB" smtClean="0"/>
              <a:t>‹#›</a:t>
            </a:fld>
            <a:endParaRPr lang="en-GB"/>
          </a:p>
        </p:txBody>
      </p:sp>
    </p:spTree>
    <p:extLst>
      <p:ext uri="{BB962C8B-B14F-4D97-AF65-F5344CB8AC3E}">
        <p14:creationId xmlns:p14="http://schemas.microsoft.com/office/powerpoint/2010/main" val="1705166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E608163-3C2A-4F0E-9CA8-36C78773BE26}"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E8ABAA-668C-4720-99DA-341C1F064E99}" type="slidenum">
              <a:rPr lang="en-GB" smtClean="0"/>
              <a:t>‹#›</a:t>
            </a:fld>
            <a:endParaRPr lang="en-GB"/>
          </a:p>
        </p:txBody>
      </p:sp>
    </p:spTree>
    <p:extLst>
      <p:ext uri="{BB962C8B-B14F-4D97-AF65-F5344CB8AC3E}">
        <p14:creationId xmlns:p14="http://schemas.microsoft.com/office/powerpoint/2010/main" val="3711805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E608163-3C2A-4F0E-9CA8-36C78773BE26}"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E8ABAA-668C-4720-99DA-341C1F064E99}" type="slidenum">
              <a:rPr lang="en-GB" smtClean="0"/>
              <a:t>‹#›</a:t>
            </a:fld>
            <a:endParaRPr lang="en-GB"/>
          </a:p>
        </p:txBody>
      </p:sp>
    </p:spTree>
    <p:extLst>
      <p:ext uri="{BB962C8B-B14F-4D97-AF65-F5344CB8AC3E}">
        <p14:creationId xmlns:p14="http://schemas.microsoft.com/office/powerpoint/2010/main" val="3417459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608163-3C2A-4F0E-9CA8-36C78773BE26}"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E8ABAA-668C-4720-99DA-341C1F064E99}" type="slidenum">
              <a:rPr lang="en-GB" smtClean="0"/>
              <a:t>‹#›</a:t>
            </a:fld>
            <a:endParaRPr lang="en-GB"/>
          </a:p>
        </p:txBody>
      </p:sp>
    </p:spTree>
    <p:extLst>
      <p:ext uri="{BB962C8B-B14F-4D97-AF65-F5344CB8AC3E}">
        <p14:creationId xmlns:p14="http://schemas.microsoft.com/office/powerpoint/2010/main" val="1124589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E608163-3C2A-4F0E-9CA8-36C78773BE26}" type="datetimeFigureOut">
              <a:rPr lang="en-GB" smtClean="0"/>
              <a:t>20/04/2020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E8ABAA-668C-4720-99DA-341C1F064E99}" type="slidenum">
              <a:rPr lang="en-GB" smtClean="0"/>
              <a:t>‹#›</a:t>
            </a:fld>
            <a:endParaRPr lang="en-GB"/>
          </a:p>
        </p:txBody>
      </p:sp>
    </p:spTree>
    <p:extLst>
      <p:ext uri="{BB962C8B-B14F-4D97-AF65-F5344CB8AC3E}">
        <p14:creationId xmlns:p14="http://schemas.microsoft.com/office/powerpoint/2010/main" val="1684581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E608163-3C2A-4F0E-9CA8-36C78773BE26}" type="datetimeFigureOut">
              <a:rPr lang="en-GB" smtClean="0"/>
              <a:t>20/04/2020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E8ABAA-668C-4720-99DA-341C1F064E99}" type="slidenum">
              <a:rPr lang="en-GB" smtClean="0"/>
              <a:t>‹#›</a:t>
            </a:fld>
            <a:endParaRPr lang="en-GB"/>
          </a:p>
        </p:txBody>
      </p:sp>
    </p:spTree>
    <p:extLst>
      <p:ext uri="{BB962C8B-B14F-4D97-AF65-F5344CB8AC3E}">
        <p14:creationId xmlns:p14="http://schemas.microsoft.com/office/powerpoint/2010/main" val="611190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E608163-3C2A-4F0E-9CA8-36C78773BE26}" type="datetimeFigureOut">
              <a:rPr lang="en-GB" smtClean="0"/>
              <a:t>20/04/2020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E8ABAA-668C-4720-99DA-341C1F064E99}" type="slidenum">
              <a:rPr lang="en-GB" smtClean="0"/>
              <a:t>‹#›</a:t>
            </a:fld>
            <a:endParaRPr lang="en-GB"/>
          </a:p>
        </p:txBody>
      </p:sp>
    </p:spTree>
    <p:extLst>
      <p:ext uri="{BB962C8B-B14F-4D97-AF65-F5344CB8AC3E}">
        <p14:creationId xmlns:p14="http://schemas.microsoft.com/office/powerpoint/2010/main" val="1104778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608163-3C2A-4F0E-9CA8-36C78773BE26}" type="datetimeFigureOut">
              <a:rPr lang="en-GB" smtClean="0"/>
              <a:t>20/04/2020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E8ABAA-668C-4720-99DA-341C1F064E99}" type="slidenum">
              <a:rPr lang="en-GB" smtClean="0"/>
              <a:t>‹#›</a:t>
            </a:fld>
            <a:endParaRPr lang="en-GB"/>
          </a:p>
        </p:txBody>
      </p:sp>
    </p:spTree>
    <p:extLst>
      <p:ext uri="{BB962C8B-B14F-4D97-AF65-F5344CB8AC3E}">
        <p14:creationId xmlns:p14="http://schemas.microsoft.com/office/powerpoint/2010/main" val="426613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608163-3C2A-4F0E-9CA8-36C78773BE26}" type="datetimeFigureOut">
              <a:rPr lang="en-GB" smtClean="0"/>
              <a:t>20/04/2020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E8ABAA-668C-4720-99DA-341C1F064E99}" type="slidenum">
              <a:rPr lang="en-GB" smtClean="0"/>
              <a:t>‹#›</a:t>
            </a:fld>
            <a:endParaRPr lang="en-GB"/>
          </a:p>
        </p:txBody>
      </p:sp>
    </p:spTree>
    <p:extLst>
      <p:ext uri="{BB962C8B-B14F-4D97-AF65-F5344CB8AC3E}">
        <p14:creationId xmlns:p14="http://schemas.microsoft.com/office/powerpoint/2010/main" val="954158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608163-3C2A-4F0E-9CA8-36C78773BE26}" type="datetimeFigureOut">
              <a:rPr lang="en-GB" smtClean="0"/>
              <a:t>20/04/2020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E8ABAA-668C-4720-99DA-341C1F064E99}" type="slidenum">
              <a:rPr lang="en-GB" smtClean="0"/>
              <a:t>‹#›</a:t>
            </a:fld>
            <a:endParaRPr lang="en-GB"/>
          </a:p>
        </p:txBody>
      </p:sp>
    </p:spTree>
    <p:extLst>
      <p:ext uri="{BB962C8B-B14F-4D97-AF65-F5344CB8AC3E}">
        <p14:creationId xmlns:p14="http://schemas.microsoft.com/office/powerpoint/2010/main" val="1409929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608163-3C2A-4F0E-9CA8-36C78773BE26}" type="datetimeFigureOut">
              <a:rPr lang="en-GB" smtClean="0"/>
              <a:t>20/04/2020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E8ABAA-668C-4720-99DA-341C1F064E99}" type="slidenum">
              <a:rPr lang="en-GB" smtClean="0"/>
              <a:t>‹#›</a:t>
            </a:fld>
            <a:endParaRPr lang="en-GB"/>
          </a:p>
        </p:txBody>
      </p:sp>
    </p:spTree>
    <p:extLst>
      <p:ext uri="{BB962C8B-B14F-4D97-AF65-F5344CB8AC3E}">
        <p14:creationId xmlns:p14="http://schemas.microsoft.com/office/powerpoint/2010/main" val="136531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FD9CAA70-FC24-4DA9-9035-DD65DE90D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D8889D6-46FE-4175-812C-8BEED2FF4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 name="Title 1"/>
          <p:cNvSpPr txBox="1">
            <a:spLocks/>
          </p:cNvSpPr>
          <p:nvPr/>
        </p:nvSpPr>
        <p:spPr>
          <a:xfrm>
            <a:off x="381403" y="592312"/>
            <a:ext cx="4748928" cy="1146013"/>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endParaRPr lang="en-US" sz="3500" dirty="0">
              <a:solidFill>
                <a:schemeClr val="tx2"/>
              </a:solidFill>
            </a:endParaRPr>
          </a:p>
        </p:txBody>
      </p:sp>
      <p:grpSp>
        <p:nvGrpSpPr>
          <p:cNvPr id="40" name="Group 39">
            <a:extLst>
              <a:ext uri="{FF2B5EF4-FFF2-40B4-BE49-F238E27FC236}">
                <a16:creationId xmlns:a16="http://schemas.microsoft.com/office/drawing/2014/main" id="{7ACCA88C-8741-4EAC-B3FE-0CFC0BA02D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2874661" cy="2876136"/>
            <a:chOff x="-305" y="-1"/>
            <a:chExt cx="3832880" cy="2876136"/>
          </a:xfrm>
        </p:grpSpPr>
        <p:sp>
          <p:nvSpPr>
            <p:cNvPr id="41" name="Freeform: Shape 40">
              <a:extLst>
                <a:ext uri="{FF2B5EF4-FFF2-40B4-BE49-F238E27FC236}">
                  <a16:creationId xmlns:a16="http://schemas.microsoft.com/office/drawing/2014/main" id="{F0349FD5-909D-4E8A-B7B0-0D268C82B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D260D80-8FAD-46AF-B161-6BDFA50F4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82E4BAD0-C518-46E3-A120-C996C8ED5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81922341-7D82-4C50-8F3A-01EA7B225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DFE08AE2-EA0D-4146-AE89-AD1810F56E24}"/>
              </a:ext>
            </a:extLst>
          </p:cNvPr>
          <p:cNvPicPr>
            <a:picLocks noChangeAspect="1"/>
          </p:cNvPicPr>
          <p:nvPr/>
        </p:nvPicPr>
        <p:blipFill rotWithShape="1">
          <a:blip r:embed="rId3">
            <a:extLst>
              <a:ext uri="{28A0092B-C50C-407E-A947-70E740481C1C}">
                <a14:useLocalDpi xmlns:a14="http://schemas.microsoft.com/office/drawing/2010/main" val="0"/>
              </a:ext>
            </a:extLst>
          </a:blip>
          <a:srcRect t="5093" r="-1" b="-1"/>
          <a:stretch/>
        </p:blipFill>
        <p:spPr>
          <a:xfrm>
            <a:off x="6388134" y="588579"/>
            <a:ext cx="1878804" cy="1855605"/>
          </a:xfrm>
          <a:prstGeom prst="rect">
            <a:avLst/>
          </a:prstGeom>
        </p:spPr>
      </p:pic>
      <p:pic>
        <p:nvPicPr>
          <p:cNvPr id="24" name="Picture 23">
            <a:extLst>
              <a:ext uri="{FF2B5EF4-FFF2-40B4-BE49-F238E27FC236}">
                <a16:creationId xmlns:a16="http://schemas.microsoft.com/office/drawing/2014/main" id="{5E67EB77-EDBE-1642-8264-A428F8406D36}"/>
              </a:ext>
            </a:extLst>
          </p:cNvPr>
          <p:cNvPicPr>
            <a:picLocks noChangeAspect="1"/>
          </p:cNvPicPr>
          <p:nvPr/>
        </p:nvPicPr>
        <p:blipFill rotWithShape="1">
          <a:blip r:embed="rId4"/>
          <a:srcRect l="74262" t="56141" r="12617" b="23059"/>
          <a:stretch/>
        </p:blipFill>
        <p:spPr>
          <a:xfrm>
            <a:off x="6287050" y="2476399"/>
            <a:ext cx="2080972" cy="1855605"/>
          </a:xfrm>
          <a:prstGeom prst="rect">
            <a:avLst/>
          </a:prstGeom>
        </p:spPr>
      </p:pic>
      <p:pic>
        <p:nvPicPr>
          <p:cNvPr id="26" name="Picture 25">
            <a:extLst>
              <a:ext uri="{FF2B5EF4-FFF2-40B4-BE49-F238E27FC236}">
                <a16:creationId xmlns:a16="http://schemas.microsoft.com/office/drawing/2014/main" id="{08F55614-79CF-F847-AF16-D0F27A6EB5DB}"/>
              </a:ext>
            </a:extLst>
          </p:cNvPr>
          <p:cNvPicPr>
            <a:picLocks noChangeAspect="1"/>
          </p:cNvPicPr>
          <p:nvPr/>
        </p:nvPicPr>
        <p:blipFill rotWithShape="1">
          <a:blip r:embed="rId4"/>
          <a:srcRect l="28337" t="32257" r="62717" b="53045"/>
          <a:stretch/>
        </p:blipFill>
        <p:spPr>
          <a:xfrm>
            <a:off x="6287050" y="4698357"/>
            <a:ext cx="2080972" cy="1855604"/>
          </a:xfrm>
          <a:prstGeom prst="rect">
            <a:avLst/>
          </a:prstGeom>
        </p:spPr>
      </p:pic>
      <p:sp>
        <p:nvSpPr>
          <p:cNvPr id="32" name="Title 1">
            <a:extLst>
              <a:ext uri="{FF2B5EF4-FFF2-40B4-BE49-F238E27FC236}">
                <a16:creationId xmlns:a16="http://schemas.microsoft.com/office/drawing/2014/main" id="{A1DD0D13-CD37-1D44-B7E4-F6590DED60D3}"/>
              </a:ext>
            </a:extLst>
          </p:cNvPr>
          <p:cNvSpPr txBox="1">
            <a:spLocks/>
          </p:cNvSpPr>
          <p:nvPr/>
        </p:nvSpPr>
        <p:spPr>
          <a:xfrm>
            <a:off x="251520" y="277395"/>
            <a:ext cx="5400600" cy="1711445"/>
          </a:xfrm>
          <a:prstGeom prst="rect">
            <a:avLst/>
          </a:prstGeom>
          <a:solidFill>
            <a:schemeClr val="accent5">
              <a:lumMod val="40000"/>
              <a:lumOff val="60000"/>
            </a:schemeClr>
          </a:solidFill>
          <a:ln w="38100">
            <a:solidFill>
              <a:schemeClr val="accent5">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dirty="0"/>
              <a:t>What are Energy resources?</a:t>
            </a:r>
          </a:p>
        </p:txBody>
      </p:sp>
      <p:sp>
        <p:nvSpPr>
          <p:cNvPr id="2" name="TextBox 1">
            <a:extLst>
              <a:ext uri="{FF2B5EF4-FFF2-40B4-BE49-F238E27FC236}">
                <a16:creationId xmlns:a16="http://schemas.microsoft.com/office/drawing/2014/main" id="{E018012E-38D5-3141-BB10-40E1EACC9D5F}"/>
              </a:ext>
            </a:extLst>
          </p:cNvPr>
          <p:cNvSpPr txBox="1"/>
          <p:nvPr/>
        </p:nvSpPr>
        <p:spPr>
          <a:xfrm>
            <a:off x="304096" y="2577678"/>
            <a:ext cx="5374150" cy="1754326"/>
          </a:xfrm>
          <a:prstGeom prst="rect">
            <a:avLst/>
          </a:prstGeom>
          <a:noFill/>
          <a:ln w="28575">
            <a:solidFill>
              <a:schemeClr val="tx1"/>
            </a:solidFill>
          </a:ln>
        </p:spPr>
        <p:txBody>
          <a:bodyPr wrap="square" rtlCol="0">
            <a:spAutoFit/>
          </a:bodyPr>
          <a:lstStyle/>
          <a:p>
            <a:pPr marL="285750" indent="-285750">
              <a:buFont typeface="Arial" panose="020B0604020202020204" pitchFamily="34" charset="0"/>
              <a:buChar char="•"/>
            </a:pPr>
            <a:r>
              <a:rPr lang="en-US" dirty="0"/>
              <a:t>Understand what is an energy resource.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Explain how fossil fuels are formed.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Categories the different types of energy resources</a:t>
            </a:r>
          </a:p>
        </p:txBody>
      </p:sp>
      <p:sp>
        <p:nvSpPr>
          <p:cNvPr id="33" name="TextBox 32">
            <a:extLst>
              <a:ext uri="{FF2B5EF4-FFF2-40B4-BE49-F238E27FC236}">
                <a16:creationId xmlns:a16="http://schemas.microsoft.com/office/drawing/2014/main" id="{91572799-5A1C-754B-851E-C8DAF317848E}"/>
              </a:ext>
            </a:extLst>
          </p:cNvPr>
          <p:cNvSpPr txBox="1"/>
          <p:nvPr/>
        </p:nvSpPr>
        <p:spPr>
          <a:xfrm>
            <a:off x="277970" y="4857877"/>
            <a:ext cx="5374150" cy="1200329"/>
          </a:xfrm>
          <a:prstGeom prst="rect">
            <a:avLst/>
          </a:prstGeom>
          <a:noFill/>
          <a:ln w="28575">
            <a:solidFill>
              <a:schemeClr val="tx1"/>
            </a:solidFill>
          </a:ln>
        </p:spPr>
        <p:txBody>
          <a:bodyPr wrap="square" rtlCol="0">
            <a:spAutoFit/>
          </a:bodyPr>
          <a:lstStyle/>
          <a:p>
            <a:pPr marL="285750" indent="-285750">
              <a:buFont typeface="Arial" panose="020B0604020202020204" pitchFamily="34" charset="0"/>
              <a:buChar char="•"/>
            </a:pPr>
            <a:r>
              <a:rPr lang="en-US" dirty="0"/>
              <a:t>Evaluate which resources the  world consumes/ uses for energy.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Analyze how this usage is changing over time.</a:t>
            </a:r>
          </a:p>
        </p:txBody>
      </p:sp>
    </p:spTree>
    <p:extLst>
      <p:ext uri="{BB962C8B-B14F-4D97-AF65-F5344CB8AC3E}">
        <p14:creationId xmlns:p14="http://schemas.microsoft.com/office/powerpoint/2010/main" val="3884310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23527" y="44624"/>
            <a:ext cx="8424937" cy="1080119"/>
          </a:xfrm>
          <a:prstGeom prst="rect">
            <a:avLst/>
          </a:prstGeom>
          <a:solidFill>
            <a:schemeClr val="accent5">
              <a:lumMod val="40000"/>
              <a:lumOff val="60000"/>
            </a:schemeClr>
          </a:solidFill>
          <a:ln w="38100">
            <a:solidFill>
              <a:schemeClr val="accent5">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Compound line graphs</a:t>
            </a:r>
          </a:p>
        </p:txBody>
      </p:sp>
      <p:pic>
        <p:nvPicPr>
          <p:cNvPr id="2" name="Picture 1"/>
          <p:cNvPicPr>
            <a:picLocks noChangeAspect="1"/>
          </p:cNvPicPr>
          <p:nvPr/>
        </p:nvPicPr>
        <p:blipFill rotWithShape="1">
          <a:blip r:embed="rId3"/>
          <a:srcRect l="7476" t="4850" r="13776" b="29001"/>
          <a:stretch/>
        </p:blipFill>
        <p:spPr>
          <a:xfrm>
            <a:off x="179512" y="1212053"/>
            <a:ext cx="8961821" cy="5645947"/>
          </a:xfrm>
          <a:prstGeom prst="rect">
            <a:avLst/>
          </a:prstGeom>
        </p:spPr>
      </p:pic>
    </p:spTree>
    <p:extLst>
      <p:ext uri="{BB962C8B-B14F-4D97-AF65-F5344CB8AC3E}">
        <p14:creationId xmlns:p14="http://schemas.microsoft.com/office/powerpoint/2010/main" val="2023512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408" y="1480727"/>
            <a:ext cx="3826768" cy="5040560"/>
          </a:xfrm>
          <a:ln w="38100">
            <a:solidFill>
              <a:schemeClr val="accent5">
                <a:lumMod val="75000"/>
              </a:schemeClr>
            </a:solidFill>
          </a:ln>
        </p:spPr>
        <p:txBody>
          <a:bodyPr>
            <a:normAutofit fontScale="70000" lnSpcReduction="20000"/>
          </a:bodyPr>
          <a:lstStyle/>
          <a:p>
            <a:r>
              <a:rPr lang="en-GB" dirty="0"/>
              <a:t>You are going to produce a compound line graph using the figures on your sheet.</a:t>
            </a:r>
          </a:p>
          <a:p>
            <a:r>
              <a:rPr lang="en-GB" dirty="0">
                <a:solidFill>
                  <a:schemeClr val="accent5">
                    <a:lumMod val="50000"/>
                  </a:schemeClr>
                </a:solidFill>
              </a:rPr>
              <a:t>Use a  pencil.</a:t>
            </a:r>
          </a:p>
          <a:p>
            <a:r>
              <a:rPr lang="en-GB" dirty="0"/>
              <a:t>Start with oil at the bottom – draw a line graph and colour in everything below the line in your colour for oil.</a:t>
            </a:r>
          </a:p>
          <a:p>
            <a:r>
              <a:rPr lang="en-GB" dirty="0">
                <a:solidFill>
                  <a:schemeClr val="accent5">
                    <a:lumMod val="50000"/>
                  </a:schemeClr>
                </a:solidFill>
              </a:rPr>
              <a:t>Then add the gas figure to the oil figure (4900) to work out where the line for gas goes. Colour everything below this line as far down as the oil line. </a:t>
            </a:r>
          </a:p>
          <a:p>
            <a:endParaRPr lang="en-GB" dirty="0"/>
          </a:p>
        </p:txBody>
      </p:sp>
      <p:sp>
        <p:nvSpPr>
          <p:cNvPr id="6" name="Title 1"/>
          <p:cNvSpPr txBox="1">
            <a:spLocks/>
          </p:cNvSpPr>
          <p:nvPr/>
        </p:nvSpPr>
        <p:spPr>
          <a:xfrm>
            <a:off x="179512" y="129086"/>
            <a:ext cx="8784976" cy="1080119"/>
          </a:xfrm>
          <a:prstGeom prst="rect">
            <a:avLst/>
          </a:prstGeom>
          <a:solidFill>
            <a:schemeClr val="accent5">
              <a:lumMod val="40000"/>
              <a:lumOff val="60000"/>
            </a:schemeClr>
          </a:solidFill>
          <a:ln w="38100">
            <a:solidFill>
              <a:schemeClr val="accent5">
                <a:lumMod val="75000"/>
              </a:schemeClr>
            </a:solidFill>
          </a:ln>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Changing world energy consumption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241" y="1340768"/>
            <a:ext cx="4885247" cy="3093279"/>
          </a:xfrm>
          <a:prstGeom prst="rect">
            <a:avLst/>
          </a:prstGeom>
        </p:spPr>
      </p:pic>
      <p:pic>
        <p:nvPicPr>
          <p:cNvPr id="8" name="Picture 7"/>
          <p:cNvPicPr>
            <a:picLocks noChangeAspect="1"/>
          </p:cNvPicPr>
          <p:nvPr/>
        </p:nvPicPr>
        <p:blipFill rotWithShape="1">
          <a:blip r:embed="rId4"/>
          <a:srcRect l="26069" t="22427" r="26160" b="55913"/>
          <a:stretch/>
        </p:blipFill>
        <p:spPr>
          <a:xfrm>
            <a:off x="4048369" y="4653136"/>
            <a:ext cx="5084390" cy="1296144"/>
          </a:xfrm>
          <a:prstGeom prst="rect">
            <a:avLst/>
          </a:prstGeom>
        </p:spPr>
      </p:pic>
    </p:spTree>
    <p:extLst>
      <p:ext uri="{BB962C8B-B14F-4D97-AF65-F5344CB8AC3E}">
        <p14:creationId xmlns:p14="http://schemas.microsoft.com/office/powerpoint/2010/main" val="93909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05428419"/>
              </p:ext>
            </p:extLst>
          </p:nvPr>
        </p:nvGraphicFramePr>
        <p:xfrm>
          <a:off x="323529" y="908719"/>
          <a:ext cx="8208910" cy="4968552"/>
        </p:xfrm>
        <a:graphic>
          <a:graphicData uri="http://schemas.openxmlformats.org/drawingml/2006/table">
            <a:tbl>
              <a:tblPr firstRow="1" firstCol="1" bandRow="1">
                <a:tableStyleId>{5C22544A-7EE6-4342-B048-85BDC9FD1C3A}</a:tableStyleId>
              </a:tblPr>
              <a:tblGrid>
                <a:gridCol w="1511190">
                  <a:extLst>
                    <a:ext uri="{9D8B030D-6E8A-4147-A177-3AD203B41FA5}">
                      <a16:colId xmlns:a16="http://schemas.microsoft.com/office/drawing/2014/main" val="20000"/>
                    </a:ext>
                  </a:extLst>
                </a:gridCol>
                <a:gridCol w="956596">
                  <a:extLst>
                    <a:ext uri="{9D8B030D-6E8A-4147-A177-3AD203B41FA5}">
                      <a16:colId xmlns:a16="http://schemas.microsoft.com/office/drawing/2014/main" val="20001"/>
                    </a:ext>
                  </a:extLst>
                </a:gridCol>
                <a:gridCol w="956596">
                  <a:extLst>
                    <a:ext uri="{9D8B030D-6E8A-4147-A177-3AD203B41FA5}">
                      <a16:colId xmlns:a16="http://schemas.microsoft.com/office/drawing/2014/main" val="20002"/>
                    </a:ext>
                  </a:extLst>
                </a:gridCol>
                <a:gridCol w="956596">
                  <a:extLst>
                    <a:ext uri="{9D8B030D-6E8A-4147-A177-3AD203B41FA5}">
                      <a16:colId xmlns:a16="http://schemas.microsoft.com/office/drawing/2014/main" val="20003"/>
                    </a:ext>
                  </a:extLst>
                </a:gridCol>
                <a:gridCol w="957370">
                  <a:extLst>
                    <a:ext uri="{9D8B030D-6E8A-4147-A177-3AD203B41FA5}">
                      <a16:colId xmlns:a16="http://schemas.microsoft.com/office/drawing/2014/main" val="20004"/>
                    </a:ext>
                  </a:extLst>
                </a:gridCol>
                <a:gridCol w="956596">
                  <a:extLst>
                    <a:ext uri="{9D8B030D-6E8A-4147-A177-3AD203B41FA5}">
                      <a16:colId xmlns:a16="http://schemas.microsoft.com/office/drawing/2014/main" val="20005"/>
                    </a:ext>
                  </a:extLst>
                </a:gridCol>
                <a:gridCol w="956596">
                  <a:extLst>
                    <a:ext uri="{9D8B030D-6E8A-4147-A177-3AD203B41FA5}">
                      <a16:colId xmlns:a16="http://schemas.microsoft.com/office/drawing/2014/main" val="20006"/>
                    </a:ext>
                  </a:extLst>
                </a:gridCol>
                <a:gridCol w="957370">
                  <a:extLst>
                    <a:ext uri="{9D8B030D-6E8A-4147-A177-3AD203B41FA5}">
                      <a16:colId xmlns:a16="http://schemas.microsoft.com/office/drawing/2014/main" val="20007"/>
                    </a:ext>
                  </a:extLst>
                </a:gridCol>
              </a:tblGrid>
              <a:tr h="725986">
                <a:tc>
                  <a:txBody>
                    <a:bodyPr/>
                    <a:lstStyle/>
                    <a:p>
                      <a:pPr algn="ctr">
                        <a:lnSpc>
                          <a:spcPct val="107000"/>
                        </a:lnSpc>
                        <a:spcAft>
                          <a:spcPts val="0"/>
                        </a:spcAft>
                      </a:pPr>
                      <a:r>
                        <a:rPr lang="en-GB" sz="1200" dirty="0">
                          <a:effectLst/>
                        </a:rPr>
                        <a:t> </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800">
                          <a:effectLst/>
                        </a:rPr>
                        <a:t>1990</a:t>
                      </a:r>
                      <a:endParaRPr lang="en-GB" sz="110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800">
                          <a:effectLst/>
                        </a:rPr>
                        <a:t>1995</a:t>
                      </a:r>
                      <a:endParaRPr lang="en-GB" sz="110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800">
                          <a:effectLst/>
                        </a:rPr>
                        <a:t>2000</a:t>
                      </a:r>
                      <a:endParaRPr lang="en-GB" sz="110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800">
                          <a:effectLst/>
                        </a:rPr>
                        <a:t>2005</a:t>
                      </a:r>
                      <a:endParaRPr lang="en-GB" sz="110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800">
                          <a:effectLst/>
                        </a:rPr>
                        <a:t>2008</a:t>
                      </a:r>
                      <a:endParaRPr lang="en-GB" sz="110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800">
                          <a:effectLst/>
                        </a:rPr>
                        <a:t>2010</a:t>
                      </a:r>
                      <a:endParaRPr lang="en-GB" sz="110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800">
                          <a:effectLst/>
                        </a:rPr>
                        <a:t>2015</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564709">
                <a:tc>
                  <a:txBody>
                    <a:bodyPr/>
                    <a:lstStyle/>
                    <a:p>
                      <a:pPr>
                        <a:lnSpc>
                          <a:spcPct val="107000"/>
                        </a:lnSpc>
                        <a:spcAft>
                          <a:spcPts val="0"/>
                        </a:spcAft>
                      </a:pPr>
                      <a:r>
                        <a:rPr lang="en-GB" sz="1200">
                          <a:effectLst/>
                        </a:rPr>
                        <a:t>Coal</a:t>
                      </a:r>
                      <a:endParaRPr lang="en-GB" sz="110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rPr>
                        <a:t>7950</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rPr>
                        <a:t>8350</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rPr>
                        <a:t>10,000</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rPr>
                        <a:t>11,300</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rPr>
                        <a:t>10,900</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rPr>
                        <a:t>12400</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a:effectLst/>
                        </a:rPr>
                        <a:t>9900</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564709">
                <a:tc>
                  <a:txBody>
                    <a:bodyPr/>
                    <a:lstStyle/>
                    <a:p>
                      <a:pPr>
                        <a:lnSpc>
                          <a:spcPct val="107000"/>
                        </a:lnSpc>
                        <a:spcAft>
                          <a:spcPts val="0"/>
                        </a:spcAft>
                      </a:pPr>
                      <a:r>
                        <a:rPr lang="en-GB" sz="1200">
                          <a:effectLst/>
                        </a:rPr>
                        <a:t>Renewables</a:t>
                      </a:r>
                      <a:endParaRPr lang="en-GB" sz="110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rPr>
                        <a:t>5450</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rPr>
                        <a:t>5750</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rPr>
                        <a:t>7200</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latin typeface="+mn-lt"/>
                          <a:ea typeface="+mn-ea"/>
                          <a:cs typeface="+mn-cs"/>
                        </a:rPr>
                        <a:t>8050</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rPr>
                        <a:t>7700</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rPr>
                        <a:t>8900</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rPr>
                        <a:t>9500</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991865">
                <a:tc>
                  <a:txBody>
                    <a:bodyPr/>
                    <a:lstStyle/>
                    <a:p>
                      <a:pPr>
                        <a:lnSpc>
                          <a:spcPct val="107000"/>
                        </a:lnSpc>
                        <a:spcAft>
                          <a:spcPts val="0"/>
                        </a:spcAft>
                      </a:pPr>
                      <a:r>
                        <a:rPr lang="en-GB" sz="1200">
                          <a:effectLst/>
                        </a:rPr>
                        <a:t>Hydro-electricity</a:t>
                      </a:r>
                      <a:endParaRPr lang="en-GB" sz="110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rPr>
                        <a:t>5400</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rPr>
                        <a:t>5700</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rPr>
                        <a:t>7100</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latin typeface="+mn-lt"/>
                          <a:ea typeface="+mn-ea"/>
                          <a:cs typeface="+mn-cs"/>
                        </a:rPr>
                        <a:t>7950</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rPr>
                        <a:t>7600</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rPr>
                        <a:t>8800</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rPr>
                        <a:t>9300</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991865">
                <a:tc>
                  <a:txBody>
                    <a:bodyPr/>
                    <a:lstStyle/>
                    <a:p>
                      <a:pPr>
                        <a:lnSpc>
                          <a:spcPct val="107000"/>
                        </a:lnSpc>
                        <a:spcAft>
                          <a:spcPts val="0"/>
                        </a:spcAft>
                      </a:pPr>
                      <a:r>
                        <a:rPr lang="en-GB" sz="1200">
                          <a:effectLst/>
                        </a:rPr>
                        <a:t>Nuclear energy</a:t>
                      </a:r>
                      <a:endParaRPr lang="en-GB" sz="110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rPr>
                        <a:t>5100</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rPr>
                        <a:t>5400</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rPr>
                        <a:t>6700</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latin typeface="+mn-lt"/>
                          <a:ea typeface="+mn-ea"/>
                          <a:cs typeface="+mn-cs"/>
                        </a:rPr>
                        <a:t>7350</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latin typeface="+mn-lt"/>
                          <a:ea typeface="+mn-ea"/>
                          <a:cs typeface="+mn-cs"/>
                        </a:rPr>
                        <a:t>7000</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rPr>
                        <a:t>7600</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rPr>
                        <a:t>7900</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564709">
                <a:tc>
                  <a:txBody>
                    <a:bodyPr/>
                    <a:lstStyle/>
                    <a:p>
                      <a:pPr>
                        <a:lnSpc>
                          <a:spcPct val="107000"/>
                        </a:lnSpc>
                        <a:spcAft>
                          <a:spcPts val="0"/>
                        </a:spcAft>
                      </a:pPr>
                      <a:r>
                        <a:rPr lang="en-GB" sz="1200">
                          <a:effectLst/>
                        </a:rPr>
                        <a:t>Natural gas</a:t>
                      </a:r>
                      <a:endParaRPr lang="en-GB" sz="110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rPr>
                        <a:t>4900</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rPr>
                        <a:t>5100</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rPr>
                        <a:t>6400</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latin typeface="+mn-lt"/>
                          <a:ea typeface="+mn-ea"/>
                          <a:cs typeface="+mn-cs"/>
                        </a:rPr>
                        <a:t>6850</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latin typeface="+mn-lt"/>
                          <a:ea typeface="+mn-ea"/>
                          <a:cs typeface="+mn-cs"/>
                        </a:rPr>
                        <a:t>6500</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rPr>
                        <a:t>7000</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rPr>
                        <a:t>7300</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564709">
                <a:tc>
                  <a:txBody>
                    <a:bodyPr/>
                    <a:lstStyle/>
                    <a:p>
                      <a:pPr>
                        <a:lnSpc>
                          <a:spcPct val="107000"/>
                        </a:lnSpc>
                        <a:spcAft>
                          <a:spcPts val="0"/>
                        </a:spcAft>
                      </a:pPr>
                      <a:r>
                        <a:rPr lang="en-GB" sz="1200">
                          <a:effectLst/>
                        </a:rPr>
                        <a:t>Oil</a:t>
                      </a:r>
                      <a:endParaRPr lang="en-GB" sz="110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rPr>
                        <a:t>3000</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a:effectLst/>
                        </a:rPr>
                        <a:t>3100</a:t>
                      </a:r>
                      <a:endParaRPr lang="en-GB" sz="110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a:effectLst/>
                        </a:rPr>
                        <a:t>3500</a:t>
                      </a:r>
                      <a:endParaRPr lang="en-GB" sz="110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rPr>
                        <a:t>3900</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rPr>
                        <a:t>3600</a:t>
                      </a:r>
                      <a:endParaRPr lang="en-GB"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a:effectLst/>
                        </a:rPr>
                        <a:t>4000</a:t>
                      </a:r>
                      <a:endParaRPr lang="en-GB" sz="110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dirty="0">
                          <a:effectLst/>
                        </a:rPr>
                        <a:t>4100</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96405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460044" y="4683216"/>
            <a:ext cx="2674961" cy="605021"/>
          </a:xfrm>
          <a:prstGeom prst="ellipse">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323527" y="260649"/>
            <a:ext cx="8424937" cy="1080119"/>
          </a:xfrm>
          <a:prstGeom prst="rect">
            <a:avLst/>
          </a:prstGeom>
          <a:solidFill>
            <a:schemeClr val="accent5">
              <a:lumMod val="40000"/>
              <a:lumOff val="60000"/>
            </a:schemeClr>
          </a:solidFill>
          <a:ln w="38100">
            <a:solidFill>
              <a:schemeClr val="accent5">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Quiz</a:t>
            </a:r>
          </a:p>
        </p:txBody>
      </p:sp>
      <p:sp>
        <p:nvSpPr>
          <p:cNvPr id="5" name="Content Placeholder 2"/>
          <p:cNvSpPr>
            <a:spLocks noGrp="1"/>
          </p:cNvSpPr>
          <p:nvPr>
            <p:ph idx="1"/>
          </p:nvPr>
        </p:nvSpPr>
        <p:spPr>
          <a:xfrm>
            <a:off x="838200" y="1916833"/>
            <a:ext cx="7262192" cy="4260130"/>
          </a:xfrm>
        </p:spPr>
        <p:txBody>
          <a:bodyPr>
            <a:normAutofit fontScale="85000" lnSpcReduction="10000"/>
          </a:bodyPr>
          <a:lstStyle/>
          <a:p>
            <a:pPr marL="0" indent="0">
              <a:buNone/>
            </a:pPr>
            <a:r>
              <a:rPr lang="en-GB" sz="4000" dirty="0"/>
              <a:t>How much of the world’s energy is from non-renewable resources?</a:t>
            </a:r>
          </a:p>
          <a:p>
            <a:pPr marL="0" indent="0">
              <a:buNone/>
            </a:pPr>
            <a:endParaRPr lang="en-GB" sz="4000" dirty="0"/>
          </a:p>
          <a:p>
            <a:pPr marL="742950" indent="-742950">
              <a:buAutoNum type="alphaLcParenR"/>
            </a:pPr>
            <a:r>
              <a:rPr lang="en-GB" sz="4000" dirty="0"/>
              <a:t>16%</a:t>
            </a:r>
          </a:p>
          <a:p>
            <a:pPr marL="742950" indent="-742950">
              <a:buAutoNum type="alphaLcParenR"/>
            </a:pPr>
            <a:r>
              <a:rPr lang="en-GB" sz="4000" dirty="0"/>
              <a:t>66%</a:t>
            </a:r>
          </a:p>
          <a:p>
            <a:pPr marL="742950" indent="-742950">
              <a:buAutoNum type="alphaLcParenR"/>
            </a:pPr>
            <a:r>
              <a:rPr lang="en-GB" sz="4000" dirty="0"/>
              <a:t>86%</a:t>
            </a:r>
          </a:p>
          <a:p>
            <a:pPr marL="742950" indent="-742950">
              <a:buAutoNum type="alphaLcParenR"/>
            </a:pPr>
            <a:r>
              <a:rPr lang="en-GB" sz="4000" dirty="0"/>
              <a:t>99.6%</a:t>
            </a:r>
          </a:p>
        </p:txBody>
      </p:sp>
    </p:spTree>
    <p:extLst>
      <p:ext uri="{BB962C8B-B14F-4D97-AF65-F5344CB8AC3E}">
        <p14:creationId xmlns:p14="http://schemas.microsoft.com/office/powerpoint/2010/main" val="132033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830576" y="2996952"/>
            <a:ext cx="2163405" cy="605021"/>
          </a:xfrm>
          <a:prstGeom prst="ellipse">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323527" y="260649"/>
            <a:ext cx="8424937" cy="1080119"/>
          </a:xfrm>
          <a:prstGeom prst="rect">
            <a:avLst/>
          </a:prstGeom>
          <a:solidFill>
            <a:schemeClr val="accent5">
              <a:lumMod val="40000"/>
              <a:lumOff val="60000"/>
            </a:schemeClr>
          </a:solidFill>
          <a:ln w="38100">
            <a:solidFill>
              <a:schemeClr val="accent5">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Quiz</a:t>
            </a:r>
          </a:p>
        </p:txBody>
      </p:sp>
      <p:sp>
        <p:nvSpPr>
          <p:cNvPr id="7" name="Content Placeholder 2"/>
          <p:cNvSpPr txBox="1">
            <a:spLocks/>
          </p:cNvSpPr>
          <p:nvPr/>
        </p:nvSpPr>
        <p:spPr>
          <a:xfrm>
            <a:off x="830576" y="2148174"/>
            <a:ext cx="6614120" cy="2560305"/>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4000" dirty="0"/>
              <a:t>How much of the world’s energy is from renewable resources?</a:t>
            </a:r>
          </a:p>
          <a:p>
            <a:pPr marL="742950" indent="-742950">
              <a:buFont typeface="Arial" panose="020B0604020202020204" pitchFamily="34" charset="0"/>
              <a:buAutoNum type="alphaLcParenR"/>
            </a:pPr>
            <a:r>
              <a:rPr lang="en-GB" sz="4000" dirty="0"/>
              <a:t>9.3%</a:t>
            </a:r>
          </a:p>
          <a:p>
            <a:pPr marL="742950" indent="-742950">
              <a:buFont typeface="Arial" panose="020B0604020202020204" pitchFamily="34" charset="0"/>
              <a:buAutoNum type="alphaLcParenR"/>
            </a:pPr>
            <a:r>
              <a:rPr lang="en-GB" sz="4000" dirty="0"/>
              <a:t>27%</a:t>
            </a:r>
          </a:p>
          <a:p>
            <a:pPr marL="742950" indent="-742950">
              <a:buFont typeface="Arial" panose="020B0604020202020204" pitchFamily="34" charset="0"/>
              <a:buAutoNum type="alphaLcParenR"/>
            </a:pPr>
            <a:r>
              <a:rPr lang="en-GB" sz="4000" dirty="0"/>
              <a:t>14%</a:t>
            </a:r>
          </a:p>
        </p:txBody>
      </p:sp>
    </p:spTree>
    <p:extLst>
      <p:ext uri="{BB962C8B-B14F-4D97-AF65-F5344CB8AC3E}">
        <p14:creationId xmlns:p14="http://schemas.microsoft.com/office/powerpoint/2010/main" val="138908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539552" y="5214721"/>
            <a:ext cx="2163405" cy="605021"/>
          </a:xfrm>
          <a:prstGeom prst="ellipse">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323527" y="260649"/>
            <a:ext cx="8424937" cy="1080119"/>
          </a:xfrm>
          <a:prstGeom prst="rect">
            <a:avLst/>
          </a:prstGeom>
          <a:solidFill>
            <a:schemeClr val="accent5">
              <a:lumMod val="40000"/>
              <a:lumOff val="60000"/>
            </a:schemeClr>
          </a:solidFill>
          <a:ln w="38100">
            <a:solidFill>
              <a:schemeClr val="accent5">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Quiz</a:t>
            </a:r>
          </a:p>
        </p:txBody>
      </p:sp>
      <p:sp>
        <p:nvSpPr>
          <p:cNvPr id="5" name="Content Placeholder 2"/>
          <p:cNvSpPr>
            <a:spLocks noGrp="1"/>
          </p:cNvSpPr>
          <p:nvPr>
            <p:ph idx="1"/>
          </p:nvPr>
        </p:nvSpPr>
        <p:spPr>
          <a:xfrm>
            <a:off x="539552" y="1784414"/>
            <a:ext cx="7125800" cy="4035328"/>
          </a:xfrm>
        </p:spPr>
        <p:txBody>
          <a:bodyPr>
            <a:normAutofit fontScale="92500" lnSpcReduction="10000"/>
          </a:bodyPr>
          <a:lstStyle/>
          <a:p>
            <a:pPr marL="0" indent="0">
              <a:buNone/>
            </a:pPr>
            <a:r>
              <a:rPr lang="en-GB" sz="4000" dirty="0"/>
              <a:t>How much of the world’s energy is from sustainable/recyclable resources?</a:t>
            </a:r>
          </a:p>
          <a:p>
            <a:pPr marL="742950" indent="-742950">
              <a:buAutoNum type="alphaLcParenR"/>
            </a:pPr>
            <a:r>
              <a:rPr lang="en-GB" sz="4000" dirty="0"/>
              <a:t>0.5%</a:t>
            </a:r>
          </a:p>
          <a:p>
            <a:pPr marL="742950" indent="-742950">
              <a:buAutoNum type="alphaLcParenR"/>
            </a:pPr>
            <a:r>
              <a:rPr lang="en-GB" sz="4000" dirty="0"/>
              <a:t>2.3%</a:t>
            </a:r>
          </a:p>
          <a:p>
            <a:pPr marL="742950" indent="-742950">
              <a:buAutoNum type="alphaLcParenR"/>
            </a:pPr>
            <a:r>
              <a:rPr lang="en-GB" sz="4000" dirty="0"/>
              <a:t>4.7%</a:t>
            </a:r>
          </a:p>
        </p:txBody>
      </p:sp>
    </p:spTree>
    <p:extLst>
      <p:ext uri="{BB962C8B-B14F-4D97-AF65-F5344CB8AC3E}">
        <p14:creationId xmlns:p14="http://schemas.microsoft.com/office/powerpoint/2010/main" val="257475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33260" y="332656"/>
            <a:ext cx="8424937" cy="1080119"/>
          </a:xfrm>
          <a:prstGeom prst="rect">
            <a:avLst/>
          </a:prstGeom>
          <a:solidFill>
            <a:schemeClr val="accent5">
              <a:lumMod val="40000"/>
              <a:lumOff val="60000"/>
            </a:schemeClr>
          </a:solidFill>
          <a:ln w="38100">
            <a:solidFill>
              <a:schemeClr val="accent5">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What is the link?</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10" y="2060848"/>
            <a:ext cx="4750088" cy="36004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0487" y="2060848"/>
            <a:ext cx="3726940" cy="3726940"/>
          </a:xfrm>
          <a:prstGeom prst="rect">
            <a:avLst/>
          </a:prstGeom>
        </p:spPr>
      </p:pic>
    </p:spTree>
    <p:extLst>
      <p:ext uri="{BB962C8B-B14F-4D97-AF65-F5344CB8AC3E}">
        <p14:creationId xmlns:p14="http://schemas.microsoft.com/office/powerpoint/2010/main" val="419580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23527" y="260649"/>
            <a:ext cx="8424937" cy="1080119"/>
          </a:xfrm>
          <a:prstGeom prst="rect">
            <a:avLst/>
          </a:prstGeom>
          <a:solidFill>
            <a:schemeClr val="accent5">
              <a:lumMod val="40000"/>
              <a:lumOff val="60000"/>
            </a:schemeClr>
          </a:solidFill>
          <a:ln w="38100">
            <a:solidFill>
              <a:schemeClr val="accent5">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Does this image help?</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419" y="1628800"/>
            <a:ext cx="3664002" cy="277718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6313" y="1628800"/>
            <a:ext cx="3726940" cy="3726940"/>
          </a:xfrm>
          <a:prstGeom prst="rect">
            <a:avLst/>
          </a:prstGeom>
        </p:spPr>
      </p:pic>
      <p:pic>
        <p:nvPicPr>
          <p:cNvPr id="5"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3827" y="3492270"/>
            <a:ext cx="3024336" cy="3024336"/>
          </a:xfrm>
          <a:prstGeom prst="rect">
            <a:avLst/>
          </a:prstGeom>
        </p:spPr>
      </p:pic>
    </p:spTree>
    <p:extLst>
      <p:ext uri="{BB962C8B-B14F-4D97-AF65-F5344CB8AC3E}">
        <p14:creationId xmlns:p14="http://schemas.microsoft.com/office/powerpoint/2010/main" val="1037130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3506" y="165422"/>
            <a:ext cx="8748974" cy="1080119"/>
          </a:xfrm>
          <a:prstGeom prst="rect">
            <a:avLst/>
          </a:prstGeom>
          <a:solidFill>
            <a:schemeClr val="accent5">
              <a:lumMod val="40000"/>
              <a:lumOff val="60000"/>
            </a:schemeClr>
          </a:solidFill>
          <a:ln w="38100">
            <a:solidFill>
              <a:schemeClr val="accent5">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Energy resources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506" y="1397900"/>
            <a:ext cx="2713984" cy="2057105"/>
          </a:xfrm>
          <a:prstGeom prst="rect">
            <a:avLst/>
          </a:prstGeo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27" y="3602131"/>
            <a:ext cx="2268253" cy="2268253"/>
          </a:xfrm>
          <a:prstGeom prst="rect">
            <a:avLst/>
          </a:prstGeom>
        </p:spPr>
      </p:pic>
      <p:sp>
        <p:nvSpPr>
          <p:cNvPr id="9" name="Content Placeholder 2"/>
          <p:cNvSpPr>
            <a:spLocks noGrp="1"/>
          </p:cNvSpPr>
          <p:nvPr>
            <p:ph idx="1"/>
          </p:nvPr>
        </p:nvSpPr>
        <p:spPr>
          <a:xfrm>
            <a:off x="4716016" y="1395981"/>
            <a:ext cx="4176464" cy="3529879"/>
          </a:xfrm>
          <a:ln w="38100">
            <a:solidFill>
              <a:schemeClr val="accent5">
                <a:lumMod val="75000"/>
              </a:schemeClr>
            </a:solidFill>
          </a:ln>
        </p:spPr>
        <p:txBody>
          <a:bodyPr>
            <a:normAutofit/>
          </a:bodyPr>
          <a:lstStyle/>
          <a:p>
            <a:r>
              <a:rPr lang="en-GB" sz="2400" dirty="0"/>
              <a:t>The skeletons of millions of creatures (including zooplankton) have become trapped under layers of rock.</a:t>
            </a:r>
          </a:p>
          <a:p>
            <a:r>
              <a:rPr lang="en-GB" sz="2400" dirty="0">
                <a:solidFill>
                  <a:schemeClr val="accent5">
                    <a:lumMod val="50000"/>
                  </a:schemeClr>
                </a:solidFill>
              </a:rPr>
              <a:t>The pressure of the rock has turned the bones into oil. The oil is refined and used as a fuel.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2249" y="2708920"/>
            <a:ext cx="2216941" cy="2216941"/>
          </a:xfrm>
          <a:prstGeom prst="rect">
            <a:avLst/>
          </a:prstGeom>
        </p:spPr>
      </p:pic>
      <p:sp>
        <p:nvSpPr>
          <p:cNvPr id="10" name="Content Placeholder 2">
            <a:extLst>
              <a:ext uri="{FF2B5EF4-FFF2-40B4-BE49-F238E27FC236}">
                <a16:creationId xmlns:a16="http://schemas.microsoft.com/office/drawing/2014/main" id="{920F6B9A-A0A2-BA45-89CC-0185E231218F}"/>
              </a:ext>
            </a:extLst>
          </p:cNvPr>
          <p:cNvSpPr txBox="1">
            <a:spLocks/>
          </p:cNvSpPr>
          <p:nvPr/>
        </p:nvSpPr>
        <p:spPr>
          <a:xfrm>
            <a:off x="2555776" y="5036396"/>
            <a:ext cx="5976664" cy="1080119"/>
          </a:xfrm>
          <a:prstGeom prst="rect">
            <a:avLst/>
          </a:prstGeom>
          <a:ln w="38100">
            <a:solidFill>
              <a:schemeClr val="accent5">
                <a:lumMod val="75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800" dirty="0"/>
              <a:t>Oil is a fossil fuel. What are the other two fossil fuels?</a:t>
            </a:r>
          </a:p>
        </p:txBody>
      </p:sp>
      <p:sp>
        <p:nvSpPr>
          <p:cNvPr id="17" name="Content Placeholder 2">
            <a:extLst>
              <a:ext uri="{FF2B5EF4-FFF2-40B4-BE49-F238E27FC236}">
                <a16:creationId xmlns:a16="http://schemas.microsoft.com/office/drawing/2014/main" id="{72CBF462-14A6-6D48-BB72-A7EE7B53F18B}"/>
              </a:ext>
            </a:extLst>
          </p:cNvPr>
          <p:cNvSpPr txBox="1">
            <a:spLocks/>
          </p:cNvSpPr>
          <p:nvPr/>
        </p:nvSpPr>
        <p:spPr>
          <a:xfrm>
            <a:off x="2555776" y="6211346"/>
            <a:ext cx="924217" cy="590810"/>
          </a:xfrm>
          <a:prstGeom prst="rect">
            <a:avLst/>
          </a:prstGeom>
          <a:ln w="38100">
            <a:solidFill>
              <a:schemeClr val="accent5">
                <a:lumMod val="75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800" dirty="0"/>
              <a:t>OIL</a:t>
            </a:r>
          </a:p>
        </p:txBody>
      </p:sp>
      <p:sp>
        <p:nvSpPr>
          <p:cNvPr id="18" name="Content Placeholder 2">
            <a:extLst>
              <a:ext uri="{FF2B5EF4-FFF2-40B4-BE49-F238E27FC236}">
                <a16:creationId xmlns:a16="http://schemas.microsoft.com/office/drawing/2014/main" id="{2A123051-1D7A-6C4F-BE14-519FCE337156}"/>
              </a:ext>
            </a:extLst>
          </p:cNvPr>
          <p:cNvSpPr txBox="1">
            <a:spLocks/>
          </p:cNvSpPr>
          <p:nvPr/>
        </p:nvSpPr>
        <p:spPr>
          <a:xfrm>
            <a:off x="3739951" y="6211346"/>
            <a:ext cx="924217" cy="590810"/>
          </a:xfrm>
          <a:prstGeom prst="rect">
            <a:avLst/>
          </a:prstGeom>
          <a:ln w="38100">
            <a:solidFill>
              <a:schemeClr val="accent5">
                <a:lumMod val="75000"/>
              </a:schemeClr>
            </a:solidFill>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800" dirty="0"/>
              <a:t>GAS</a:t>
            </a:r>
          </a:p>
        </p:txBody>
      </p:sp>
      <p:sp>
        <p:nvSpPr>
          <p:cNvPr id="19" name="Content Placeholder 2">
            <a:extLst>
              <a:ext uri="{FF2B5EF4-FFF2-40B4-BE49-F238E27FC236}">
                <a16:creationId xmlns:a16="http://schemas.microsoft.com/office/drawing/2014/main" id="{9D50BB05-692A-7240-A757-378F1096D2CE}"/>
              </a:ext>
            </a:extLst>
          </p:cNvPr>
          <p:cNvSpPr txBox="1">
            <a:spLocks/>
          </p:cNvSpPr>
          <p:nvPr/>
        </p:nvSpPr>
        <p:spPr>
          <a:xfrm>
            <a:off x="4892005" y="6211346"/>
            <a:ext cx="424266" cy="590810"/>
          </a:xfrm>
          <a:prstGeom prst="rect">
            <a:avLst/>
          </a:prstGeom>
          <a:ln w="38100">
            <a:solidFill>
              <a:schemeClr val="accent5">
                <a:lumMod val="75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800" dirty="0"/>
              <a:t>&amp;</a:t>
            </a:r>
          </a:p>
        </p:txBody>
      </p:sp>
      <p:sp>
        <p:nvSpPr>
          <p:cNvPr id="20" name="Content Placeholder 2">
            <a:extLst>
              <a:ext uri="{FF2B5EF4-FFF2-40B4-BE49-F238E27FC236}">
                <a16:creationId xmlns:a16="http://schemas.microsoft.com/office/drawing/2014/main" id="{1BBE9D74-E04E-2441-9184-3C329FEC1CA8}"/>
              </a:ext>
            </a:extLst>
          </p:cNvPr>
          <p:cNvSpPr txBox="1">
            <a:spLocks/>
          </p:cNvSpPr>
          <p:nvPr/>
        </p:nvSpPr>
        <p:spPr>
          <a:xfrm>
            <a:off x="5574453" y="6211346"/>
            <a:ext cx="1082507" cy="590810"/>
          </a:xfrm>
          <a:prstGeom prst="rect">
            <a:avLst/>
          </a:prstGeom>
          <a:ln w="38100">
            <a:solidFill>
              <a:schemeClr val="accent5">
                <a:lumMod val="75000"/>
              </a:schemeClr>
            </a:solidFill>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800" dirty="0"/>
              <a:t>COAL</a:t>
            </a:r>
          </a:p>
        </p:txBody>
      </p:sp>
    </p:spTree>
    <p:extLst>
      <p:ext uri="{BB962C8B-B14F-4D97-AF65-F5344CB8AC3E}">
        <p14:creationId xmlns:p14="http://schemas.microsoft.com/office/powerpoint/2010/main" val="395379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23527" y="260649"/>
            <a:ext cx="8424937" cy="1080119"/>
          </a:xfrm>
          <a:prstGeom prst="rect">
            <a:avLst/>
          </a:prstGeom>
          <a:solidFill>
            <a:schemeClr val="accent5">
              <a:lumMod val="40000"/>
              <a:lumOff val="60000"/>
            </a:schemeClr>
          </a:solidFill>
          <a:ln w="38100">
            <a:solidFill>
              <a:schemeClr val="accent5">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Energy resources</a:t>
            </a:r>
          </a:p>
        </p:txBody>
      </p:sp>
      <p:sp>
        <p:nvSpPr>
          <p:cNvPr id="9" name="Content Placeholder 2"/>
          <p:cNvSpPr>
            <a:spLocks noGrp="1"/>
          </p:cNvSpPr>
          <p:nvPr>
            <p:ph idx="1"/>
          </p:nvPr>
        </p:nvSpPr>
        <p:spPr>
          <a:xfrm>
            <a:off x="323526" y="1556792"/>
            <a:ext cx="8424937" cy="1872208"/>
          </a:xfrm>
          <a:ln w="38100">
            <a:solidFill>
              <a:schemeClr val="accent5">
                <a:lumMod val="75000"/>
              </a:schemeClr>
            </a:solidFill>
          </a:ln>
        </p:spPr>
        <p:txBody>
          <a:bodyPr>
            <a:normAutofit fontScale="77500" lnSpcReduction="20000"/>
          </a:bodyPr>
          <a:lstStyle/>
          <a:p>
            <a:pPr marL="0" indent="0">
              <a:buNone/>
            </a:pPr>
            <a:r>
              <a:rPr lang="en-GB" dirty="0"/>
              <a:t>Definition…</a:t>
            </a:r>
          </a:p>
          <a:p>
            <a:pPr marL="0" indent="0">
              <a:buNone/>
            </a:pPr>
            <a:r>
              <a:rPr lang="en-GB" dirty="0"/>
              <a:t>Natural things that can create power through heat or movement.</a:t>
            </a:r>
          </a:p>
          <a:p>
            <a:pPr marL="0" indent="0">
              <a:buNone/>
            </a:pPr>
            <a:endParaRPr lang="en-GB" dirty="0"/>
          </a:p>
          <a:p>
            <a:r>
              <a:rPr lang="en-GB" dirty="0"/>
              <a:t>Can you name any other types?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286" y="3813774"/>
            <a:ext cx="2275145" cy="236763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79" y="3789039"/>
            <a:ext cx="2343955" cy="236763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240" y="3789039"/>
            <a:ext cx="1075659" cy="2342546"/>
          </a:xfrm>
          <a:prstGeom prst="rect">
            <a:avLst/>
          </a:prstGeom>
        </p:spPr>
      </p:pic>
    </p:spTree>
    <p:extLst>
      <p:ext uri="{BB962C8B-B14F-4D97-AF65-F5344CB8AC3E}">
        <p14:creationId xmlns:p14="http://schemas.microsoft.com/office/powerpoint/2010/main" val="225851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9512" y="144253"/>
            <a:ext cx="8712968" cy="1080119"/>
          </a:xfrm>
          <a:prstGeom prst="rect">
            <a:avLst/>
          </a:prstGeom>
          <a:solidFill>
            <a:schemeClr val="accent5">
              <a:lumMod val="40000"/>
              <a:lumOff val="60000"/>
            </a:schemeClr>
          </a:solidFill>
          <a:ln w="38100">
            <a:solidFill>
              <a:schemeClr val="accent5">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Categorising energy resources</a:t>
            </a:r>
          </a:p>
        </p:txBody>
      </p:sp>
      <p:sp>
        <p:nvSpPr>
          <p:cNvPr id="9" name="Content Placeholder 2"/>
          <p:cNvSpPr>
            <a:spLocks noGrp="1"/>
          </p:cNvSpPr>
          <p:nvPr>
            <p:ph idx="1"/>
          </p:nvPr>
        </p:nvSpPr>
        <p:spPr>
          <a:xfrm>
            <a:off x="323528" y="2516064"/>
            <a:ext cx="3168352" cy="720080"/>
          </a:xfrm>
          <a:ln w="38100">
            <a:solidFill>
              <a:schemeClr val="accent5">
                <a:lumMod val="75000"/>
              </a:schemeClr>
            </a:solidFill>
          </a:ln>
        </p:spPr>
        <p:txBody>
          <a:bodyPr>
            <a:normAutofit/>
          </a:bodyPr>
          <a:lstStyle/>
          <a:p>
            <a:pPr marL="0" indent="0">
              <a:buNone/>
            </a:pPr>
            <a:r>
              <a:rPr lang="en-GB" b="1" dirty="0"/>
              <a:t>Non-renewable</a:t>
            </a:r>
          </a:p>
        </p:txBody>
      </p:sp>
      <p:sp>
        <p:nvSpPr>
          <p:cNvPr id="7" name="Content Placeholder 2"/>
          <p:cNvSpPr txBox="1">
            <a:spLocks/>
          </p:cNvSpPr>
          <p:nvPr/>
        </p:nvSpPr>
        <p:spPr>
          <a:xfrm>
            <a:off x="899592" y="3692422"/>
            <a:ext cx="3168352" cy="720080"/>
          </a:xfrm>
          <a:prstGeom prst="rect">
            <a:avLst/>
          </a:prstGeom>
          <a:ln w="38100">
            <a:solidFill>
              <a:schemeClr val="accent5">
                <a:lumMod val="75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b="1" dirty="0"/>
              <a:t>Renewable</a:t>
            </a:r>
          </a:p>
        </p:txBody>
      </p:sp>
      <p:sp>
        <p:nvSpPr>
          <p:cNvPr id="8" name="Content Placeholder 2"/>
          <p:cNvSpPr txBox="1">
            <a:spLocks/>
          </p:cNvSpPr>
          <p:nvPr/>
        </p:nvSpPr>
        <p:spPr>
          <a:xfrm>
            <a:off x="169573" y="4653136"/>
            <a:ext cx="3168352" cy="720080"/>
          </a:xfrm>
          <a:prstGeom prst="rect">
            <a:avLst/>
          </a:prstGeom>
          <a:ln w="38100">
            <a:solidFill>
              <a:schemeClr val="accent5">
                <a:lumMod val="75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b="1" dirty="0"/>
              <a:t>Sustainable</a:t>
            </a:r>
          </a:p>
        </p:txBody>
      </p:sp>
      <p:sp>
        <p:nvSpPr>
          <p:cNvPr id="14" name="Content Placeholder 2"/>
          <p:cNvSpPr txBox="1">
            <a:spLocks/>
          </p:cNvSpPr>
          <p:nvPr/>
        </p:nvSpPr>
        <p:spPr>
          <a:xfrm>
            <a:off x="4286889" y="3505612"/>
            <a:ext cx="4608512" cy="1224136"/>
          </a:xfrm>
          <a:prstGeom prst="rect">
            <a:avLst/>
          </a:prstGeom>
          <a:ln w="38100">
            <a:solidFill>
              <a:schemeClr val="accent5">
                <a:lumMod val="75000"/>
              </a:schemeClr>
            </a:solid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Will run-out. Cannot be renewed. Also called finite (limited amount).</a:t>
            </a:r>
          </a:p>
        </p:txBody>
      </p:sp>
      <p:sp>
        <p:nvSpPr>
          <p:cNvPr id="15" name="Content Placeholder 2"/>
          <p:cNvSpPr txBox="1">
            <a:spLocks/>
          </p:cNvSpPr>
          <p:nvPr/>
        </p:nvSpPr>
        <p:spPr>
          <a:xfrm>
            <a:off x="3512935" y="5489611"/>
            <a:ext cx="4608512" cy="1224136"/>
          </a:xfrm>
          <a:prstGeom prst="rect">
            <a:avLst/>
          </a:prstGeom>
          <a:ln w="38100">
            <a:solidFill>
              <a:schemeClr val="accent5">
                <a:lumMod val="75000"/>
              </a:schemeClr>
            </a:solid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Will not run-out. Also called infinite (unlimited amount).</a:t>
            </a:r>
          </a:p>
        </p:txBody>
      </p:sp>
      <p:sp>
        <p:nvSpPr>
          <p:cNvPr id="16" name="Content Placeholder 2"/>
          <p:cNvSpPr txBox="1">
            <a:spLocks/>
          </p:cNvSpPr>
          <p:nvPr/>
        </p:nvSpPr>
        <p:spPr>
          <a:xfrm>
            <a:off x="4067944" y="1958146"/>
            <a:ext cx="4608512" cy="1224136"/>
          </a:xfrm>
          <a:prstGeom prst="rect">
            <a:avLst/>
          </a:prstGeom>
          <a:ln w="38100">
            <a:solidFill>
              <a:schemeClr val="accent5">
                <a:lumMod val="75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Will not run out </a:t>
            </a:r>
            <a:r>
              <a:rPr lang="en-GB" b="1" i="1" u="sng" dirty="0"/>
              <a:t>if</a:t>
            </a:r>
            <a:r>
              <a:rPr lang="en-GB" b="1" dirty="0"/>
              <a:t> </a:t>
            </a:r>
            <a:r>
              <a:rPr lang="en-GB" dirty="0"/>
              <a:t>it is looked after carefully.</a:t>
            </a:r>
          </a:p>
        </p:txBody>
      </p:sp>
      <p:sp>
        <p:nvSpPr>
          <p:cNvPr id="10" name="Title 1">
            <a:extLst>
              <a:ext uri="{FF2B5EF4-FFF2-40B4-BE49-F238E27FC236}">
                <a16:creationId xmlns:a16="http://schemas.microsoft.com/office/drawing/2014/main" id="{E75EE680-0093-0446-A69F-8BF0A822DA42}"/>
              </a:ext>
            </a:extLst>
          </p:cNvPr>
          <p:cNvSpPr txBox="1">
            <a:spLocks/>
          </p:cNvSpPr>
          <p:nvPr/>
        </p:nvSpPr>
        <p:spPr>
          <a:xfrm>
            <a:off x="1457654" y="1122377"/>
            <a:ext cx="6228692" cy="512440"/>
          </a:xfrm>
          <a:prstGeom prst="rect">
            <a:avLst/>
          </a:prstGeom>
          <a:solidFill>
            <a:schemeClr val="accent5">
              <a:lumMod val="40000"/>
              <a:lumOff val="60000"/>
            </a:schemeClr>
          </a:solidFill>
          <a:ln w="38100">
            <a:solidFill>
              <a:schemeClr val="accent5">
                <a:lumMod val="75000"/>
              </a:schemeClr>
            </a:solidFill>
          </a:ln>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dirty="0"/>
              <a:t>Can you match up the words with the right definitions and write them out in your books</a:t>
            </a:r>
          </a:p>
        </p:txBody>
      </p:sp>
    </p:spTree>
    <p:extLst>
      <p:ext uri="{BB962C8B-B14F-4D97-AF65-F5344CB8AC3E}">
        <p14:creationId xmlns:p14="http://schemas.microsoft.com/office/powerpoint/2010/main" val="2808687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9512" y="144253"/>
            <a:ext cx="8712968" cy="1080119"/>
          </a:xfrm>
          <a:prstGeom prst="rect">
            <a:avLst/>
          </a:prstGeom>
          <a:solidFill>
            <a:schemeClr val="accent5">
              <a:lumMod val="40000"/>
              <a:lumOff val="60000"/>
            </a:schemeClr>
          </a:solidFill>
          <a:ln w="38100">
            <a:solidFill>
              <a:schemeClr val="accent5">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Categorising energy resources</a:t>
            </a:r>
          </a:p>
        </p:txBody>
      </p:sp>
      <p:sp>
        <p:nvSpPr>
          <p:cNvPr id="9" name="Content Placeholder 2"/>
          <p:cNvSpPr>
            <a:spLocks noGrp="1"/>
          </p:cNvSpPr>
          <p:nvPr>
            <p:ph idx="1"/>
          </p:nvPr>
        </p:nvSpPr>
        <p:spPr>
          <a:xfrm>
            <a:off x="683568" y="1916832"/>
            <a:ext cx="3168352" cy="720080"/>
          </a:xfrm>
          <a:ln w="38100">
            <a:solidFill>
              <a:schemeClr val="accent5">
                <a:lumMod val="75000"/>
              </a:schemeClr>
            </a:solidFill>
          </a:ln>
        </p:spPr>
        <p:txBody>
          <a:bodyPr>
            <a:normAutofit/>
          </a:bodyPr>
          <a:lstStyle/>
          <a:p>
            <a:pPr marL="0" indent="0">
              <a:buNone/>
            </a:pPr>
            <a:r>
              <a:rPr lang="en-GB" b="1" dirty="0"/>
              <a:t>Non-renewable</a:t>
            </a:r>
          </a:p>
        </p:txBody>
      </p:sp>
      <p:sp>
        <p:nvSpPr>
          <p:cNvPr id="7" name="Content Placeholder 2"/>
          <p:cNvSpPr txBox="1">
            <a:spLocks/>
          </p:cNvSpPr>
          <p:nvPr/>
        </p:nvSpPr>
        <p:spPr>
          <a:xfrm>
            <a:off x="683568" y="3537012"/>
            <a:ext cx="3168352" cy="720080"/>
          </a:xfrm>
          <a:prstGeom prst="rect">
            <a:avLst/>
          </a:prstGeom>
          <a:ln w="38100">
            <a:solidFill>
              <a:schemeClr val="accent5">
                <a:lumMod val="75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b="1" dirty="0"/>
              <a:t>Renewable</a:t>
            </a:r>
          </a:p>
        </p:txBody>
      </p:sp>
      <p:sp>
        <p:nvSpPr>
          <p:cNvPr id="8" name="Content Placeholder 2"/>
          <p:cNvSpPr txBox="1">
            <a:spLocks/>
          </p:cNvSpPr>
          <p:nvPr/>
        </p:nvSpPr>
        <p:spPr>
          <a:xfrm>
            <a:off x="683568" y="5174961"/>
            <a:ext cx="3168352" cy="720080"/>
          </a:xfrm>
          <a:prstGeom prst="rect">
            <a:avLst/>
          </a:prstGeom>
          <a:ln w="38100">
            <a:solidFill>
              <a:schemeClr val="accent5">
                <a:lumMod val="75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b="1" dirty="0"/>
              <a:t>Sustainable</a:t>
            </a:r>
          </a:p>
        </p:txBody>
      </p:sp>
      <p:sp>
        <p:nvSpPr>
          <p:cNvPr id="14" name="Content Placeholder 2"/>
          <p:cNvSpPr txBox="1">
            <a:spLocks/>
          </p:cNvSpPr>
          <p:nvPr/>
        </p:nvSpPr>
        <p:spPr>
          <a:xfrm>
            <a:off x="3995936" y="1917202"/>
            <a:ext cx="4608512" cy="1224136"/>
          </a:xfrm>
          <a:prstGeom prst="rect">
            <a:avLst/>
          </a:prstGeom>
          <a:ln w="38100">
            <a:solidFill>
              <a:schemeClr val="accent5">
                <a:lumMod val="75000"/>
              </a:schemeClr>
            </a:solid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Will run-out. Cannot be renewed. Also called finite (limited amount).</a:t>
            </a:r>
          </a:p>
        </p:txBody>
      </p:sp>
      <p:sp>
        <p:nvSpPr>
          <p:cNvPr id="15" name="Content Placeholder 2"/>
          <p:cNvSpPr txBox="1">
            <a:spLocks/>
          </p:cNvSpPr>
          <p:nvPr/>
        </p:nvSpPr>
        <p:spPr>
          <a:xfrm>
            <a:off x="3995936" y="3537012"/>
            <a:ext cx="4608512" cy="1224136"/>
          </a:xfrm>
          <a:prstGeom prst="rect">
            <a:avLst/>
          </a:prstGeom>
          <a:ln w="38100">
            <a:solidFill>
              <a:schemeClr val="accent5">
                <a:lumMod val="75000"/>
              </a:schemeClr>
            </a:solid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Will not run-out. Also called infinite (unlimited amount).</a:t>
            </a:r>
          </a:p>
        </p:txBody>
      </p:sp>
      <p:sp>
        <p:nvSpPr>
          <p:cNvPr id="16" name="Content Placeholder 2"/>
          <p:cNvSpPr txBox="1">
            <a:spLocks/>
          </p:cNvSpPr>
          <p:nvPr/>
        </p:nvSpPr>
        <p:spPr>
          <a:xfrm>
            <a:off x="3995936" y="5174961"/>
            <a:ext cx="4608512" cy="1224136"/>
          </a:xfrm>
          <a:prstGeom prst="rect">
            <a:avLst/>
          </a:prstGeom>
          <a:ln w="38100">
            <a:solidFill>
              <a:schemeClr val="accent5">
                <a:lumMod val="75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Will not run out </a:t>
            </a:r>
            <a:r>
              <a:rPr lang="en-GB" b="1" i="1" u="sng" dirty="0"/>
              <a:t>if</a:t>
            </a:r>
            <a:r>
              <a:rPr lang="en-GB" b="1" dirty="0"/>
              <a:t> </a:t>
            </a:r>
            <a:r>
              <a:rPr lang="en-GB" dirty="0"/>
              <a:t>it is looked after carefully.</a:t>
            </a:r>
          </a:p>
        </p:txBody>
      </p:sp>
      <p:sp>
        <p:nvSpPr>
          <p:cNvPr id="10" name="Title 1">
            <a:extLst>
              <a:ext uri="{FF2B5EF4-FFF2-40B4-BE49-F238E27FC236}">
                <a16:creationId xmlns:a16="http://schemas.microsoft.com/office/drawing/2014/main" id="{E75EE680-0093-0446-A69F-8BF0A822DA42}"/>
              </a:ext>
            </a:extLst>
          </p:cNvPr>
          <p:cNvSpPr txBox="1">
            <a:spLocks/>
          </p:cNvSpPr>
          <p:nvPr/>
        </p:nvSpPr>
        <p:spPr>
          <a:xfrm>
            <a:off x="1457654" y="1122377"/>
            <a:ext cx="6228692" cy="512440"/>
          </a:xfrm>
          <a:prstGeom prst="rect">
            <a:avLst/>
          </a:prstGeom>
          <a:solidFill>
            <a:schemeClr val="accent5">
              <a:lumMod val="40000"/>
              <a:lumOff val="60000"/>
            </a:schemeClr>
          </a:solidFill>
          <a:ln w="38100">
            <a:solidFill>
              <a:schemeClr val="accent5">
                <a:lumMod val="75000"/>
              </a:schemeClr>
            </a:solidFill>
          </a:ln>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dirty="0"/>
              <a:t>Can you match up the words with the right definitions and write them out in your books</a:t>
            </a:r>
          </a:p>
        </p:txBody>
      </p:sp>
    </p:spTree>
    <p:extLst>
      <p:ext uri="{BB962C8B-B14F-4D97-AF65-F5344CB8AC3E}">
        <p14:creationId xmlns:p14="http://schemas.microsoft.com/office/powerpoint/2010/main" val="166762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164" y="621241"/>
            <a:ext cx="8150046" cy="681318"/>
          </a:xfrm>
        </p:spPr>
        <p:txBody>
          <a:bodyPr>
            <a:normAutofit/>
          </a:bodyPr>
          <a:lstStyle/>
          <a:p>
            <a:r>
              <a:rPr lang="en-GB" sz="2800" dirty="0"/>
              <a:t>Non-renewable        Renewable       Sustainable</a:t>
            </a:r>
          </a:p>
        </p:txBody>
      </p:sp>
      <p:sp>
        <p:nvSpPr>
          <p:cNvPr id="3" name="Content Placeholder 2"/>
          <p:cNvSpPr>
            <a:spLocks noGrp="1"/>
          </p:cNvSpPr>
          <p:nvPr>
            <p:ph idx="1"/>
          </p:nvPr>
        </p:nvSpPr>
        <p:spPr>
          <a:xfrm>
            <a:off x="628650" y="1825625"/>
            <a:ext cx="8296409" cy="4639569"/>
          </a:xfrm>
        </p:spPr>
        <p:txBody>
          <a:bodyPr/>
          <a:lstStyle/>
          <a:p>
            <a:endParaRPr lang="en-GB" dirty="0"/>
          </a:p>
        </p:txBody>
      </p:sp>
      <p:pic>
        <p:nvPicPr>
          <p:cNvPr id="4" name="Picture 3"/>
          <p:cNvPicPr>
            <a:picLocks noChangeAspect="1"/>
          </p:cNvPicPr>
          <p:nvPr/>
        </p:nvPicPr>
        <p:blipFill rotWithShape="1">
          <a:blip r:embed="rId2"/>
          <a:srcRect l="13145" t="22491" r="11726" b="18882"/>
          <a:stretch/>
        </p:blipFill>
        <p:spPr>
          <a:xfrm>
            <a:off x="73446" y="1219932"/>
            <a:ext cx="9070555" cy="5479898"/>
          </a:xfrm>
          <a:prstGeom prst="rect">
            <a:avLst/>
          </a:prstGeom>
        </p:spPr>
      </p:pic>
      <p:sp>
        <p:nvSpPr>
          <p:cNvPr id="5" name="Rounded Rectangle 4"/>
          <p:cNvSpPr/>
          <p:nvPr/>
        </p:nvSpPr>
        <p:spPr>
          <a:xfrm>
            <a:off x="284117" y="4284618"/>
            <a:ext cx="1420586" cy="2359293"/>
          </a:xfrm>
          <a:prstGeom prst="roundRect">
            <a:avLst/>
          </a:prstGeom>
          <a:solidFill>
            <a:schemeClr val="bg1">
              <a:alpha val="3803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1724297" y="1918235"/>
            <a:ext cx="1420586" cy="2359293"/>
          </a:xfrm>
          <a:prstGeom prst="roundRect">
            <a:avLst/>
          </a:prstGeom>
          <a:solidFill>
            <a:schemeClr val="bg1">
              <a:alpha val="4470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6149340" y="1825625"/>
            <a:ext cx="1420586" cy="2359293"/>
          </a:xfrm>
          <a:prstGeom prst="roundRect">
            <a:avLst/>
          </a:prstGeom>
          <a:solidFill>
            <a:schemeClr val="bg1">
              <a:alpha val="3803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7613944" y="1786116"/>
            <a:ext cx="1420586" cy="2359293"/>
          </a:xfrm>
          <a:prstGeom prst="roundRect">
            <a:avLst/>
          </a:prstGeom>
          <a:solidFill>
            <a:schemeClr val="bg1">
              <a:alpha val="3803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369164" y="764703"/>
            <a:ext cx="2863893" cy="394395"/>
          </a:xfrm>
          <a:prstGeom prst="roundRect">
            <a:avLst/>
          </a:prstGeom>
          <a:solidFill>
            <a:srgbClr val="FF0000">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3780048" y="764703"/>
            <a:ext cx="2150351" cy="394396"/>
          </a:xfrm>
          <a:prstGeom prst="roundRect">
            <a:avLst/>
          </a:prstGeom>
          <a:solidFill>
            <a:srgbClr val="00B0F0">
              <a:alpha val="3764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284118" y="1870025"/>
            <a:ext cx="1396162" cy="2380206"/>
          </a:xfrm>
          <a:prstGeom prst="roundRect">
            <a:avLst/>
          </a:prstGeom>
          <a:solidFill>
            <a:schemeClr val="bg1">
              <a:alpha val="3764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3212561" y="1858396"/>
            <a:ext cx="1396162" cy="2380206"/>
          </a:xfrm>
          <a:prstGeom prst="roundRect">
            <a:avLst/>
          </a:prstGeom>
          <a:solidFill>
            <a:schemeClr val="bg1">
              <a:alpha val="3764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4673098" y="1866977"/>
            <a:ext cx="1396162" cy="2380206"/>
          </a:xfrm>
          <a:prstGeom prst="roundRect">
            <a:avLst/>
          </a:prstGeom>
          <a:solidFill>
            <a:schemeClr val="bg1">
              <a:alpha val="3764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1736509" y="4308015"/>
            <a:ext cx="1396162" cy="2380206"/>
          </a:xfrm>
          <a:prstGeom prst="roundRect">
            <a:avLst/>
          </a:prstGeom>
          <a:solidFill>
            <a:schemeClr val="bg1">
              <a:alpha val="3764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3204735" y="4308015"/>
            <a:ext cx="1321546" cy="2380206"/>
          </a:xfrm>
          <a:prstGeom prst="roundRect">
            <a:avLst/>
          </a:prstGeom>
          <a:solidFill>
            <a:schemeClr val="bg1">
              <a:alpha val="3764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4598344" y="4308015"/>
            <a:ext cx="1396162" cy="2380206"/>
          </a:xfrm>
          <a:prstGeom prst="roundRect">
            <a:avLst/>
          </a:prstGeom>
          <a:solidFill>
            <a:schemeClr val="bg1">
              <a:alpha val="3764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6066570" y="4314701"/>
            <a:ext cx="1396162" cy="2335895"/>
          </a:xfrm>
          <a:prstGeom prst="roundRect">
            <a:avLst/>
          </a:prstGeom>
          <a:solidFill>
            <a:schemeClr val="bg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7528897" y="4321067"/>
            <a:ext cx="1468226" cy="2335895"/>
          </a:xfrm>
          <a:prstGeom prst="roundRect">
            <a:avLst/>
          </a:prstGeom>
          <a:solidFill>
            <a:schemeClr val="bg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6325982" y="764703"/>
            <a:ext cx="2181890" cy="415742"/>
          </a:xfrm>
          <a:prstGeom prst="roundRect">
            <a:avLst/>
          </a:prstGeom>
          <a:solidFill>
            <a:srgbClr val="92D05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2EC4523A-A0A2-7243-A3F9-87085D969D86}"/>
              </a:ext>
            </a:extLst>
          </p:cNvPr>
          <p:cNvSpPr txBox="1"/>
          <p:nvPr/>
        </p:nvSpPr>
        <p:spPr>
          <a:xfrm>
            <a:off x="371570" y="156784"/>
            <a:ext cx="8147639"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err="1"/>
              <a:t>Colour</a:t>
            </a:r>
            <a:r>
              <a:rPr lang="en-US" sz="2000" dirty="0"/>
              <a:t>-code each of the resources below into the 3 categories…</a:t>
            </a:r>
          </a:p>
        </p:txBody>
      </p:sp>
    </p:spTree>
    <p:extLst>
      <p:ext uri="{BB962C8B-B14F-4D97-AF65-F5344CB8AC3E}">
        <p14:creationId xmlns:p14="http://schemas.microsoft.com/office/powerpoint/2010/main" val="872746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699" y="17657"/>
            <a:ext cx="8150046" cy="1325563"/>
          </a:xfrm>
        </p:spPr>
        <p:txBody>
          <a:bodyPr>
            <a:normAutofit/>
          </a:bodyPr>
          <a:lstStyle/>
          <a:p>
            <a:r>
              <a:rPr lang="en-GB" sz="2800" dirty="0"/>
              <a:t>Non-renewable        Renewable       Sustainable</a:t>
            </a:r>
          </a:p>
        </p:txBody>
      </p:sp>
      <p:sp>
        <p:nvSpPr>
          <p:cNvPr id="3" name="Content Placeholder 2"/>
          <p:cNvSpPr>
            <a:spLocks noGrp="1"/>
          </p:cNvSpPr>
          <p:nvPr>
            <p:ph idx="1"/>
          </p:nvPr>
        </p:nvSpPr>
        <p:spPr>
          <a:xfrm>
            <a:off x="628650" y="1825625"/>
            <a:ext cx="8296409" cy="4639569"/>
          </a:xfrm>
        </p:spPr>
        <p:txBody>
          <a:bodyPr/>
          <a:lstStyle/>
          <a:p>
            <a:endParaRPr lang="en-GB" dirty="0"/>
          </a:p>
        </p:txBody>
      </p:sp>
      <p:pic>
        <p:nvPicPr>
          <p:cNvPr id="4" name="Picture 3"/>
          <p:cNvPicPr>
            <a:picLocks noChangeAspect="1"/>
          </p:cNvPicPr>
          <p:nvPr/>
        </p:nvPicPr>
        <p:blipFill rotWithShape="1">
          <a:blip r:embed="rId2"/>
          <a:srcRect l="13145" t="22491" r="11726" b="18882"/>
          <a:stretch/>
        </p:blipFill>
        <p:spPr>
          <a:xfrm>
            <a:off x="73446" y="1337816"/>
            <a:ext cx="9070555" cy="5306095"/>
          </a:xfrm>
          <a:prstGeom prst="rect">
            <a:avLst/>
          </a:prstGeom>
        </p:spPr>
      </p:pic>
      <p:sp>
        <p:nvSpPr>
          <p:cNvPr id="5" name="Rounded Rectangle 4"/>
          <p:cNvSpPr/>
          <p:nvPr/>
        </p:nvSpPr>
        <p:spPr>
          <a:xfrm>
            <a:off x="284117" y="4284618"/>
            <a:ext cx="1420586" cy="2359293"/>
          </a:xfrm>
          <a:prstGeom prst="roundRect">
            <a:avLst/>
          </a:prstGeom>
          <a:solidFill>
            <a:srgbClr val="FF0000">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1724297" y="1918235"/>
            <a:ext cx="1420586" cy="2359293"/>
          </a:xfrm>
          <a:prstGeom prst="roundRect">
            <a:avLst/>
          </a:prstGeom>
          <a:solidFill>
            <a:srgbClr val="70C10F">
              <a:alpha val="4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6149340" y="1825625"/>
            <a:ext cx="1420586" cy="2359293"/>
          </a:xfrm>
          <a:prstGeom prst="roundRect">
            <a:avLst/>
          </a:prstGeom>
          <a:solidFill>
            <a:srgbClr val="FF0000">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7613944" y="1786116"/>
            <a:ext cx="1420586" cy="2359293"/>
          </a:xfrm>
          <a:prstGeom prst="roundRect">
            <a:avLst/>
          </a:prstGeom>
          <a:solidFill>
            <a:srgbClr val="FF0000">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369164" y="158169"/>
            <a:ext cx="2863893" cy="1000930"/>
          </a:xfrm>
          <a:prstGeom prst="roundRect">
            <a:avLst/>
          </a:prstGeom>
          <a:solidFill>
            <a:srgbClr val="FF0000">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3780048" y="158170"/>
            <a:ext cx="2150351" cy="1000929"/>
          </a:xfrm>
          <a:prstGeom prst="roundRect">
            <a:avLst/>
          </a:prstGeom>
          <a:solidFill>
            <a:srgbClr val="00B0F0">
              <a:alpha val="3764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284118" y="1870025"/>
            <a:ext cx="1396162" cy="2380206"/>
          </a:xfrm>
          <a:prstGeom prst="roundRect">
            <a:avLst/>
          </a:prstGeom>
          <a:solidFill>
            <a:srgbClr val="00B0F0">
              <a:alpha val="3764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3212561" y="1858396"/>
            <a:ext cx="1396162" cy="2380206"/>
          </a:xfrm>
          <a:prstGeom prst="roundRect">
            <a:avLst/>
          </a:prstGeom>
          <a:solidFill>
            <a:srgbClr val="00B0F0">
              <a:alpha val="3764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4673098" y="1866977"/>
            <a:ext cx="1396162" cy="2380206"/>
          </a:xfrm>
          <a:prstGeom prst="roundRect">
            <a:avLst/>
          </a:prstGeom>
          <a:solidFill>
            <a:srgbClr val="00B0F0">
              <a:alpha val="3764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1736509" y="4308015"/>
            <a:ext cx="1396162" cy="2380206"/>
          </a:xfrm>
          <a:prstGeom prst="roundRect">
            <a:avLst/>
          </a:prstGeom>
          <a:solidFill>
            <a:srgbClr val="00B0F0">
              <a:alpha val="3764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3204735" y="4308015"/>
            <a:ext cx="1321546" cy="2380206"/>
          </a:xfrm>
          <a:prstGeom prst="roundRect">
            <a:avLst/>
          </a:prstGeom>
          <a:solidFill>
            <a:srgbClr val="00B0F0">
              <a:alpha val="3764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4598344" y="4308015"/>
            <a:ext cx="1396162" cy="2380206"/>
          </a:xfrm>
          <a:prstGeom prst="roundRect">
            <a:avLst/>
          </a:prstGeom>
          <a:solidFill>
            <a:srgbClr val="00B0F0">
              <a:alpha val="3764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6066570" y="4314701"/>
            <a:ext cx="1396162" cy="2335895"/>
          </a:xfrm>
          <a:prstGeom prst="roundRect">
            <a:avLst/>
          </a:prstGeom>
          <a:solidFill>
            <a:srgbClr val="92D05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7528897" y="4321067"/>
            <a:ext cx="1468226" cy="2335895"/>
          </a:xfrm>
          <a:prstGeom prst="roundRect">
            <a:avLst/>
          </a:prstGeom>
          <a:solidFill>
            <a:srgbClr val="92D05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6331828" y="197428"/>
            <a:ext cx="2181890" cy="1004239"/>
          </a:xfrm>
          <a:prstGeom prst="roundRect">
            <a:avLst/>
          </a:prstGeom>
          <a:solidFill>
            <a:srgbClr val="92D05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094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P spid="12" grpId="0" animBg="1"/>
      <p:bldP spid="13" grpId="0" animBg="1"/>
      <p:bldP spid="14" grpId="0" animBg="1"/>
      <p:bldP spid="15" grpId="0" animBg="1"/>
      <p:bldP spid="16"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ic Sans M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6E401156F4764BB2C6F20A964BCCEC" ma:contentTypeVersion="15" ma:contentTypeDescription="Create a new document." ma:contentTypeScope="" ma:versionID="da0fcb4a50f32e424dc01a9d61789e23">
  <xsd:schema xmlns:xsd="http://www.w3.org/2001/XMLSchema" xmlns:xs="http://www.w3.org/2001/XMLSchema" xmlns:p="http://schemas.microsoft.com/office/2006/metadata/properties" xmlns:ns2="557e22d3-7b3f-4e7c-8253-1b6f825f5a4b" xmlns:ns3="f864f35b-862f-415f-8c45-f63899e63674" xmlns:ns4="71c33754-1f42-40bd-8463-e9c6275dfdf6" targetNamespace="http://schemas.microsoft.com/office/2006/metadata/properties" ma:root="true" ma:fieldsID="f09aa610fdab587b686bb627cbb7a407" ns2:_="" ns3:_="" ns4:_="">
    <xsd:import namespace="557e22d3-7b3f-4e7c-8253-1b6f825f5a4b"/>
    <xsd:import namespace="f864f35b-862f-415f-8c45-f63899e63674"/>
    <xsd:import namespace="71c33754-1f42-40bd-8463-e9c6275dfdf6"/>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arked"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7e22d3-7b3f-4e7c-8253-1b6f825f5a4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64f35b-862f-415f-8c45-f63899e63674"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1c33754-1f42-40bd-8463-e9c6275dfdf6"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arked" ma:index="14" nillable="true" ma:displayName="Marked" ma:internalName="Marked">
      <xsd:simpleType>
        <xsd:restriction base="dms:Boolean"/>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arked xmlns="71c33754-1f42-40bd-8463-e9c6275dfdf6" xsi:nil="true"/>
  </documentManagement>
</p:properties>
</file>

<file path=customXml/itemProps1.xml><?xml version="1.0" encoding="utf-8"?>
<ds:datastoreItem xmlns:ds="http://schemas.openxmlformats.org/officeDocument/2006/customXml" ds:itemID="{BF65FBBA-3A1B-4C43-96CC-20E33F8325F9}"/>
</file>

<file path=customXml/itemProps2.xml><?xml version="1.0" encoding="utf-8"?>
<ds:datastoreItem xmlns:ds="http://schemas.openxmlformats.org/officeDocument/2006/customXml" ds:itemID="{9504DC28-0180-4FB3-8805-181F62CA9774}">
  <ds:schemaRefs>
    <ds:schemaRef ds:uri="http://schemas.microsoft.com/sharepoint/v3/contenttype/forms"/>
  </ds:schemaRefs>
</ds:datastoreItem>
</file>

<file path=customXml/itemProps3.xml><?xml version="1.0" encoding="utf-8"?>
<ds:datastoreItem xmlns:ds="http://schemas.openxmlformats.org/officeDocument/2006/customXml" ds:itemID="{F32CA8E2-84FC-4B62-AF8F-8681540B109D}">
  <ds:schemaRefs>
    <ds:schemaRef ds:uri="http://schemas.microsoft.com/office/2006/metadata/properties"/>
    <ds:schemaRef ds:uri="http://www.w3.org/2000/xmlns/"/>
    <ds:schemaRef ds:uri="71c33754-1f42-40bd-8463-e9c6275dfdf6"/>
    <ds:schemaRef ds:uri="http://www.w3.org/2001/XMLSchema-instan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TotalTime>
  <Words>602</Words>
  <Application>Microsoft Macintosh PowerPoint</Application>
  <PresentationFormat>On-screen Show (4:3)</PresentationFormat>
  <Paragraphs>134</Paragraphs>
  <Slides>15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Non-renewable        Renewable       Sustainable</vt:lpstr>
      <vt:lpstr>Non-renewable        Renewable       Sustainable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blaircoburn84@gmail.com</dc:creator>
  <cp:lastModifiedBy>blaircoburn84@gmail.com</cp:lastModifiedBy>
  <cp:revision>3</cp:revision>
  <dcterms:created xsi:type="dcterms:W3CDTF">2020-04-20T11:08:00Z</dcterms:created>
  <dcterms:modified xsi:type="dcterms:W3CDTF">2020-04-20T11:24:27Z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0x010100D76E401156F4764BB2C6F20A964BCCEC</vt:lpwstr>
  </property>
</Properties>
</file>