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7"/>
  </p:notesMasterIdLst>
  <p:sldIdLst>
    <p:sldId id="313" r:id="rId4"/>
    <p:sldId id="314" r:id="rId5"/>
    <p:sldId id="309" r:id="rId6"/>
    <p:sldId id="274" r:id="rId7"/>
    <p:sldId id="259" r:id="rId8"/>
    <p:sldId id="302" r:id="rId9"/>
    <p:sldId id="304" r:id="rId10"/>
    <p:sldId id="303" r:id="rId11"/>
    <p:sldId id="305" r:id="rId12"/>
    <p:sldId id="306" r:id="rId13"/>
    <p:sldId id="307" r:id="rId14"/>
    <p:sldId id="308" r:id="rId15"/>
    <p:sldId id="311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00CC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6" autoAdjust="0"/>
    <p:restoredTop sz="94681"/>
  </p:normalViewPr>
  <p:slideViewPr>
    <p:cSldViewPr>
      <p:cViewPr varScale="1">
        <p:scale>
          <a:sx n="107" d="100"/>
          <a:sy n="107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1B39B2A-250D-42B8-A107-310324F0F3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13B73E-89EA-4F84-A7C6-9645EE6B2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8B3F2B1-4DF8-4B98-A73B-0B001593C30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9812F67-5849-4656-BDCC-ABCB569076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B4EAE26-7658-4229-80FA-80F4E7E4CE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643AE32-DC67-4D95-B4A8-E94DE8252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6150CFD-0875-4A28-BDA3-87C95BE2408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3D6B6C1-ECE2-495F-8E6D-78A4A3878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98FA37-B8EA-426D-BC10-C7F992A8DA42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77D336B-CBCC-496E-B833-6FA59A7C3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DE1F5B6-99E1-4936-8A43-CE1A7060A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8498BC4-EB5B-4B9E-AE32-0E10D0D2F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925394A-CBBB-4B5F-B547-0B91C433D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BD7BD82-8282-4D2C-8AB9-243BEA7AF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7A0CAC-29BC-4F21-AA3D-6FEBAB142E24}" type="slidenum">
              <a:rPr lang="en-GB" altLang="en-US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5E55834-22CC-47CB-B4F5-C2B13A3560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AFBBE02-CABC-4DAE-8867-40310C051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5DA10FB-0E21-4AE8-8DA4-2CB5DCA75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FE4555-B92A-4979-816B-5639E2911833}" type="slidenum">
              <a:rPr lang="en-GB" altLang="en-US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C57EC01-2F20-41CC-AF3A-2622E8E969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4664984-BE9C-4874-BADB-8D7EE2009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CB1D0B2-6C47-4B38-BB13-E76648B95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34DCD5-526F-41C3-B62D-4CB3C3EF6F43}" type="slidenum">
              <a:rPr lang="en-GB" altLang="en-US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C19FE3-7E7C-4A70-94B2-3FD06ECE5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28263-1433-4163-8EC7-8F16AD077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BEC801-2121-442B-B299-F4BE72042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884F1-9B12-4314-BFF2-8AB9E279F0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97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1F2434-E35D-42A7-8A17-4D843EF68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63025-532F-4E14-848E-F3DAC69C3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763508-F581-4471-969D-BF5B98ED5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9C010-E858-402A-9293-6E65995C08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491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32786-1228-4E79-856F-0DB6E3BC0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C4B607-4460-46E0-A57E-2506DF00E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D464FE-9FD6-453C-8E61-138578C5E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A3C89-A99F-4087-919E-B43EE60613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654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E72254-8039-4A5F-9DC3-79190E2F5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FB6DD0-5DB2-4B9D-AE6D-D40D9219E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DCACBF-3411-444B-B6F4-4DCB1D9C1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133EF-2FE3-42B6-AF94-EBA01F5A8D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40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DA7D3F-BDC7-4602-AC30-1CF8F74A1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CF1FC5-EF36-4C01-B053-1812157E5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907B90-2DB2-48A1-93C7-918219145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BC2E7-4169-4341-83A3-8296A21C4E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281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EF3C65-BCF3-4CB4-9407-A66DD9A8D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32C49-2747-491A-ABA2-0818D546E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EB6FB2-4620-42F5-B6E0-1E91D4E3A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0E611-0552-4255-A0C7-5B2C780107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129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1EB0E5-FB21-49EC-A241-9922EECDF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F10C79-1395-4635-96B8-FD8E329CB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5170BC-5B36-4055-B609-5BC88440C0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D0C11-7189-4B53-B20A-5ECCD8C80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86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86CDB2-80B0-4CBE-8399-D3BE21E64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FC67FC-A552-411D-9F64-DDDC45751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267B02-36CD-4C0F-BDFD-C3663958E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2B388-377A-462D-9915-DF9545C06A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73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5E1340-5980-44D0-9AD8-38688F30B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80445D-D644-4EEA-A3E9-52A3E7C2C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6FDFDF-9F67-4439-BB0F-1189CD5DA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6DA84-FA5D-4DDD-BF89-3A5A6AB9A4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120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ECF73-09AE-4FB9-A308-3921A58CD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F552DB-0564-4A4B-81C0-49D1B52C3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C86148-5830-4125-9588-2C3DE6A62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E3D05-1F76-4655-80F1-A0FEA5CCC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878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16B71-B9A4-438F-9AED-B1B210E02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F4F7A-1851-4EA3-B6EC-E8F462CBC4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C47BA-3D08-4FD7-8671-B9DCB366E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88417-8A56-46B3-9BBD-192A6B59CB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552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6FD753-178F-499E-9DAA-E51E5F157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CC2E13-8A57-4999-B51E-006D0D3CC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3BD463-2111-40A6-89DA-FC94930BB4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6F2808-51DC-43E5-9663-3388FCC896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5CC1A7-219E-4B1A-BA3C-D738CFAB35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C9F0FCB-C65A-45D6-BCB6-3E2A5F4771D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.uk/url?sa=i&amp;rct=j&amp;q=&amp;esrc=s&amp;source=images&amp;cd=&amp;cad=rja&amp;uact=8&amp;ved=0ahUKEwjMvMiBh5nZAhUFshQKHWESDNQQjRwIBw&amp;url=https://thenounproject.com/term/brain/817/&amp;psig=AOvVaw2AuNZWZQFiihQnFHToHDIv&amp;ust=15182733151893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o.uk/url?sa=i&amp;rct=j&amp;q=&amp;esrc=s&amp;source=images&amp;cd=&amp;cad=rja&amp;uact=8&amp;ved=0ahUKEwiBvKG7iJnZAhXJNxQKHWwsAJEQjRwIBw&amp;url=https://www.canva.com/icons/arrows/MACPQI4ajCk-arrow-cycle-silhouette/&amp;psig=AOvVaw3_5ecbYYFe5MAdwlUN-Hki&amp;ust=151827370215974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lazD50UB0" TargetMode="External"/><Relationship Id="rId2" Type="http://schemas.openxmlformats.org/officeDocument/2006/relationships/hyperlink" Target="https://www.youtube.com/watch?v=NLlzs4syNjc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FF4A-2778-794D-9EF3-9B4BCC4AC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" y="1244116"/>
            <a:ext cx="8961438" cy="55022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In as much detail as possible…</a:t>
            </a:r>
            <a:endParaRPr lang="en-GB" sz="3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WITHOUT LOOKING IN YOUR BOOKS!!!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Draw and annotate the Clarke Fisher Model of Industrialisation.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Give 2 examples of Countries in each industrial stage.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Give 1 example of a type of an industry in each industrial sector.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46D4F-3006-674E-A2C6-18544A97C82C}"/>
              </a:ext>
            </a:extLst>
          </p:cNvPr>
          <p:cNvGrpSpPr/>
          <p:nvPr/>
        </p:nvGrpSpPr>
        <p:grpSpPr>
          <a:xfrm>
            <a:off x="7909368" y="79891"/>
            <a:ext cx="1090090" cy="1111178"/>
            <a:chOff x="5744249" y="2154567"/>
            <a:chExt cx="1314434" cy="1314434"/>
          </a:xfrm>
        </p:grpSpPr>
        <p:pic>
          <p:nvPicPr>
            <p:cNvPr id="5" name="Picture 4" descr="Image result for brain icon">
              <a:hlinkClick r:id="rId2"/>
              <a:extLst>
                <a:ext uri="{FF2B5EF4-FFF2-40B4-BE49-F238E27FC236}">
                  <a16:creationId xmlns:a16="http://schemas.microsoft.com/office/drawing/2014/main" id="{66391F4D-6D38-1543-9AAC-173E90F4AF7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048" y="2447025"/>
              <a:ext cx="693943" cy="693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Image result for arrows cycle">
              <a:hlinkClick r:id="rId4"/>
              <a:extLst>
                <a:ext uri="{FF2B5EF4-FFF2-40B4-BE49-F238E27FC236}">
                  <a16:creationId xmlns:a16="http://schemas.microsoft.com/office/drawing/2014/main" id="{8E91E450-48B1-5848-9F58-C4BC8D00EE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249" y="2154567"/>
              <a:ext cx="1314434" cy="1314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A5645D1-5198-2D45-8D24-68F082738D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5"/>
          <a:stretch/>
        </p:blipFill>
        <p:spPr>
          <a:xfrm>
            <a:off x="-16547" y="58612"/>
            <a:ext cx="1223008" cy="11855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609275-7185-3F49-A815-002EDB11F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8516" y="58612"/>
            <a:ext cx="3498549" cy="11855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1:  Write the date (underline)</a:t>
            </a:r>
            <a:br>
              <a:rPr lang="en-GB" sz="1600" b="1" dirty="0"/>
            </a:br>
            <a:r>
              <a:rPr lang="en-GB" sz="1600" b="1" dirty="0"/>
              <a:t>2:  Write the title (underline)</a:t>
            </a:r>
            <a:br>
              <a:rPr lang="en-GB" sz="1600" b="1" dirty="0"/>
            </a:br>
            <a:r>
              <a:rPr lang="en-GB" sz="1600" b="1" dirty="0"/>
              <a:t>3:  Begin the Spaced Retrieval</a:t>
            </a:r>
            <a:br>
              <a:rPr lang="en-GB" sz="1600" b="1" dirty="0"/>
            </a:br>
            <a:r>
              <a:rPr lang="en-GB" sz="1600" b="1" dirty="0"/>
              <a:t>You Have </a:t>
            </a:r>
            <a:r>
              <a:rPr lang="en-GB" sz="1600" b="1" u="sng" dirty="0"/>
              <a:t>5</a:t>
            </a:r>
            <a:r>
              <a:rPr lang="en-GB" sz="1600" b="1" dirty="0"/>
              <a:t> minutes. </a:t>
            </a:r>
            <a:r>
              <a:rPr lang="en-GB" sz="1600" b="1" u="sng" dirty="0"/>
              <a:t>IN SILENCE</a:t>
            </a:r>
            <a:r>
              <a:rPr lang="en-GB" sz="1600" b="1" dirty="0"/>
              <a:t>. </a:t>
            </a:r>
            <a:endParaRPr lang="en-US" sz="1600" b="1" u="sng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B73C53-AB34-5141-80F4-1610F0CF4ADB}"/>
              </a:ext>
            </a:extLst>
          </p:cNvPr>
          <p:cNvSpPr txBox="1">
            <a:spLocks/>
          </p:cNvSpPr>
          <p:nvPr/>
        </p:nvSpPr>
        <p:spPr>
          <a:xfrm>
            <a:off x="1200705" y="58612"/>
            <a:ext cx="3064971" cy="11855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u="sng" dirty="0"/>
              <a:t>Spaced Retrieval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67253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1.it.atcdn.net/wp-content/uploads/2015/08/6-Tokyo-660x440.jpg">
            <a:extLst>
              <a:ext uri="{FF2B5EF4-FFF2-40B4-BE49-F238E27FC236}">
                <a16:creationId xmlns:a16="http://schemas.microsoft.com/office/drawing/2014/main" id="{97323788-53EF-492F-B6F5-CEBB1A1A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3226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>
            <a:extLst>
              <a:ext uri="{FF2B5EF4-FFF2-40B4-BE49-F238E27FC236}">
                <a16:creationId xmlns:a16="http://schemas.microsoft.com/office/drawing/2014/main" id="{A52F507F-40DC-4F09-8D79-F33F557D4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115888"/>
            <a:ext cx="426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Slow-growing mega cities</a:t>
            </a: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4CDF530B-DE20-420B-B7F4-34C59024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836613"/>
            <a:ext cx="11239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Tokyo</a:t>
            </a:r>
          </a:p>
        </p:txBody>
      </p:sp>
      <p:pic>
        <p:nvPicPr>
          <p:cNvPr id="9221" name="Picture 2" descr="The ABC's Of New York">
            <a:extLst>
              <a:ext uri="{FF2B5EF4-FFF2-40B4-BE49-F238E27FC236}">
                <a16:creationId xmlns:a16="http://schemas.microsoft.com/office/drawing/2014/main" id="{21B9AB9F-C4F1-4293-BEF4-73717C98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960688"/>
            <a:ext cx="334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6">
            <a:extLst>
              <a:ext uri="{FF2B5EF4-FFF2-40B4-BE49-F238E27FC236}">
                <a16:creationId xmlns:a16="http://schemas.microsoft.com/office/drawing/2014/main" id="{EBC8C684-BFA7-4497-855A-B22B4D10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052763"/>
            <a:ext cx="1804988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New York</a:t>
            </a:r>
          </a:p>
        </p:txBody>
      </p:sp>
      <p:pic>
        <p:nvPicPr>
          <p:cNvPr id="9223" name="Picture 2" descr="http://onlinereg.ru/protist-2016/moscow.jpg">
            <a:extLst>
              <a:ext uri="{FF2B5EF4-FFF2-40B4-BE49-F238E27FC236}">
                <a16:creationId xmlns:a16="http://schemas.microsoft.com/office/drawing/2014/main" id="{3DB910C9-5F27-437A-8589-EA310FC9B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145088"/>
            <a:ext cx="265112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8">
            <a:extLst>
              <a:ext uri="{FF2B5EF4-FFF2-40B4-BE49-F238E27FC236}">
                <a16:creationId xmlns:a16="http://schemas.microsoft.com/office/drawing/2014/main" id="{0EB28960-31CC-4BA9-9386-6EE31A98A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6118225"/>
            <a:ext cx="1806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Moscow</a:t>
            </a:r>
          </a:p>
        </p:txBody>
      </p:sp>
      <p:sp>
        <p:nvSpPr>
          <p:cNvPr id="9225" name="TextBox 9">
            <a:extLst>
              <a:ext uri="{FF2B5EF4-FFF2-40B4-BE49-F238E27FC236}">
                <a16:creationId xmlns:a16="http://schemas.microsoft.com/office/drawing/2014/main" id="{47980C67-C1D3-49A9-853E-C265B2E98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098550"/>
            <a:ext cx="43910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These are mainly located in south east Asia, Europe and North America. Mostly in high income countries (HIC).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The urban population of these countries are at 70%+ and they do not feature squatter settlements / shanty towns.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8/81/View_of_Beijing.jpg/800px-View_of_Beijing.jpg">
            <a:extLst>
              <a:ext uri="{FF2B5EF4-FFF2-40B4-BE49-F238E27FC236}">
                <a16:creationId xmlns:a16="http://schemas.microsoft.com/office/drawing/2014/main" id="{159291C8-BDEB-4C0E-BC0B-B6691E7B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31825"/>
            <a:ext cx="31861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s://travelmassive.com/sites/default/files/styles/banner/public/images/chapters/shanghai-8.jpg?itok=Z6BxWbOi">
            <a:extLst>
              <a:ext uri="{FF2B5EF4-FFF2-40B4-BE49-F238E27FC236}">
                <a16:creationId xmlns:a16="http://schemas.microsoft.com/office/drawing/2014/main" id="{DB0A0E38-C8CC-4B42-B0DE-CC4AFD0C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770188"/>
            <a:ext cx="313213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>
            <a:extLst>
              <a:ext uri="{FF2B5EF4-FFF2-40B4-BE49-F238E27FC236}">
                <a16:creationId xmlns:a16="http://schemas.microsoft.com/office/drawing/2014/main" id="{C5651F63-7D81-4A75-9D36-0F2DFE740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6688"/>
            <a:ext cx="344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Growing mega cities</a:t>
            </a: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700256C2-C026-46E0-8948-1D14DF7C5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836613"/>
            <a:ext cx="12652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Beijing</a:t>
            </a:r>
          </a:p>
        </p:txBody>
      </p:sp>
      <p:sp>
        <p:nvSpPr>
          <p:cNvPr id="10246" name="TextBox 6">
            <a:extLst>
              <a:ext uri="{FF2B5EF4-FFF2-40B4-BE49-F238E27FC236}">
                <a16:creationId xmlns:a16="http://schemas.microsoft.com/office/drawing/2014/main" id="{D43EA9D0-025F-4023-8A47-D243028CD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852738"/>
            <a:ext cx="1806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Shanghai</a:t>
            </a:r>
          </a:p>
        </p:txBody>
      </p:sp>
      <p:pic>
        <p:nvPicPr>
          <p:cNvPr id="10247" name="Picture 9" descr="https://www.swimmingworldmagazine.com/news/wp-content/uploads/2015/03/RIO-720x500.jpg">
            <a:extLst>
              <a:ext uri="{FF2B5EF4-FFF2-40B4-BE49-F238E27FC236}">
                <a16:creationId xmlns:a16="http://schemas.microsoft.com/office/drawing/2014/main" id="{58B38122-D202-483B-9C74-35727983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545013"/>
            <a:ext cx="30622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8">
            <a:extLst>
              <a:ext uri="{FF2B5EF4-FFF2-40B4-BE49-F238E27FC236}">
                <a16:creationId xmlns:a16="http://schemas.microsoft.com/office/drawing/2014/main" id="{5C3219E4-940A-46E7-8041-BAC5E204B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6092825"/>
            <a:ext cx="29591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Rio de Janeiro </a:t>
            </a:r>
          </a:p>
        </p:txBody>
      </p:sp>
      <p:sp>
        <p:nvSpPr>
          <p:cNvPr id="10249" name="TextBox 9">
            <a:extLst>
              <a:ext uri="{FF2B5EF4-FFF2-40B4-BE49-F238E27FC236}">
                <a16:creationId xmlns:a16="http://schemas.microsoft.com/office/drawing/2014/main" id="{811A6D2E-5E9B-4853-B225-657A829DA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098550"/>
            <a:ext cx="43910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Found in South America and South East Asia, including Brazil and China. Found mostly in newly emerging economies (NEE).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Between 40-50% of the population live in Urban areas. They do have some squatter settlements but these are under 20%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Mumbai skyline">
            <a:extLst>
              <a:ext uri="{FF2B5EF4-FFF2-40B4-BE49-F238E27FC236}">
                <a16:creationId xmlns:a16="http://schemas.microsoft.com/office/drawing/2014/main" id="{64E3330C-4423-4D80-B8A1-5E56703D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765175"/>
            <a:ext cx="324167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>
            <a:extLst>
              <a:ext uri="{FF2B5EF4-FFF2-40B4-BE49-F238E27FC236}">
                <a16:creationId xmlns:a16="http://schemas.microsoft.com/office/drawing/2014/main" id="{47FF8C77-8834-4A4C-9F6F-23ECAFCEA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166688"/>
            <a:ext cx="5681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Rapid -Growing mega cities</a:t>
            </a:r>
          </a:p>
        </p:txBody>
      </p:sp>
      <p:pic>
        <p:nvPicPr>
          <p:cNvPr id="11268" name="Picture 6" descr="https://lurgnetwork.files.wordpress.com/2010/06/oshodi_skyscrapercity1.jpg?w=500&amp;h=323">
            <a:extLst>
              <a:ext uri="{FF2B5EF4-FFF2-40B4-BE49-F238E27FC236}">
                <a16:creationId xmlns:a16="http://schemas.microsoft.com/office/drawing/2014/main" id="{DE1D91FE-8BFC-464B-94B0-DCF84F070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825750"/>
            <a:ext cx="3433762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74928A83-5392-474E-9CA7-C680C8E6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836613"/>
            <a:ext cx="14652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Mumbai</a:t>
            </a:r>
          </a:p>
        </p:txBody>
      </p:sp>
      <p:pic>
        <p:nvPicPr>
          <p:cNvPr id="11270" name="Picture 4" descr="Jakarta-skyline-Indonesia">
            <a:extLst>
              <a:ext uri="{FF2B5EF4-FFF2-40B4-BE49-F238E27FC236}">
                <a16:creationId xmlns:a16="http://schemas.microsoft.com/office/drawing/2014/main" id="{95B31F60-740E-44C6-AA5C-A02609DD4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148263"/>
            <a:ext cx="34194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6">
            <a:extLst>
              <a:ext uri="{FF2B5EF4-FFF2-40B4-BE49-F238E27FC236}">
                <a16:creationId xmlns:a16="http://schemas.microsoft.com/office/drawing/2014/main" id="{996A524E-43F1-411D-BD28-77D379F7A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852738"/>
            <a:ext cx="1806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Lagos</a:t>
            </a:r>
          </a:p>
        </p:txBody>
      </p:sp>
      <p:sp>
        <p:nvSpPr>
          <p:cNvPr id="11272" name="TextBox 8">
            <a:extLst>
              <a:ext uri="{FF2B5EF4-FFF2-40B4-BE49-F238E27FC236}">
                <a16:creationId xmlns:a16="http://schemas.microsoft.com/office/drawing/2014/main" id="{78AA2CB4-4380-4DEA-A242-EBD95D9AF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6092825"/>
            <a:ext cx="29591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Jakarta</a:t>
            </a:r>
          </a:p>
        </p:txBody>
      </p:sp>
      <p:sp>
        <p:nvSpPr>
          <p:cNvPr id="11273" name="TextBox 9">
            <a:extLst>
              <a:ext uri="{FF2B5EF4-FFF2-40B4-BE49-F238E27FC236}">
                <a16:creationId xmlns:a16="http://schemas.microsoft.com/office/drawing/2014/main" id="{ADF12568-11B6-4C47-82B5-CCAF830FC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098550"/>
            <a:ext cx="43910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Located in south-south east Asia and Africa, also includes India. This is mostly in low income countries (LICs).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Less than 50% of the population live in urban areas. There are often large squatter settlements, which account for more than 20%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DFBABBB-9199-4433-AAD6-772404DF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 practise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B707F43-C212-42FC-B935-BD02A0BF4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Define ‘megacity’ (1 mark)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Explain the push factors that lead to rural-urban migration (4 marks)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Describe the trend in urbanisation in HICs (3 marks)</a:t>
            </a:r>
          </a:p>
          <a:p>
            <a:pPr marL="514350" indent="-514350">
              <a:buFontTx/>
              <a:buAutoNum type="arabicPeriod"/>
            </a:pPr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91AD2AA3-C311-EF4B-9269-B2DB2231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0" y="548680"/>
            <a:ext cx="8864899" cy="5255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8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5D2F0E57-F843-46A5-8797-301731FC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8" y="188913"/>
            <a:ext cx="8826631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en-US" sz="4000" dirty="0"/>
              <a:t>Why are an increasing number of people moving to cities?</a:t>
            </a:r>
          </a:p>
        </p:txBody>
      </p:sp>
      <p:sp>
        <p:nvSpPr>
          <p:cNvPr id="2051" name="TextBox 3">
            <a:extLst>
              <a:ext uri="{FF2B5EF4-FFF2-40B4-BE49-F238E27FC236}">
                <a16:creationId xmlns:a16="http://schemas.microsoft.com/office/drawing/2014/main" id="{B103AC79-A024-4E9E-8C56-4A9C82890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711" y="2030412"/>
            <a:ext cx="28688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/>
              <a:t>Push Factors</a:t>
            </a:r>
          </a:p>
        </p:txBody>
      </p:sp>
      <p:sp>
        <p:nvSpPr>
          <p:cNvPr id="2052" name="TextBox 4">
            <a:extLst>
              <a:ext uri="{FF2B5EF4-FFF2-40B4-BE49-F238E27FC236}">
                <a16:creationId xmlns:a16="http://schemas.microsoft.com/office/drawing/2014/main" id="{C3592767-29C6-4223-9102-BC28619D3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4" y="2029837"/>
            <a:ext cx="2735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 dirty="0"/>
              <a:t>Pull Factors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D5BF8A-F79E-423C-86AE-9EF09F67D0D5}"/>
              </a:ext>
            </a:extLst>
          </p:cNvPr>
          <p:cNvCxnSpPr/>
          <p:nvPr/>
        </p:nvCxnSpPr>
        <p:spPr>
          <a:xfrm>
            <a:off x="4500563" y="1989138"/>
            <a:ext cx="0" cy="338455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749FA8-8C00-4B25-B118-B58F540426F1}"/>
              </a:ext>
            </a:extLst>
          </p:cNvPr>
          <p:cNvCxnSpPr/>
          <p:nvPr/>
        </p:nvCxnSpPr>
        <p:spPr>
          <a:xfrm flipH="1">
            <a:off x="1835150" y="2781300"/>
            <a:ext cx="52578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C440EB74-C6A4-594E-A5DD-E47D2C60E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0" y="1484312"/>
            <a:ext cx="7208885" cy="4019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4C887-5B0B-E842-9383-9C2740BA77B8}"/>
              </a:ext>
            </a:extLst>
          </p:cNvPr>
          <p:cNvSpPr txBox="1"/>
          <p:nvPr/>
        </p:nvSpPr>
        <p:spPr>
          <a:xfrm>
            <a:off x="679690" y="5673850"/>
            <a:ext cx="77546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Categorise these factors as: </a:t>
            </a:r>
          </a:p>
          <a:p>
            <a:pPr algn="l"/>
            <a:r>
              <a:rPr lang="en-GB" sz="2200" b="1" dirty="0">
                <a:solidFill>
                  <a:srgbClr val="C00000"/>
                </a:solidFill>
              </a:rPr>
              <a:t>SOCIAL – ECONOMIC – POLITICAL – ENVIRONMENTAL.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AA1C7A56-8FBA-4259-8723-F7F05B24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Where are these places and what have they got in common?</a:t>
            </a:r>
          </a:p>
        </p:txBody>
      </p:sp>
      <p:pic>
        <p:nvPicPr>
          <p:cNvPr id="3075" name="Picture 5" descr="http://www.newyorker.com/wp-content/uploads/2015/12/Veix-Goodbye-New-York-Color-690x460-1449607597.jpg">
            <a:extLst>
              <a:ext uri="{FF2B5EF4-FFF2-40B4-BE49-F238E27FC236}">
                <a16:creationId xmlns:a16="http://schemas.microsoft.com/office/drawing/2014/main" id="{E44A314C-9EB1-49FF-A6B3-6835F898E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0" y="1384300"/>
            <a:ext cx="4234807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http://s1.it.atcdn.net/wp-content/uploads/2015/08/6-Tokyo-660x440.jpg">
            <a:extLst>
              <a:ext uri="{FF2B5EF4-FFF2-40B4-BE49-F238E27FC236}">
                <a16:creationId xmlns:a16="http://schemas.microsoft.com/office/drawing/2014/main" id="{2AA4643B-A9DB-4D96-B31E-B3A14FE2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9" y="1390650"/>
            <a:ext cx="4512619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https://www.swimmingworldmagazine.com/news/wp-content/uploads/2015/03/RIO-720x500.jpg">
            <a:extLst>
              <a:ext uri="{FF2B5EF4-FFF2-40B4-BE49-F238E27FC236}">
                <a16:creationId xmlns:a16="http://schemas.microsoft.com/office/drawing/2014/main" id="{02947612-8F33-4A64-A296-561EC9D9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1" y="4076700"/>
            <a:ext cx="423480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Mumbai skyline">
            <a:extLst>
              <a:ext uri="{FF2B5EF4-FFF2-40B4-BE49-F238E27FC236}">
                <a16:creationId xmlns:a16="http://schemas.microsoft.com/office/drawing/2014/main" id="{8B0A103F-11BB-4CEF-8D94-36EACEAB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9" y="4076700"/>
            <a:ext cx="451261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A27212-7F99-3246-ACC9-6C1FC6EE6322}"/>
              </a:ext>
            </a:extLst>
          </p:cNvPr>
          <p:cNvSpPr txBox="1"/>
          <p:nvPr/>
        </p:nvSpPr>
        <p:spPr>
          <a:xfrm>
            <a:off x="116530" y="3572431"/>
            <a:ext cx="15333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NEW YORK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3E5ED-B2DF-264B-881A-7136020914D3}"/>
              </a:ext>
            </a:extLst>
          </p:cNvPr>
          <p:cNvSpPr txBox="1"/>
          <p:nvPr/>
        </p:nvSpPr>
        <p:spPr>
          <a:xfrm>
            <a:off x="4514849" y="3590138"/>
            <a:ext cx="10935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TOKYO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D0903-86C6-1E4C-AE82-6CC7AB0741E9}"/>
              </a:ext>
            </a:extLst>
          </p:cNvPr>
          <p:cNvSpPr txBox="1"/>
          <p:nvPr/>
        </p:nvSpPr>
        <p:spPr>
          <a:xfrm>
            <a:off x="116530" y="6374368"/>
            <a:ext cx="227878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n-GB" dirty="0"/>
              <a:t>RIO DE JANEIRO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50A39-5F47-DF4E-8935-DF3973A02D05}"/>
              </a:ext>
            </a:extLst>
          </p:cNvPr>
          <p:cNvSpPr txBox="1"/>
          <p:nvPr/>
        </p:nvSpPr>
        <p:spPr>
          <a:xfrm>
            <a:off x="4514849" y="6374368"/>
            <a:ext cx="123447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n-GB" dirty="0"/>
              <a:t>MUMBAI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arge-spinning-globe11">
            <a:extLst>
              <a:ext uri="{FF2B5EF4-FFF2-40B4-BE49-F238E27FC236}">
                <a16:creationId xmlns:a16="http://schemas.microsoft.com/office/drawing/2014/main" id="{EA8DE4A4-60A4-4A5F-B581-66178B9262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5888"/>
            <a:ext cx="6624638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6">
            <a:extLst>
              <a:ext uri="{FF2B5EF4-FFF2-40B4-BE49-F238E27FC236}">
                <a16:creationId xmlns:a16="http://schemas.microsoft.com/office/drawing/2014/main" id="{05F1FCB9-697F-4DE2-8242-745B49A495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4292600"/>
            <a:ext cx="8191500" cy="222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What are global </a:t>
            </a:r>
          </a:p>
          <a:p>
            <a:pPr algn="ctr"/>
            <a:r>
              <a:rPr lang="en-US" sz="4400" b="1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megacities?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B4E8BBF-227D-47AB-BD39-4685A81B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en-GB" altLang="en-US" u="sng" dirty="0"/>
              <a:t>Write a sentence to finish the definition using the key words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20B2E264-3A6C-49A7-9FE0-DBE3EDEA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20938"/>
            <a:ext cx="4259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A megacity is….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CB39E282-CE48-4691-8FF5-61CC18541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75" y="2420938"/>
            <a:ext cx="417671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i="1" dirty="0"/>
              <a:t>Population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i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i="1" dirty="0"/>
              <a:t>10 million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i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i="1" dirty="0"/>
              <a:t>World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i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i="1" dirty="0"/>
              <a:t>Urban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i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i="1" dirty="0"/>
              <a:t>City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F9441-A104-8B4A-9A5A-C7A693AF3953}"/>
              </a:ext>
            </a:extLst>
          </p:cNvPr>
          <p:cNvSpPr txBox="1"/>
          <p:nvPr/>
        </p:nvSpPr>
        <p:spPr>
          <a:xfrm>
            <a:off x="241399" y="4361034"/>
            <a:ext cx="469086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 megacity is a very large ____ with a ________ of over __ _______ people living in it’s urban area. There are approximately 21 of these megacities around the______.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220A9-9868-064A-B44C-B976420B38B9}"/>
              </a:ext>
            </a:extLst>
          </p:cNvPr>
          <p:cNvSpPr txBox="1"/>
          <p:nvPr/>
        </p:nvSpPr>
        <p:spPr>
          <a:xfrm>
            <a:off x="179512" y="3906433"/>
            <a:ext cx="402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COMPLETE THE FOLLOWING…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egacities in 2015">
            <a:extLst>
              <a:ext uri="{FF2B5EF4-FFF2-40B4-BE49-F238E27FC236}">
                <a16:creationId xmlns:a16="http://schemas.microsoft.com/office/drawing/2014/main" id="{9BEE04E9-190A-4C98-9621-C0EB1422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53704-8F89-432D-8142-594FDB16D786}"/>
              </a:ext>
            </a:extLst>
          </p:cNvPr>
          <p:cNvSpPr txBox="1"/>
          <p:nvPr/>
        </p:nvSpPr>
        <p:spPr>
          <a:xfrm>
            <a:off x="179386" y="5402263"/>
            <a:ext cx="8785225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Describe global distribution of megacities (3 marks)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5A409-15D4-1447-8F0E-23D50CCB4DB0}"/>
              </a:ext>
            </a:extLst>
          </p:cNvPr>
          <p:cNvSpPr txBox="1"/>
          <p:nvPr/>
        </p:nvSpPr>
        <p:spPr>
          <a:xfrm>
            <a:off x="179385" y="6021288"/>
            <a:ext cx="87852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Think about which countries and continents these cities are in? What stages of development are they in?</a:t>
            </a:r>
          </a:p>
          <a:p>
            <a:pPr>
              <a:defRPr/>
            </a:pPr>
            <a:r>
              <a:rPr lang="en-GB" sz="1200" dirty="0">
                <a:latin typeface="+mj-lt"/>
              </a:rPr>
              <a:t>What allows these cities to grow? They all have something in common, where are they positioned and why?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DC66798-933F-4C41-AF3E-47186583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 dirty="0"/>
              <a:t>What is it like in a megacity?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B37A885-49FA-4044-8D20-DD66D8420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692400"/>
          </a:xfrm>
        </p:spPr>
        <p:txBody>
          <a:bodyPr/>
          <a:lstStyle/>
          <a:p>
            <a:r>
              <a:rPr lang="en-GB" altLang="en-US"/>
              <a:t>India- Mumbai </a:t>
            </a:r>
          </a:p>
          <a:p>
            <a:r>
              <a:rPr lang="en-GB" altLang="en-US">
                <a:hlinkClick r:id="rId2"/>
              </a:rPr>
              <a:t>https://www.youtube.com/watch?v=NLlzs4syNjc</a:t>
            </a:r>
            <a:r>
              <a:rPr lang="en-GB" altLang="en-US"/>
              <a:t> </a:t>
            </a:r>
          </a:p>
        </p:txBody>
      </p:sp>
      <p:sp>
        <p:nvSpPr>
          <p:cNvPr id="7172" name="Content Placeholder 3">
            <a:extLst>
              <a:ext uri="{FF2B5EF4-FFF2-40B4-BE49-F238E27FC236}">
                <a16:creationId xmlns:a16="http://schemas.microsoft.com/office/drawing/2014/main" id="{AF2BE167-0352-4C50-97FE-A7009607B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692400"/>
          </a:xfrm>
        </p:spPr>
        <p:txBody>
          <a:bodyPr/>
          <a:lstStyle/>
          <a:p>
            <a:r>
              <a:rPr lang="en-GB" altLang="en-US"/>
              <a:t>New York</a:t>
            </a:r>
          </a:p>
          <a:p>
            <a:r>
              <a:rPr lang="en-GB" altLang="en-US">
                <a:hlinkClick r:id="rId3"/>
              </a:rPr>
              <a:t>https://www.youtube.com/watch?v=zGlazD50UB0</a:t>
            </a:r>
            <a:r>
              <a:rPr lang="en-GB" altLang="en-US"/>
              <a:t> </a:t>
            </a: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44898C7F-F6DB-4A33-8F11-9100933DB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78" y="3980527"/>
            <a:ext cx="8857643" cy="25545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 typeface="+mj-lt"/>
              <a:buAutoNum type="arabicParenR"/>
            </a:pPr>
            <a:r>
              <a:rPr lang="en-GB" altLang="en-US" dirty="0"/>
              <a:t>Make notes about each video.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arenR"/>
            </a:pPr>
            <a:r>
              <a:rPr lang="en-GB" altLang="en-US" dirty="0"/>
              <a:t>Compare the two lives shown in the video clips 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arenR"/>
            </a:pPr>
            <a:r>
              <a:rPr lang="en-GB" altLang="en-US" dirty="0"/>
              <a:t>Suggest reasons for the differences between megacities around the world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C6C7E77-2379-446C-AA34-51441F85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GB" altLang="en-US"/>
              <a:t>Types of megacities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7CE63F-49C7-4422-9B1E-E4109B5EF1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1" cy="53070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46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Slow-growing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Growing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Rapid-growing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184">
                <a:tc>
                  <a:txBody>
                    <a:bodyPr/>
                    <a:lstStyle/>
                    <a:p>
                      <a:r>
                        <a:rPr lang="en-GB" sz="1800" dirty="0"/>
                        <a:t>Where? 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184">
                <a:tc>
                  <a:txBody>
                    <a:bodyPr/>
                    <a:lstStyle/>
                    <a:p>
                      <a:r>
                        <a:rPr lang="en-GB" sz="1800" dirty="0"/>
                        <a:t>Features?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1184">
                <a:tc>
                  <a:txBody>
                    <a:bodyPr/>
                    <a:lstStyle/>
                    <a:p>
                      <a:r>
                        <a:rPr lang="en-GB" sz="1800" dirty="0"/>
                        <a:t>Examples? 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401156F4764BB2C6F20A964BCCEC" ma:contentTypeVersion="15" ma:contentTypeDescription="Create a new document." ma:contentTypeScope="" ma:versionID="da0fcb4a50f32e424dc01a9d61789e23">
  <xsd:schema xmlns:xsd="http://www.w3.org/2001/XMLSchema" xmlns:xs="http://www.w3.org/2001/XMLSchema" xmlns:p="http://schemas.microsoft.com/office/2006/metadata/properties" xmlns:ns2="557e22d3-7b3f-4e7c-8253-1b6f825f5a4b" xmlns:ns3="f864f35b-862f-415f-8c45-f63899e63674" xmlns:ns4="71c33754-1f42-40bd-8463-e9c6275dfdf6" targetNamespace="http://schemas.microsoft.com/office/2006/metadata/properties" ma:root="true" ma:fieldsID="f09aa610fdab587b686bb627cbb7a407" ns2:_="" ns3:_="" ns4:_="">
    <xsd:import namespace="557e22d3-7b3f-4e7c-8253-1b6f825f5a4b"/>
    <xsd:import namespace="f864f35b-862f-415f-8c45-f63899e63674"/>
    <xsd:import namespace="71c33754-1f42-40bd-8463-e9c6275dfd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arked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22d3-7b3f-4e7c-8253-1b6f825f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f35b-862f-415f-8c45-f63899e6367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3754-1f42-40bd-8463-e9c6275df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arked" ma:index="14" nillable="true" ma:displayName="Marked" ma:internalName="Marked">
      <xsd:simpleType>
        <xsd:restriction base="dms:Boolean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d xmlns="71c33754-1f42-40bd-8463-e9c6275dfdf6" xsi:nil="true"/>
  </documentManagement>
</p:properties>
</file>

<file path=customXml/itemProps1.xml><?xml version="1.0" encoding="utf-8"?>
<ds:datastoreItem xmlns:ds="http://schemas.openxmlformats.org/officeDocument/2006/customXml" ds:itemID="{BCF3B153-1368-4D7E-ADFE-1678B69F7A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00B083-31A6-4DB4-A52A-5778BE691151}"/>
</file>

<file path=customXml/itemProps3.xml><?xml version="1.0" encoding="utf-8"?>
<ds:datastoreItem xmlns:ds="http://schemas.openxmlformats.org/officeDocument/2006/customXml" ds:itemID="{F873950D-AB6A-4099-BB26-D45A57BA4269}"/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513</Words>
  <Application>Microsoft Macintosh PowerPoint</Application>
  <PresentationFormat>On-screen Show (4:3)</PresentationFormat>
  <Paragraphs>88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Comic Sans MS</vt:lpstr>
      <vt:lpstr>Default Design</vt:lpstr>
      <vt:lpstr>1:  Write the date (underline) 2:  Write the title (underline) 3:  Begin the Spaced Retrieval You Have 5 minutes. IN SILENCE. </vt:lpstr>
      <vt:lpstr>PowerPoint Presentation</vt:lpstr>
      <vt:lpstr>Why are an increasing number of people moving to cities?</vt:lpstr>
      <vt:lpstr>Where are these places and what have they got in common?</vt:lpstr>
      <vt:lpstr>PowerPoint Presentation</vt:lpstr>
      <vt:lpstr>Write a sentence to finish the definition using the key words</vt:lpstr>
      <vt:lpstr>PowerPoint Presentation</vt:lpstr>
      <vt:lpstr>What is it like in a megacity?</vt:lpstr>
      <vt:lpstr>Types of megacities</vt:lpstr>
      <vt:lpstr>PowerPoint Presentation</vt:lpstr>
      <vt:lpstr>PowerPoint Presentation</vt:lpstr>
      <vt:lpstr>PowerPoint Presentation</vt:lpstr>
      <vt:lpstr>Exam practise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Black</dc:creator>
  <cp:lastModifiedBy>blaircoburn84@gmail.com</cp:lastModifiedBy>
  <cp:revision>115</cp:revision>
  <dcterms:created xsi:type="dcterms:W3CDTF">2011-09-01T16:52:58Z</dcterms:created>
  <dcterms:modified xsi:type="dcterms:W3CDTF">2020-04-16T14:42:51Z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0x010100D76E401156F4764BB2C6F20A964BCCEC</vt:lpwstr>
  </property>
</Properties>
</file>