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 id="2147483686" r:id="rId5"/>
    <p:sldMasterId id="2147483672" r:id="rId6"/>
    <p:sldMasterId id="2147483678" r:id="rId7"/>
    <p:sldMasterId id="2147483682" r:id="rId8"/>
  </p:sldMasterIdLst>
  <p:notesMasterIdLst>
    <p:notesMasterId r:id="rId56"/>
  </p:notesMasterIdLst>
  <p:sldIdLst>
    <p:sldId id="260" r:id="rId9"/>
    <p:sldId id="261" r:id="rId10"/>
    <p:sldId id="268" r:id="rId11"/>
    <p:sldId id="269" r:id="rId12"/>
    <p:sldId id="270" r:id="rId13"/>
    <p:sldId id="271" r:id="rId14"/>
    <p:sldId id="273" r:id="rId15"/>
    <p:sldId id="272" r:id="rId16"/>
    <p:sldId id="274" r:id="rId17"/>
    <p:sldId id="276" r:id="rId18"/>
    <p:sldId id="277" r:id="rId19"/>
    <p:sldId id="275" r:id="rId20"/>
    <p:sldId id="278" r:id="rId21"/>
    <p:sldId id="262" r:id="rId22"/>
    <p:sldId id="279" r:id="rId23"/>
    <p:sldId id="265" r:id="rId24"/>
    <p:sldId id="280" r:id="rId25"/>
    <p:sldId id="281" r:id="rId26"/>
    <p:sldId id="285" r:id="rId27"/>
    <p:sldId id="282" r:id="rId28"/>
    <p:sldId id="286" r:id="rId29"/>
    <p:sldId id="283" r:id="rId30"/>
    <p:sldId id="284" r:id="rId31"/>
    <p:sldId id="287" r:id="rId32"/>
    <p:sldId id="288" r:id="rId33"/>
    <p:sldId id="289" r:id="rId34"/>
    <p:sldId id="290" r:id="rId35"/>
    <p:sldId id="263" r:id="rId36"/>
    <p:sldId id="266" r:id="rId37"/>
    <p:sldId id="291" r:id="rId38"/>
    <p:sldId id="292" r:id="rId39"/>
    <p:sldId id="293" r:id="rId40"/>
    <p:sldId id="294" r:id="rId41"/>
    <p:sldId id="295" r:id="rId42"/>
    <p:sldId id="296" r:id="rId43"/>
    <p:sldId id="297" r:id="rId44"/>
    <p:sldId id="264" r:id="rId45"/>
    <p:sldId id="267" r:id="rId46"/>
    <p:sldId id="298" r:id="rId47"/>
    <p:sldId id="299" r:id="rId48"/>
    <p:sldId id="300" r:id="rId49"/>
    <p:sldId id="301" r:id="rId50"/>
    <p:sldId id="302" r:id="rId51"/>
    <p:sldId id="303" r:id="rId52"/>
    <p:sldId id="305" r:id="rId53"/>
    <p:sldId id="304" r:id="rId54"/>
    <p:sldId id="306"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FF6600"/>
    <a:srgbClr val="0000FF"/>
    <a:srgbClr val="CCFF33"/>
    <a:srgbClr val="FF33CC"/>
    <a:srgbClr val="DADA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35E486-0BBA-2A56-07A0-5B6680C6DAA4}" v="36" dt="2019-11-29T14:12:34.376"/>
    <p1510:client id="{1D1189DF-4646-3798-B298-D46B7ADF55C6}" v="520" dt="2019-11-21T11:00:36.555"/>
    <p1510:client id="{39ED238B-E02A-1F29-AAC7-57BA3A087730}" v="23" dt="2020-01-08T10:08:04.088"/>
    <p1510:client id="{4439203B-77A0-48DC-BEC8-1A1FC4393E06}" v="71" dt="2019-11-01T19:14:22.060"/>
    <p1510:client id="{9E7CD753-6C86-BDA8-36BE-4C3D4FB25BCE}" v="46" dt="2019-11-10T15:32:25.0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viewProps" Target="viewProps.xml"/><Relationship Id="rId5" Type="http://schemas.openxmlformats.org/officeDocument/2006/relationships/slideMaster" Target="slideMasters/slideMaster2.xml"/><Relationship Id="rId61" Type="http://schemas.microsoft.com/office/2015/10/relationships/revisionInfo" Target="revisionInfo.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theme" Target="theme/theme1.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presProps" Target="presProps.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7582C0-5CF8-4099-964B-6B4001EDA3CE}" type="datetimeFigureOut">
              <a:rPr lang="en-GB" smtClean="0"/>
              <a:t>19/04/2020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3A06AC-F739-48D7-9CAF-4A7D9D9A747F}" type="slidenum">
              <a:rPr lang="en-GB" smtClean="0"/>
              <a:t>‹#›</a:t>
            </a:fld>
            <a:endParaRPr lang="en-GB"/>
          </a:p>
        </p:txBody>
      </p:sp>
    </p:spTree>
    <p:extLst>
      <p:ext uri="{BB962C8B-B14F-4D97-AF65-F5344CB8AC3E}">
        <p14:creationId xmlns:p14="http://schemas.microsoft.com/office/powerpoint/2010/main" val="479494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F3A06AC-F739-48D7-9CAF-4A7D9D9A747F}" type="slidenum">
              <a:rPr lang="en-GB" smtClean="0"/>
              <a:t>32</a:t>
            </a:fld>
            <a:endParaRPr lang="en-GB"/>
          </a:p>
        </p:txBody>
      </p:sp>
    </p:spTree>
    <p:extLst>
      <p:ext uri="{BB962C8B-B14F-4D97-AF65-F5344CB8AC3E}">
        <p14:creationId xmlns:p14="http://schemas.microsoft.com/office/powerpoint/2010/main" val="1006480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connect">
    <p:spTree>
      <p:nvGrpSpPr>
        <p:cNvPr id="1" name=""/>
        <p:cNvGrpSpPr/>
        <p:nvPr/>
      </p:nvGrpSpPr>
      <p:grpSpPr>
        <a:xfrm>
          <a:off x="0" y="0"/>
          <a:ext cx="0" cy="0"/>
          <a:chOff x="0" y="0"/>
          <a:chExt cx="0" cy="0"/>
        </a:xfrm>
      </p:grpSpPr>
      <p:sp>
        <p:nvSpPr>
          <p:cNvPr id="2" name="Title 1"/>
          <p:cNvSpPr>
            <a:spLocks noGrp="1"/>
          </p:cNvSpPr>
          <p:nvPr>
            <p:ph type="title" hasCustomPrompt="1"/>
          </p:nvPr>
        </p:nvSpPr>
        <p:spPr>
          <a:solidFill>
            <a:srgbClr val="C0C0C0"/>
          </a:solidFill>
        </p:spPr>
        <p:txBody>
          <a:bodyPr/>
          <a:lstStyle>
            <a:lvl1pPr algn="l">
              <a:defRPr>
                <a:solidFill>
                  <a:schemeClr val="tx1"/>
                </a:solidFill>
                <a:latin typeface="Century Gothic" panose="020B0502020202020204" pitchFamily="34" charset="0"/>
              </a:defRPr>
            </a:lvl1pPr>
          </a:lstStyle>
          <a:p>
            <a:r>
              <a:rPr lang="en-GB" dirty="0"/>
              <a:t>Title:</a:t>
            </a:r>
          </a:p>
        </p:txBody>
      </p:sp>
      <p:sp>
        <p:nvSpPr>
          <p:cNvPr id="3" name="Content Placeholder 2"/>
          <p:cNvSpPr>
            <a:spLocks noGrp="1"/>
          </p:cNvSpPr>
          <p:nvPr>
            <p:ph idx="1" hasCustomPrompt="1"/>
          </p:nvPr>
        </p:nvSpPr>
        <p:spPr>
          <a:xfrm>
            <a:off x="2735626" y="1700808"/>
            <a:ext cx="4437905" cy="3399227"/>
          </a:xfrm>
          <a:solidFill>
            <a:srgbClr val="FFFF00"/>
          </a:solidFill>
        </p:spPr>
        <p:txBody>
          <a:bodyPr/>
          <a:lstStyle>
            <a:lvl1pPr marL="0" indent="0" algn="l">
              <a:buFont typeface="Arial" panose="020B0604020202020204" pitchFamily="34" charset="0"/>
              <a:buNone/>
              <a:defRPr/>
            </a:lvl1pPr>
          </a:lstStyle>
          <a:p>
            <a:pPr lvl="0"/>
            <a:r>
              <a:rPr lang="en-US" dirty="0"/>
              <a:t>1. Spiral                  -How science works</a:t>
            </a:r>
            <a:endParaRPr lang="en-GB" dirty="0"/>
          </a:p>
        </p:txBody>
      </p:sp>
      <p:sp>
        <p:nvSpPr>
          <p:cNvPr id="9" name="Content Placeholder 2"/>
          <p:cNvSpPr>
            <a:spLocks noGrp="1"/>
          </p:cNvSpPr>
          <p:nvPr>
            <p:ph idx="10" hasCustomPrompt="1"/>
          </p:nvPr>
        </p:nvSpPr>
        <p:spPr>
          <a:xfrm>
            <a:off x="7325931" y="692697"/>
            <a:ext cx="4437905" cy="4407338"/>
          </a:xfrm>
          <a:solidFill>
            <a:schemeClr val="accent2"/>
          </a:solidFill>
        </p:spPr>
        <p:txBody>
          <a:bodyPr/>
          <a:lstStyle>
            <a:lvl1pPr marL="0" indent="0" algn="l">
              <a:buFont typeface="Arial" panose="020B0604020202020204" pitchFamily="34" charset="0"/>
              <a:buNone/>
              <a:defRPr baseline="0"/>
            </a:lvl1pPr>
          </a:lstStyle>
          <a:p>
            <a:pPr lvl="0"/>
            <a:r>
              <a:rPr lang="en-US" dirty="0"/>
              <a:t>2. Recall                 -Last lesson         -Last topic          -Last year</a:t>
            </a:r>
          </a:p>
        </p:txBody>
      </p:sp>
      <p:sp>
        <p:nvSpPr>
          <p:cNvPr id="10" name="Content Placeholder 2"/>
          <p:cNvSpPr>
            <a:spLocks noGrp="1"/>
          </p:cNvSpPr>
          <p:nvPr>
            <p:ph idx="11" hasCustomPrompt="1"/>
          </p:nvPr>
        </p:nvSpPr>
        <p:spPr>
          <a:xfrm>
            <a:off x="2735624" y="5215944"/>
            <a:ext cx="9028211" cy="1403798"/>
          </a:xfrm>
          <a:solidFill>
            <a:srgbClr val="92D050"/>
          </a:solidFill>
        </p:spPr>
        <p:txBody>
          <a:bodyPr/>
          <a:lstStyle>
            <a:lvl1pPr marL="0" indent="0" algn="l">
              <a:buNone/>
              <a:defRPr baseline="0"/>
            </a:lvl1pPr>
          </a:lstStyle>
          <a:p>
            <a:pPr lvl="0"/>
            <a:r>
              <a:rPr lang="en-US" dirty="0"/>
              <a:t>3. Challenge</a:t>
            </a:r>
          </a:p>
        </p:txBody>
      </p:sp>
    </p:spTree>
    <p:extLst>
      <p:ext uri="{BB962C8B-B14F-4D97-AF65-F5344CB8AC3E}">
        <p14:creationId xmlns:p14="http://schemas.microsoft.com/office/powerpoint/2010/main" val="3738373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connect">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2820988" y="2060305"/>
            <a:ext cx="4004815" cy="450792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Content Placeholder 10"/>
          <p:cNvSpPr>
            <a:spLocks noGrp="1"/>
          </p:cNvSpPr>
          <p:nvPr>
            <p:ph sz="quarter" idx="11" hasCustomPrompt="1"/>
          </p:nvPr>
        </p:nvSpPr>
        <p:spPr>
          <a:xfrm>
            <a:off x="2820988" y="707890"/>
            <a:ext cx="8254843" cy="1133475"/>
          </a:xfrm>
          <a:solidFill>
            <a:srgbClr val="C0C0C0"/>
          </a:solidFill>
        </p:spPr>
        <p:txBody>
          <a:bodyPr anchor="ctr"/>
          <a:lstStyle>
            <a:lvl1pPr marL="0" indent="0" algn="ctr">
              <a:buNone/>
              <a:defRPr/>
            </a:lvl1pPr>
          </a:lstStyle>
          <a:p>
            <a:pPr lvl="0"/>
            <a:r>
              <a:rPr lang="en-US" dirty="0"/>
              <a:t>Heading</a:t>
            </a:r>
          </a:p>
        </p:txBody>
      </p:sp>
      <p:sp>
        <p:nvSpPr>
          <p:cNvPr id="4" name="Content Placeholder 4"/>
          <p:cNvSpPr>
            <a:spLocks noGrp="1"/>
          </p:cNvSpPr>
          <p:nvPr>
            <p:ph sz="quarter" idx="12"/>
          </p:nvPr>
        </p:nvSpPr>
        <p:spPr>
          <a:xfrm>
            <a:off x="7068870" y="2060305"/>
            <a:ext cx="4004815" cy="450792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240375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connect">
    <p:spTree>
      <p:nvGrpSpPr>
        <p:cNvPr id="1" name=""/>
        <p:cNvGrpSpPr/>
        <p:nvPr/>
      </p:nvGrpSpPr>
      <p:grpSpPr>
        <a:xfrm>
          <a:off x="0" y="0"/>
          <a:ext cx="0" cy="0"/>
          <a:chOff x="0" y="0"/>
          <a:chExt cx="0" cy="0"/>
        </a:xfrm>
      </p:grpSpPr>
      <p:sp>
        <p:nvSpPr>
          <p:cNvPr id="2" name="Title 1"/>
          <p:cNvSpPr>
            <a:spLocks noGrp="1"/>
          </p:cNvSpPr>
          <p:nvPr>
            <p:ph type="title" hasCustomPrompt="1"/>
          </p:nvPr>
        </p:nvSpPr>
        <p:spPr>
          <a:solidFill>
            <a:srgbClr val="C0C0C0"/>
          </a:solidFill>
        </p:spPr>
        <p:txBody>
          <a:bodyPr/>
          <a:lstStyle>
            <a:lvl1pPr algn="l">
              <a:defRPr>
                <a:solidFill>
                  <a:schemeClr val="tx1"/>
                </a:solidFill>
                <a:latin typeface="Century Gothic" panose="020B0502020202020204" pitchFamily="34" charset="0"/>
              </a:defRPr>
            </a:lvl1pPr>
          </a:lstStyle>
          <a:p>
            <a:r>
              <a:rPr lang="en-GB" dirty="0"/>
              <a:t>Title:</a:t>
            </a:r>
          </a:p>
        </p:txBody>
      </p:sp>
      <p:sp>
        <p:nvSpPr>
          <p:cNvPr id="3" name="Content Placeholder 2"/>
          <p:cNvSpPr>
            <a:spLocks noGrp="1"/>
          </p:cNvSpPr>
          <p:nvPr>
            <p:ph idx="1" hasCustomPrompt="1"/>
          </p:nvPr>
        </p:nvSpPr>
        <p:spPr>
          <a:xfrm>
            <a:off x="2735626" y="1700808"/>
            <a:ext cx="4437905" cy="3399227"/>
          </a:xfrm>
          <a:solidFill>
            <a:srgbClr val="FFFF00"/>
          </a:solidFill>
        </p:spPr>
        <p:txBody>
          <a:bodyPr/>
          <a:lstStyle>
            <a:lvl1pPr marL="0" indent="0" algn="l">
              <a:buFont typeface="Arial" panose="020B0604020202020204" pitchFamily="34" charset="0"/>
              <a:buNone/>
              <a:defRPr/>
            </a:lvl1pPr>
          </a:lstStyle>
          <a:p>
            <a:pPr lvl="0"/>
            <a:r>
              <a:rPr lang="en-US" dirty="0"/>
              <a:t>1. Spiral                  -How science works</a:t>
            </a:r>
            <a:endParaRPr lang="en-GB" dirty="0"/>
          </a:p>
        </p:txBody>
      </p:sp>
      <p:sp>
        <p:nvSpPr>
          <p:cNvPr id="9" name="Content Placeholder 2"/>
          <p:cNvSpPr>
            <a:spLocks noGrp="1"/>
          </p:cNvSpPr>
          <p:nvPr>
            <p:ph idx="10" hasCustomPrompt="1"/>
          </p:nvPr>
        </p:nvSpPr>
        <p:spPr>
          <a:xfrm>
            <a:off x="7325931" y="692697"/>
            <a:ext cx="4437905" cy="4407338"/>
          </a:xfrm>
          <a:solidFill>
            <a:schemeClr val="accent2"/>
          </a:solidFill>
        </p:spPr>
        <p:txBody>
          <a:bodyPr/>
          <a:lstStyle>
            <a:lvl1pPr marL="0" indent="0" algn="l">
              <a:buFont typeface="Arial" panose="020B0604020202020204" pitchFamily="34" charset="0"/>
              <a:buNone/>
              <a:defRPr baseline="0"/>
            </a:lvl1pPr>
          </a:lstStyle>
          <a:p>
            <a:pPr lvl="0"/>
            <a:r>
              <a:rPr lang="en-US" dirty="0"/>
              <a:t>2. Recall                 -Last lesson         -Last topic          -Last year</a:t>
            </a:r>
          </a:p>
        </p:txBody>
      </p:sp>
      <p:sp>
        <p:nvSpPr>
          <p:cNvPr id="10" name="Content Placeholder 2"/>
          <p:cNvSpPr>
            <a:spLocks noGrp="1"/>
          </p:cNvSpPr>
          <p:nvPr>
            <p:ph idx="11" hasCustomPrompt="1"/>
          </p:nvPr>
        </p:nvSpPr>
        <p:spPr>
          <a:xfrm>
            <a:off x="2735624" y="5215944"/>
            <a:ext cx="9028211" cy="1403798"/>
          </a:xfrm>
          <a:solidFill>
            <a:srgbClr val="92D050"/>
          </a:solidFill>
        </p:spPr>
        <p:txBody>
          <a:bodyPr/>
          <a:lstStyle>
            <a:lvl1pPr marL="0" indent="0" algn="l">
              <a:buNone/>
              <a:defRPr baseline="0"/>
            </a:lvl1pPr>
          </a:lstStyle>
          <a:p>
            <a:pPr lvl="0"/>
            <a:r>
              <a:rPr lang="en-US" dirty="0"/>
              <a:t>3. Challenge</a:t>
            </a:r>
          </a:p>
        </p:txBody>
      </p:sp>
    </p:spTree>
    <p:extLst>
      <p:ext uri="{BB962C8B-B14F-4D97-AF65-F5344CB8AC3E}">
        <p14:creationId xmlns:p14="http://schemas.microsoft.com/office/powerpoint/2010/main" val="34632371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connect">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2820988" y="2216824"/>
            <a:ext cx="8254843" cy="450792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Content Placeholder 10"/>
          <p:cNvSpPr>
            <a:spLocks noGrp="1"/>
          </p:cNvSpPr>
          <p:nvPr>
            <p:ph sz="quarter" idx="11" hasCustomPrompt="1"/>
          </p:nvPr>
        </p:nvSpPr>
        <p:spPr>
          <a:xfrm>
            <a:off x="2820988" y="707890"/>
            <a:ext cx="8254843" cy="1133475"/>
          </a:xfrm>
          <a:solidFill>
            <a:srgbClr val="C0C0C0"/>
          </a:solidFill>
        </p:spPr>
        <p:txBody>
          <a:bodyPr anchor="ctr"/>
          <a:lstStyle>
            <a:lvl1pPr marL="0" indent="0" algn="ctr">
              <a:buNone/>
              <a:defRPr/>
            </a:lvl1pPr>
          </a:lstStyle>
          <a:p>
            <a:pPr lvl="0"/>
            <a:r>
              <a:rPr lang="en-US" dirty="0"/>
              <a:t>Heading</a:t>
            </a:r>
          </a:p>
        </p:txBody>
      </p:sp>
    </p:spTree>
    <p:extLst>
      <p:ext uri="{BB962C8B-B14F-4D97-AF65-F5344CB8AC3E}">
        <p14:creationId xmlns:p14="http://schemas.microsoft.com/office/powerpoint/2010/main" val="8308802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Content connect">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2820988" y="2060305"/>
            <a:ext cx="4004815" cy="450792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Content Placeholder 10"/>
          <p:cNvSpPr>
            <a:spLocks noGrp="1"/>
          </p:cNvSpPr>
          <p:nvPr>
            <p:ph sz="quarter" idx="11" hasCustomPrompt="1"/>
          </p:nvPr>
        </p:nvSpPr>
        <p:spPr>
          <a:xfrm>
            <a:off x="2820988" y="707890"/>
            <a:ext cx="8254843" cy="1133475"/>
          </a:xfrm>
          <a:solidFill>
            <a:srgbClr val="C0C0C0"/>
          </a:solidFill>
        </p:spPr>
        <p:txBody>
          <a:bodyPr anchor="ctr"/>
          <a:lstStyle>
            <a:lvl1pPr marL="0" indent="0" algn="ctr">
              <a:buNone/>
              <a:defRPr/>
            </a:lvl1pPr>
          </a:lstStyle>
          <a:p>
            <a:pPr lvl="0"/>
            <a:r>
              <a:rPr lang="en-US" dirty="0"/>
              <a:t>Heading</a:t>
            </a:r>
          </a:p>
        </p:txBody>
      </p:sp>
      <p:sp>
        <p:nvSpPr>
          <p:cNvPr id="4" name="Content Placeholder 4"/>
          <p:cNvSpPr>
            <a:spLocks noGrp="1"/>
          </p:cNvSpPr>
          <p:nvPr>
            <p:ph sz="quarter" idx="12"/>
          </p:nvPr>
        </p:nvSpPr>
        <p:spPr>
          <a:xfrm>
            <a:off x="7068870" y="2060305"/>
            <a:ext cx="4004815" cy="450792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77262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connect">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2820988" y="2216824"/>
            <a:ext cx="8254843" cy="450792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Content Placeholder 10"/>
          <p:cNvSpPr>
            <a:spLocks noGrp="1"/>
          </p:cNvSpPr>
          <p:nvPr>
            <p:ph sz="quarter" idx="11" hasCustomPrompt="1"/>
          </p:nvPr>
        </p:nvSpPr>
        <p:spPr>
          <a:xfrm>
            <a:off x="2820988" y="707890"/>
            <a:ext cx="8254843" cy="1133475"/>
          </a:xfrm>
          <a:solidFill>
            <a:srgbClr val="C0C0C0"/>
          </a:solidFill>
        </p:spPr>
        <p:txBody>
          <a:bodyPr anchor="ctr"/>
          <a:lstStyle>
            <a:lvl1pPr marL="0" indent="0" algn="ctr">
              <a:buNone/>
              <a:defRPr/>
            </a:lvl1pPr>
          </a:lstStyle>
          <a:p>
            <a:pPr lvl="0"/>
            <a:r>
              <a:rPr lang="en-US" dirty="0"/>
              <a:t>Heading</a:t>
            </a:r>
          </a:p>
        </p:txBody>
      </p:sp>
    </p:spTree>
    <p:extLst>
      <p:ext uri="{BB962C8B-B14F-4D97-AF65-F5344CB8AC3E}">
        <p14:creationId xmlns:p14="http://schemas.microsoft.com/office/powerpoint/2010/main" val="3249191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connect">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2820988" y="2060305"/>
            <a:ext cx="4004815" cy="450792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Content Placeholder 10"/>
          <p:cNvSpPr>
            <a:spLocks noGrp="1"/>
          </p:cNvSpPr>
          <p:nvPr>
            <p:ph sz="quarter" idx="11" hasCustomPrompt="1"/>
          </p:nvPr>
        </p:nvSpPr>
        <p:spPr>
          <a:xfrm>
            <a:off x="2820988" y="707890"/>
            <a:ext cx="8254843" cy="1133475"/>
          </a:xfrm>
          <a:solidFill>
            <a:srgbClr val="C0C0C0"/>
          </a:solidFill>
        </p:spPr>
        <p:txBody>
          <a:bodyPr anchor="ctr"/>
          <a:lstStyle>
            <a:lvl1pPr marL="0" indent="0" algn="ctr">
              <a:buNone/>
              <a:defRPr/>
            </a:lvl1pPr>
          </a:lstStyle>
          <a:p>
            <a:pPr lvl="0"/>
            <a:r>
              <a:rPr lang="en-US" dirty="0"/>
              <a:t>Heading</a:t>
            </a:r>
          </a:p>
        </p:txBody>
      </p:sp>
      <p:sp>
        <p:nvSpPr>
          <p:cNvPr id="4" name="Content Placeholder 4"/>
          <p:cNvSpPr>
            <a:spLocks noGrp="1"/>
          </p:cNvSpPr>
          <p:nvPr>
            <p:ph sz="quarter" idx="12"/>
          </p:nvPr>
        </p:nvSpPr>
        <p:spPr>
          <a:xfrm>
            <a:off x="7068870" y="2060305"/>
            <a:ext cx="4004815" cy="450792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400602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connect">
    <p:spTree>
      <p:nvGrpSpPr>
        <p:cNvPr id="1" name=""/>
        <p:cNvGrpSpPr/>
        <p:nvPr/>
      </p:nvGrpSpPr>
      <p:grpSpPr>
        <a:xfrm>
          <a:off x="0" y="0"/>
          <a:ext cx="0" cy="0"/>
          <a:chOff x="0" y="0"/>
          <a:chExt cx="0" cy="0"/>
        </a:xfrm>
      </p:grpSpPr>
      <p:sp>
        <p:nvSpPr>
          <p:cNvPr id="2" name="Title 1"/>
          <p:cNvSpPr>
            <a:spLocks noGrp="1"/>
          </p:cNvSpPr>
          <p:nvPr>
            <p:ph type="title" hasCustomPrompt="1"/>
          </p:nvPr>
        </p:nvSpPr>
        <p:spPr>
          <a:solidFill>
            <a:srgbClr val="C0C0C0"/>
          </a:solidFill>
        </p:spPr>
        <p:txBody>
          <a:bodyPr/>
          <a:lstStyle>
            <a:lvl1pPr algn="l">
              <a:defRPr>
                <a:solidFill>
                  <a:schemeClr val="tx1"/>
                </a:solidFill>
                <a:latin typeface="Century Gothic" panose="020B0502020202020204" pitchFamily="34" charset="0"/>
              </a:defRPr>
            </a:lvl1pPr>
          </a:lstStyle>
          <a:p>
            <a:r>
              <a:rPr lang="en-GB" dirty="0"/>
              <a:t>Title:</a:t>
            </a:r>
          </a:p>
        </p:txBody>
      </p:sp>
      <p:sp>
        <p:nvSpPr>
          <p:cNvPr id="3" name="Content Placeholder 2"/>
          <p:cNvSpPr>
            <a:spLocks noGrp="1"/>
          </p:cNvSpPr>
          <p:nvPr>
            <p:ph idx="1" hasCustomPrompt="1"/>
          </p:nvPr>
        </p:nvSpPr>
        <p:spPr>
          <a:xfrm>
            <a:off x="2735626" y="1700808"/>
            <a:ext cx="4437905" cy="3399227"/>
          </a:xfrm>
          <a:solidFill>
            <a:srgbClr val="FFFF00"/>
          </a:solidFill>
        </p:spPr>
        <p:txBody>
          <a:bodyPr/>
          <a:lstStyle>
            <a:lvl1pPr marL="0" indent="0" algn="l">
              <a:buFont typeface="Arial" panose="020B0604020202020204" pitchFamily="34" charset="0"/>
              <a:buNone/>
              <a:defRPr/>
            </a:lvl1pPr>
          </a:lstStyle>
          <a:p>
            <a:pPr lvl="0"/>
            <a:r>
              <a:rPr lang="en-US" dirty="0"/>
              <a:t>1. Spiral                  -How science works</a:t>
            </a:r>
            <a:endParaRPr lang="en-GB" dirty="0"/>
          </a:p>
        </p:txBody>
      </p:sp>
      <p:sp>
        <p:nvSpPr>
          <p:cNvPr id="9" name="Content Placeholder 2"/>
          <p:cNvSpPr>
            <a:spLocks noGrp="1"/>
          </p:cNvSpPr>
          <p:nvPr>
            <p:ph idx="10" hasCustomPrompt="1"/>
          </p:nvPr>
        </p:nvSpPr>
        <p:spPr>
          <a:xfrm>
            <a:off x="7325931" y="692697"/>
            <a:ext cx="4437905" cy="4407338"/>
          </a:xfrm>
          <a:solidFill>
            <a:schemeClr val="accent2"/>
          </a:solidFill>
        </p:spPr>
        <p:txBody>
          <a:bodyPr/>
          <a:lstStyle>
            <a:lvl1pPr marL="0" indent="0" algn="l">
              <a:buFont typeface="Arial" panose="020B0604020202020204" pitchFamily="34" charset="0"/>
              <a:buNone/>
              <a:defRPr baseline="0"/>
            </a:lvl1pPr>
          </a:lstStyle>
          <a:p>
            <a:pPr lvl="0"/>
            <a:r>
              <a:rPr lang="en-US" dirty="0"/>
              <a:t>2. Recall                 -Last lesson         -Last topic          -Last year</a:t>
            </a:r>
          </a:p>
        </p:txBody>
      </p:sp>
      <p:sp>
        <p:nvSpPr>
          <p:cNvPr id="10" name="Content Placeholder 2"/>
          <p:cNvSpPr>
            <a:spLocks noGrp="1"/>
          </p:cNvSpPr>
          <p:nvPr>
            <p:ph idx="11" hasCustomPrompt="1"/>
          </p:nvPr>
        </p:nvSpPr>
        <p:spPr>
          <a:xfrm>
            <a:off x="2735624" y="5215944"/>
            <a:ext cx="9028211" cy="1403798"/>
          </a:xfrm>
          <a:solidFill>
            <a:srgbClr val="92D050"/>
          </a:solidFill>
        </p:spPr>
        <p:txBody>
          <a:bodyPr/>
          <a:lstStyle>
            <a:lvl1pPr marL="0" indent="0" algn="l">
              <a:buNone/>
              <a:defRPr baseline="0"/>
            </a:lvl1pPr>
          </a:lstStyle>
          <a:p>
            <a:pPr lvl="0"/>
            <a:r>
              <a:rPr lang="en-US" dirty="0"/>
              <a:t>3. Challenge</a:t>
            </a:r>
          </a:p>
        </p:txBody>
      </p:sp>
    </p:spTree>
    <p:extLst>
      <p:ext uri="{BB962C8B-B14F-4D97-AF65-F5344CB8AC3E}">
        <p14:creationId xmlns:p14="http://schemas.microsoft.com/office/powerpoint/2010/main" val="3609861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connect">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2820988" y="2216824"/>
            <a:ext cx="8254843" cy="450792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Content Placeholder 10"/>
          <p:cNvSpPr>
            <a:spLocks noGrp="1"/>
          </p:cNvSpPr>
          <p:nvPr>
            <p:ph sz="quarter" idx="11" hasCustomPrompt="1"/>
          </p:nvPr>
        </p:nvSpPr>
        <p:spPr>
          <a:xfrm>
            <a:off x="2820988" y="707890"/>
            <a:ext cx="8254843" cy="1133475"/>
          </a:xfrm>
          <a:solidFill>
            <a:srgbClr val="C0C0C0"/>
          </a:solidFill>
        </p:spPr>
        <p:txBody>
          <a:bodyPr anchor="ctr"/>
          <a:lstStyle>
            <a:lvl1pPr marL="0" indent="0" algn="ctr">
              <a:buNone/>
              <a:defRPr/>
            </a:lvl1pPr>
          </a:lstStyle>
          <a:p>
            <a:pPr lvl="0"/>
            <a:r>
              <a:rPr lang="en-US" dirty="0"/>
              <a:t>Heading</a:t>
            </a:r>
          </a:p>
        </p:txBody>
      </p:sp>
    </p:spTree>
    <p:extLst>
      <p:ext uri="{BB962C8B-B14F-4D97-AF65-F5344CB8AC3E}">
        <p14:creationId xmlns:p14="http://schemas.microsoft.com/office/powerpoint/2010/main" val="4194970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connect">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2820988" y="2060305"/>
            <a:ext cx="4004815" cy="450792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Content Placeholder 10"/>
          <p:cNvSpPr>
            <a:spLocks noGrp="1"/>
          </p:cNvSpPr>
          <p:nvPr>
            <p:ph sz="quarter" idx="11" hasCustomPrompt="1"/>
          </p:nvPr>
        </p:nvSpPr>
        <p:spPr>
          <a:xfrm>
            <a:off x="2820988" y="707890"/>
            <a:ext cx="8254843" cy="1133475"/>
          </a:xfrm>
          <a:solidFill>
            <a:srgbClr val="C0C0C0"/>
          </a:solidFill>
        </p:spPr>
        <p:txBody>
          <a:bodyPr anchor="ctr"/>
          <a:lstStyle>
            <a:lvl1pPr marL="0" indent="0" algn="ctr">
              <a:buNone/>
              <a:defRPr/>
            </a:lvl1pPr>
          </a:lstStyle>
          <a:p>
            <a:pPr lvl="0"/>
            <a:r>
              <a:rPr lang="en-US" dirty="0"/>
              <a:t>Heading</a:t>
            </a:r>
          </a:p>
        </p:txBody>
      </p:sp>
      <p:sp>
        <p:nvSpPr>
          <p:cNvPr id="4" name="Content Placeholder 4"/>
          <p:cNvSpPr>
            <a:spLocks noGrp="1"/>
          </p:cNvSpPr>
          <p:nvPr>
            <p:ph sz="quarter" idx="12"/>
          </p:nvPr>
        </p:nvSpPr>
        <p:spPr>
          <a:xfrm>
            <a:off x="7068870" y="2060305"/>
            <a:ext cx="4004815" cy="450792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75153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5" name="TextBox 14"/>
          <p:cNvSpPr txBox="1"/>
          <p:nvPr userDrawn="1"/>
        </p:nvSpPr>
        <p:spPr>
          <a:xfrm>
            <a:off x="4742190" y="2401136"/>
            <a:ext cx="6682153" cy="3805699"/>
          </a:xfrm>
          <a:prstGeom prst="rect">
            <a:avLst/>
          </a:prstGeom>
          <a:noFill/>
          <a:ln>
            <a:solidFill>
              <a:srgbClr val="99CCFF"/>
            </a:solidFill>
          </a:ln>
        </p:spPr>
        <p:txBody>
          <a:bodyPr wrap="square" rtlCol="0">
            <a:noAutofit/>
          </a:bodyPr>
          <a:lstStyle/>
          <a:p>
            <a:r>
              <a:rPr lang="en-GB" sz="2400" b="1" u="sng">
                <a:solidFill>
                  <a:prstClr val="black"/>
                </a:solidFill>
                <a:latin typeface="Century Gothic" panose="020B0502020202020204" pitchFamily="34" charset="0"/>
              </a:rPr>
              <a:t>Learning outcomes:</a:t>
            </a:r>
          </a:p>
          <a:p>
            <a:endParaRPr lang="en-GB" sz="2400">
              <a:solidFill>
                <a:prstClr val="black"/>
              </a:solidFill>
              <a:latin typeface="Century Gothic" panose="020B0502020202020204" pitchFamily="34" charset="0"/>
            </a:endParaRPr>
          </a:p>
        </p:txBody>
      </p:sp>
      <p:sp>
        <p:nvSpPr>
          <p:cNvPr id="16" name="TextBox 15"/>
          <p:cNvSpPr txBox="1"/>
          <p:nvPr userDrawn="1"/>
        </p:nvSpPr>
        <p:spPr>
          <a:xfrm>
            <a:off x="277092" y="2401136"/>
            <a:ext cx="4241088" cy="3805699"/>
          </a:xfrm>
          <a:prstGeom prst="rect">
            <a:avLst/>
          </a:prstGeom>
          <a:noFill/>
          <a:ln>
            <a:solidFill>
              <a:srgbClr val="99CCFF"/>
            </a:solidFill>
          </a:ln>
        </p:spPr>
        <p:txBody>
          <a:bodyPr wrap="square" rtlCol="0">
            <a:noAutofit/>
          </a:bodyPr>
          <a:lstStyle/>
          <a:p>
            <a:r>
              <a:rPr lang="en-GB" sz="2400" b="1" u="sng">
                <a:solidFill>
                  <a:prstClr val="black"/>
                </a:solidFill>
                <a:latin typeface="Century Gothic" panose="020B0502020202020204" pitchFamily="34" charset="0"/>
              </a:rPr>
              <a:t>Learning objective:</a:t>
            </a:r>
          </a:p>
          <a:p>
            <a:endParaRPr lang="en-GB" sz="2400" b="1" u="sng">
              <a:solidFill>
                <a:prstClr val="black"/>
              </a:solidFill>
              <a:latin typeface="Century Gothic" panose="020B0502020202020204" pitchFamily="34" charset="0"/>
            </a:endParaRPr>
          </a:p>
          <a:p>
            <a:endParaRPr lang="en-GB" sz="2400">
              <a:solidFill>
                <a:prstClr val="black"/>
              </a:solidFill>
              <a:latin typeface="Century Gothic" panose="020B0502020202020204" pitchFamily="34" charset="0"/>
            </a:endParaRPr>
          </a:p>
          <a:p>
            <a:endParaRPr lang="en-GB" sz="2400">
              <a:solidFill>
                <a:prstClr val="black"/>
              </a:solidFill>
              <a:latin typeface="Century Gothic" panose="020B0502020202020204" pitchFamily="34" charset="0"/>
            </a:endParaRPr>
          </a:p>
          <a:p>
            <a:endParaRPr lang="en-GB" sz="2400">
              <a:solidFill>
                <a:prstClr val="black"/>
              </a:solidFill>
              <a:latin typeface="Century Gothic" panose="020B0502020202020204" pitchFamily="34" charset="0"/>
            </a:endParaRPr>
          </a:p>
          <a:p>
            <a:endParaRPr lang="en-GB" sz="2400">
              <a:solidFill>
                <a:prstClr val="black"/>
              </a:solidFill>
              <a:latin typeface="Century Gothic" panose="020B0502020202020204" pitchFamily="34" charset="0"/>
            </a:endParaRPr>
          </a:p>
          <a:p>
            <a:endParaRPr lang="en-GB" sz="2400">
              <a:solidFill>
                <a:prstClr val="black"/>
              </a:solidFill>
              <a:latin typeface="Century Gothic" panose="020B0502020202020204" pitchFamily="34" charset="0"/>
            </a:endParaRPr>
          </a:p>
          <a:p>
            <a:endParaRPr lang="en-GB" sz="2400">
              <a:solidFill>
                <a:prstClr val="black"/>
              </a:solidFill>
              <a:latin typeface="Century Gothic" panose="020B0502020202020204" pitchFamily="34" charset="0"/>
            </a:endParaRPr>
          </a:p>
        </p:txBody>
      </p:sp>
      <p:sp>
        <p:nvSpPr>
          <p:cNvPr id="2" name="TextBox 1"/>
          <p:cNvSpPr txBox="1"/>
          <p:nvPr userDrawn="1"/>
        </p:nvSpPr>
        <p:spPr>
          <a:xfrm>
            <a:off x="2072238" y="1587711"/>
            <a:ext cx="8125553" cy="523220"/>
          </a:xfrm>
          <a:prstGeom prst="rect">
            <a:avLst/>
          </a:prstGeom>
          <a:ln>
            <a:solidFill>
              <a:srgbClr val="99CCFF"/>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GB" sz="2800" b="1">
              <a:latin typeface="Century Gothic" panose="020B0502020202020204" pitchFamily="34" charset="0"/>
            </a:endParaRPr>
          </a:p>
        </p:txBody>
      </p:sp>
      <p:sp>
        <p:nvSpPr>
          <p:cNvPr id="17" name="TextBox 16"/>
          <p:cNvSpPr txBox="1"/>
          <p:nvPr userDrawn="1"/>
        </p:nvSpPr>
        <p:spPr>
          <a:xfrm>
            <a:off x="6693568" y="38311"/>
            <a:ext cx="5498432" cy="523220"/>
          </a:xfrm>
          <a:prstGeom prst="rect">
            <a:avLst/>
          </a:prstGeom>
          <a:noFill/>
        </p:spPr>
        <p:txBody>
          <a:bodyPr wrap="square" rtlCol="0">
            <a:spAutoFit/>
          </a:bodyPr>
          <a:lstStyle/>
          <a:p>
            <a:fld id="{1D6053B5-6324-4E31-A5F1-61AD9F66036E}" type="datetime2">
              <a:rPr lang="en-GB" sz="2800" b="1" smtClean="0">
                <a:latin typeface="Century Gothic" panose="020B0502020202020204" pitchFamily="34" charset="0"/>
              </a:rPr>
              <a:t>Sunday, 19 April 2020</a:t>
            </a:fld>
            <a:endParaRPr lang="en-GB" sz="2800" b="1">
              <a:latin typeface="Century Gothic" panose="020B0502020202020204" pitchFamily="34" charset="0"/>
            </a:endParaRPr>
          </a:p>
        </p:txBody>
      </p:sp>
      <p:sp>
        <p:nvSpPr>
          <p:cNvPr id="18" name="Title Placeholder 1"/>
          <p:cNvSpPr>
            <a:spLocks noGrp="1"/>
          </p:cNvSpPr>
          <p:nvPr>
            <p:ph type="title"/>
          </p:nvPr>
        </p:nvSpPr>
        <p:spPr>
          <a:xfrm>
            <a:off x="2072238" y="1603035"/>
            <a:ext cx="8125553" cy="507896"/>
          </a:xfrm>
          <a:prstGeom prst="rect">
            <a:avLst/>
          </a:prstGeom>
          <a:ln>
            <a:noFill/>
          </a:ln>
        </p:spPr>
        <p:txBody>
          <a:bodyPr vert="horz" lIns="91440" tIns="45720" rIns="91440" bIns="45720" rtlCol="0" anchor="ctr">
            <a:noAutofit/>
          </a:bodyPr>
          <a:lstStyle>
            <a:lvl1pPr>
              <a:defRPr sz="3200">
                <a:latin typeface="Century Gothic" panose="020B0502020202020204" pitchFamily="34" charset="0"/>
              </a:defRPr>
            </a:lvl1pPr>
          </a:lstStyle>
          <a:p>
            <a:r>
              <a:rPr lang="en-US"/>
              <a:t>Click to edit Master title style</a:t>
            </a:r>
            <a:endParaRPr lang="en-GB"/>
          </a:p>
        </p:txBody>
      </p:sp>
      <p:sp>
        <p:nvSpPr>
          <p:cNvPr id="6" name="Text Placeholder 5"/>
          <p:cNvSpPr>
            <a:spLocks noGrp="1"/>
          </p:cNvSpPr>
          <p:nvPr>
            <p:ph type="body" sz="quarter" idx="10"/>
          </p:nvPr>
        </p:nvSpPr>
        <p:spPr>
          <a:xfrm>
            <a:off x="4849091" y="2883318"/>
            <a:ext cx="6456218" cy="3170099"/>
          </a:xfrm>
          <a:prstGeom prst="rect">
            <a:avLst/>
          </a:prstGeom>
        </p:spPr>
        <p:txBody>
          <a:bodyPr/>
          <a:lstStyle>
            <a:lvl1pPr marL="0" indent="0">
              <a:buNone/>
              <a:defRPr sz="2400">
                <a:latin typeface="Century Gothic" panose="020B0502020202020204" pitchFamily="34" charset="0"/>
              </a:defRPr>
            </a:lvl1pPr>
          </a:lstStyle>
          <a:p>
            <a:pPr lvl="0"/>
            <a:endParaRPr lang="en-GB"/>
          </a:p>
        </p:txBody>
      </p:sp>
      <p:sp>
        <p:nvSpPr>
          <p:cNvPr id="9" name="Text Placeholder 8"/>
          <p:cNvSpPr>
            <a:spLocks noGrp="1"/>
          </p:cNvSpPr>
          <p:nvPr>
            <p:ph type="body" sz="quarter" idx="11"/>
          </p:nvPr>
        </p:nvSpPr>
        <p:spPr>
          <a:xfrm>
            <a:off x="386194" y="2883319"/>
            <a:ext cx="4033406" cy="3170099"/>
          </a:xfrm>
          <a:prstGeom prst="rect">
            <a:avLst/>
          </a:prstGeom>
        </p:spPr>
        <p:txBody>
          <a:bodyPr/>
          <a:lstStyle>
            <a:lvl1pPr>
              <a:defRPr sz="2400">
                <a:latin typeface="Century Gothic" panose="020B0502020202020204" pitchFamily="34" charset="0"/>
              </a:defRPr>
            </a:lvl1pPr>
            <a:lvl2pPr>
              <a:defRPr sz="2000"/>
            </a:lvl2pPr>
            <a:lvl3pPr>
              <a:defRPr sz="1600"/>
            </a:lvl3pPr>
            <a:lvl4pPr>
              <a:defRPr sz="1400"/>
            </a:lvl4pPr>
            <a:lvl5pPr>
              <a:defRPr sz="1400"/>
            </a:lvl5pPr>
          </a:lstStyle>
          <a:p>
            <a:pPr lvl="0"/>
            <a:r>
              <a:rPr lang="en-US"/>
              <a:t>Click to edit Master text styles</a:t>
            </a:r>
          </a:p>
        </p:txBody>
      </p:sp>
    </p:spTree>
    <p:extLst>
      <p:ext uri="{BB962C8B-B14F-4D97-AF65-F5344CB8AC3E}">
        <p14:creationId xmlns:p14="http://schemas.microsoft.com/office/powerpoint/2010/main" val="3282454121"/>
      </p:ext>
    </p:extLst>
  </p:cSld>
  <p:clrMapOvr>
    <a:masterClrMapping/>
  </p:clrMapOvr>
  <p:hf sldNum="0" hdr="0" ft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connect">
    <p:spTree>
      <p:nvGrpSpPr>
        <p:cNvPr id="1" name=""/>
        <p:cNvGrpSpPr/>
        <p:nvPr/>
      </p:nvGrpSpPr>
      <p:grpSpPr>
        <a:xfrm>
          <a:off x="0" y="0"/>
          <a:ext cx="0" cy="0"/>
          <a:chOff x="0" y="0"/>
          <a:chExt cx="0" cy="0"/>
        </a:xfrm>
      </p:grpSpPr>
      <p:sp>
        <p:nvSpPr>
          <p:cNvPr id="2" name="Title 1"/>
          <p:cNvSpPr>
            <a:spLocks noGrp="1"/>
          </p:cNvSpPr>
          <p:nvPr>
            <p:ph type="title" hasCustomPrompt="1"/>
          </p:nvPr>
        </p:nvSpPr>
        <p:spPr>
          <a:solidFill>
            <a:srgbClr val="C0C0C0"/>
          </a:solidFill>
        </p:spPr>
        <p:txBody>
          <a:bodyPr/>
          <a:lstStyle>
            <a:lvl1pPr algn="l">
              <a:defRPr>
                <a:solidFill>
                  <a:schemeClr val="tx1"/>
                </a:solidFill>
                <a:latin typeface="Century Gothic" panose="020B0502020202020204" pitchFamily="34" charset="0"/>
              </a:defRPr>
            </a:lvl1pPr>
          </a:lstStyle>
          <a:p>
            <a:r>
              <a:rPr lang="en-GB" dirty="0"/>
              <a:t>Title:</a:t>
            </a:r>
          </a:p>
        </p:txBody>
      </p:sp>
      <p:sp>
        <p:nvSpPr>
          <p:cNvPr id="3" name="Content Placeholder 2"/>
          <p:cNvSpPr>
            <a:spLocks noGrp="1"/>
          </p:cNvSpPr>
          <p:nvPr>
            <p:ph idx="1" hasCustomPrompt="1"/>
          </p:nvPr>
        </p:nvSpPr>
        <p:spPr>
          <a:xfrm>
            <a:off x="2735626" y="1700808"/>
            <a:ext cx="4437905" cy="3399227"/>
          </a:xfrm>
          <a:solidFill>
            <a:srgbClr val="FFFF00"/>
          </a:solidFill>
        </p:spPr>
        <p:txBody>
          <a:bodyPr/>
          <a:lstStyle>
            <a:lvl1pPr marL="0" indent="0" algn="l">
              <a:buFont typeface="Arial" panose="020B0604020202020204" pitchFamily="34" charset="0"/>
              <a:buNone/>
              <a:defRPr/>
            </a:lvl1pPr>
          </a:lstStyle>
          <a:p>
            <a:pPr lvl="0"/>
            <a:r>
              <a:rPr lang="en-US" dirty="0"/>
              <a:t>1. Spiral                  -How science works</a:t>
            </a:r>
            <a:endParaRPr lang="en-GB" dirty="0"/>
          </a:p>
        </p:txBody>
      </p:sp>
      <p:sp>
        <p:nvSpPr>
          <p:cNvPr id="9" name="Content Placeholder 2"/>
          <p:cNvSpPr>
            <a:spLocks noGrp="1"/>
          </p:cNvSpPr>
          <p:nvPr>
            <p:ph idx="10" hasCustomPrompt="1"/>
          </p:nvPr>
        </p:nvSpPr>
        <p:spPr>
          <a:xfrm>
            <a:off x="7325931" y="692697"/>
            <a:ext cx="4437905" cy="4407338"/>
          </a:xfrm>
          <a:solidFill>
            <a:schemeClr val="accent2"/>
          </a:solidFill>
        </p:spPr>
        <p:txBody>
          <a:bodyPr/>
          <a:lstStyle>
            <a:lvl1pPr marL="0" indent="0" algn="l">
              <a:buFont typeface="Arial" panose="020B0604020202020204" pitchFamily="34" charset="0"/>
              <a:buNone/>
              <a:defRPr baseline="0"/>
            </a:lvl1pPr>
          </a:lstStyle>
          <a:p>
            <a:pPr lvl="0"/>
            <a:r>
              <a:rPr lang="en-US" dirty="0"/>
              <a:t>2. Recall                 -Last lesson         -Last topic          -Last year</a:t>
            </a:r>
          </a:p>
        </p:txBody>
      </p:sp>
      <p:sp>
        <p:nvSpPr>
          <p:cNvPr id="10" name="Content Placeholder 2"/>
          <p:cNvSpPr>
            <a:spLocks noGrp="1"/>
          </p:cNvSpPr>
          <p:nvPr>
            <p:ph idx="11" hasCustomPrompt="1"/>
          </p:nvPr>
        </p:nvSpPr>
        <p:spPr>
          <a:xfrm>
            <a:off x="2735624" y="5215944"/>
            <a:ext cx="9028211" cy="1403798"/>
          </a:xfrm>
          <a:solidFill>
            <a:srgbClr val="92D050"/>
          </a:solidFill>
        </p:spPr>
        <p:txBody>
          <a:bodyPr/>
          <a:lstStyle>
            <a:lvl1pPr marL="0" indent="0" algn="l">
              <a:buNone/>
              <a:defRPr baseline="0"/>
            </a:lvl1pPr>
          </a:lstStyle>
          <a:p>
            <a:pPr lvl="0"/>
            <a:r>
              <a:rPr lang="en-US" dirty="0"/>
              <a:t>3. Challenge</a:t>
            </a:r>
          </a:p>
        </p:txBody>
      </p:sp>
    </p:spTree>
    <p:extLst>
      <p:ext uri="{BB962C8B-B14F-4D97-AF65-F5344CB8AC3E}">
        <p14:creationId xmlns:p14="http://schemas.microsoft.com/office/powerpoint/2010/main" val="2926371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connect">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2820988" y="2216824"/>
            <a:ext cx="8254843" cy="450792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Content Placeholder 10"/>
          <p:cNvSpPr>
            <a:spLocks noGrp="1"/>
          </p:cNvSpPr>
          <p:nvPr>
            <p:ph sz="quarter" idx="11" hasCustomPrompt="1"/>
          </p:nvPr>
        </p:nvSpPr>
        <p:spPr>
          <a:xfrm>
            <a:off x="2820988" y="707890"/>
            <a:ext cx="8254843" cy="1133475"/>
          </a:xfrm>
          <a:solidFill>
            <a:srgbClr val="C0C0C0"/>
          </a:solidFill>
        </p:spPr>
        <p:txBody>
          <a:bodyPr anchor="ctr"/>
          <a:lstStyle>
            <a:lvl1pPr marL="0" indent="0" algn="ctr">
              <a:buNone/>
              <a:defRPr/>
            </a:lvl1pPr>
          </a:lstStyle>
          <a:p>
            <a:pPr lvl="0"/>
            <a:r>
              <a:rPr lang="en-US" dirty="0"/>
              <a:t>Heading</a:t>
            </a:r>
          </a:p>
        </p:txBody>
      </p:sp>
    </p:spTree>
    <p:extLst>
      <p:ext uri="{BB962C8B-B14F-4D97-AF65-F5344CB8AC3E}">
        <p14:creationId xmlns:p14="http://schemas.microsoft.com/office/powerpoint/2010/main" val="25851710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1.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image" Target="../media/image1.png"/><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35626" y="692696"/>
            <a:ext cx="4437906" cy="912101"/>
          </a:xfrm>
          <a:prstGeom prst="rect">
            <a:avLst/>
          </a:prstGeom>
        </p:spPr>
        <p:txBody>
          <a:bodyPr vert="horz" lIns="91440" tIns="45720" rIns="91440" bIns="45720" rtlCol="0" anchor="ctr">
            <a:normAutofit/>
          </a:bodyPr>
          <a:lstStyle/>
          <a:p>
            <a:r>
              <a:rPr lang="en-US" dirty="0"/>
              <a:t>Title:</a:t>
            </a:r>
            <a:endParaRPr lang="en-GB" dirty="0"/>
          </a:p>
        </p:txBody>
      </p:sp>
      <p:sp>
        <p:nvSpPr>
          <p:cNvPr id="3" name="Text Placeholder 2"/>
          <p:cNvSpPr>
            <a:spLocks noGrp="1"/>
          </p:cNvSpPr>
          <p:nvPr>
            <p:ph type="body" idx="1"/>
          </p:nvPr>
        </p:nvSpPr>
        <p:spPr>
          <a:xfrm>
            <a:off x="2735626" y="1700808"/>
            <a:ext cx="8343777" cy="4992555"/>
          </a:xfrm>
          <a:prstGeom prst="rect">
            <a:avLst/>
          </a:prstGeom>
        </p:spPr>
        <p:txBody>
          <a:bodyPr vert="horz" lIns="91440" tIns="45720" rIns="91440" bIns="45720" rtlCol="0">
            <a:normAutofit/>
          </a:bodyPr>
          <a:lstStyle/>
          <a:p>
            <a:pPr marL="342900" indent="-342900">
              <a:buFont typeface="Arial" panose="020B0604020202020204" pitchFamily="34" charset="0"/>
              <a:buChar char="•"/>
            </a:pPr>
            <a:r>
              <a:rPr lang="en-GB" dirty="0"/>
              <a:t> State how Dalton arranged the elements.</a:t>
            </a:r>
          </a:p>
          <a:p>
            <a:pPr marL="342900" indent="-342900">
              <a:buFont typeface="Arial" panose="020B0604020202020204" pitchFamily="34" charset="0"/>
              <a:buChar char="•"/>
            </a:pPr>
            <a:r>
              <a:rPr lang="en-GB" dirty="0"/>
              <a:t>Describe how Mendeleev developed the structure of the periodic table.</a:t>
            </a:r>
          </a:p>
          <a:p>
            <a:pPr marL="342900" indent="-342900">
              <a:buFont typeface="Arial" panose="020B0604020202020204" pitchFamily="34" charset="0"/>
              <a:buChar char="•"/>
            </a:pPr>
            <a:r>
              <a:rPr lang="en-GB" dirty="0"/>
              <a:t>Explain how atomic structure is related to the periodic table. </a:t>
            </a:r>
          </a:p>
          <a:p>
            <a:pPr marL="342900" indent="-342900">
              <a:buFont typeface="Arial" panose="020B0604020202020204" pitchFamily="34" charset="0"/>
              <a:buChar char="•"/>
            </a:pPr>
            <a:endParaRPr lang="en-GB" dirty="0"/>
          </a:p>
          <a:p>
            <a:pPr lvl="0"/>
            <a:endParaRPr lang="en-GB" dirty="0"/>
          </a:p>
        </p:txBody>
      </p:sp>
      <p:sp>
        <p:nvSpPr>
          <p:cNvPr id="8" name="Rectangular Callout 7"/>
          <p:cNvSpPr/>
          <p:nvPr userDrawn="1"/>
        </p:nvSpPr>
        <p:spPr>
          <a:xfrm>
            <a:off x="0" y="0"/>
            <a:ext cx="2346304" cy="528059"/>
          </a:xfrm>
          <a:prstGeom prst="wedgeRectCallout">
            <a:avLst>
              <a:gd name="adj1" fmla="val 59309"/>
              <a:gd name="adj2" fmla="val -14971"/>
            </a:avLst>
          </a:prstGeom>
          <a:solidFill>
            <a:schemeClr val="tx1"/>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2667" dirty="0">
                <a:solidFill>
                  <a:srgbClr val="FFFFFF"/>
                </a:solidFill>
                <a:effectLst>
                  <a:outerShdw blurRad="38100" dist="38100" dir="2700000" algn="tl">
                    <a:srgbClr val="000000">
                      <a:alpha val="43137"/>
                    </a:srgbClr>
                  </a:outerShdw>
                </a:effectLst>
                <a:latin typeface="Century Gothic" panose="020B0502020202020204" pitchFamily="34" charset="0"/>
              </a:rPr>
              <a:t>Big Question</a:t>
            </a:r>
          </a:p>
        </p:txBody>
      </p:sp>
      <p:sp>
        <p:nvSpPr>
          <p:cNvPr id="14" name="Rectangle 13"/>
          <p:cNvSpPr/>
          <p:nvPr userDrawn="1"/>
        </p:nvSpPr>
        <p:spPr>
          <a:xfrm>
            <a:off x="2543604" y="6128"/>
            <a:ext cx="8536921" cy="528059"/>
          </a:xfrm>
          <a:prstGeom prst="rect">
            <a:avLst/>
          </a:prstGeom>
          <a:solidFill>
            <a:schemeClr val="tx1"/>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2000" dirty="0">
                <a:solidFill>
                  <a:srgbClr val="FFFFFF"/>
                </a:solidFill>
                <a:latin typeface="Century Gothic" panose="020B0502020202020204" pitchFamily="34" charset="0"/>
              </a:rPr>
              <a:t>How did Mendeleev arrange the elements</a:t>
            </a:r>
            <a:r>
              <a:rPr lang="en-GB" sz="2000" baseline="0" dirty="0">
                <a:solidFill>
                  <a:srgbClr val="FFFFFF"/>
                </a:solidFill>
                <a:latin typeface="Century Gothic" panose="020B0502020202020204" pitchFamily="34" charset="0"/>
              </a:rPr>
              <a:t> in the periodic table?</a:t>
            </a:r>
            <a:endParaRPr lang="en-GB" sz="2000" dirty="0">
              <a:solidFill>
                <a:srgbClr val="FFFFFF"/>
              </a:solidFill>
              <a:latin typeface="Century Gothic" panose="020B0502020202020204" pitchFamily="34" charset="0"/>
            </a:endParaRPr>
          </a:p>
        </p:txBody>
      </p:sp>
      <p:sp>
        <p:nvSpPr>
          <p:cNvPr id="17" name="Rounded Rectangle 16"/>
          <p:cNvSpPr/>
          <p:nvPr userDrawn="1"/>
        </p:nvSpPr>
        <p:spPr>
          <a:xfrm>
            <a:off x="0" y="4032450"/>
            <a:ext cx="2592288" cy="1440160"/>
          </a:xfrm>
          <a:prstGeom prst="roundRect">
            <a:avLst/>
          </a:prstGeom>
          <a:solidFill>
            <a:srgbClr val="FFCC99"/>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r>
              <a:rPr lang="en-GB" sz="1600">
                <a:solidFill>
                  <a:srgbClr val="000000"/>
                </a:solidFill>
                <a:latin typeface="Century Gothic" panose="020B0502020202020204" pitchFamily="34" charset="0"/>
              </a:rPr>
              <a:t>Explain how atomic structure is related to the periodic table. </a:t>
            </a:r>
            <a:endParaRPr lang="en-GB" sz="1600" dirty="0">
              <a:solidFill>
                <a:srgbClr val="000000"/>
              </a:solidFill>
              <a:latin typeface="Century Gothic" panose="020B0502020202020204" pitchFamily="34" charset="0"/>
            </a:endParaRPr>
          </a:p>
        </p:txBody>
      </p:sp>
      <p:sp>
        <p:nvSpPr>
          <p:cNvPr id="19" name="Rounded Rectangle 18"/>
          <p:cNvSpPr/>
          <p:nvPr userDrawn="1"/>
        </p:nvSpPr>
        <p:spPr>
          <a:xfrm>
            <a:off x="-1123" y="1056118"/>
            <a:ext cx="2592288" cy="1440160"/>
          </a:xfrm>
          <a:prstGeom prst="roundRect">
            <a:avLst/>
          </a:prstGeom>
          <a:solidFill>
            <a:srgbClr val="FFCC99"/>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r>
              <a:rPr lang="en-GB" dirty="0">
                <a:solidFill>
                  <a:srgbClr val="000000"/>
                </a:solidFill>
                <a:latin typeface="Century Gothic" panose="020B0502020202020204" pitchFamily="34" charset="0"/>
              </a:rPr>
              <a:t>State how Dalton and Newton arranged the elements.</a:t>
            </a:r>
          </a:p>
        </p:txBody>
      </p:sp>
      <p:sp>
        <p:nvSpPr>
          <p:cNvPr id="23" name="Rounded Rectangle 22"/>
          <p:cNvSpPr/>
          <p:nvPr userDrawn="1"/>
        </p:nvSpPr>
        <p:spPr>
          <a:xfrm>
            <a:off x="-1123" y="2544284"/>
            <a:ext cx="2592288" cy="1440160"/>
          </a:xfrm>
          <a:prstGeom prst="roundRect">
            <a:avLst/>
          </a:prstGeom>
          <a:solidFill>
            <a:srgbClr val="FFCC99"/>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buFont typeface="Arial" panose="020B0604020202020204" pitchFamily="34" charset="0"/>
              <a:buNone/>
            </a:pPr>
            <a:r>
              <a:rPr lang="en-GB">
                <a:solidFill>
                  <a:prstClr val="black"/>
                </a:solidFill>
                <a:latin typeface="Century Gothic" panose="020B0502020202020204" pitchFamily="34" charset="0"/>
              </a:rPr>
              <a:t>Describe how Mendeleev developed the structure of the periodic table.</a:t>
            </a:r>
            <a:endParaRPr lang="en-GB" dirty="0">
              <a:solidFill>
                <a:prstClr val="black"/>
              </a:solidFill>
              <a:latin typeface="Century Gothic" panose="020B0502020202020204" pitchFamily="34" charset="0"/>
            </a:endParaRPr>
          </a:p>
        </p:txBody>
      </p:sp>
      <p:pic>
        <p:nvPicPr>
          <p:cNvPr id="15" name="Picture 2" descr="Image result for bluecoat meres academy"/>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1080526" y="68627"/>
            <a:ext cx="1111474" cy="1111474"/>
          </a:xfrm>
          <a:prstGeom prst="rect">
            <a:avLst/>
          </a:prstGeom>
          <a:noFill/>
          <a:extLst>
            <a:ext uri="{909E8E84-426E-40DD-AFC4-6F175D3DCCD1}">
              <a14:hiddenFill xmlns:a14="http://schemas.microsoft.com/office/drawing/2010/main">
                <a:solidFill>
                  <a:srgbClr val="FFFFFF"/>
                </a:solidFill>
              </a14:hiddenFill>
            </a:ext>
          </a:extLst>
        </p:spPr>
      </p:pic>
      <p:sp>
        <p:nvSpPr>
          <p:cNvPr id="18" name="Rounded Rectangle 17"/>
          <p:cNvSpPr/>
          <p:nvPr userDrawn="1"/>
        </p:nvSpPr>
        <p:spPr>
          <a:xfrm>
            <a:off x="0" y="5472610"/>
            <a:ext cx="2592288" cy="1337384"/>
          </a:xfrm>
          <a:prstGeom prst="roundRect">
            <a:avLst/>
          </a:prstGeom>
          <a:solidFill>
            <a:srgbClr val="C0C0C0"/>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r>
              <a:rPr lang="en-GB" sz="1600" b="1" dirty="0">
                <a:solidFill>
                  <a:srgbClr val="000000"/>
                </a:solidFill>
                <a:latin typeface="Century Gothic" panose="020B0502020202020204" pitchFamily="34" charset="0"/>
              </a:rPr>
              <a:t>Key words: Dalton,</a:t>
            </a:r>
            <a:r>
              <a:rPr lang="en-GB" sz="1600" b="1" baseline="0" dirty="0">
                <a:solidFill>
                  <a:srgbClr val="000000"/>
                </a:solidFill>
                <a:latin typeface="Century Gothic" panose="020B0502020202020204" pitchFamily="34" charset="0"/>
              </a:rPr>
              <a:t> Mendeleev, Periodic table, properties</a:t>
            </a:r>
            <a:endParaRPr lang="en-GB" sz="1600" b="1" dirty="0">
              <a:solidFill>
                <a:srgbClr val="000000"/>
              </a:solidFill>
              <a:latin typeface="Century Gothic" panose="020B0502020202020204" pitchFamily="34" charset="0"/>
            </a:endParaRPr>
          </a:p>
        </p:txBody>
      </p:sp>
      <p:sp>
        <p:nvSpPr>
          <p:cNvPr id="16" name="Rectangular Callout 15"/>
          <p:cNvSpPr/>
          <p:nvPr userDrawn="1"/>
        </p:nvSpPr>
        <p:spPr>
          <a:xfrm>
            <a:off x="-1123" y="528059"/>
            <a:ext cx="2346304" cy="480053"/>
          </a:xfrm>
          <a:prstGeom prst="wedgeRectCallout">
            <a:avLst>
              <a:gd name="adj1" fmla="val -11822"/>
              <a:gd name="adj2" fmla="val 78300"/>
            </a:avLst>
          </a:prstGeom>
          <a:solidFill>
            <a:schemeClr val="tx1"/>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2400" dirty="0">
                <a:solidFill>
                  <a:srgbClr val="FFFFFF"/>
                </a:solidFill>
                <a:effectLst>
                  <a:outerShdw blurRad="38100" dist="38100" dir="2700000" algn="tl">
                    <a:srgbClr val="000000">
                      <a:alpha val="43137"/>
                    </a:srgbClr>
                  </a:outerShdw>
                </a:effectLst>
                <a:latin typeface="Century Gothic" panose="020B0502020202020204" pitchFamily="34" charset="0"/>
              </a:rPr>
              <a:t>Outcomes</a:t>
            </a:r>
          </a:p>
        </p:txBody>
      </p:sp>
    </p:spTree>
    <p:extLst>
      <p:ext uri="{BB962C8B-B14F-4D97-AF65-F5344CB8AC3E}">
        <p14:creationId xmlns:p14="http://schemas.microsoft.com/office/powerpoint/2010/main" val="121929336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Lst>
  <p:hf sldNum="0" hdr="0" ftr="0"/>
  <p:txStyles>
    <p:titleStyle>
      <a:lvl1pPr algn="ctr" defTabSz="1219170" rtl="0" eaLnBrk="1" latinLnBrk="0" hangingPunct="1">
        <a:spcBef>
          <a:spcPct val="0"/>
        </a:spcBef>
        <a:buNone/>
        <a:defRPr sz="4267" kern="1200">
          <a:solidFill>
            <a:schemeClr val="tx1"/>
          </a:solidFill>
          <a:latin typeface="Century Gothic" panose="020B0502020202020204" pitchFamily="34" charset="0"/>
          <a:ea typeface="+mj-ea"/>
          <a:cs typeface="+mj-cs"/>
        </a:defRPr>
      </a:lvl1pPr>
    </p:titleStyle>
    <p:bodyStyle>
      <a:lvl1pPr marL="342900" indent="-342900" algn="l" defTabSz="1219170" rtl="0" eaLnBrk="1" latinLnBrk="0" hangingPunct="1">
        <a:spcBef>
          <a:spcPct val="20000"/>
        </a:spcBef>
        <a:buFont typeface="Arial" panose="020B0604020202020204" pitchFamily="34" charset="0"/>
        <a:buChar char="•"/>
        <a:defRPr sz="4267" kern="1200">
          <a:solidFill>
            <a:schemeClr val="tx1"/>
          </a:solidFill>
          <a:latin typeface="Century Gothic" panose="020B0502020202020204" pitchFamily="34" charset="0"/>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Century Gothic" panose="020B0502020202020204" pitchFamily="34" charset="0"/>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Century Gothic" panose="020B0502020202020204" pitchFamily="34" charset="0"/>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Century Gothic" panose="020B0502020202020204" pitchFamily="34" charset="0"/>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Century Gothic" panose="020B0502020202020204" pitchFamily="34" charset="0"/>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35626" y="692696"/>
            <a:ext cx="4437906" cy="912101"/>
          </a:xfrm>
          <a:prstGeom prst="rect">
            <a:avLst/>
          </a:prstGeom>
        </p:spPr>
        <p:txBody>
          <a:bodyPr vert="horz" lIns="91440" tIns="45720" rIns="91440" bIns="45720" rtlCol="0" anchor="ctr">
            <a:normAutofit/>
          </a:bodyPr>
          <a:lstStyle/>
          <a:p>
            <a:r>
              <a:rPr lang="en-US" dirty="0"/>
              <a:t>Title:</a:t>
            </a:r>
            <a:endParaRPr lang="en-GB" dirty="0"/>
          </a:p>
        </p:txBody>
      </p:sp>
      <p:sp>
        <p:nvSpPr>
          <p:cNvPr id="3" name="Text Placeholder 2"/>
          <p:cNvSpPr>
            <a:spLocks noGrp="1"/>
          </p:cNvSpPr>
          <p:nvPr>
            <p:ph type="body" idx="1"/>
          </p:nvPr>
        </p:nvSpPr>
        <p:spPr>
          <a:xfrm>
            <a:off x="2735626" y="1700808"/>
            <a:ext cx="8343777" cy="4992555"/>
          </a:xfrm>
          <a:prstGeom prst="rect">
            <a:avLst/>
          </a:prstGeom>
        </p:spPr>
        <p:txBody>
          <a:bodyPr vert="horz" lIns="91440" tIns="45720" rIns="91440" bIns="45720" rtlCol="0">
            <a:normAutofit/>
          </a:bodyPr>
          <a:lstStyle/>
          <a:p>
            <a:pPr marL="342900" indent="-342900">
              <a:buFont typeface="Arial" panose="020B0604020202020204" pitchFamily="34" charset="0"/>
              <a:buChar char="•"/>
            </a:pPr>
            <a:r>
              <a:rPr lang="en-GB" dirty="0"/>
              <a:t>State the difference between metals and non-metals. </a:t>
            </a:r>
          </a:p>
          <a:p>
            <a:pPr marL="342900" indent="-342900">
              <a:buFont typeface="Arial" panose="020B0604020202020204" pitchFamily="34" charset="0"/>
              <a:buChar char="•"/>
            </a:pPr>
            <a:r>
              <a:rPr lang="en-GB" dirty="0"/>
              <a:t>Describe the structure of the periodic table.</a:t>
            </a:r>
          </a:p>
          <a:p>
            <a:pPr marL="342900" indent="-342900">
              <a:buFont typeface="Arial" panose="020B0604020202020204" pitchFamily="34" charset="0"/>
              <a:buChar char="•"/>
            </a:pPr>
            <a:r>
              <a:rPr lang="en-GB" dirty="0"/>
              <a:t>Explain why noble gases are unreactive.</a:t>
            </a:r>
          </a:p>
          <a:p>
            <a:pPr marL="342900" indent="-342900">
              <a:buFont typeface="Arial" panose="020B0604020202020204" pitchFamily="34" charset="0"/>
              <a:buChar char="•"/>
            </a:pPr>
            <a:r>
              <a:rPr lang="en-GB" dirty="0"/>
              <a:t> </a:t>
            </a:r>
          </a:p>
          <a:p>
            <a:pPr lvl="0"/>
            <a:endParaRPr lang="en-GB" dirty="0"/>
          </a:p>
        </p:txBody>
      </p:sp>
      <p:sp>
        <p:nvSpPr>
          <p:cNvPr id="8" name="Rectangular Callout 7"/>
          <p:cNvSpPr/>
          <p:nvPr userDrawn="1"/>
        </p:nvSpPr>
        <p:spPr>
          <a:xfrm>
            <a:off x="0" y="0"/>
            <a:ext cx="2346304" cy="528059"/>
          </a:xfrm>
          <a:prstGeom prst="wedgeRectCallout">
            <a:avLst>
              <a:gd name="adj1" fmla="val 59309"/>
              <a:gd name="adj2" fmla="val -14971"/>
            </a:avLst>
          </a:prstGeom>
          <a:solidFill>
            <a:schemeClr val="tx1"/>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2667" dirty="0">
                <a:solidFill>
                  <a:srgbClr val="FFFFFF"/>
                </a:solidFill>
                <a:effectLst>
                  <a:outerShdw blurRad="38100" dist="38100" dir="2700000" algn="tl">
                    <a:srgbClr val="000000">
                      <a:alpha val="43137"/>
                    </a:srgbClr>
                  </a:outerShdw>
                </a:effectLst>
                <a:latin typeface="Century Gothic" panose="020B0502020202020204" pitchFamily="34" charset="0"/>
              </a:rPr>
              <a:t>Big Question</a:t>
            </a:r>
          </a:p>
        </p:txBody>
      </p:sp>
      <p:sp>
        <p:nvSpPr>
          <p:cNvPr id="14" name="Rectangle 13"/>
          <p:cNvSpPr/>
          <p:nvPr userDrawn="1"/>
        </p:nvSpPr>
        <p:spPr>
          <a:xfrm>
            <a:off x="2543604" y="6128"/>
            <a:ext cx="8536921" cy="528059"/>
          </a:xfrm>
          <a:prstGeom prst="rect">
            <a:avLst/>
          </a:prstGeom>
          <a:solidFill>
            <a:schemeClr val="tx1"/>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2400" dirty="0">
                <a:solidFill>
                  <a:srgbClr val="FFFFFF"/>
                </a:solidFill>
                <a:latin typeface="Century Gothic" panose="020B0502020202020204" pitchFamily="34" charset="0"/>
              </a:rPr>
              <a:t>Why are the noble</a:t>
            </a:r>
            <a:r>
              <a:rPr lang="en-GB" sz="2400" baseline="0" dirty="0">
                <a:solidFill>
                  <a:srgbClr val="FFFFFF"/>
                </a:solidFill>
                <a:latin typeface="Century Gothic" panose="020B0502020202020204" pitchFamily="34" charset="0"/>
              </a:rPr>
              <a:t> gases so unreactive?</a:t>
            </a:r>
            <a:endParaRPr lang="en-GB" sz="2400" dirty="0">
              <a:solidFill>
                <a:srgbClr val="FFFFFF"/>
              </a:solidFill>
              <a:latin typeface="Century Gothic" panose="020B0502020202020204" pitchFamily="34" charset="0"/>
            </a:endParaRPr>
          </a:p>
        </p:txBody>
      </p:sp>
      <p:sp>
        <p:nvSpPr>
          <p:cNvPr id="17" name="Rounded Rectangle 16"/>
          <p:cNvSpPr/>
          <p:nvPr userDrawn="1"/>
        </p:nvSpPr>
        <p:spPr>
          <a:xfrm>
            <a:off x="0" y="4032450"/>
            <a:ext cx="2592288" cy="1440160"/>
          </a:xfrm>
          <a:prstGeom prst="roundRect">
            <a:avLst/>
          </a:prstGeom>
          <a:solidFill>
            <a:srgbClr val="FFCC99"/>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r>
              <a:rPr lang="en-GB" sz="1600">
                <a:solidFill>
                  <a:srgbClr val="000000"/>
                </a:solidFill>
                <a:latin typeface="Century Gothic" panose="020B0502020202020204" pitchFamily="34" charset="0"/>
              </a:rPr>
              <a:t>Explain why noble gases are unreactive.</a:t>
            </a:r>
            <a:endParaRPr lang="en-GB" sz="1600" dirty="0">
              <a:solidFill>
                <a:srgbClr val="000000"/>
              </a:solidFill>
              <a:latin typeface="Century Gothic" panose="020B0502020202020204" pitchFamily="34" charset="0"/>
            </a:endParaRPr>
          </a:p>
        </p:txBody>
      </p:sp>
      <p:sp>
        <p:nvSpPr>
          <p:cNvPr id="19" name="Rounded Rectangle 18"/>
          <p:cNvSpPr/>
          <p:nvPr userDrawn="1"/>
        </p:nvSpPr>
        <p:spPr>
          <a:xfrm>
            <a:off x="-1123" y="1056118"/>
            <a:ext cx="2592288" cy="1440160"/>
          </a:xfrm>
          <a:prstGeom prst="roundRect">
            <a:avLst/>
          </a:prstGeom>
          <a:solidFill>
            <a:srgbClr val="FFCC99"/>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r>
              <a:rPr lang="en-GB">
                <a:solidFill>
                  <a:srgbClr val="000000"/>
                </a:solidFill>
                <a:latin typeface="Century Gothic" panose="020B0502020202020204" pitchFamily="34" charset="0"/>
              </a:rPr>
              <a:t>State the difference between metals and non-metals. </a:t>
            </a:r>
            <a:endParaRPr lang="en-GB" dirty="0">
              <a:solidFill>
                <a:srgbClr val="000000"/>
              </a:solidFill>
              <a:latin typeface="Century Gothic" panose="020B0502020202020204" pitchFamily="34" charset="0"/>
            </a:endParaRPr>
          </a:p>
        </p:txBody>
      </p:sp>
      <p:sp>
        <p:nvSpPr>
          <p:cNvPr id="23" name="Rounded Rectangle 22"/>
          <p:cNvSpPr/>
          <p:nvPr userDrawn="1"/>
        </p:nvSpPr>
        <p:spPr>
          <a:xfrm>
            <a:off x="-1123" y="2544284"/>
            <a:ext cx="2592288" cy="1440160"/>
          </a:xfrm>
          <a:prstGeom prst="roundRect">
            <a:avLst/>
          </a:prstGeom>
          <a:solidFill>
            <a:srgbClr val="FFCC99"/>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buFont typeface="Arial" panose="020B0604020202020204" pitchFamily="34" charset="0"/>
              <a:buNone/>
            </a:pPr>
            <a:r>
              <a:rPr lang="en-GB">
                <a:solidFill>
                  <a:prstClr val="black"/>
                </a:solidFill>
                <a:latin typeface="Century Gothic" panose="020B0502020202020204" pitchFamily="34" charset="0"/>
              </a:rPr>
              <a:t>Describe the structure of the periodic table.</a:t>
            </a:r>
            <a:endParaRPr lang="en-GB" dirty="0">
              <a:solidFill>
                <a:prstClr val="black"/>
              </a:solidFill>
              <a:latin typeface="Century Gothic" panose="020B0502020202020204" pitchFamily="34" charset="0"/>
            </a:endParaRPr>
          </a:p>
        </p:txBody>
      </p:sp>
      <p:pic>
        <p:nvPicPr>
          <p:cNvPr id="15" name="Picture 2" descr="Image result for bluecoat meres academy"/>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1080526" y="68627"/>
            <a:ext cx="1111474" cy="1111474"/>
          </a:xfrm>
          <a:prstGeom prst="rect">
            <a:avLst/>
          </a:prstGeom>
          <a:noFill/>
          <a:extLst>
            <a:ext uri="{909E8E84-426E-40DD-AFC4-6F175D3DCCD1}">
              <a14:hiddenFill xmlns:a14="http://schemas.microsoft.com/office/drawing/2010/main">
                <a:solidFill>
                  <a:srgbClr val="FFFFFF"/>
                </a:solidFill>
              </a14:hiddenFill>
            </a:ext>
          </a:extLst>
        </p:spPr>
      </p:pic>
      <p:sp>
        <p:nvSpPr>
          <p:cNvPr id="18" name="Rounded Rectangle 17"/>
          <p:cNvSpPr/>
          <p:nvPr userDrawn="1"/>
        </p:nvSpPr>
        <p:spPr>
          <a:xfrm>
            <a:off x="0" y="5472610"/>
            <a:ext cx="2592288" cy="1337384"/>
          </a:xfrm>
          <a:prstGeom prst="roundRect">
            <a:avLst/>
          </a:prstGeom>
          <a:solidFill>
            <a:srgbClr val="C0C0C0"/>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r>
              <a:rPr lang="en-GB" sz="1600" b="1" dirty="0">
                <a:solidFill>
                  <a:srgbClr val="000000"/>
                </a:solidFill>
                <a:latin typeface="Century Gothic" panose="020B0502020202020204" pitchFamily="34" charset="0"/>
              </a:rPr>
              <a:t>Key words: metals, non-metals, semi-metals,</a:t>
            </a:r>
            <a:r>
              <a:rPr lang="en-GB" sz="1600" b="1" baseline="0" dirty="0">
                <a:solidFill>
                  <a:srgbClr val="000000"/>
                </a:solidFill>
                <a:latin typeface="Century Gothic" panose="020B0502020202020204" pitchFamily="34" charset="0"/>
              </a:rPr>
              <a:t> reactivity</a:t>
            </a:r>
            <a:endParaRPr lang="en-GB" sz="1600" b="1" dirty="0">
              <a:solidFill>
                <a:srgbClr val="000000"/>
              </a:solidFill>
              <a:latin typeface="Century Gothic" panose="020B0502020202020204" pitchFamily="34" charset="0"/>
            </a:endParaRPr>
          </a:p>
        </p:txBody>
      </p:sp>
      <p:sp>
        <p:nvSpPr>
          <p:cNvPr id="16" name="Rectangular Callout 15"/>
          <p:cNvSpPr/>
          <p:nvPr userDrawn="1"/>
        </p:nvSpPr>
        <p:spPr>
          <a:xfrm>
            <a:off x="-1123" y="528059"/>
            <a:ext cx="2346304" cy="480053"/>
          </a:xfrm>
          <a:prstGeom prst="wedgeRectCallout">
            <a:avLst>
              <a:gd name="adj1" fmla="val -11822"/>
              <a:gd name="adj2" fmla="val 78300"/>
            </a:avLst>
          </a:prstGeom>
          <a:solidFill>
            <a:schemeClr val="tx1"/>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2400" dirty="0">
                <a:solidFill>
                  <a:srgbClr val="FFFFFF"/>
                </a:solidFill>
                <a:effectLst>
                  <a:outerShdw blurRad="38100" dist="38100" dir="2700000" algn="tl">
                    <a:srgbClr val="000000">
                      <a:alpha val="43137"/>
                    </a:srgbClr>
                  </a:outerShdw>
                </a:effectLst>
                <a:latin typeface="Century Gothic" panose="020B0502020202020204" pitchFamily="34" charset="0"/>
              </a:rPr>
              <a:t>Outcomes</a:t>
            </a:r>
          </a:p>
        </p:txBody>
      </p:sp>
    </p:spTree>
    <p:extLst>
      <p:ext uri="{BB962C8B-B14F-4D97-AF65-F5344CB8AC3E}">
        <p14:creationId xmlns:p14="http://schemas.microsoft.com/office/powerpoint/2010/main" val="393909513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Lst>
  <p:hf sldNum="0" hdr="0" ftr="0"/>
  <p:txStyles>
    <p:titleStyle>
      <a:lvl1pPr algn="ctr" defTabSz="1219170" rtl="0" eaLnBrk="1" latinLnBrk="0" hangingPunct="1">
        <a:spcBef>
          <a:spcPct val="0"/>
        </a:spcBef>
        <a:buNone/>
        <a:defRPr sz="4267" kern="1200">
          <a:solidFill>
            <a:schemeClr val="tx1"/>
          </a:solidFill>
          <a:latin typeface="Century Gothic" panose="020B0502020202020204" pitchFamily="34" charset="0"/>
          <a:ea typeface="+mj-ea"/>
          <a:cs typeface="+mj-cs"/>
        </a:defRPr>
      </a:lvl1pPr>
    </p:titleStyle>
    <p:bodyStyle>
      <a:lvl1pPr marL="342900" indent="-342900" algn="l" defTabSz="1219170" rtl="0" eaLnBrk="1" latinLnBrk="0" hangingPunct="1">
        <a:spcBef>
          <a:spcPct val="20000"/>
        </a:spcBef>
        <a:buFont typeface="Arial" panose="020B0604020202020204" pitchFamily="34" charset="0"/>
        <a:buChar char="•"/>
        <a:defRPr sz="4267" kern="1200">
          <a:solidFill>
            <a:schemeClr val="tx1"/>
          </a:solidFill>
          <a:latin typeface="Century Gothic" panose="020B0502020202020204" pitchFamily="34" charset="0"/>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Century Gothic" panose="020B0502020202020204" pitchFamily="34" charset="0"/>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Century Gothic" panose="020B0502020202020204" pitchFamily="34" charset="0"/>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Century Gothic" panose="020B0502020202020204" pitchFamily="34" charset="0"/>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Century Gothic" panose="020B0502020202020204" pitchFamily="34" charset="0"/>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pic>
        <p:nvPicPr>
          <p:cNvPr id="1026" name="Picture 2" descr="Image result for bluecoat meres academy"/>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625"/>
            <a:ext cx="1111474" cy="1111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0200958"/>
      </p:ext>
    </p:extLst>
  </p:cSld>
  <p:clrMap bg1="lt1" tx1="dk1" bg2="lt2" tx2="dk2" accent1="accent1" accent2="accent2" accent3="accent3" accent4="accent4" accent5="accent5" accent6="accent6" hlink="hlink" folHlink="folHlink"/>
  <p:sldLayoutIdLst>
    <p:sldLayoutId id="2147483673" r:id="rId1"/>
  </p:sldLayoutIdLst>
  <p:hf sldNum="0" hdr="0" ftr="0"/>
  <p:txStyles>
    <p:titleStyle>
      <a:lvl1pPr algn="ctr" defTabSz="1219170" rtl="0" eaLnBrk="1" latinLnBrk="0" hangingPunct="1">
        <a:spcBef>
          <a:spcPct val="0"/>
        </a:spcBef>
        <a:buNone/>
        <a:defRPr sz="4800"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35626" y="692696"/>
            <a:ext cx="4437906" cy="912101"/>
          </a:xfrm>
          <a:prstGeom prst="rect">
            <a:avLst/>
          </a:prstGeom>
        </p:spPr>
        <p:txBody>
          <a:bodyPr vert="horz" lIns="91440" tIns="45720" rIns="91440" bIns="45720" rtlCol="0" anchor="ctr">
            <a:normAutofit/>
          </a:bodyPr>
          <a:lstStyle/>
          <a:p>
            <a:r>
              <a:rPr lang="en-US" dirty="0"/>
              <a:t>Title:</a:t>
            </a:r>
            <a:endParaRPr lang="en-GB" dirty="0"/>
          </a:p>
        </p:txBody>
      </p:sp>
      <p:sp>
        <p:nvSpPr>
          <p:cNvPr id="3" name="Text Placeholder 2"/>
          <p:cNvSpPr>
            <a:spLocks noGrp="1"/>
          </p:cNvSpPr>
          <p:nvPr>
            <p:ph type="body" idx="1"/>
          </p:nvPr>
        </p:nvSpPr>
        <p:spPr>
          <a:xfrm>
            <a:off x="2735626" y="1700808"/>
            <a:ext cx="8343777" cy="4992555"/>
          </a:xfrm>
          <a:prstGeom prst="rect">
            <a:avLst/>
          </a:prstGeom>
        </p:spPr>
        <p:txBody>
          <a:bodyPr vert="horz" lIns="91440" tIns="45720" rIns="91440" bIns="45720" rtlCol="0">
            <a:normAutofit/>
          </a:bodyPr>
          <a:lstStyle/>
          <a:p>
            <a:pPr marL="342900" indent="-342900">
              <a:buFont typeface="Arial" panose="020B0604020202020204" pitchFamily="34" charset="0"/>
              <a:buChar char="•"/>
            </a:pPr>
            <a:r>
              <a:rPr lang="en-GB" dirty="0"/>
              <a:t> Describe the behaviour of the alkali metals. </a:t>
            </a:r>
          </a:p>
          <a:p>
            <a:pPr marL="342900" indent="-342900">
              <a:buFont typeface="Arial" panose="020B0604020202020204" pitchFamily="34" charset="0"/>
              <a:buChar char="•"/>
            </a:pPr>
            <a:r>
              <a:rPr lang="en-GB" dirty="0"/>
              <a:t>Explain how the reactivity of alkali metals changes as you go down the group. </a:t>
            </a:r>
          </a:p>
          <a:p>
            <a:pPr marL="342900" indent="-342900">
              <a:buFont typeface="Arial" panose="020B0604020202020204" pitchFamily="34" charset="0"/>
              <a:buChar char="•"/>
            </a:pPr>
            <a:r>
              <a:rPr lang="en-GB" dirty="0"/>
              <a:t>Predict the products of reactions of the alkali metals.</a:t>
            </a:r>
          </a:p>
          <a:p>
            <a:pPr marL="342900" indent="-342900">
              <a:buFont typeface="Arial" panose="020B0604020202020204" pitchFamily="34" charset="0"/>
              <a:buChar char="•"/>
            </a:pPr>
            <a:endParaRPr lang="en-GB" dirty="0"/>
          </a:p>
          <a:p>
            <a:pPr lvl="0"/>
            <a:endParaRPr lang="en-GB" dirty="0"/>
          </a:p>
        </p:txBody>
      </p:sp>
      <p:sp>
        <p:nvSpPr>
          <p:cNvPr id="8" name="Rectangular Callout 7"/>
          <p:cNvSpPr/>
          <p:nvPr userDrawn="1"/>
        </p:nvSpPr>
        <p:spPr>
          <a:xfrm>
            <a:off x="0" y="0"/>
            <a:ext cx="2346304" cy="528059"/>
          </a:xfrm>
          <a:prstGeom prst="wedgeRectCallout">
            <a:avLst>
              <a:gd name="adj1" fmla="val 59309"/>
              <a:gd name="adj2" fmla="val -14971"/>
            </a:avLst>
          </a:prstGeom>
          <a:solidFill>
            <a:schemeClr val="tx1"/>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2667" dirty="0">
                <a:solidFill>
                  <a:srgbClr val="FFFFFF"/>
                </a:solidFill>
                <a:effectLst>
                  <a:outerShdw blurRad="38100" dist="38100" dir="2700000" algn="tl">
                    <a:srgbClr val="000000">
                      <a:alpha val="43137"/>
                    </a:srgbClr>
                  </a:outerShdw>
                </a:effectLst>
                <a:latin typeface="Century Gothic" panose="020B0502020202020204" pitchFamily="34" charset="0"/>
              </a:rPr>
              <a:t>Big Question</a:t>
            </a:r>
          </a:p>
        </p:txBody>
      </p:sp>
      <p:sp>
        <p:nvSpPr>
          <p:cNvPr id="14" name="Rectangle 13"/>
          <p:cNvSpPr/>
          <p:nvPr userDrawn="1"/>
        </p:nvSpPr>
        <p:spPr>
          <a:xfrm>
            <a:off x="2543604" y="6128"/>
            <a:ext cx="8536921" cy="528059"/>
          </a:xfrm>
          <a:prstGeom prst="rect">
            <a:avLst/>
          </a:prstGeom>
          <a:solidFill>
            <a:schemeClr val="tx1"/>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2400" dirty="0">
                <a:solidFill>
                  <a:srgbClr val="FFFFFF"/>
                </a:solidFill>
                <a:latin typeface="Century Gothic" panose="020B0502020202020204" pitchFamily="34" charset="0"/>
              </a:rPr>
              <a:t>Which alkali</a:t>
            </a:r>
            <a:r>
              <a:rPr lang="en-GB" sz="2400" baseline="0" dirty="0">
                <a:solidFill>
                  <a:srgbClr val="FFFFFF"/>
                </a:solidFill>
                <a:latin typeface="Century Gothic" panose="020B0502020202020204" pitchFamily="34" charset="0"/>
              </a:rPr>
              <a:t> metal is the most reactive?</a:t>
            </a:r>
            <a:endParaRPr lang="en-GB" sz="2400" dirty="0">
              <a:solidFill>
                <a:srgbClr val="FFFFFF"/>
              </a:solidFill>
              <a:latin typeface="Century Gothic" panose="020B0502020202020204" pitchFamily="34" charset="0"/>
            </a:endParaRPr>
          </a:p>
        </p:txBody>
      </p:sp>
      <p:sp>
        <p:nvSpPr>
          <p:cNvPr id="17" name="Rounded Rectangle 16"/>
          <p:cNvSpPr/>
          <p:nvPr userDrawn="1"/>
        </p:nvSpPr>
        <p:spPr>
          <a:xfrm>
            <a:off x="0" y="4032450"/>
            <a:ext cx="2592288" cy="1440160"/>
          </a:xfrm>
          <a:prstGeom prst="roundRect">
            <a:avLst/>
          </a:prstGeom>
          <a:solidFill>
            <a:srgbClr val="FFCC99"/>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r>
              <a:rPr lang="en-GB" sz="1600">
                <a:solidFill>
                  <a:srgbClr val="000000"/>
                </a:solidFill>
                <a:latin typeface="Century Gothic" panose="020B0502020202020204" pitchFamily="34" charset="0"/>
              </a:rPr>
              <a:t>Predict the products of reactions of the alkali metals.</a:t>
            </a:r>
            <a:endParaRPr lang="en-GB" sz="1600" dirty="0">
              <a:solidFill>
                <a:srgbClr val="000000"/>
              </a:solidFill>
              <a:latin typeface="Century Gothic" panose="020B0502020202020204" pitchFamily="34" charset="0"/>
            </a:endParaRPr>
          </a:p>
        </p:txBody>
      </p:sp>
      <p:sp>
        <p:nvSpPr>
          <p:cNvPr id="19" name="Rounded Rectangle 18"/>
          <p:cNvSpPr/>
          <p:nvPr userDrawn="1"/>
        </p:nvSpPr>
        <p:spPr>
          <a:xfrm>
            <a:off x="-1123" y="1056118"/>
            <a:ext cx="2592288" cy="1440160"/>
          </a:xfrm>
          <a:prstGeom prst="roundRect">
            <a:avLst/>
          </a:prstGeom>
          <a:solidFill>
            <a:srgbClr val="FFCC99"/>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r>
              <a:rPr lang="en-GB">
                <a:solidFill>
                  <a:srgbClr val="000000"/>
                </a:solidFill>
                <a:latin typeface="Century Gothic" panose="020B0502020202020204" pitchFamily="34" charset="0"/>
              </a:rPr>
              <a:t>Describe the behaviour of the alkali metals. </a:t>
            </a:r>
            <a:endParaRPr lang="en-GB" dirty="0">
              <a:solidFill>
                <a:srgbClr val="000000"/>
              </a:solidFill>
              <a:latin typeface="Century Gothic" panose="020B0502020202020204" pitchFamily="34" charset="0"/>
            </a:endParaRPr>
          </a:p>
        </p:txBody>
      </p:sp>
      <p:sp>
        <p:nvSpPr>
          <p:cNvPr id="23" name="Rounded Rectangle 22"/>
          <p:cNvSpPr/>
          <p:nvPr userDrawn="1"/>
        </p:nvSpPr>
        <p:spPr>
          <a:xfrm>
            <a:off x="-1123" y="2544284"/>
            <a:ext cx="2592288" cy="1440160"/>
          </a:xfrm>
          <a:prstGeom prst="roundRect">
            <a:avLst/>
          </a:prstGeom>
          <a:solidFill>
            <a:srgbClr val="FFCC99"/>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buFont typeface="Arial" panose="020B0604020202020204" pitchFamily="34" charset="0"/>
              <a:buNone/>
            </a:pPr>
            <a:r>
              <a:rPr lang="en-GB">
                <a:solidFill>
                  <a:prstClr val="black"/>
                </a:solidFill>
                <a:latin typeface="Century Gothic" panose="020B0502020202020204" pitchFamily="34" charset="0"/>
              </a:rPr>
              <a:t>Explain how the reactivity of alkali metals changes as you go down the group. </a:t>
            </a:r>
            <a:endParaRPr lang="en-GB" dirty="0">
              <a:solidFill>
                <a:prstClr val="black"/>
              </a:solidFill>
              <a:latin typeface="Century Gothic" panose="020B0502020202020204" pitchFamily="34" charset="0"/>
            </a:endParaRPr>
          </a:p>
        </p:txBody>
      </p:sp>
      <p:pic>
        <p:nvPicPr>
          <p:cNvPr id="15" name="Picture 2" descr="Image result for bluecoat meres academy"/>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1080526" y="68627"/>
            <a:ext cx="1111474" cy="1111474"/>
          </a:xfrm>
          <a:prstGeom prst="rect">
            <a:avLst/>
          </a:prstGeom>
          <a:noFill/>
          <a:extLst>
            <a:ext uri="{909E8E84-426E-40DD-AFC4-6F175D3DCCD1}">
              <a14:hiddenFill xmlns:a14="http://schemas.microsoft.com/office/drawing/2010/main">
                <a:solidFill>
                  <a:srgbClr val="FFFFFF"/>
                </a:solidFill>
              </a14:hiddenFill>
            </a:ext>
          </a:extLst>
        </p:spPr>
      </p:pic>
      <p:sp>
        <p:nvSpPr>
          <p:cNvPr id="18" name="Rounded Rectangle 17"/>
          <p:cNvSpPr/>
          <p:nvPr userDrawn="1"/>
        </p:nvSpPr>
        <p:spPr>
          <a:xfrm>
            <a:off x="0" y="5472610"/>
            <a:ext cx="2592288" cy="1337384"/>
          </a:xfrm>
          <a:prstGeom prst="roundRect">
            <a:avLst/>
          </a:prstGeom>
          <a:solidFill>
            <a:srgbClr val="C0C0C0"/>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r>
              <a:rPr lang="en-GB" sz="1600" b="1" dirty="0">
                <a:solidFill>
                  <a:srgbClr val="000000"/>
                </a:solidFill>
                <a:latin typeface="Century Gothic" panose="020B0502020202020204" pitchFamily="34" charset="0"/>
              </a:rPr>
              <a:t>Key words: Alkali</a:t>
            </a:r>
            <a:r>
              <a:rPr lang="en-GB" sz="1600" b="1" baseline="0" dirty="0">
                <a:solidFill>
                  <a:srgbClr val="000000"/>
                </a:solidFill>
                <a:latin typeface="Century Gothic" panose="020B0502020202020204" pitchFamily="34" charset="0"/>
              </a:rPr>
              <a:t> metals, group 1, reactivity, water, electronic structure.</a:t>
            </a:r>
            <a:endParaRPr lang="en-GB" sz="1600" b="1" dirty="0">
              <a:solidFill>
                <a:srgbClr val="000000"/>
              </a:solidFill>
              <a:latin typeface="Century Gothic" panose="020B0502020202020204" pitchFamily="34" charset="0"/>
            </a:endParaRPr>
          </a:p>
        </p:txBody>
      </p:sp>
      <p:sp>
        <p:nvSpPr>
          <p:cNvPr id="16" name="Rectangular Callout 15"/>
          <p:cNvSpPr/>
          <p:nvPr userDrawn="1"/>
        </p:nvSpPr>
        <p:spPr>
          <a:xfrm>
            <a:off x="-1123" y="528059"/>
            <a:ext cx="2346304" cy="480053"/>
          </a:xfrm>
          <a:prstGeom prst="wedgeRectCallout">
            <a:avLst>
              <a:gd name="adj1" fmla="val -11822"/>
              <a:gd name="adj2" fmla="val 78300"/>
            </a:avLst>
          </a:prstGeom>
          <a:solidFill>
            <a:schemeClr val="tx1"/>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2400" dirty="0">
                <a:solidFill>
                  <a:srgbClr val="FFFFFF"/>
                </a:solidFill>
                <a:effectLst>
                  <a:outerShdw blurRad="38100" dist="38100" dir="2700000" algn="tl">
                    <a:srgbClr val="000000">
                      <a:alpha val="43137"/>
                    </a:srgbClr>
                  </a:outerShdw>
                </a:effectLst>
                <a:latin typeface="Century Gothic" panose="020B0502020202020204" pitchFamily="34" charset="0"/>
              </a:rPr>
              <a:t>Outcomes</a:t>
            </a:r>
          </a:p>
        </p:txBody>
      </p:sp>
    </p:spTree>
    <p:extLst>
      <p:ext uri="{BB962C8B-B14F-4D97-AF65-F5344CB8AC3E}">
        <p14:creationId xmlns:p14="http://schemas.microsoft.com/office/powerpoint/2010/main" val="382523255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Lst>
  <p:hf sldNum="0" hdr="0" ftr="0"/>
  <p:txStyles>
    <p:titleStyle>
      <a:lvl1pPr algn="ctr" defTabSz="1219170" rtl="0" eaLnBrk="1" latinLnBrk="0" hangingPunct="1">
        <a:spcBef>
          <a:spcPct val="0"/>
        </a:spcBef>
        <a:buNone/>
        <a:defRPr sz="4267" kern="1200">
          <a:solidFill>
            <a:schemeClr val="tx1"/>
          </a:solidFill>
          <a:latin typeface="Century Gothic" panose="020B0502020202020204" pitchFamily="34" charset="0"/>
          <a:ea typeface="+mj-ea"/>
          <a:cs typeface="+mj-cs"/>
        </a:defRPr>
      </a:lvl1pPr>
    </p:titleStyle>
    <p:bodyStyle>
      <a:lvl1pPr marL="342900" indent="-342900" algn="l" defTabSz="1219170" rtl="0" eaLnBrk="1" latinLnBrk="0" hangingPunct="1">
        <a:spcBef>
          <a:spcPct val="20000"/>
        </a:spcBef>
        <a:buFont typeface="Arial" panose="020B0604020202020204" pitchFamily="34" charset="0"/>
        <a:buChar char="•"/>
        <a:defRPr sz="4267" kern="1200">
          <a:solidFill>
            <a:schemeClr val="tx1"/>
          </a:solidFill>
          <a:latin typeface="Century Gothic" panose="020B0502020202020204" pitchFamily="34" charset="0"/>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Century Gothic" panose="020B0502020202020204" pitchFamily="34" charset="0"/>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Century Gothic" panose="020B0502020202020204" pitchFamily="34" charset="0"/>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Century Gothic" panose="020B0502020202020204" pitchFamily="34" charset="0"/>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Century Gothic" panose="020B0502020202020204" pitchFamily="34" charset="0"/>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35626" y="692696"/>
            <a:ext cx="4437906" cy="912101"/>
          </a:xfrm>
          <a:prstGeom prst="rect">
            <a:avLst/>
          </a:prstGeom>
        </p:spPr>
        <p:txBody>
          <a:bodyPr vert="horz" lIns="91440" tIns="45720" rIns="91440" bIns="45720" rtlCol="0" anchor="ctr">
            <a:normAutofit/>
          </a:bodyPr>
          <a:lstStyle/>
          <a:p>
            <a:r>
              <a:rPr lang="en-US" dirty="0"/>
              <a:t>Title:</a:t>
            </a:r>
            <a:endParaRPr lang="en-GB" dirty="0"/>
          </a:p>
        </p:txBody>
      </p:sp>
      <p:sp>
        <p:nvSpPr>
          <p:cNvPr id="3" name="Text Placeholder 2"/>
          <p:cNvSpPr>
            <a:spLocks noGrp="1"/>
          </p:cNvSpPr>
          <p:nvPr>
            <p:ph type="body" idx="1"/>
          </p:nvPr>
        </p:nvSpPr>
        <p:spPr>
          <a:xfrm>
            <a:off x="2735626" y="1700808"/>
            <a:ext cx="8343777" cy="4992555"/>
          </a:xfrm>
          <a:prstGeom prst="rect">
            <a:avLst/>
          </a:prstGeom>
        </p:spPr>
        <p:txBody>
          <a:bodyPr vert="horz" lIns="91440" tIns="45720" rIns="91440" bIns="45720" rtlCol="0">
            <a:normAutofit/>
          </a:bodyPr>
          <a:lstStyle/>
          <a:p>
            <a:pPr marL="342900" indent="-342900">
              <a:buFont typeface="Arial" panose="020B0604020202020204" pitchFamily="34" charset="0"/>
              <a:buChar char="•"/>
            </a:pPr>
            <a:r>
              <a:rPr lang="en-GB" dirty="0"/>
              <a:t>Describe the behaviour of the halogens.</a:t>
            </a:r>
          </a:p>
          <a:p>
            <a:pPr marL="342900" indent="-342900">
              <a:buFont typeface="Arial" panose="020B0604020202020204" pitchFamily="34" charset="0"/>
              <a:buChar char="•"/>
            </a:pPr>
            <a:r>
              <a:rPr lang="en-GB" dirty="0"/>
              <a:t>Explain how the reactivity of the halogens changes as you go down the group. </a:t>
            </a:r>
          </a:p>
          <a:p>
            <a:pPr marL="342900" indent="-342900">
              <a:buFont typeface="Arial" panose="020B0604020202020204" pitchFamily="34" charset="0"/>
              <a:buChar char="•"/>
            </a:pPr>
            <a:r>
              <a:rPr lang="en-GB" dirty="0"/>
              <a:t>Predict the products of reactions of the halogens.</a:t>
            </a:r>
          </a:p>
          <a:p>
            <a:pPr marL="342900" indent="-342900">
              <a:buFont typeface="Arial" panose="020B0604020202020204" pitchFamily="34" charset="0"/>
              <a:buChar char="•"/>
            </a:pPr>
            <a:r>
              <a:rPr lang="en-GB" dirty="0"/>
              <a:t> </a:t>
            </a:r>
          </a:p>
          <a:p>
            <a:pPr lvl="0"/>
            <a:endParaRPr lang="en-GB" dirty="0"/>
          </a:p>
        </p:txBody>
      </p:sp>
      <p:sp>
        <p:nvSpPr>
          <p:cNvPr id="8" name="Rectangular Callout 7"/>
          <p:cNvSpPr/>
          <p:nvPr userDrawn="1"/>
        </p:nvSpPr>
        <p:spPr>
          <a:xfrm>
            <a:off x="0" y="0"/>
            <a:ext cx="2346304" cy="528059"/>
          </a:xfrm>
          <a:prstGeom prst="wedgeRectCallout">
            <a:avLst>
              <a:gd name="adj1" fmla="val 59309"/>
              <a:gd name="adj2" fmla="val -14971"/>
            </a:avLst>
          </a:prstGeom>
          <a:solidFill>
            <a:schemeClr val="tx1"/>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2667" dirty="0">
                <a:solidFill>
                  <a:srgbClr val="FFFFFF"/>
                </a:solidFill>
                <a:effectLst>
                  <a:outerShdw blurRad="38100" dist="38100" dir="2700000" algn="tl">
                    <a:srgbClr val="000000">
                      <a:alpha val="43137"/>
                    </a:srgbClr>
                  </a:outerShdw>
                </a:effectLst>
                <a:latin typeface="Century Gothic" panose="020B0502020202020204" pitchFamily="34" charset="0"/>
              </a:rPr>
              <a:t>Big Question</a:t>
            </a:r>
          </a:p>
        </p:txBody>
      </p:sp>
      <p:sp>
        <p:nvSpPr>
          <p:cNvPr id="14" name="Rectangle 13"/>
          <p:cNvSpPr/>
          <p:nvPr userDrawn="1"/>
        </p:nvSpPr>
        <p:spPr>
          <a:xfrm>
            <a:off x="2543604" y="6128"/>
            <a:ext cx="8536921" cy="528059"/>
          </a:xfrm>
          <a:prstGeom prst="rect">
            <a:avLst/>
          </a:prstGeom>
          <a:solidFill>
            <a:schemeClr val="tx1"/>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2400" dirty="0">
                <a:solidFill>
                  <a:srgbClr val="FFFFFF"/>
                </a:solidFill>
                <a:latin typeface="Century Gothic" panose="020B0502020202020204" pitchFamily="34" charset="0"/>
              </a:rPr>
              <a:t>Which halogen</a:t>
            </a:r>
            <a:r>
              <a:rPr lang="en-GB" sz="2400" baseline="0" dirty="0">
                <a:solidFill>
                  <a:srgbClr val="FFFFFF"/>
                </a:solidFill>
                <a:latin typeface="Century Gothic" panose="020B0502020202020204" pitchFamily="34" charset="0"/>
              </a:rPr>
              <a:t> is a poisonous gas?</a:t>
            </a:r>
            <a:endParaRPr lang="en-GB" sz="2400" dirty="0">
              <a:solidFill>
                <a:srgbClr val="FFFFFF"/>
              </a:solidFill>
              <a:latin typeface="Century Gothic" panose="020B0502020202020204" pitchFamily="34" charset="0"/>
            </a:endParaRPr>
          </a:p>
        </p:txBody>
      </p:sp>
      <p:sp>
        <p:nvSpPr>
          <p:cNvPr id="17" name="Rounded Rectangle 16"/>
          <p:cNvSpPr/>
          <p:nvPr userDrawn="1"/>
        </p:nvSpPr>
        <p:spPr>
          <a:xfrm>
            <a:off x="0" y="4032450"/>
            <a:ext cx="2592288" cy="1440160"/>
          </a:xfrm>
          <a:prstGeom prst="roundRect">
            <a:avLst/>
          </a:prstGeom>
          <a:solidFill>
            <a:srgbClr val="FFCC99"/>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r>
              <a:rPr lang="en-GB" sz="1600">
                <a:solidFill>
                  <a:srgbClr val="000000"/>
                </a:solidFill>
                <a:latin typeface="Century Gothic" panose="020B0502020202020204" pitchFamily="34" charset="0"/>
              </a:rPr>
              <a:t>Predict the products of reactions of the halogens.</a:t>
            </a:r>
            <a:endParaRPr lang="en-GB" sz="1600" dirty="0">
              <a:solidFill>
                <a:srgbClr val="000000"/>
              </a:solidFill>
              <a:latin typeface="Century Gothic" panose="020B0502020202020204" pitchFamily="34" charset="0"/>
            </a:endParaRPr>
          </a:p>
        </p:txBody>
      </p:sp>
      <p:sp>
        <p:nvSpPr>
          <p:cNvPr id="19" name="Rounded Rectangle 18"/>
          <p:cNvSpPr/>
          <p:nvPr userDrawn="1"/>
        </p:nvSpPr>
        <p:spPr>
          <a:xfrm>
            <a:off x="-1123" y="1056118"/>
            <a:ext cx="2592288" cy="1440160"/>
          </a:xfrm>
          <a:prstGeom prst="roundRect">
            <a:avLst/>
          </a:prstGeom>
          <a:solidFill>
            <a:srgbClr val="FFCC99"/>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r>
              <a:rPr lang="en-GB">
                <a:solidFill>
                  <a:srgbClr val="000000"/>
                </a:solidFill>
                <a:latin typeface="Century Gothic" panose="020B0502020202020204" pitchFamily="34" charset="0"/>
              </a:rPr>
              <a:t>Describe the behaviour of the halogens.</a:t>
            </a:r>
            <a:endParaRPr lang="en-GB" dirty="0">
              <a:solidFill>
                <a:srgbClr val="000000"/>
              </a:solidFill>
              <a:latin typeface="Century Gothic" panose="020B0502020202020204" pitchFamily="34" charset="0"/>
            </a:endParaRPr>
          </a:p>
        </p:txBody>
      </p:sp>
      <p:sp>
        <p:nvSpPr>
          <p:cNvPr id="23" name="Rounded Rectangle 22"/>
          <p:cNvSpPr/>
          <p:nvPr userDrawn="1"/>
        </p:nvSpPr>
        <p:spPr>
          <a:xfrm>
            <a:off x="-1123" y="2544284"/>
            <a:ext cx="2592288" cy="1440160"/>
          </a:xfrm>
          <a:prstGeom prst="roundRect">
            <a:avLst/>
          </a:prstGeom>
          <a:solidFill>
            <a:srgbClr val="FFCC99"/>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buFont typeface="Arial" panose="020B0604020202020204" pitchFamily="34" charset="0"/>
              <a:buNone/>
            </a:pPr>
            <a:r>
              <a:rPr lang="en-GB" sz="1600" dirty="0">
                <a:solidFill>
                  <a:prstClr val="black"/>
                </a:solidFill>
                <a:latin typeface="Century Gothic" panose="020B0502020202020204" pitchFamily="34" charset="0"/>
              </a:rPr>
              <a:t>Explain how the reactivity of the halogens changes as you go down the group. </a:t>
            </a:r>
          </a:p>
        </p:txBody>
      </p:sp>
      <p:pic>
        <p:nvPicPr>
          <p:cNvPr id="15" name="Picture 2" descr="Image result for bluecoat meres academy"/>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1080526" y="68627"/>
            <a:ext cx="1111474" cy="1111474"/>
          </a:xfrm>
          <a:prstGeom prst="rect">
            <a:avLst/>
          </a:prstGeom>
          <a:noFill/>
          <a:extLst>
            <a:ext uri="{909E8E84-426E-40DD-AFC4-6F175D3DCCD1}">
              <a14:hiddenFill xmlns:a14="http://schemas.microsoft.com/office/drawing/2010/main">
                <a:solidFill>
                  <a:srgbClr val="FFFFFF"/>
                </a:solidFill>
              </a14:hiddenFill>
            </a:ext>
          </a:extLst>
        </p:spPr>
      </p:pic>
      <p:sp>
        <p:nvSpPr>
          <p:cNvPr id="18" name="Rounded Rectangle 17"/>
          <p:cNvSpPr/>
          <p:nvPr userDrawn="1"/>
        </p:nvSpPr>
        <p:spPr>
          <a:xfrm>
            <a:off x="0" y="5472610"/>
            <a:ext cx="2592288" cy="1337384"/>
          </a:xfrm>
          <a:prstGeom prst="roundRect">
            <a:avLst/>
          </a:prstGeom>
          <a:solidFill>
            <a:srgbClr val="C0C0C0"/>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r>
              <a:rPr lang="en-GB" sz="1600" b="1" dirty="0">
                <a:solidFill>
                  <a:srgbClr val="000000"/>
                </a:solidFill>
                <a:latin typeface="Century Gothic" panose="020B0502020202020204" pitchFamily="34" charset="0"/>
              </a:rPr>
              <a:t>Key words: Halogens, reactivity,</a:t>
            </a:r>
            <a:r>
              <a:rPr lang="en-GB" sz="1600" b="1" baseline="0" dirty="0">
                <a:solidFill>
                  <a:srgbClr val="000000"/>
                </a:solidFill>
                <a:latin typeface="Century Gothic" panose="020B0502020202020204" pitchFamily="34" charset="0"/>
              </a:rPr>
              <a:t> electronic structure, group 7</a:t>
            </a:r>
            <a:endParaRPr lang="en-GB" sz="1600" b="1" dirty="0">
              <a:solidFill>
                <a:srgbClr val="000000"/>
              </a:solidFill>
              <a:latin typeface="Century Gothic" panose="020B0502020202020204" pitchFamily="34" charset="0"/>
            </a:endParaRPr>
          </a:p>
        </p:txBody>
      </p:sp>
      <p:sp>
        <p:nvSpPr>
          <p:cNvPr id="16" name="Rectangular Callout 15"/>
          <p:cNvSpPr/>
          <p:nvPr userDrawn="1"/>
        </p:nvSpPr>
        <p:spPr>
          <a:xfrm>
            <a:off x="-1123" y="528059"/>
            <a:ext cx="2346304" cy="480053"/>
          </a:xfrm>
          <a:prstGeom prst="wedgeRectCallout">
            <a:avLst>
              <a:gd name="adj1" fmla="val -11822"/>
              <a:gd name="adj2" fmla="val 78300"/>
            </a:avLst>
          </a:prstGeom>
          <a:solidFill>
            <a:schemeClr val="tx1"/>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2400" dirty="0">
                <a:solidFill>
                  <a:srgbClr val="FFFFFF"/>
                </a:solidFill>
                <a:effectLst>
                  <a:outerShdw blurRad="38100" dist="38100" dir="2700000" algn="tl">
                    <a:srgbClr val="000000">
                      <a:alpha val="43137"/>
                    </a:srgbClr>
                  </a:outerShdw>
                </a:effectLst>
                <a:latin typeface="Century Gothic" panose="020B0502020202020204" pitchFamily="34" charset="0"/>
              </a:rPr>
              <a:t>Outcomes</a:t>
            </a:r>
          </a:p>
        </p:txBody>
      </p:sp>
    </p:spTree>
    <p:extLst>
      <p:ext uri="{BB962C8B-B14F-4D97-AF65-F5344CB8AC3E}">
        <p14:creationId xmlns:p14="http://schemas.microsoft.com/office/powerpoint/2010/main" val="4240518908"/>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Lst>
  <p:hf sldNum="0" hdr="0" ftr="0"/>
  <p:txStyles>
    <p:titleStyle>
      <a:lvl1pPr algn="ctr" defTabSz="1219170" rtl="0" eaLnBrk="1" latinLnBrk="0" hangingPunct="1">
        <a:spcBef>
          <a:spcPct val="0"/>
        </a:spcBef>
        <a:buNone/>
        <a:defRPr sz="4267" kern="1200">
          <a:solidFill>
            <a:schemeClr val="tx1"/>
          </a:solidFill>
          <a:latin typeface="Century Gothic" panose="020B0502020202020204" pitchFamily="34" charset="0"/>
          <a:ea typeface="+mj-ea"/>
          <a:cs typeface="+mj-cs"/>
        </a:defRPr>
      </a:lvl1pPr>
    </p:titleStyle>
    <p:bodyStyle>
      <a:lvl1pPr marL="342900" indent="-342900" algn="l" defTabSz="1219170" rtl="0" eaLnBrk="1" latinLnBrk="0" hangingPunct="1">
        <a:spcBef>
          <a:spcPct val="20000"/>
        </a:spcBef>
        <a:buFont typeface="Arial" panose="020B0604020202020204" pitchFamily="34" charset="0"/>
        <a:buChar char="•"/>
        <a:defRPr sz="4267" kern="1200">
          <a:solidFill>
            <a:schemeClr val="tx1"/>
          </a:solidFill>
          <a:latin typeface="Century Gothic" panose="020B0502020202020204" pitchFamily="34" charset="0"/>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Century Gothic" panose="020B0502020202020204" pitchFamily="34" charset="0"/>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Century Gothic" panose="020B0502020202020204" pitchFamily="34" charset="0"/>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Century Gothic" panose="020B0502020202020204" pitchFamily="34" charset="0"/>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Century Gothic" panose="020B0502020202020204" pitchFamily="34" charset="0"/>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s://www.youtube.com/watch?v=uN2cVakPD-c" TargetMode="Externa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hyperlink" Target="https://www.youtube.com/watch?v=CmiitvJiCPc" TargetMode="Externa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hyperlink" Target="https://www.youtube.com/watch?v=yW_C10cEzMk" TargetMode="Externa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oylTOhzpJL4"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Development of the Periodic Table</a:t>
            </a:r>
          </a:p>
        </p:txBody>
      </p:sp>
      <p:sp>
        <p:nvSpPr>
          <p:cNvPr id="3" name="Text Placeholder 2"/>
          <p:cNvSpPr>
            <a:spLocks noGrp="1"/>
          </p:cNvSpPr>
          <p:nvPr>
            <p:ph type="body" sz="quarter" idx="10"/>
          </p:nvPr>
        </p:nvSpPr>
        <p:spPr/>
        <p:txBody>
          <a:bodyPr/>
          <a:lstStyle/>
          <a:p>
            <a:pPr marL="342900" indent="-342900">
              <a:buFont typeface="Arial" panose="020B0604020202020204" pitchFamily="34" charset="0"/>
              <a:buChar char="•"/>
            </a:pPr>
            <a:r>
              <a:rPr lang="en-GB" dirty="0"/>
              <a:t>State how Dalton and Newton arranged the elements.</a:t>
            </a:r>
          </a:p>
          <a:p>
            <a:pPr marL="342900" indent="-342900">
              <a:buFont typeface="Arial" panose="020B0604020202020204" pitchFamily="34" charset="0"/>
              <a:buChar char="•"/>
            </a:pPr>
            <a:r>
              <a:rPr lang="en-GB" dirty="0"/>
              <a:t>Describe how Mendeleev developed the structure of the periodic table.</a:t>
            </a:r>
          </a:p>
          <a:p>
            <a:pPr marL="342900" indent="-342900">
              <a:buFont typeface="Arial" panose="020B0604020202020204" pitchFamily="34" charset="0"/>
              <a:buChar char="•"/>
            </a:pPr>
            <a:r>
              <a:rPr lang="en-GB" dirty="0"/>
              <a:t>Explain how atomic structure is related to the periodic table. </a:t>
            </a:r>
          </a:p>
        </p:txBody>
      </p:sp>
      <p:sp>
        <p:nvSpPr>
          <p:cNvPr id="4" name="Text Placeholder 3"/>
          <p:cNvSpPr>
            <a:spLocks noGrp="1"/>
          </p:cNvSpPr>
          <p:nvPr>
            <p:ph type="body" sz="quarter" idx="11"/>
          </p:nvPr>
        </p:nvSpPr>
        <p:spPr/>
        <p:txBody>
          <a:bodyPr/>
          <a:lstStyle/>
          <a:p>
            <a:r>
              <a:rPr lang="en-GB" dirty="0"/>
              <a:t>To understand how the periodic table developed.</a:t>
            </a:r>
          </a:p>
        </p:txBody>
      </p:sp>
    </p:spTree>
    <p:extLst>
      <p:ext uri="{BB962C8B-B14F-4D97-AF65-F5344CB8AC3E}">
        <p14:creationId xmlns:p14="http://schemas.microsoft.com/office/powerpoint/2010/main" val="1455994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820988" y="2216824"/>
            <a:ext cx="9257281" cy="4507920"/>
          </a:xfrm>
        </p:spPr>
        <p:txBody>
          <a:bodyPr>
            <a:normAutofit/>
          </a:bodyPr>
          <a:lstStyle/>
          <a:p>
            <a:r>
              <a:rPr lang="en-GB" sz="2800" dirty="0"/>
              <a:t>From the group (column) we know how many electrons are in the outer shell of that atom. </a:t>
            </a:r>
          </a:p>
          <a:p>
            <a:pPr marL="0" indent="0">
              <a:buNone/>
            </a:pPr>
            <a:r>
              <a:rPr lang="en-GB" sz="2800" dirty="0"/>
              <a:t>E.g. An element in group 7 has 7 electrons in its outer shell. </a:t>
            </a:r>
          </a:p>
          <a:p>
            <a:pPr marL="0" indent="0">
              <a:buNone/>
            </a:pPr>
            <a:r>
              <a:rPr lang="en-GB" sz="2800" dirty="0"/>
              <a:t>An element in group 3 has 3 electrons in its outer shell. </a:t>
            </a:r>
          </a:p>
          <a:p>
            <a:pPr marL="0" indent="0">
              <a:buNone/>
            </a:pPr>
            <a:endParaRPr lang="en-GB" sz="2800" dirty="0"/>
          </a:p>
        </p:txBody>
      </p:sp>
      <p:sp>
        <p:nvSpPr>
          <p:cNvPr id="3" name="Content Placeholder 2"/>
          <p:cNvSpPr>
            <a:spLocks noGrp="1"/>
          </p:cNvSpPr>
          <p:nvPr>
            <p:ph sz="quarter" idx="11"/>
          </p:nvPr>
        </p:nvSpPr>
        <p:spPr>
          <a:xfrm>
            <a:off x="2660227" y="702641"/>
            <a:ext cx="8985795" cy="1133475"/>
          </a:xfrm>
        </p:spPr>
        <p:txBody>
          <a:bodyPr>
            <a:normAutofit fontScale="62500" lnSpcReduction="20000"/>
          </a:bodyPr>
          <a:lstStyle/>
          <a:p>
            <a:r>
              <a:rPr lang="en-GB" dirty="0"/>
              <a:t>What does the position of an element in the periodic table tell us about the structure of that atom?</a:t>
            </a:r>
          </a:p>
        </p:txBody>
      </p:sp>
    </p:spTree>
    <p:extLst>
      <p:ext uri="{BB962C8B-B14F-4D97-AF65-F5344CB8AC3E}">
        <p14:creationId xmlns:p14="http://schemas.microsoft.com/office/powerpoint/2010/main" val="4124866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820988" y="2216824"/>
            <a:ext cx="9270928" cy="4507920"/>
          </a:xfrm>
        </p:spPr>
        <p:txBody>
          <a:bodyPr>
            <a:normAutofit fontScale="85000" lnSpcReduction="20000"/>
          </a:bodyPr>
          <a:lstStyle/>
          <a:p>
            <a:pPr marL="742950" indent="-742950">
              <a:buAutoNum type="arabicPeriod"/>
            </a:pPr>
            <a:r>
              <a:rPr lang="en-GB" dirty="0"/>
              <a:t>What can you predict about the size of a magnesium (Mg) atom compared to a strontium (</a:t>
            </a:r>
            <a:r>
              <a:rPr lang="en-GB" dirty="0" err="1"/>
              <a:t>Sr</a:t>
            </a:r>
            <a:r>
              <a:rPr lang="en-GB" dirty="0"/>
              <a:t>) atom? </a:t>
            </a:r>
          </a:p>
          <a:p>
            <a:pPr marL="742950" indent="-742950">
              <a:buAutoNum type="arabicPeriod"/>
            </a:pPr>
            <a:r>
              <a:rPr lang="en-GB" dirty="0"/>
              <a:t>How many electrons does oxygen (O) have in its outer shell?</a:t>
            </a:r>
          </a:p>
          <a:p>
            <a:pPr marL="742950" indent="-742950">
              <a:buAutoNum type="arabicPeriod"/>
            </a:pPr>
            <a:r>
              <a:rPr lang="en-GB" dirty="0"/>
              <a:t>How many electrons does H have in its outer shell?</a:t>
            </a:r>
          </a:p>
          <a:p>
            <a:pPr marL="0" indent="0">
              <a:buNone/>
            </a:pPr>
            <a:r>
              <a:rPr lang="en-GB" dirty="0"/>
              <a:t>Challenge: What properties would an element in group 0 have?</a:t>
            </a:r>
          </a:p>
          <a:p>
            <a:pPr marL="742950" indent="-742950">
              <a:buAutoNum type="arabicPeriod"/>
            </a:pPr>
            <a:endParaRPr lang="en-GB" dirty="0"/>
          </a:p>
          <a:p>
            <a:pPr marL="742950" indent="-742950">
              <a:buAutoNum type="arabicPeriod"/>
            </a:pPr>
            <a:endParaRPr lang="en-GB" dirty="0"/>
          </a:p>
        </p:txBody>
      </p:sp>
      <p:sp>
        <p:nvSpPr>
          <p:cNvPr id="3" name="Content Placeholder 2"/>
          <p:cNvSpPr>
            <a:spLocks noGrp="1"/>
          </p:cNvSpPr>
          <p:nvPr>
            <p:ph sz="quarter" idx="11"/>
          </p:nvPr>
        </p:nvSpPr>
        <p:spPr/>
        <p:txBody>
          <a:bodyPr>
            <a:normAutofit fontScale="92500" lnSpcReduction="20000"/>
          </a:bodyPr>
          <a:lstStyle/>
          <a:p>
            <a:r>
              <a:rPr lang="en-GB" dirty="0"/>
              <a:t>Questions – Periodic Table on next slide!</a:t>
            </a:r>
          </a:p>
        </p:txBody>
      </p:sp>
    </p:spTree>
    <p:extLst>
      <p:ext uri="{BB962C8B-B14F-4D97-AF65-F5344CB8AC3E}">
        <p14:creationId xmlns:p14="http://schemas.microsoft.com/office/powerpoint/2010/main" val="1579053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0"/>
          </p:nvPr>
        </p:nvSpPr>
        <p:spPr/>
        <p:txBody>
          <a:bodyPr/>
          <a:lstStyle/>
          <a:p>
            <a:endParaRPr lang="en-GB"/>
          </a:p>
        </p:txBody>
      </p:sp>
      <p:pic>
        <p:nvPicPr>
          <p:cNvPr id="6" name="Picture 5"/>
          <p:cNvPicPr>
            <a:picLocks noChangeAspect="1"/>
          </p:cNvPicPr>
          <p:nvPr/>
        </p:nvPicPr>
        <p:blipFill>
          <a:blip r:embed="rId2"/>
          <a:stretch>
            <a:fillRect/>
          </a:stretch>
        </p:blipFill>
        <p:spPr>
          <a:xfrm>
            <a:off x="2620068" y="1296538"/>
            <a:ext cx="9571932" cy="4810764"/>
          </a:xfrm>
          <a:prstGeom prst="rect">
            <a:avLst/>
          </a:prstGeom>
        </p:spPr>
      </p:pic>
    </p:spTree>
    <p:extLst>
      <p:ext uri="{BB962C8B-B14F-4D97-AF65-F5344CB8AC3E}">
        <p14:creationId xmlns:p14="http://schemas.microsoft.com/office/powerpoint/2010/main" val="2878237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820988" y="2216824"/>
            <a:ext cx="9270928" cy="4507920"/>
          </a:xfrm>
        </p:spPr>
        <p:txBody>
          <a:bodyPr>
            <a:normAutofit fontScale="85000" lnSpcReduction="10000"/>
          </a:bodyPr>
          <a:lstStyle/>
          <a:p>
            <a:pPr marL="742950" indent="-742950">
              <a:buAutoNum type="arabicPeriod"/>
            </a:pPr>
            <a:r>
              <a:rPr lang="en-GB" dirty="0">
                <a:solidFill>
                  <a:srgbClr val="009900"/>
                </a:solidFill>
              </a:rPr>
              <a:t>Magnesium is smaller than strontium. </a:t>
            </a:r>
          </a:p>
          <a:p>
            <a:pPr marL="742950" indent="-742950">
              <a:buAutoNum type="arabicPeriod"/>
            </a:pPr>
            <a:r>
              <a:rPr lang="en-GB" dirty="0">
                <a:solidFill>
                  <a:srgbClr val="009900"/>
                </a:solidFill>
              </a:rPr>
              <a:t>Oxygen has 6 electrons in its outer shell.</a:t>
            </a:r>
          </a:p>
          <a:p>
            <a:pPr marL="742950" indent="-742950">
              <a:buAutoNum type="arabicPeriod"/>
            </a:pPr>
            <a:r>
              <a:rPr lang="en-GB" dirty="0">
                <a:solidFill>
                  <a:srgbClr val="009900"/>
                </a:solidFill>
              </a:rPr>
              <a:t>Hydrogen has 1 electron in its outer shell – it only has 1 electron!</a:t>
            </a:r>
          </a:p>
          <a:p>
            <a:pPr marL="0" indent="0">
              <a:buNone/>
            </a:pPr>
            <a:r>
              <a:rPr lang="en-GB" dirty="0">
                <a:solidFill>
                  <a:srgbClr val="009900"/>
                </a:solidFill>
              </a:rPr>
              <a:t>Challenge: An element in group 0 is a noble gas, therefore it is very unreactive.</a:t>
            </a:r>
          </a:p>
          <a:p>
            <a:pPr marL="742950" indent="-742950">
              <a:buAutoNum type="arabicPeriod"/>
            </a:pPr>
            <a:endParaRPr lang="en-GB" dirty="0"/>
          </a:p>
          <a:p>
            <a:pPr marL="742950" indent="-742950">
              <a:buAutoNum type="arabicPeriod"/>
            </a:pPr>
            <a:endParaRPr lang="en-GB" dirty="0"/>
          </a:p>
        </p:txBody>
      </p:sp>
      <p:sp>
        <p:nvSpPr>
          <p:cNvPr id="3" name="Content Placeholder 2"/>
          <p:cNvSpPr>
            <a:spLocks noGrp="1"/>
          </p:cNvSpPr>
          <p:nvPr>
            <p:ph sz="quarter" idx="11"/>
          </p:nvPr>
        </p:nvSpPr>
        <p:spPr/>
        <p:txBody>
          <a:bodyPr>
            <a:normAutofit/>
          </a:bodyPr>
          <a:lstStyle/>
          <a:p>
            <a:r>
              <a:rPr lang="en-GB" dirty="0"/>
              <a:t>Answers</a:t>
            </a:r>
          </a:p>
        </p:txBody>
      </p:sp>
    </p:spTree>
    <p:extLst>
      <p:ext uri="{BB962C8B-B14F-4D97-AF65-F5344CB8AC3E}">
        <p14:creationId xmlns:p14="http://schemas.microsoft.com/office/powerpoint/2010/main" val="2368030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Structure of the Periodic Table</a:t>
            </a:r>
          </a:p>
        </p:txBody>
      </p:sp>
      <p:sp>
        <p:nvSpPr>
          <p:cNvPr id="3" name="Text Placeholder 2"/>
          <p:cNvSpPr>
            <a:spLocks noGrp="1"/>
          </p:cNvSpPr>
          <p:nvPr>
            <p:ph type="body" sz="quarter" idx="10"/>
          </p:nvPr>
        </p:nvSpPr>
        <p:spPr/>
        <p:txBody>
          <a:bodyPr/>
          <a:lstStyle/>
          <a:p>
            <a:pPr marL="342900" indent="-342900">
              <a:buFont typeface="Arial" panose="020B0604020202020204" pitchFamily="34" charset="0"/>
              <a:buChar char="•"/>
            </a:pPr>
            <a:r>
              <a:rPr lang="en-GB" dirty="0"/>
              <a:t>State the difference between metals and non-metals. </a:t>
            </a:r>
          </a:p>
          <a:p>
            <a:pPr marL="342900" indent="-342900">
              <a:buFont typeface="Arial" panose="020B0604020202020204" pitchFamily="34" charset="0"/>
              <a:buChar char="•"/>
            </a:pPr>
            <a:r>
              <a:rPr lang="en-GB" dirty="0"/>
              <a:t>Describe the structure of the periodic table.</a:t>
            </a:r>
          </a:p>
          <a:p>
            <a:pPr marL="342900" indent="-342900">
              <a:buFont typeface="Arial" panose="020B0604020202020204" pitchFamily="34" charset="0"/>
              <a:buChar char="•"/>
            </a:pPr>
            <a:r>
              <a:rPr lang="en-GB" dirty="0"/>
              <a:t>Explain why noble gases are unreactive.</a:t>
            </a:r>
          </a:p>
        </p:txBody>
      </p:sp>
      <p:sp>
        <p:nvSpPr>
          <p:cNvPr id="4" name="Text Placeholder 3"/>
          <p:cNvSpPr>
            <a:spLocks noGrp="1"/>
          </p:cNvSpPr>
          <p:nvPr>
            <p:ph type="body" sz="quarter" idx="11"/>
          </p:nvPr>
        </p:nvSpPr>
        <p:spPr/>
        <p:txBody>
          <a:bodyPr/>
          <a:lstStyle/>
          <a:p>
            <a:r>
              <a:rPr lang="en-GB" dirty="0"/>
              <a:t>To understand the structure of the periodic table.</a:t>
            </a:r>
          </a:p>
        </p:txBody>
      </p:sp>
    </p:spTree>
    <p:extLst>
      <p:ext uri="{BB962C8B-B14F-4D97-AF65-F5344CB8AC3E}">
        <p14:creationId xmlns:p14="http://schemas.microsoft.com/office/powerpoint/2010/main" val="3313550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pPr marL="0" indent="0">
              <a:buNone/>
            </a:pPr>
            <a:r>
              <a:rPr lang="en-GB" dirty="0">
                <a:hlinkClick r:id="rId2"/>
              </a:rPr>
              <a:t>https://www.youtube.com/watch?v=uN2cVakPD-c</a:t>
            </a:r>
            <a:endParaRPr lang="en-GB" dirty="0"/>
          </a:p>
        </p:txBody>
      </p:sp>
      <p:sp>
        <p:nvSpPr>
          <p:cNvPr id="3" name="Content Placeholder 2"/>
          <p:cNvSpPr>
            <a:spLocks noGrp="1"/>
          </p:cNvSpPr>
          <p:nvPr>
            <p:ph sz="quarter" idx="11"/>
          </p:nvPr>
        </p:nvSpPr>
        <p:spPr/>
        <p:txBody>
          <a:bodyPr/>
          <a:lstStyle/>
          <a:p>
            <a:r>
              <a:rPr lang="en-GB" dirty="0"/>
              <a:t>Watch the video</a:t>
            </a:r>
          </a:p>
        </p:txBody>
      </p:sp>
    </p:spTree>
    <p:extLst>
      <p:ext uri="{BB962C8B-B14F-4D97-AF65-F5344CB8AC3E}">
        <p14:creationId xmlns:p14="http://schemas.microsoft.com/office/powerpoint/2010/main" val="3057103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2820988" y="1841365"/>
            <a:ext cx="9229985" cy="4883379"/>
          </a:xfrm>
        </p:spPr>
        <p:txBody>
          <a:bodyPr>
            <a:normAutofit fontScale="85000" lnSpcReduction="10000"/>
          </a:bodyPr>
          <a:lstStyle/>
          <a:p>
            <a:pPr marL="0" indent="0">
              <a:buNone/>
            </a:pPr>
            <a:r>
              <a:rPr lang="en-GB" sz="3200" dirty="0"/>
              <a:t>Sort the characteristics into metals and non-metals!</a:t>
            </a:r>
          </a:p>
          <a:p>
            <a:pPr marL="0" indent="0">
              <a:buNone/>
            </a:pPr>
            <a:endParaRPr lang="en-GB" sz="3200" dirty="0"/>
          </a:p>
          <a:p>
            <a:pPr marL="0" indent="0">
              <a:buNone/>
            </a:pPr>
            <a:endParaRPr lang="en-GB" sz="3200" dirty="0"/>
          </a:p>
          <a:p>
            <a:pPr marL="0" indent="0">
              <a:buNone/>
            </a:pPr>
            <a:endParaRPr lang="en-GB" sz="3200" dirty="0"/>
          </a:p>
          <a:p>
            <a:pPr marL="0" indent="0">
              <a:buNone/>
            </a:pPr>
            <a:r>
              <a:rPr lang="en-GB" sz="3200" dirty="0"/>
              <a:t>Shiny, dull, low density, high density, weak, strong, malleable (can bend), brittle (break easily), good conductor of heat, poor conductor of heat, good conductor of electricity, poor conductor of electricity, no magnetic properties, some elements have magnetic properties, make a ringing sound when hit, make a dull sound when hit, form acidic oxide, form alkaline oxide.</a:t>
            </a:r>
          </a:p>
          <a:p>
            <a:pPr marL="0" indent="0">
              <a:buNone/>
            </a:pPr>
            <a:endParaRPr lang="en-GB" sz="3200" dirty="0"/>
          </a:p>
          <a:p>
            <a:pPr marL="0" indent="0">
              <a:buNone/>
            </a:pPr>
            <a:endParaRPr lang="en-GB" dirty="0"/>
          </a:p>
          <a:p>
            <a:pPr marL="0" indent="0">
              <a:buNone/>
            </a:pPr>
            <a:endParaRPr lang="en-GB" dirty="0"/>
          </a:p>
        </p:txBody>
      </p:sp>
      <p:sp>
        <p:nvSpPr>
          <p:cNvPr id="5" name="Content Placeholder 4"/>
          <p:cNvSpPr>
            <a:spLocks noGrp="1"/>
          </p:cNvSpPr>
          <p:nvPr>
            <p:ph sz="quarter" idx="11"/>
          </p:nvPr>
        </p:nvSpPr>
        <p:spPr/>
        <p:txBody>
          <a:bodyPr/>
          <a:lstStyle/>
          <a:p>
            <a:r>
              <a:rPr lang="en-GB" dirty="0"/>
              <a:t>Metals and non-metals</a:t>
            </a:r>
          </a:p>
        </p:txBody>
      </p:sp>
      <p:graphicFrame>
        <p:nvGraphicFramePr>
          <p:cNvPr id="2" name="Table 1"/>
          <p:cNvGraphicFramePr>
            <a:graphicFrameLocks noGrp="1"/>
          </p:cNvGraphicFramePr>
          <p:nvPr>
            <p:extLst>
              <p:ext uri="{D42A27DB-BD31-4B8C-83A1-F6EECF244321}">
                <p14:modId xmlns:p14="http://schemas.microsoft.com/office/powerpoint/2010/main" val="1095654247"/>
              </p:ext>
            </p:extLst>
          </p:nvPr>
        </p:nvGraphicFramePr>
        <p:xfrm>
          <a:off x="2820988" y="2289040"/>
          <a:ext cx="8128000" cy="13716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370840">
                <a:tc>
                  <a:txBody>
                    <a:bodyPr/>
                    <a:lstStyle/>
                    <a:p>
                      <a:r>
                        <a:rPr lang="en-GB" dirty="0">
                          <a:solidFill>
                            <a:sysClr val="windowText" lastClr="000000"/>
                          </a:solidFill>
                          <a:latin typeface="Century Gothic" panose="020B0502020202020204" pitchFamily="34" charset="0"/>
                        </a:rPr>
                        <a:t>Metal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dirty="0">
                          <a:solidFill>
                            <a:sysClr val="windowText" lastClr="000000"/>
                          </a:solidFill>
                          <a:latin typeface="Century Gothic" panose="020B0502020202020204" pitchFamily="34" charset="0"/>
                        </a:rPr>
                        <a:t>Non-Metal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70840">
                <a:tc>
                  <a:txBody>
                    <a:bodyPr/>
                    <a:lstStyle/>
                    <a:p>
                      <a:endParaRPr lang="en-GB">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70840">
                <a:tc>
                  <a:txBody>
                    <a:bodyPr/>
                    <a:lstStyle/>
                    <a:p>
                      <a:endParaRPr lang="en-GB">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2708900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endParaRPr lang="en-GB"/>
          </a:p>
        </p:txBody>
      </p:sp>
      <p:sp>
        <p:nvSpPr>
          <p:cNvPr id="3" name="Content Placeholder 2"/>
          <p:cNvSpPr>
            <a:spLocks noGrp="1"/>
          </p:cNvSpPr>
          <p:nvPr>
            <p:ph sz="quarter" idx="11"/>
          </p:nvPr>
        </p:nvSpPr>
        <p:spPr/>
        <p:txBody>
          <a:bodyPr/>
          <a:lstStyle/>
          <a:p>
            <a:r>
              <a:rPr lang="en-GB" dirty="0">
                <a:solidFill>
                  <a:srgbClr val="009900"/>
                </a:solidFill>
              </a:rPr>
              <a:t>Answers</a:t>
            </a:r>
          </a:p>
        </p:txBody>
      </p:sp>
      <p:pic>
        <p:nvPicPr>
          <p:cNvPr id="4" name="Picture 3"/>
          <p:cNvPicPr>
            <a:picLocks noChangeAspect="1"/>
          </p:cNvPicPr>
          <p:nvPr/>
        </p:nvPicPr>
        <p:blipFill rotWithShape="1">
          <a:blip r:embed="rId2"/>
          <a:srcRect t="3287"/>
          <a:stretch/>
        </p:blipFill>
        <p:spPr>
          <a:xfrm>
            <a:off x="3322879" y="1841365"/>
            <a:ext cx="7251060" cy="5093213"/>
          </a:xfrm>
          <a:prstGeom prst="rect">
            <a:avLst/>
          </a:prstGeom>
        </p:spPr>
      </p:pic>
    </p:spTree>
    <p:extLst>
      <p:ext uri="{BB962C8B-B14F-4D97-AF65-F5344CB8AC3E}">
        <p14:creationId xmlns:p14="http://schemas.microsoft.com/office/powerpoint/2010/main" val="4830310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820988" y="2013981"/>
            <a:ext cx="9270928" cy="1672788"/>
          </a:xfrm>
        </p:spPr>
        <p:txBody>
          <a:bodyPr>
            <a:noAutofit/>
          </a:bodyPr>
          <a:lstStyle/>
          <a:p>
            <a:pPr marL="0" indent="0">
              <a:buNone/>
            </a:pPr>
            <a:r>
              <a:rPr lang="en-GB" sz="3200" dirty="0"/>
              <a:t>The metal elements on the periodic table are found on the left-hand side and centre of the periodic table. </a:t>
            </a:r>
          </a:p>
        </p:txBody>
      </p:sp>
      <p:sp>
        <p:nvSpPr>
          <p:cNvPr id="3" name="Content Placeholder 2"/>
          <p:cNvSpPr>
            <a:spLocks noGrp="1"/>
          </p:cNvSpPr>
          <p:nvPr>
            <p:ph sz="quarter" idx="11"/>
          </p:nvPr>
        </p:nvSpPr>
        <p:spPr/>
        <p:txBody>
          <a:bodyPr/>
          <a:lstStyle/>
          <a:p>
            <a:r>
              <a:rPr lang="en-GB" dirty="0"/>
              <a:t>Metals</a:t>
            </a:r>
          </a:p>
        </p:txBody>
      </p:sp>
      <p:pic>
        <p:nvPicPr>
          <p:cNvPr id="5" name="Picture 4"/>
          <p:cNvPicPr>
            <a:picLocks noChangeAspect="1"/>
          </p:cNvPicPr>
          <p:nvPr/>
        </p:nvPicPr>
        <p:blipFill rotWithShape="1">
          <a:blip r:embed="rId2"/>
          <a:srcRect t="5461"/>
          <a:stretch/>
        </p:blipFill>
        <p:spPr>
          <a:xfrm>
            <a:off x="5541993" y="3692656"/>
            <a:ext cx="6650007" cy="3159457"/>
          </a:xfrm>
          <a:prstGeom prst="rect">
            <a:avLst/>
          </a:prstGeom>
        </p:spPr>
      </p:pic>
      <p:sp>
        <p:nvSpPr>
          <p:cNvPr id="6" name="Rectangle 5"/>
          <p:cNvSpPr/>
          <p:nvPr/>
        </p:nvSpPr>
        <p:spPr>
          <a:xfrm>
            <a:off x="5541993" y="4135272"/>
            <a:ext cx="791570" cy="272272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6359857" y="5055559"/>
            <a:ext cx="3630304" cy="1802441"/>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Content Placeholder 1"/>
          <p:cNvSpPr txBox="1">
            <a:spLocks/>
          </p:cNvSpPr>
          <p:nvPr/>
        </p:nvSpPr>
        <p:spPr>
          <a:xfrm>
            <a:off x="2820988" y="3698544"/>
            <a:ext cx="2894102" cy="3153569"/>
          </a:xfrm>
          <a:prstGeom prst="rect">
            <a:avLst/>
          </a:prstGeom>
        </p:spPr>
        <p:txBody>
          <a:bodyPr vert="horz" lIns="91440" tIns="45720" rIns="91440" bIns="45720" rtlCol="0">
            <a:noAutofit/>
          </a:bodyPr>
          <a:lstStyle>
            <a:lvl1pPr marL="342900" indent="-342900" algn="l" defTabSz="1219170" rtl="0" eaLnBrk="1" latinLnBrk="0" hangingPunct="1">
              <a:spcBef>
                <a:spcPct val="20000"/>
              </a:spcBef>
              <a:buFont typeface="Arial" panose="020B0604020202020204" pitchFamily="34" charset="0"/>
              <a:buChar char="•"/>
              <a:defRPr sz="4267" kern="1200">
                <a:solidFill>
                  <a:schemeClr val="tx1"/>
                </a:solidFill>
                <a:latin typeface="Century Gothic" panose="020B0502020202020204" pitchFamily="34" charset="0"/>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Century Gothic" panose="020B0502020202020204" pitchFamily="34" charset="0"/>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Century Gothic" panose="020B0502020202020204" pitchFamily="34" charset="0"/>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Century Gothic" panose="020B0502020202020204" pitchFamily="34" charset="0"/>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Century Gothic" panose="020B0502020202020204" pitchFamily="34" charset="0"/>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0" indent="0">
              <a:buFont typeface="Arial" panose="020B0604020202020204" pitchFamily="34" charset="0"/>
              <a:buNone/>
            </a:pPr>
            <a:r>
              <a:rPr lang="en-GB" sz="2400" dirty="0"/>
              <a:t>There are two distinct types of metals that can be identified. The reactive metals (in red) and the transition metals (in blue).</a:t>
            </a:r>
          </a:p>
        </p:txBody>
      </p:sp>
    </p:spTree>
    <p:extLst>
      <p:ext uri="{BB962C8B-B14F-4D97-AF65-F5344CB8AC3E}">
        <p14:creationId xmlns:p14="http://schemas.microsoft.com/office/powerpoint/2010/main" val="4536949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820988" y="2216824"/>
            <a:ext cx="9371012" cy="4507920"/>
          </a:xfrm>
        </p:spPr>
        <p:txBody>
          <a:bodyPr/>
          <a:lstStyle/>
          <a:p>
            <a:pPr marL="0" indent="0">
              <a:buNone/>
            </a:pPr>
            <a:r>
              <a:rPr lang="en-GB" dirty="0"/>
              <a:t>The metals in group 1, 2 and 3 lose electrons to form positive ions. </a:t>
            </a:r>
          </a:p>
          <a:p>
            <a:pPr marL="0" indent="0">
              <a:buNone/>
            </a:pPr>
            <a:r>
              <a:rPr lang="en-GB" dirty="0"/>
              <a:t>E.g. Li in group 1 forms Li</a:t>
            </a:r>
            <a:r>
              <a:rPr lang="en-GB" baseline="30000" dirty="0"/>
              <a:t>+</a:t>
            </a:r>
            <a:r>
              <a:rPr lang="en-GB" dirty="0"/>
              <a:t>.</a:t>
            </a:r>
          </a:p>
          <a:p>
            <a:pPr marL="0" indent="0">
              <a:buNone/>
            </a:pPr>
            <a:r>
              <a:rPr lang="en-GB" dirty="0"/>
              <a:t>Mg in group 2 forms Mg </a:t>
            </a:r>
            <a:r>
              <a:rPr lang="en-GB" baseline="30000" dirty="0"/>
              <a:t>2+</a:t>
            </a:r>
            <a:r>
              <a:rPr lang="en-GB" dirty="0"/>
              <a:t>. </a:t>
            </a:r>
          </a:p>
          <a:p>
            <a:pPr marL="0" indent="0">
              <a:buNone/>
            </a:pPr>
            <a:r>
              <a:rPr lang="en-GB" dirty="0"/>
              <a:t>Al in group 3 forms Al</a:t>
            </a:r>
            <a:r>
              <a:rPr lang="en-GB" baseline="30000" dirty="0"/>
              <a:t>3+</a:t>
            </a:r>
            <a:r>
              <a:rPr lang="en-GB" dirty="0"/>
              <a:t>. </a:t>
            </a:r>
          </a:p>
          <a:p>
            <a:pPr marL="0" indent="0">
              <a:buNone/>
            </a:pPr>
            <a:endParaRPr lang="en-GB" dirty="0"/>
          </a:p>
        </p:txBody>
      </p:sp>
      <p:sp>
        <p:nvSpPr>
          <p:cNvPr id="3" name="Content Placeholder 2"/>
          <p:cNvSpPr>
            <a:spLocks noGrp="1"/>
          </p:cNvSpPr>
          <p:nvPr>
            <p:ph sz="quarter" idx="11"/>
          </p:nvPr>
        </p:nvSpPr>
        <p:spPr/>
        <p:txBody>
          <a:bodyPr/>
          <a:lstStyle/>
          <a:p>
            <a:r>
              <a:rPr lang="en-GB" dirty="0"/>
              <a:t>Metals</a:t>
            </a:r>
          </a:p>
        </p:txBody>
      </p:sp>
    </p:spTree>
    <p:extLst>
      <p:ext uri="{BB962C8B-B14F-4D97-AF65-F5344CB8AC3E}">
        <p14:creationId xmlns:p14="http://schemas.microsoft.com/office/powerpoint/2010/main" val="3765475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0"/>
          </p:nvPr>
        </p:nvSpPr>
        <p:spPr/>
        <p:txBody>
          <a:bodyPr/>
          <a:lstStyle/>
          <a:p>
            <a:endParaRPr lang="en-GB" dirty="0"/>
          </a:p>
        </p:txBody>
      </p:sp>
      <p:sp>
        <p:nvSpPr>
          <p:cNvPr id="9" name="Content Placeholder 8"/>
          <p:cNvSpPr>
            <a:spLocks noGrp="1"/>
          </p:cNvSpPr>
          <p:nvPr>
            <p:ph sz="quarter" idx="11"/>
          </p:nvPr>
        </p:nvSpPr>
        <p:spPr/>
        <p:txBody>
          <a:bodyPr/>
          <a:lstStyle/>
          <a:p>
            <a:r>
              <a:rPr lang="en-GB" dirty="0"/>
              <a:t>Dalton and the Periodic Table</a:t>
            </a:r>
          </a:p>
        </p:txBody>
      </p:sp>
      <p:pic>
        <p:nvPicPr>
          <p:cNvPr id="2" name="Picture 1"/>
          <p:cNvPicPr>
            <a:picLocks noChangeAspect="1"/>
          </p:cNvPicPr>
          <p:nvPr/>
        </p:nvPicPr>
        <p:blipFill>
          <a:blip r:embed="rId2"/>
          <a:stretch>
            <a:fillRect/>
          </a:stretch>
        </p:blipFill>
        <p:spPr>
          <a:xfrm>
            <a:off x="2820988" y="1952043"/>
            <a:ext cx="7182209" cy="2649301"/>
          </a:xfrm>
          <a:prstGeom prst="rect">
            <a:avLst/>
          </a:prstGeom>
        </p:spPr>
      </p:pic>
      <p:pic>
        <p:nvPicPr>
          <p:cNvPr id="3" name="Picture 2"/>
          <p:cNvPicPr>
            <a:picLocks noChangeAspect="1"/>
          </p:cNvPicPr>
          <p:nvPr/>
        </p:nvPicPr>
        <p:blipFill>
          <a:blip r:embed="rId3"/>
          <a:stretch>
            <a:fillRect/>
          </a:stretch>
        </p:blipFill>
        <p:spPr>
          <a:xfrm>
            <a:off x="8336294" y="4198403"/>
            <a:ext cx="3855706" cy="2901800"/>
          </a:xfrm>
          <a:prstGeom prst="rect">
            <a:avLst/>
          </a:prstGeom>
        </p:spPr>
      </p:pic>
    </p:spTree>
    <p:extLst>
      <p:ext uri="{BB962C8B-B14F-4D97-AF65-F5344CB8AC3E}">
        <p14:creationId xmlns:p14="http://schemas.microsoft.com/office/powerpoint/2010/main" val="9009031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820988" y="2216824"/>
            <a:ext cx="9371012" cy="4507920"/>
          </a:xfrm>
        </p:spPr>
        <p:txBody>
          <a:bodyPr>
            <a:normAutofit/>
          </a:bodyPr>
          <a:lstStyle/>
          <a:p>
            <a:pPr marL="0" indent="0">
              <a:buNone/>
            </a:pPr>
            <a:r>
              <a:rPr lang="en-GB" dirty="0"/>
              <a:t>The non-metal elements are found in the top right-hand corner of the periodic table (above the staircase). The atoms of elements in group 5, 6 and 7 can gain electrons to form negative ions. </a:t>
            </a:r>
          </a:p>
          <a:p>
            <a:pPr marL="0" indent="0">
              <a:buNone/>
            </a:pPr>
            <a:endParaRPr lang="en-GB" dirty="0"/>
          </a:p>
        </p:txBody>
      </p:sp>
      <p:sp>
        <p:nvSpPr>
          <p:cNvPr id="3" name="Content Placeholder 2"/>
          <p:cNvSpPr>
            <a:spLocks noGrp="1"/>
          </p:cNvSpPr>
          <p:nvPr>
            <p:ph sz="quarter" idx="11"/>
          </p:nvPr>
        </p:nvSpPr>
        <p:spPr/>
        <p:txBody>
          <a:bodyPr/>
          <a:lstStyle/>
          <a:p>
            <a:r>
              <a:rPr lang="en-GB" dirty="0"/>
              <a:t>Non-Metals</a:t>
            </a:r>
          </a:p>
        </p:txBody>
      </p:sp>
    </p:spTree>
    <p:extLst>
      <p:ext uri="{BB962C8B-B14F-4D97-AF65-F5344CB8AC3E}">
        <p14:creationId xmlns:p14="http://schemas.microsoft.com/office/powerpoint/2010/main" val="25939957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680310" y="2162782"/>
            <a:ext cx="5577425" cy="4266153"/>
          </a:xfrm>
        </p:spPr>
        <p:txBody>
          <a:bodyPr>
            <a:normAutofit/>
          </a:bodyPr>
          <a:lstStyle/>
          <a:p>
            <a:pPr marL="0" indent="0">
              <a:buNone/>
            </a:pPr>
            <a:r>
              <a:rPr lang="en-GB" dirty="0"/>
              <a:t>E.g. F gains one electron to form F</a:t>
            </a:r>
            <a:r>
              <a:rPr lang="en-GB" baseline="30000" dirty="0"/>
              <a:t>-</a:t>
            </a:r>
            <a:r>
              <a:rPr lang="en-GB" dirty="0"/>
              <a:t>. </a:t>
            </a:r>
          </a:p>
          <a:p>
            <a:pPr marL="0" indent="0">
              <a:buNone/>
            </a:pPr>
            <a:r>
              <a:rPr lang="en-GB" dirty="0"/>
              <a:t>S gains two electrons to form S</a:t>
            </a:r>
            <a:r>
              <a:rPr lang="en-GB" baseline="30000" dirty="0"/>
              <a:t>2-</a:t>
            </a:r>
            <a:r>
              <a:rPr lang="en-GB" dirty="0"/>
              <a:t>.</a:t>
            </a:r>
          </a:p>
          <a:p>
            <a:pPr marL="0" indent="0">
              <a:buNone/>
            </a:pPr>
            <a:r>
              <a:rPr lang="en-GB" dirty="0"/>
              <a:t> </a:t>
            </a:r>
          </a:p>
          <a:p>
            <a:pPr marL="0" indent="0">
              <a:buNone/>
            </a:pPr>
            <a:endParaRPr lang="en-GB" dirty="0"/>
          </a:p>
        </p:txBody>
      </p:sp>
      <p:sp>
        <p:nvSpPr>
          <p:cNvPr id="3" name="Content Placeholder 2"/>
          <p:cNvSpPr>
            <a:spLocks noGrp="1"/>
          </p:cNvSpPr>
          <p:nvPr>
            <p:ph sz="quarter" idx="11"/>
          </p:nvPr>
        </p:nvSpPr>
        <p:spPr/>
        <p:txBody>
          <a:bodyPr/>
          <a:lstStyle/>
          <a:p>
            <a:r>
              <a:rPr lang="en-GB" dirty="0"/>
              <a:t>Non-Metals</a:t>
            </a:r>
          </a:p>
        </p:txBody>
      </p:sp>
      <p:grpSp>
        <p:nvGrpSpPr>
          <p:cNvPr id="6" name="Group 5"/>
          <p:cNvGrpSpPr/>
          <p:nvPr/>
        </p:nvGrpSpPr>
        <p:grpSpPr>
          <a:xfrm>
            <a:off x="8088923" y="1841365"/>
            <a:ext cx="4003572" cy="3757575"/>
            <a:chOff x="6261647" y="2033944"/>
            <a:chExt cx="3858169" cy="3705225"/>
          </a:xfrm>
        </p:grpSpPr>
        <p:pic>
          <p:nvPicPr>
            <p:cNvPr id="4" name="Picture 3"/>
            <p:cNvPicPr>
              <a:picLocks noChangeAspect="1"/>
            </p:cNvPicPr>
            <p:nvPr/>
          </p:nvPicPr>
          <p:blipFill rotWithShape="1">
            <a:blip r:embed="rId2"/>
            <a:srcRect l="44965"/>
            <a:stretch/>
          </p:blipFill>
          <p:spPr>
            <a:xfrm>
              <a:off x="6261647" y="2033944"/>
              <a:ext cx="3858169" cy="3705225"/>
            </a:xfrm>
            <a:prstGeom prst="rect">
              <a:avLst/>
            </a:prstGeom>
          </p:spPr>
        </p:pic>
        <p:sp>
          <p:nvSpPr>
            <p:cNvPr id="5" name="Right Triangle 4"/>
            <p:cNvSpPr/>
            <p:nvPr/>
          </p:nvSpPr>
          <p:spPr>
            <a:xfrm flipH="1" flipV="1">
              <a:off x="7209919" y="2335237"/>
              <a:ext cx="2630659" cy="2672861"/>
            </a:xfrm>
            <a:prstGeom prst="rtTriangle">
              <a:avLst/>
            </a:prstGeom>
            <a:noFill/>
            <a:ln w="762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0578198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820988" y="1949537"/>
            <a:ext cx="9371012" cy="2411448"/>
          </a:xfrm>
        </p:spPr>
        <p:txBody>
          <a:bodyPr>
            <a:normAutofit fontScale="85000" lnSpcReduction="20000"/>
          </a:bodyPr>
          <a:lstStyle/>
          <a:p>
            <a:pPr marL="0" indent="0">
              <a:buNone/>
            </a:pPr>
            <a:r>
              <a:rPr lang="en-GB" dirty="0"/>
              <a:t>The elements that are found on the border of metals and non-metals often have properties of both metals and non-metals. For this reason, we call them metalloids, or semi-metals. </a:t>
            </a:r>
          </a:p>
        </p:txBody>
      </p:sp>
      <p:sp>
        <p:nvSpPr>
          <p:cNvPr id="3" name="Content Placeholder 2"/>
          <p:cNvSpPr>
            <a:spLocks noGrp="1"/>
          </p:cNvSpPr>
          <p:nvPr>
            <p:ph sz="quarter" idx="11"/>
          </p:nvPr>
        </p:nvSpPr>
        <p:spPr/>
        <p:txBody>
          <a:bodyPr/>
          <a:lstStyle/>
          <a:p>
            <a:r>
              <a:rPr lang="en-GB" dirty="0"/>
              <a:t>Metalloids (semi-metals)</a:t>
            </a:r>
          </a:p>
        </p:txBody>
      </p:sp>
      <p:pic>
        <p:nvPicPr>
          <p:cNvPr id="1026" name="Picture 2" descr="List of Metalloids or Semimetal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29176" y="3919426"/>
            <a:ext cx="6954635" cy="3911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76149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820988" y="1841364"/>
            <a:ext cx="9371012" cy="5016635"/>
          </a:xfrm>
        </p:spPr>
        <p:txBody>
          <a:bodyPr>
            <a:normAutofit/>
          </a:bodyPr>
          <a:lstStyle/>
          <a:p>
            <a:pPr marL="0" indent="0">
              <a:buNone/>
            </a:pPr>
            <a:r>
              <a:rPr lang="en-GB" sz="3400" dirty="0"/>
              <a:t>Elements form ions because they are more stable when they have a full outer shell. </a:t>
            </a:r>
          </a:p>
          <a:p>
            <a:r>
              <a:rPr lang="en-GB" sz="3400" dirty="0"/>
              <a:t>We already know that an element in group 1 has 1 electron in its outer shell. </a:t>
            </a:r>
          </a:p>
          <a:p>
            <a:r>
              <a:rPr lang="en-GB" sz="3400" dirty="0"/>
              <a:t>Therefore a group 1 element only needs to lose 1 electron to have a full outer shell. </a:t>
            </a:r>
          </a:p>
          <a:p>
            <a:r>
              <a:rPr lang="en-GB" sz="3400" dirty="0"/>
              <a:t>Once this electron is lost, it will have a +1 charge because electrons are negative.  </a:t>
            </a:r>
          </a:p>
        </p:txBody>
      </p:sp>
      <p:sp>
        <p:nvSpPr>
          <p:cNvPr id="3" name="Content Placeholder 2"/>
          <p:cNvSpPr>
            <a:spLocks noGrp="1"/>
          </p:cNvSpPr>
          <p:nvPr>
            <p:ph sz="quarter" idx="11"/>
          </p:nvPr>
        </p:nvSpPr>
        <p:spPr/>
        <p:txBody>
          <a:bodyPr/>
          <a:lstStyle/>
          <a:p>
            <a:r>
              <a:rPr lang="en-GB" dirty="0"/>
              <a:t>Electronic Structure</a:t>
            </a:r>
          </a:p>
        </p:txBody>
      </p:sp>
    </p:spTree>
    <p:extLst>
      <p:ext uri="{BB962C8B-B14F-4D97-AF65-F5344CB8AC3E}">
        <p14:creationId xmlns:p14="http://schemas.microsoft.com/office/powerpoint/2010/main" val="79004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820988" y="1841364"/>
            <a:ext cx="9371012" cy="5016635"/>
          </a:xfrm>
        </p:spPr>
        <p:txBody>
          <a:bodyPr>
            <a:normAutofit/>
          </a:bodyPr>
          <a:lstStyle/>
          <a:p>
            <a:pPr marL="514350" indent="-514350">
              <a:buAutoNum type="arabicPeriod"/>
            </a:pPr>
            <a:r>
              <a:rPr lang="en-GB" sz="3400" dirty="0"/>
              <a:t>Draw the electronic structure of a beryllium atom. </a:t>
            </a:r>
          </a:p>
          <a:p>
            <a:pPr marL="514350" indent="-514350">
              <a:buAutoNum type="arabicPeriod"/>
            </a:pPr>
            <a:r>
              <a:rPr lang="en-GB" sz="3400" dirty="0"/>
              <a:t>How many electrons does it have in its outer shell? </a:t>
            </a:r>
          </a:p>
          <a:p>
            <a:pPr marL="514350" indent="-514350">
              <a:buAutoNum type="arabicPeriod"/>
            </a:pPr>
            <a:r>
              <a:rPr lang="en-GB" sz="3400" dirty="0"/>
              <a:t>Draw the beryllium ion. </a:t>
            </a:r>
          </a:p>
          <a:p>
            <a:pPr marL="514350" indent="-514350">
              <a:buAutoNum type="arabicPeriod"/>
            </a:pPr>
            <a:r>
              <a:rPr lang="en-GB" sz="3400" dirty="0"/>
              <a:t>Make sure you draw square brackets around it and write its charge. </a:t>
            </a:r>
          </a:p>
          <a:p>
            <a:pPr marL="0" indent="0">
              <a:buNone/>
            </a:pPr>
            <a:endParaRPr lang="en-GB" sz="3400" dirty="0"/>
          </a:p>
        </p:txBody>
      </p:sp>
      <p:sp>
        <p:nvSpPr>
          <p:cNvPr id="3" name="Content Placeholder 2"/>
          <p:cNvSpPr>
            <a:spLocks noGrp="1"/>
          </p:cNvSpPr>
          <p:nvPr>
            <p:ph sz="quarter" idx="11"/>
          </p:nvPr>
        </p:nvSpPr>
        <p:spPr/>
        <p:txBody>
          <a:bodyPr/>
          <a:lstStyle/>
          <a:p>
            <a:r>
              <a:rPr lang="en-GB" dirty="0"/>
              <a:t>Electronic Structure</a:t>
            </a:r>
          </a:p>
        </p:txBody>
      </p:sp>
    </p:spTree>
    <p:extLst>
      <p:ext uri="{BB962C8B-B14F-4D97-AF65-F5344CB8AC3E}">
        <p14:creationId xmlns:p14="http://schemas.microsoft.com/office/powerpoint/2010/main" val="35796592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820988" y="1841364"/>
            <a:ext cx="9371012" cy="5016635"/>
          </a:xfrm>
        </p:spPr>
        <p:txBody>
          <a:bodyPr>
            <a:normAutofit/>
          </a:bodyPr>
          <a:lstStyle/>
          <a:p>
            <a:pPr marL="0" indent="0">
              <a:buNone/>
            </a:pPr>
            <a:r>
              <a:rPr lang="en-GB" sz="3400" dirty="0"/>
              <a:t>The beryllium atom has 2 electrons in its outer shell. It loses those 2 electrons to form an ion with a +2</a:t>
            </a:r>
            <a:r>
              <a:rPr lang="en-GB" sz="3400" baseline="30000" dirty="0"/>
              <a:t> </a:t>
            </a:r>
            <a:r>
              <a:rPr lang="en-GB" sz="3400" dirty="0"/>
              <a:t>charge. </a:t>
            </a:r>
          </a:p>
        </p:txBody>
      </p:sp>
      <p:sp>
        <p:nvSpPr>
          <p:cNvPr id="3" name="Content Placeholder 2"/>
          <p:cNvSpPr>
            <a:spLocks noGrp="1"/>
          </p:cNvSpPr>
          <p:nvPr>
            <p:ph sz="quarter" idx="11"/>
          </p:nvPr>
        </p:nvSpPr>
        <p:spPr/>
        <p:txBody>
          <a:bodyPr/>
          <a:lstStyle/>
          <a:p>
            <a:r>
              <a:rPr lang="en-GB" dirty="0"/>
              <a:t>Electronic Structure</a:t>
            </a:r>
          </a:p>
        </p:txBody>
      </p:sp>
      <p:pic>
        <p:nvPicPr>
          <p:cNvPr id="4" name="Picture 3"/>
          <p:cNvPicPr>
            <a:picLocks noChangeAspect="1"/>
          </p:cNvPicPr>
          <p:nvPr/>
        </p:nvPicPr>
        <p:blipFill>
          <a:blip r:embed="rId2"/>
          <a:stretch>
            <a:fillRect/>
          </a:stretch>
        </p:blipFill>
        <p:spPr>
          <a:xfrm>
            <a:off x="5043409" y="3877056"/>
            <a:ext cx="4920574" cy="2312670"/>
          </a:xfrm>
          <a:prstGeom prst="rect">
            <a:avLst/>
          </a:prstGeom>
        </p:spPr>
      </p:pic>
    </p:spTree>
    <p:extLst>
      <p:ext uri="{BB962C8B-B14F-4D97-AF65-F5344CB8AC3E}">
        <p14:creationId xmlns:p14="http://schemas.microsoft.com/office/powerpoint/2010/main" val="6314241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820989" y="1841365"/>
            <a:ext cx="5829236" cy="5162939"/>
          </a:xfrm>
        </p:spPr>
        <p:txBody>
          <a:bodyPr>
            <a:normAutofit fontScale="70000" lnSpcReduction="20000"/>
          </a:bodyPr>
          <a:lstStyle/>
          <a:p>
            <a:pPr marL="0" indent="0">
              <a:buNone/>
            </a:pPr>
            <a:r>
              <a:rPr lang="en-GB" dirty="0"/>
              <a:t>The noble gases are group 0. </a:t>
            </a:r>
          </a:p>
          <a:p>
            <a:pPr marL="0" indent="0">
              <a:buNone/>
            </a:pPr>
            <a:r>
              <a:rPr lang="en-GB" dirty="0"/>
              <a:t>They are very unreactive. </a:t>
            </a:r>
          </a:p>
          <a:p>
            <a:pPr marL="742950" indent="-742950">
              <a:buFont typeface="+mj-lt"/>
              <a:buAutoNum type="arabicPeriod"/>
            </a:pPr>
            <a:r>
              <a:rPr lang="en-GB" dirty="0"/>
              <a:t>Draw the electronic structure of the first two elements in the noble gases. </a:t>
            </a:r>
          </a:p>
          <a:p>
            <a:pPr marL="742950" indent="-742950">
              <a:buFont typeface="+mj-lt"/>
              <a:buAutoNum type="arabicPeriod"/>
            </a:pPr>
            <a:r>
              <a:rPr lang="en-GB" dirty="0"/>
              <a:t>Explain why noble gases are so unreactive, taking into account what you have just learnt about forming ions. </a:t>
            </a:r>
          </a:p>
          <a:p>
            <a:pPr marL="0" indent="0">
              <a:buNone/>
            </a:pPr>
            <a:endParaRPr lang="en-GB" dirty="0"/>
          </a:p>
        </p:txBody>
      </p:sp>
      <p:sp>
        <p:nvSpPr>
          <p:cNvPr id="3" name="Content Placeholder 2"/>
          <p:cNvSpPr>
            <a:spLocks noGrp="1"/>
          </p:cNvSpPr>
          <p:nvPr>
            <p:ph sz="quarter" idx="11"/>
          </p:nvPr>
        </p:nvSpPr>
        <p:spPr/>
        <p:txBody>
          <a:bodyPr/>
          <a:lstStyle/>
          <a:p>
            <a:r>
              <a:rPr lang="en-GB" dirty="0"/>
              <a:t>Noble Gases </a:t>
            </a:r>
          </a:p>
        </p:txBody>
      </p:sp>
      <p:pic>
        <p:nvPicPr>
          <p:cNvPr id="4" name="Picture 3"/>
          <p:cNvPicPr>
            <a:picLocks noChangeAspect="1"/>
          </p:cNvPicPr>
          <p:nvPr/>
        </p:nvPicPr>
        <p:blipFill rotWithShape="1">
          <a:blip r:embed="rId2"/>
          <a:srcRect l="63999" t="3824" r="1"/>
          <a:stretch/>
        </p:blipFill>
        <p:spPr>
          <a:xfrm>
            <a:off x="8650224" y="1841365"/>
            <a:ext cx="4005072" cy="5655081"/>
          </a:xfrm>
          <a:prstGeom prst="rect">
            <a:avLst/>
          </a:prstGeom>
        </p:spPr>
      </p:pic>
    </p:spTree>
    <p:extLst>
      <p:ext uri="{BB962C8B-B14F-4D97-AF65-F5344CB8AC3E}">
        <p14:creationId xmlns:p14="http://schemas.microsoft.com/office/powerpoint/2010/main" val="2301218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820988" y="2216824"/>
            <a:ext cx="9230804" cy="4507920"/>
          </a:xfrm>
        </p:spPr>
        <p:txBody>
          <a:bodyPr>
            <a:normAutofit fontScale="77500" lnSpcReduction="20000"/>
          </a:bodyPr>
          <a:lstStyle/>
          <a:p>
            <a:pPr marL="0" indent="0">
              <a:buNone/>
            </a:pPr>
            <a:r>
              <a:rPr lang="en-GB" dirty="0"/>
              <a:t>1.</a:t>
            </a:r>
          </a:p>
          <a:p>
            <a:pPr marL="0" indent="0">
              <a:buNone/>
            </a:pPr>
            <a:endParaRPr lang="en-GB" dirty="0"/>
          </a:p>
          <a:p>
            <a:pPr marL="0" indent="0">
              <a:buNone/>
            </a:pPr>
            <a:r>
              <a:rPr lang="en-GB" dirty="0"/>
              <a:t>2. Elements form ions because having a full outer shell makes them more stable. The noble gases already have a full outer shell, which we can tell by their group number so they do not need to lose or gain electrons. For this reason, the noble gases are very unreactive. </a:t>
            </a:r>
          </a:p>
          <a:p>
            <a:pPr marL="0" indent="0">
              <a:buNone/>
            </a:pPr>
            <a:r>
              <a:rPr lang="en-GB" dirty="0"/>
              <a:t> </a:t>
            </a:r>
          </a:p>
        </p:txBody>
      </p:sp>
      <p:sp>
        <p:nvSpPr>
          <p:cNvPr id="3" name="Content Placeholder 2"/>
          <p:cNvSpPr>
            <a:spLocks noGrp="1"/>
          </p:cNvSpPr>
          <p:nvPr>
            <p:ph sz="quarter" idx="11"/>
          </p:nvPr>
        </p:nvSpPr>
        <p:spPr/>
        <p:txBody>
          <a:bodyPr/>
          <a:lstStyle/>
          <a:p>
            <a:r>
              <a:rPr lang="en-GB" dirty="0">
                <a:solidFill>
                  <a:srgbClr val="009900"/>
                </a:solidFill>
              </a:rPr>
              <a:t>Answers</a:t>
            </a:r>
          </a:p>
        </p:txBody>
      </p:sp>
      <p:pic>
        <p:nvPicPr>
          <p:cNvPr id="4" name="Picture 3"/>
          <p:cNvPicPr>
            <a:picLocks noChangeAspect="1"/>
          </p:cNvPicPr>
          <p:nvPr/>
        </p:nvPicPr>
        <p:blipFill rotWithShape="1">
          <a:blip r:embed="rId2"/>
          <a:srcRect l="11316" t="7760" r="9324" b="7760"/>
          <a:stretch/>
        </p:blipFill>
        <p:spPr>
          <a:xfrm>
            <a:off x="3511296" y="2020823"/>
            <a:ext cx="1170432" cy="1245944"/>
          </a:xfrm>
          <a:prstGeom prst="rect">
            <a:avLst/>
          </a:prstGeom>
        </p:spPr>
      </p:pic>
      <p:pic>
        <p:nvPicPr>
          <p:cNvPr id="2052" name="Picture 4" descr="See the Electron Configuration Diagrams for Atoms of the Elements ..."/>
          <p:cNvPicPr>
            <a:picLocks noChangeAspect="1" noChangeArrowheads="1"/>
          </p:cNvPicPr>
          <p:nvPr/>
        </p:nvPicPr>
        <p:blipFill rotWithShape="1">
          <a:blip r:embed="rId3">
            <a:extLst>
              <a:ext uri="{28A0092B-C50C-407E-A947-70E740481C1C}">
                <a14:useLocalDpi xmlns:a14="http://schemas.microsoft.com/office/drawing/2010/main" val="0"/>
              </a:ext>
            </a:extLst>
          </a:blip>
          <a:srcRect l="25648" t="31706" b="25317"/>
          <a:stretch/>
        </p:blipFill>
        <p:spPr bwMode="auto">
          <a:xfrm>
            <a:off x="4682157" y="1858591"/>
            <a:ext cx="2322147" cy="1442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80495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Alkali Metals</a:t>
            </a:r>
          </a:p>
        </p:txBody>
      </p:sp>
      <p:sp>
        <p:nvSpPr>
          <p:cNvPr id="3" name="Text Placeholder 2"/>
          <p:cNvSpPr>
            <a:spLocks noGrp="1"/>
          </p:cNvSpPr>
          <p:nvPr>
            <p:ph type="body" sz="quarter" idx="10"/>
          </p:nvPr>
        </p:nvSpPr>
        <p:spPr/>
        <p:txBody>
          <a:bodyPr/>
          <a:lstStyle/>
          <a:p>
            <a:pPr marL="342900" indent="-342900">
              <a:buFont typeface="Arial" panose="020B0604020202020204" pitchFamily="34" charset="0"/>
              <a:buChar char="•"/>
            </a:pPr>
            <a:r>
              <a:rPr lang="en-GB" dirty="0"/>
              <a:t>Describe the behaviour of the alkali metals. </a:t>
            </a:r>
          </a:p>
          <a:p>
            <a:pPr marL="342900" indent="-342900">
              <a:buFont typeface="Arial" panose="020B0604020202020204" pitchFamily="34" charset="0"/>
              <a:buChar char="•"/>
            </a:pPr>
            <a:r>
              <a:rPr lang="en-GB" dirty="0"/>
              <a:t>Explain how the reactivity of alkali metals changes as you go down the group. </a:t>
            </a:r>
          </a:p>
          <a:p>
            <a:pPr marL="342900" indent="-342900">
              <a:buFont typeface="Arial" panose="020B0604020202020204" pitchFamily="34" charset="0"/>
              <a:buChar char="•"/>
            </a:pPr>
            <a:r>
              <a:rPr lang="en-GB" dirty="0"/>
              <a:t>Predict the products of reactions of the alkali metals.</a:t>
            </a:r>
          </a:p>
        </p:txBody>
      </p:sp>
      <p:sp>
        <p:nvSpPr>
          <p:cNvPr id="4" name="Text Placeholder 3"/>
          <p:cNvSpPr>
            <a:spLocks noGrp="1"/>
          </p:cNvSpPr>
          <p:nvPr>
            <p:ph type="body" sz="quarter" idx="11"/>
          </p:nvPr>
        </p:nvSpPr>
        <p:spPr/>
        <p:txBody>
          <a:bodyPr/>
          <a:lstStyle/>
          <a:p>
            <a:r>
              <a:rPr lang="en-GB" dirty="0"/>
              <a:t>To understand the alkali metals and their reactivity. </a:t>
            </a:r>
          </a:p>
        </p:txBody>
      </p:sp>
    </p:spTree>
    <p:extLst>
      <p:ext uri="{BB962C8B-B14F-4D97-AF65-F5344CB8AC3E}">
        <p14:creationId xmlns:p14="http://schemas.microsoft.com/office/powerpoint/2010/main" val="21411314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p:txBody>
          <a:bodyPr/>
          <a:lstStyle/>
          <a:p>
            <a:pPr marL="0" indent="0">
              <a:buNone/>
            </a:pPr>
            <a:r>
              <a:rPr lang="en-GB" dirty="0">
                <a:hlinkClick r:id="rId2"/>
              </a:rPr>
              <a:t>https://www.youtube.com/watch?v=CmiitvJiCPc</a:t>
            </a:r>
            <a:endParaRPr lang="en-GB" dirty="0"/>
          </a:p>
          <a:p>
            <a:pPr marL="0" indent="0">
              <a:buNone/>
            </a:pPr>
            <a:r>
              <a:rPr lang="en-GB" dirty="0"/>
              <a:t>Watch the video.</a:t>
            </a:r>
          </a:p>
        </p:txBody>
      </p:sp>
      <p:sp>
        <p:nvSpPr>
          <p:cNvPr id="5" name="Content Placeholder 4"/>
          <p:cNvSpPr>
            <a:spLocks noGrp="1"/>
          </p:cNvSpPr>
          <p:nvPr>
            <p:ph sz="quarter" idx="11"/>
          </p:nvPr>
        </p:nvSpPr>
        <p:spPr/>
        <p:txBody>
          <a:bodyPr/>
          <a:lstStyle/>
          <a:p>
            <a:r>
              <a:rPr lang="en-GB" dirty="0"/>
              <a:t>The Alkali Metals</a:t>
            </a:r>
          </a:p>
        </p:txBody>
      </p:sp>
    </p:spTree>
    <p:extLst>
      <p:ext uri="{BB962C8B-B14F-4D97-AF65-F5344CB8AC3E}">
        <p14:creationId xmlns:p14="http://schemas.microsoft.com/office/powerpoint/2010/main" val="2375933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endParaRPr lang="en-GB"/>
          </a:p>
        </p:txBody>
      </p:sp>
      <p:sp>
        <p:nvSpPr>
          <p:cNvPr id="3" name="Content Placeholder 2"/>
          <p:cNvSpPr>
            <a:spLocks noGrp="1"/>
          </p:cNvSpPr>
          <p:nvPr>
            <p:ph sz="quarter" idx="11"/>
          </p:nvPr>
        </p:nvSpPr>
        <p:spPr/>
        <p:txBody>
          <a:bodyPr>
            <a:normAutofit fontScale="92500"/>
          </a:bodyPr>
          <a:lstStyle/>
          <a:p>
            <a:r>
              <a:rPr lang="en-GB" dirty="0"/>
              <a:t>Newlands and the Periodic Table</a:t>
            </a:r>
          </a:p>
        </p:txBody>
      </p:sp>
      <p:pic>
        <p:nvPicPr>
          <p:cNvPr id="4" name="Picture 3"/>
          <p:cNvPicPr>
            <a:picLocks noChangeAspect="1"/>
          </p:cNvPicPr>
          <p:nvPr/>
        </p:nvPicPr>
        <p:blipFill>
          <a:blip r:embed="rId2"/>
          <a:stretch>
            <a:fillRect/>
          </a:stretch>
        </p:blipFill>
        <p:spPr>
          <a:xfrm>
            <a:off x="2820988" y="2216824"/>
            <a:ext cx="7338035" cy="3086384"/>
          </a:xfrm>
          <a:prstGeom prst="rect">
            <a:avLst/>
          </a:prstGeom>
        </p:spPr>
      </p:pic>
      <p:pic>
        <p:nvPicPr>
          <p:cNvPr id="5" name="Picture 4"/>
          <p:cNvPicPr>
            <a:picLocks noChangeAspect="1"/>
          </p:cNvPicPr>
          <p:nvPr/>
        </p:nvPicPr>
        <p:blipFill>
          <a:blip r:embed="rId3"/>
          <a:stretch>
            <a:fillRect/>
          </a:stretch>
        </p:blipFill>
        <p:spPr>
          <a:xfrm>
            <a:off x="2820988" y="5231031"/>
            <a:ext cx="6677403" cy="1565890"/>
          </a:xfrm>
          <a:prstGeom prst="rect">
            <a:avLst/>
          </a:prstGeom>
        </p:spPr>
      </p:pic>
    </p:spTree>
    <p:extLst>
      <p:ext uri="{BB962C8B-B14F-4D97-AF65-F5344CB8AC3E}">
        <p14:creationId xmlns:p14="http://schemas.microsoft.com/office/powerpoint/2010/main" val="42291100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820988" y="2157984"/>
            <a:ext cx="9371012" cy="4700016"/>
          </a:xfrm>
        </p:spPr>
        <p:txBody>
          <a:bodyPr>
            <a:normAutofit fontScale="62500" lnSpcReduction="20000"/>
          </a:bodyPr>
          <a:lstStyle/>
          <a:p>
            <a:pPr marL="742950" indent="-742950">
              <a:buAutoNum type="arabicPeriod"/>
            </a:pPr>
            <a:r>
              <a:rPr lang="en-GB" sz="4500" dirty="0">
                <a:solidFill>
                  <a:srgbClr val="FF0000"/>
                </a:solidFill>
              </a:rPr>
              <a:t>Name the alkali metals, going down the group.</a:t>
            </a:r>
          </a:p>
          <a:p>
            <a:pPr marL="742950" indent="-742950">
              <a:buAutoNum type="arabicPeriod"/>
            </a:pPr>
            <a:r>
              <a:rPr lang="en-GB" sz="4500" dirty="0">
                <a:solidFill>
                  <a:srgbClr val="FF6600"/>
                </a:solidFill>
              </a:rPr>
              <a:t>What ion do the alkali metals form?</a:t>
            </a:r>
          </a:p>
          <a:p>
            <a:pPr marL="742950" indent="-742950">
              <a:buFont typeface="Arial" panose="020B0604020202020204" pitchFamily="34" charset="0"/>
              <a:buAutoNum type="arabicPeriod"/>
            </a:pPr>
            <a:r>
              <a:rPr lang="en-GB" sz="4500" dirty="0">
                <a:solidFill>
                  <a:srgbClr val="FF6600"/>
                </a:solidFill>
              </a:rPr>
              <a:t>Why are the alkali metals stored in oil?</a:t>
            </a:r>
          </a:p>
          <a:p>
            <a:pPr marL="742950" indent="-742950">
              <a:buAutoNum type="arabicPeriod"/>
            </a:pPr>
            <a:r>
              <a:rPr lang="en-GB" sz="4500" dirty="0">
                <a:solidFill>
                  <a:srgbClr val="009900"/>
                </a:solidFill>
              </a:rPr>
              <a:t>How does the reactivity of the alkali metals change as you go down the group?</a:t>
            </a:r>
          </a:p>
          <a:p>
            <a:pPr marL="742950" indent="-742950">
              <a:buAutoNum type="arabicPeriod"/>
            </a:pPr>
            <a:r>
              <a:rPr lang="en-GB" sz="4500" dirty="0">
                <a:solidFill>
                  <a:srgbClr val="009900"/>
                </a:solidFill>
              </a:rPr>
              <a:t>How does the softness of the alkali metals change as you go down the group?</a:t>
            </a:r>
          </a:p>
          <a:p>
            <a:pPr marL="742950" indent="-742950">
              <a:buFont typeface="Arial" panose="020B0604020202020204" pitchFamily="34" charset="0"/>
              <a:buAutoNum type="arabicPeriod"/>
            </a:pPr>
            <a:r>
              <a:rPr lang="en-GB" sz="4500" dirty="0">
                <a:solidFill>
                  <a:srgbClr val="009900"/>
                </a:solidFill>
              </a:rPr>
              <a:t>How does the melting and boiling points of the alkali metals change as you go down the group?</a:t>
            </a:r>
          </a:p>
          <a:p>
            <a:pPr marL="0" indent="0">
              <a:buNone/>
            </a:pPr>
            <a:r>
              <a:rPr lang="en-GB" sz="4500" dirty="0"/>
              <a:t>Challenge: Why are they called the alkali metals?</a:t>
            </a:r>
          </a:p>
          <a:p>
            <a:pPr marL="742950" indent="-742950">
              <a:buAutoNum type="arabicPeriod"/>
            </a:pPr>
            <a:endParaRPr lang="en-GB" dirty="0"/>
          </a:p>
          <a:p>
            <a:pPr marL="742950" indent="-742950">
              <a:buAutoNum type="arabicPeriod"/>
            </a:pPr>
            <a:endParaRPr lang="en-GB" dirty="0"/>
          </a:p>
        </p:txBody>
      </p:sp>
      <p:sp>
        <p:nvSpPr>
          <p:cNvPr id="3" name="Content Placeholder 2"/>
          <p:cNvSpPr>
            <a:spLocks noGrp="1"/>
          </p:cNvSpPr>
          <p:nvPr>
            <p:ph sz="quarter" idx="11"/>
          </p:nvPr>
        </p:nvSpPr>
        <p:spPr/>
        <p:txBody>
          <a:bodyPr/>
          <a:lstStyle/>
          <a:p>
            <a:r>
              <a:rPr lang="en-GB" dirty="0"/>
              <a:t>Questions</a:t>
            </a:r>
          </a:p>
        </p:txBody>
      </p:sp>
    </p:spTree>
    <p:extLst>
      <p:ext uri="{BB962C8B-B14F-4D97-AF65-F5344CB8AC3E}">
        <p14:creationId xmlns:p14="http://schemas.microsoft.com/office/powerpoint/2010/main" val="7712103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820988" y="1841365"/>
            <a:ext cx="9371012" cy="5016635"/>
          </a:xfrm>
        </p:spPr>
        <p:txBody>
          <a:bodyPr>
            <a:normAutofit fontScale="55000" lnSpcReduction="20000"/>
          </a:bodyPr>
          <a:lstStyle/>
          <a:p>
            <a:pPr marL="742950" indent="-742950">
              <a:buAutoNum type="arabicPeriod"/>
            </a:pPr>
            <a:r>
              <a:rPr lang="en-GB" sz="4500" dirty="0">
                <a:solidFill>
                  <a:srgbClr val="FF0000"/>
                </a:solidFill>
              </a:rPr>
              <a:t>Lithium, sodium, potassium, rubidium, caesium, francium.</a:t>
            </a:r>
          </a:p>
          <a:p>
            <a:pPr marL="742950" indent="-742950">
              <a:buAutoNum type="arabicPeriod"/>
            </a:pPr>
            <a:r>
              <a:rPr lang="en-GB" sz="4500" dirty="0">
                <a:solidFill>
                  <a:srgbClr val="FF6600"/>
                </a:solidFill>
              </a:rPr>
              <a:t>The alkali metals form 1+ ions because the lose one electron.</a:t>
            </a:r>
          </a:p>
          <a:p>
            <a:pPr marL="742950" indent="-742950">
              <a:buAutoNum type="arabicPeriod"/>
            </a:pPr>
            <a:r>
              <a:rPr lang="en-GB" sz="4500" dirty="0">
                <a:solidFill>
                  <a:srgbClr val="FF6600"/>
                </a:solidFill>
              </a:rPr>
              <a:t>The alkali metals are stored in oil because they react readily with water and oxygen.</a:t>
            </a:r>
          </a:p>
          <a:p>
            <a:pPr marL="742950" indent="-742950">
              <a:buAutoNum type="arabicPeriod"/>
            </a:pPr>
            <a:r>
              <a:rPr lang="en-GB" sz="4500" dirty="0">
                <a:solidFill>
                  <a:srgbClr val="009900"/>
                </a:solidFill>
              </a:rPr>
              <a:t>The alkali metals become more reactive as you go down the group.</a:t>
            </a:r>
          </a:p>
          <a:p>
            <a:pPr marL="742950" indent="-742950">
              <a:buAutoNum type="arabicPeriod"/>
            </a:pPr>
            <a:r>
              <a:rPr lang="en-GB" sz="4500" dirty="0">
                <a:solidFill>
                  <a:srgbClr val="009900"/>
                </a:solidFill>
              </a:rPr>
              <a:t>The alkali metals become softer as you go down the group. </a:t>
            </a:r>
          </a:p>
          <a:p>
            <a:pPr marL="742950" indent="-742950">
              <a:buAutoNum type="arabicPeriod"/>
            </a:pPr>
            <a:r>
              <a:rPr lang="en-GB" sz="4500" dirty="0">
                <a:solidFill>
                  <a:srgbClr val="009900"/>
                </a:solidFill>
              </a:rPr>
              <a:t>The melting and boiling points of the alkali metals decrease as you go down the group.</a:t>
            </a:r>
          </a:p>
          <a:p>
            <a:pPr marL="0" indent="0">
              <a:buNone/>
            </a:pPr>
            <a:r>
              <a:rPr lang="en-GB" sz="4500" dirty="0"/>
              <a:t>Challenge: They are called the alkali metals because an alkaline solution is formed when they react with water. </a:t>
            </a:r>
          </a:p>
          <a:p>
            <a:pPr marL="742950" indent="-742950">
              <a:buAutoNum type="arabicPeriod"/>
            </a:pPr>
            <a:endParaRPr lang="en-GB" dirty="0"/>
          </a:p>
          <a:p>
            <a:pPr marL="742950" indent="-742950">
              <a:buAutoNum type="arabicPeriod"/>
            </a:pPr>
            <a:endParaRPr lang="en-GB" dirty="0"/>
          </a:p>
        </p:txBody>
      </p:sp>
      <p:sp>
        <p:nvSpPr>
          <p:cNvPr id="3" name="Content Placeholder 2"/>
          <p:cNvSpPr>
            <a:spLocks noGrp="1"/>
          </p:cNvSpPr>
          <p:nvPr>
            <p:ph sz="quarter" idx="11"/>
          </p:nvPr>
        </p:nvSpPr>
        <p:spPr/>
        <p:txBody>
          <a:bodyPr/>
          <a:lstStyle/>
          <a:p>
            <a:r>
              <a:rPr lang="en-GB" dirty="0">
                <a:solidFill>
                  <a:srgbClr val="009900"/>
                </a:solidFill>
              </a:rPr>
              <a:t>Answers</a:t>
            </a:r>
          </a:p>
        </p:txBody>
      </p:sp>
    </p:spTree>
    <p:extLst>
      <p:ext uri="{BB962C8B-B14F-4D97-AF65-F5344CB8AC3E}">
        <p14:creationId xmlns:p14="http://schemas.microsoft.com/office/powerpoint/2010/main" val="6033080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820988" y="1841365"/>
            <a:ext cx="6548095" cy="5016635"/>
          </a:xfrm>
        </p:spPr>
        <p:txBody>
          <a:bodyPr>
            <a:normAutofit fontScale="85000" lnSpcReduction="20000"/>
          </a:bodyPr>
          <a:lstStyle/>
          <a:p>
            <a:pPr marL="0" indent="0">
              <a:buNone/>
            </a:pPr>
            <a:r>
              <a:rPr lang="en-GB" dirty="0"/>
              <a:t>The properties of this unusual group of metals is due to their electronic structure. </a:t>
            </a:r>
          </a:p>
          <a:p>
            <a:pPr marL="0" indent="0">
              <a:buNone/>
            </a:pPr>
            <a:r>
              <a:rPr lang="en-GB" dirty="0"/>
              <a:t>They all have one electron in the outer shell, which makes them very reactive as it is easy to lose this electron.</a:t>
            </a:r>
          </a:p>
          <a:p>
            <a:pPr marL="0" indent="0">
              <a:buNone/>
            </a:pPr>
            <a:r>
              <a:rPr lang="en-GB" dirty="0"/>
              <a:t>They react with non-metals to form an </a:t>
            </a:r>
            <a:r>
              <a:rPr lang="en-GB" b="1" dirty="0"/>
              <a:t>ionic</a:t>
            </a:r>
            <a:r>
              <a:rPr lang="en-GB" dirty="0"/>
              <a:t> bond. </a:t>
            </a:r>
          </a:p>
        </p:txBody>
      </p:sp>
      <p:sp>
        <p:nvSpPr>
          <p:cNvPr id="3" name="Content Placeholder 2"/>
          <p:cNvSpPr>
            <a:spLocks noGrp="1"/>
          </p:cNvSpPr>
          <p:nvPr>
            <p:ph sz="quarter" idx="11"/>
          </p:nvPr>
        </p:nvSpPr>
        <p:spPr/>
        <p:txBody>
          <a:bodyPr/>
          <a:lstStyle/>
          <a:p>
            <a:r>
              <a:rPr lang="en-GB" dirty="0"/>
              <a:t>Properties</a:t>
            </a:r>
          </a:p>
        </p:txBody>
      </p:sp>
      <p:pic>
        <p:nvPicPr>
          <p:cNvPr id="4" name="Picture 3"/>
          <p:cNvPicPr>
            <a:picLocks noChangeAspect="1"/>
          </p:cNvPicPr>
          <p:nvPr/>
        </p:nvPicPr>
        <p:blipFill rotWithShape="1">
          <a:blip r:embed="rId3"/>
          <a:srcRect l="1493" t="9488"/>
          <a:stretch/>
        </p:blipFill>
        <p:spPr>
          <a:xfrm>
            <a:off x="8890782" y="2314818"/>
            <a:ext cx="3301218" cy="2294108"/>
          </a:xfrm>
          <a:prstGeom prst="rect">
            <a:avLst/>
          </a:prstGeom>
        </p:spPr>
      </p:pic>
    </p:spTree>
    <p:extLst>
      <p:ext uri="{BB962C8B-B14F-4D97-AF65-F5344CB8AC3E}">
        <p14:creationId xmlns:p14="http://schemas.microsoft.com/office/powerpoint/2010/main" val="10598287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pPr marL="0" indent="0">
              <a:buNone/>
            </a:pPr>
            <a:endParaRPr lang="en-GB" dirty="0"/>
          </a:p>
        </p:txBody>
      </p:sp>
      <p:sp>
        <p:nvSpPr>
          <p:cNvPr id="3" name="Content Placeholder 2"/>
          <p:cNvSpPr>
            <a:spLocks noGrp="1"/>
          </p:cNvSpPr>
          <p:nvPr>
            <p:ph sz="quarter" idx="11"/>
          </p:nvPr>
        </p:nvSpPr>
        <p:spPr/>
        <p:txBody>
          <a:bodyPr/>
          <a:lstStyle/>
          <a:p>
            <a:r>
              <a:rPr lang="en-GB" dirty="0"/>
              <a:t>Reaction with water</a:t>
            </a:r>
          </a:p>
        </p:txBody>
      </p:sp>
      <p:pic>
        <p:nvPicPr>
          <p:cNvPr id="4" name="Picture 3"/>
          <p:cNvPicPr>
            <a:picLocks noChangeAspect="1"/>
          </p:cNvPicPr>
          <p:nvPr/>
        </p:nvPicPr>
        <p:blipFill>
          <a:blip r:embed="rId2"/>
          <a:stretch>
            <a:fillRect/>
          </a:stretch>
        </p:blipFill>
        <p:spPr>
          <a:xfrm>
            <a:off x="2820988" y="2216824"/>
            <a:ext cx="7829550" cy="3095625"/>
          </a:xfrm>
          <a:prstGeom prst="rect">
            <a:avLst/>
          </a:prstGeom>
        </p:spPr>
      </p:pic>
      <p:pic>
        <p:nvPicPr>
          <p:cNvPr id="5" name="Picture 4"/>
          <p:cNvPicPr>
            <a:picLocks noChangeAspect="1"/>
          </p:cNvPicPr>
          <p:nvPr/>
        </p:nvPicPr>
        <p:blipFill>
          <a:blip r:embed="rId3"/>
          <a:stretch>
            <a:fillRect/>
          </a:stretch>
        </p:blipFill>
        <p:spPr>
          <a:xfrm>
            <a:off x="2820988" y="5170276"/>
            <a:ext cx="7219950" cy="1714500"/>
          </a:xfrm>
          <a:prstGeom prst="rect">
            <a:avLst/>
          </a:prstGeom>
        </p:spPr>
      </p:pic>
      <p:sp>
        <p:nvSpPr>
          <p:cNvPr id="6" name="Rectangle 5"/>
          <p:cNvSpPr/>
          <p:nvPr/>
        </p:nvSpPr>
        <p:spPr>
          <a:xfrm>
            <a:off x="10040938" y="5170276"/>
            <a:ext cx="609600" cy="1714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993188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820988" y="2216824"/>
            <a:ext cx="9263160" cy="4507920"/>
          </a:xfrm>
        </p:spPr>
        <p:txBody>
          <a:bodyPr>
            <a:normAutofit/>
          </a:bodyPr>
          <a:lstStyle/>
          <a:p>
            <a:pPr marL="0" indent="0">
              <a:buNone/>
            </a:pPr>
            <a:r>
              <a:rPr lang="en-GB" dirty="0"/>
              <a:t>Write a word and chemical equation for the reaction of lithium with water. </a:t>
            </a:r>
          </a:p>
          <a:p>
            <a:pPr marL="0" indent="0">
              <a:buNone/>
            </a:pPr>
            <a:endParaRPr lang="en-GB" dirty="0"/>
          </a:p>
          <a:p>
            <a:pPr marL="0" indent="0">
              <a:buNone/>
            </a:pPr>
            <a:r>
              <a:rPr lang="en-GB" sz="4000" dirty="0"/>
              <a:t>2Li (s) 2H</a:t>
            </a:r>
            <a:r>
              <a:rPr lang="en-GB" sz="4000" baseline="-25000" dirty="0"/>
              <a:t>2</a:t>
            </a:r>
            <a:r>
              <a:rPr lang="en-GB" sz="4000" dirty="0"/>
              <a:t>O (l) </a:t>
            </a:r>
            <a:r>
              <a:rPr lang="en-GB" sz="4000" dirty="0">
                <a:sym typeface="Wingdings" panose="05000000000000000000" pitchFamily="2" charset="2"/>
              </a:rPr>
              <a:t> 2LiOH (</a:t>
            </a:r>
            <a:r>
              <a:rPr lang="en-GB" sz="4000" dirty="0" err="1">
                <a:sym typeface="Wingdings" panose="05000000000000000000" pitchFamily="2" charset="2"/>
              </a:rPr>
              <a:t>aq</a:t>
            </a:r>
            <a:r>
              <a:rPr lang="en-GB" sz="4000" dirty="0">
                <a:sym typeface="Wingdings" panose="05000000000000000000" pitchFamily="2" charset="2"/>
              </a:rPr>
              <a:t>) + H</a:t>
            </a:r>
            <a:r>
              <a:rPr lang="en-GB" sz="4000" baseline="-25000" dirty="0">
                <a:sym typeface="Wingdings" panose="05000000000000000000" pitchFamily="2" charset="2"/>
              </a:rPr>
              <a:t>2</a:t>
            </a:r>
            <a:r>
              <a:rPr lang="en-GB" sz="4000" dirty="0">
                <a:sym typeface="Wingdings" panose="05000000000000000000" pitchFamily="2" charset="2"/>
              </a:rPr>
              <a:t> (g)</a:t>
            </a:r>
          </a:p>
          <a:p>
            <a:pPr marL="0" indent="0">
              <a:buNone/>
            </a:pPr>
            <a:r>
              <a:rPr lang="en-GB" sz="2800" dirty="0">
                <a:sym typeface="Wingdings" panose="05000000000000000000" pitchFamily="2" charset="2"/>
              </a:rPr>
              <a:t>Lithium + water  lithium hydroxide + hydrogen</a:t>
            </a:r>
          </a:p>
          <a:p>
            <a:pPr marL="0" indent="0">
              <a:buNone/>
            </a:pPr>
            <a:endParaRPr lang="en-GB" dirty="0"/>
          </a:p>
        </p:txBody>
      </p:sp>
      <p:sp>
        <p:nvSpPr>
          <p:cNvPr id="3" name="Content Placeholder 2"/>
          <p:cNvSpPr>
            <a:spLocks noGrp="1"/>
          </p:cNvSpPr>
          <p:nvPr>
            <p:ph sz="quarter" idx="11"/>
          </p:nvPr>
        </p:nvSpPr>
        <p:spPr/>
        <p:txBody>
          <a:bodyPr/>
          <a:lstStyle/>
          <a:p>
            <a:r>
              <a:rPr lang="en-GB" dirty="0"/>
              <a:t>Reaction with water</a:t>
            </a:r>
          </a:p>
        </p:txBody>
      </p:sp>
    </p:spTree>
    <p:extLst>
      <p:ext uri="{BB962C8B-B14F-4D97-AF65-F5344CB8AC3E}">
        <p14:creationId xmlns:p14="http://schemas.microsoft.com/office/powerpoint/2010/main" val="2194663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endParaRPr lang="en-GB"/>
          </a:p>
        </p:txBody>
      </p:sp>
      <p:sp>
        <p:nvSpPr>
          <p:cNvPr id="3" name="Content Placeholder 2"/>
          <p:cNvSpPr>
            <a:spLocks noGrp="1"/>
          </p:cNvSpPr>
          <p:nvPr>
            <p:ph sz="quarter" idx="11"/>
          </p:nvPr>
        </p:nvSpPr>
        <p:spPr/>
        <p:txBody>
          <a:bodyPr/>
          <a:lstStyle/>
          <a:p>
            <a:r>
              <a:rPr lang="en-GB" dirty="0"/>
              <a:t>Other Reactions</a:t>
            </a:r>
          </a:p>
        </p:txBody>
      </p:sp>
      <p:pic>
        <p:nvPicPr>
          <p:cNvPr id="4" name="Picture 3"/>
          <p:cNvPicPr>
            <a:picLocks noChangeAspect="1"/>
          </p:cNvPicPr>
          <p:nvPr/>
        </p:nvPicPr>
        <p:blipFill>
          <a:blip r:embed="rId2"/>
          <a:stretch>
            <a:fillRect/>
          </a:stretch>
        </p:blipFill>
        <p:spPr>
          <a:xfrm>
            <a:off x="2820988" y="2216824"/>
            <a:ext cx="7781925" cy="3971925"/>
          </a:xfrm>
          <a:prstGeom prst="rect">
            <a:avLst/>
          </a:prstGeom>
        </p:spPr>
      </p:pic>
    </p:spTree>
    <p:extLst>
      <p:ext uri="{BB962C8B-B14F-4D97-AF65-F5344CB8AC3E}">
        <p14:creationId xmlns:p14="http://schemas.microsoft.com/office/powerpoint/2010/main" val="9553807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820988" y="2216824"/>
            <a:ext cx="9371012" cy="4507920"/>
          </a:xfrm>
        </p:spPr>
        <p:txBody>
          <a:bodyPr/>
          <a:lstStyle/>
          <a:p>
            <a:pPr marL="0" indent="0">
              <a:buNone/>
            </a:pPr>
            <a:r>
              <a:rPr lang="en-GB" sz="3200" dirty="0"/>
              <a:t>Write the word and chemical equation for the reaction of potassium with bromine.</a:t>
            </a:r>
          </a:p>
          <a:p>
            <a:pPr marL="0" indent="0">
              <a:buNone/>
            </a:pPr>
            <a:endParaRPr lang="en-GB" dirty="0"/>
          </a:p>
          <a:p>
            <a:pPr marL="0" indent="0">
              <a:buNone/>
            </a:pPr>
            <a:r>
              <a:rPr lang="en-GB" dirty="0"/>
              <a:t>2K + Br</a:t>
            </a:r>
            <a:r>
              <a:rPr lang="en-GB" baseline="-25000" dirty="0"/>
              <a:t>2</a:t>
            </a:r>
            <a:r>
              <a:rPr lang="en-GB" dirty="0"/>
              <a:t> </a:t>
            </a:r>
            <a:r>
              <a:rPr lang="en-GB" dirty="0">
                <a:sym typeface="Wingdings" panose="05000000000000000000" pitchFamily="2" charset="2"/>
              </a:rPr>
              <a:t> 2KBr</a:t>
            </a:r>
          </a:p>
          <a:p>
            <a:pPr marL="0" indent="0">
              <a:buNone/>
            </a:pPr>
            <a:r>
              <a:rPr lang="en-GB" sz="3200" dirty="0">
                <a:sym typeface="Wingdings" panose="05000000000000000000" pitchFamily="2" charset="2"/>
              </a:rPr>
              <a:t>potassium + bromine  potassium bromide</a:t>
            </a:r>
            <a:endParaRPr lang="en-GB" sz="3200" dirty="0"/>
          </a:p>
        </p:txBody>
      </p:sp>
      <p:sp>
        <p:nvSpPr>
          <p:cNvPr id="3" name="Content Placeholder 2"/>
          <p:cNvSpPr>
            <a:spLocks noGrp="1"/>
          </p:cNvSpPr>
          <p:nvPr>
            <p:ph sz="quarter" idx="11"/>
          </p:nvPr>
        </p:nvSpPr>
        <p:spPr/>
        <p:txBody>
          <a:bodyPr/>
          <a:lstStyle/>
          <a:p>
            <a:r>
              <a:rPr lang="en-GB" dirty="0"/>
              <a:t>Other Reactions</a:t>
            </a:r>
          </a:p>
        </p:txBody>
      </p:sp>
    </p:spTree>
    <p:extLst>
      <p:ext uri="{BB962C8B-B14F-4D97-AF65-F5344CB8AC3E}">
        <p14:creationId xmlns:p14="http://schemas.microsoft.com/office/powerpoint/2010/main" val="4206105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Halogens</a:t>
            </a:r>
          </a:p>
        </p:txBody>
      </p:sp>
      <p:sp>
        <p:nvSpPr>
          <p:cNvPr id="3" name="Text Placeholder 2"/>
          <p:cNvSpPr>
            <a:spLocks noGrp="1"/>
          </p:cNvSpPr>
          <p:nvPr>
            <p:ph type="body" sz="quarter" idx="10"/>
          </p:nvPr>
        </p:nvSpPr>
        <p:spPr/>
        <p:txBody>
          <a:bodyPr/>
          <a:lstStyle/>
          <a:p>
            <a:pPr marL="342900" indent="-342900">
              <a:buFont typeface="Arial" panose="020B0604020202020204" pitchFamily="34" charset="0"/>
              <a:buChar char="•"/>
            </a:pPr>
            <a:r>
              <a:rPr lang="en-GB" dirty="0"/>
              <a:t>Describe the behaviour of the halogens.</a:t>
            </a:r>
          </a:p>
          <a:p>
            <a:pPr marL="342900" indent="-342900">
              <a:buFont typeface="Arial" panose="020B0604020202020204" pitchFamily="34" charset="0"/>
              <a:buChar char="•"/>
            </a:pPr>
            <a:r>
              <a:rPr lang="en-GB" dirty="0"/>
              <a:t>Explain how the reactivity of the halogens changes as you go down the group. </a:t>
            </a:r>
          </a:p>
          <a:p>
            <a:pPr marL="342900" indent="-342900">
              <a:buFont typeface="Arial" panose="020B0604020202020204" pitchFamily="34" charset="0"/>
              <a:buChar char="•"/>
            </a:pPr>
            <a:r>
              <a:rPr lang="en-GB" dirty="0"/>
              <a:t>Predict the products of reactions of the halogens.</a:t>
            </a:r>
          </a:p>
        </p:txBody>
      </p:sp>
      <p:sp>
        <p:nvSpPr>
          <p:cNvPr id="4" name="Text Placeholder 3"/>
          <p:cNvSpPr>
            <a:spLocks noGrp="1"/>
          </p:cNvSpPr>
          <p:nvPr>
            <p:ph type="body" sz="quarter" idx="11"/>
          </p:nvPr>
        </p:nvSpPr>
        <p:spPr/>
        <p:txBody>
          <a:bodyPr/>
          <a:lstStyle/>
          <a:p>
            <a:r>
              <a:rPr lang="en-GB" dirty="0"/>
              <a:t>To understand the halogens and their reactivity. </a:t>
            </a:r>
          </a:p>
          <a:p>
            <a:endParaRPr lang="en-GB" dirty="0"/>
          </a:p>
        </p:txBody>
      </p:sp>
    </p:spTree>
    <p:extLst>
      <p:ext uri="{BB962C8B-B14F-4D97-AF65-F5344CB8AC3E}">
        <p14:creationId xmlns:p14="http://schemas.microsoft.com/office/powerpoint/2010/main" val="8272177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0"/>
          </p:nvPr>
        </p:nvSpPr>
        <p:spPr/>
        <p:txBody>
          <a:bodyPr/>
          <a:lstStyle/>
          <a:p>
            <a:pPr marL="0" indent="0">
              <a:buNone/>
            </a:pPr>
            <a:r>
              <a:rPr lang="en-GB" dirty="0">
                <a:hlinkClick r:id="rId2"/>
              </a:rPr>
              <a:t>https://www.youtube.com/watch?v=yW_C10cEzMk</a:t>
            </a:r>
            <a:endParaRPr lang="en-GB" dirty="0"/>
          </a:p>
        </p:txBody>
      </p:sp>
      <p:sp>
        <p:nvSpPr>
          <p:cNvPr id="6" name="Content Placeholder 5"/>
          <p:cNvSpPr>
            <a:spLocks noGrp="1"/>
          </p:cNvSpPr>
          <p:nvPr>
            <p:ph sz="quarter" idx="11"/>
          </p:nvPr>
        </p:nvSpPr>
        <p:spPr/>
        <p:txBody>
          <a:bodyPr/>
          <a:lstStyle/>
          <a:p>
            <a:r>
              <a:rPr lang="en-GB" dirty="0"/>
              <a:t>Watch the video</a:t>
            </a:r>
          </a:p>
        </p:txBody>
      </p:sp>
    </p:spTree>
    <p:extLst>
      <p:ext uri="{BB962C8B-B14F-4D97-AF65-F5344CB8AC3E}">
        <p14:creationId xmlns:p14="http://schemas.microsoft.com/office/powerpoint/2010/main" val="1622944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820988" y="2216824"/>
            <a:ext cx="9371012" cy="4641176"/>
          </a:xfrm>
        </p:spPr>
        <p:txBody>
          <a:bodyPr>
            <a:normAutofit fontScale="62500" lnSpcReduction="20000"/>
          </a:bodyPr>
          <a:lstStyle/>
          <a:p>
            <a:pPr marL="742950" indent="-742950">
              <a:buAutoNum type="arabicPeriod"/>
            </a:pPr>
            <a:r>
              <a:rPr lang="en-GB" dirty="0">
                <a:solidFill>
                  <a:srgbClr val="FF0000"/>
                </a:solidFill>
              </a:rPr>
              <a:t>What group are the halogens in?</a:t>
            </a:r>
          </a:p>
          <a:p>
            <a:pPr marL="742950" indent="-742950">
              <a:buAutoNum type="arabicPeriod"/>
            </a:pPr>
            <a:r>
              <a:rPr lang="en-GB" dirty="0">
                <a:solidFill>
                  <a:srgbClr val="FF0000"/>
                </a:solidFill>
              </a:rPr>
              <a:t>Name the elements in the halogens. </a:t>
            </a:r>
          </a:p>
          <a:p>
            <a:pPr marL="742950" indent="-742950">
              <a:buAutoNum type="arabicPeriod"/>
            </a:pPr>
            <a:r>
              <a:rPr lang="en-GB" dirty="0">
                <a:solidFill>
                  <a:srgbClr val="FF6600"/>
                </a:solidFill>
              </a:rPr>
              <a:t>What ions do the halogens form?</a:t>
            </a:r>
          </a:p>
          <a:p>
            <a:pPr marL="742950" indent="-742950">
              <a:buAutoNum type="arabicPeriod"/>
            </a:pPr>
            <a:r>
              <a:rPr lang="en-GB" dirty="0">
                <a:solidFill>
                  <a:srgbClr val="FF6600"/>
                </a:solidFill>
              </a:rPr>
              <a:t>How do melting and boiling points change as you go down the group?</a:t>
            </a:r>
          </a:p>
          <a:p>
            <a:pPr marL="742950" indent="-742950">
              <a:buFont typeface="Arial" panose="020B0604020202020204" pitchFamily="34" charset="0"/>
              <a:buAutoNum type="arabicPeriod"/>
            </a:pPr>
            <a:r>
              <a:rPr lang="en-GB" dirty="0">
                <a:solidFill>
                  <a:srgbClr val="FF6600"/>
                </a:solidFill>
              </a:rPr>
              <a:t>How does reactivity change as you go down the group?</a:t>
            </a:r>
          </a:p>
          <a:p>
            <a:pPr marL="742950" indent="-742950">
              <a:buFont typeface="Arial" panose="020B0604020202020204" pitchFamily="34" charset="0"/>
              <a:buAutoNum type="arabicPeriod"/>
            </a:pPr>
            <a:r>
              <a:rPr lang="en-GB" dirty="0">
                <a:solidFill>
                  <a:srgbClr val="009900"/>
                </a:solidFill>
              </a:rPr>
              <a:t>Describe when a displacement reaction with a halogen will occur.</a:t>
            </a:r>
          </a:p>
          <a:p>
            <a:pPr marL="742950" indent="-742950">
              <a:buFont typeface="Arial" panose="020B0604020202020204" pitchFamily="34" charset="0"/>
              <a:buAutoNum type="arabicPeriod"/>
            </a:pPr>
            <a:r>
              <a:rPr lang="en-GB" dirty="0">
                <a:solidFill>
                  <a:srgbClr val="009900"/>
                </a:solidFill>
              </a:rPr>
              <a:t>What is produced when a halogen reacts with a metal?</a:t>
            </a:r>
          </a:p>
          <a:p>
            <a:pPr marL="0" indent="0">
              <a:buNone/>
            </a:pPr>
            <a:r>
              <a:rPr lang="en-GB" dirty="0"/>
              <a:t>Challenge: How would you form a hydrogen halide?</a:t>
            </a:r>
          </a:p>
          <a:p>
            <a:pPr marL="742950" indent="-742950">
              <a:buFont typeface="Arial" panose="020B0604020202020204" pitchFamily="34" charset="0"/>
              <a:buAutoNum type="arabicPeriod"/>
            </a:pPr>
            <a:endParaRPr lang="en-GB" dirty="0"/>
          </a:p>
          <a:p>
            <a:pPr marL="742950" indent="-742950">
              <a:buAutoNum type="arabicPeriod"/>
            </a:pPr>
            <a:endParaRPr lang="en-GB" dirty="0"/>
          </a:p>
        </p:txBody>
      </p:sp>
      <p:sp>
        <p:nvSpPr>
          <p:cNvPr id="3" name="Content Placeholder 2"/>
          <p:cNvSpPr>
            <a:spLocks noGrp="1"/>
          </p:cNvSpPr>
          <p:nvPr>
            <p:ph sz="quarter" idx="11"/>
          </p:nvPr>
        </p:nvSpPr>
        <p:spPr/>
        <p:txBody>
          <a:bodyPr/>
          <a:lstStyle/>
          <a:p>
            <a:r>
              <a:rPr lang="en-GB" dirty="0"/>
              <a:t>Questions</a:t>
            </a:r>
          </a:p>
        </p:txBody>
      </p:sp>
    </p:spTree>
    <p:extLst>
      <p:ext uri="{BB962C8B-B14F-4D97-AF65-F5344CB8AC3E}">
        <p14:creationId xmlns:p14="http://schemas.microsoft.com/office/powerpoint/2010/main" val="1546012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820988" y="2216824"/>
            <a:ext cx="9371012" cy="4507920"/>
          </a:xfrm>
        </p:spPr>
        <p:txBody>
          <a:bodyPr>
            <a:normAutofit fontScale="85000" lnSpcReduction="20000"/>
          </a:bodyPr>
          <a:lstStyle/>
          <a:p>
            <a:pPr marL="742950" indent="-742950">
              <a:buAutoNum type="arabicPeriod"/>
            </a:pPr>
            <a:r>
              <a:rPr lang="en-GB" dirty="0">
                <a:solidFill>
                  <a:srgbClr val="FF0000"/>
                </a:solidFill>
              </a:rPr>
              <a:t>How did Dalton arrange the elements in his periodic table?</a:t>
            </a:r>
          </a:p>
          <a:p>
            <a:pPr marL="742950" indent="-742950">
              <a:buAutoNum type="arabicPeriod"/>
            </a:pPr>
            <a:r>
              <a:rPr lang="en-GB" dirty="0">
                <a:solidFill>
                  <a:srgbClr val="FF6600"/>
                </a:solidFill>
              </a:rPr>
              <a:t>How did Newlands arrange the elements in his periodic table?</a:t>
            </a:r>
          </a:p>
          <a:p>
            <a:pPr marL="742950" indent="-742950">
              <a:buAutoNum type="arabicPeriod"/>
            </a:pPr>
            <a:r>
              <a:rPr lang="en-GB" dirty="0">
                <a:solidFill>
                  <a:srgbClr val="009900"/>
                </a:solidFill>
              </a:rPr>
              <a:t>What mistake did Newlands make when he created his table of octaves?</a:t>
            </a:r>
          </a:p>
          <a:p>
            <a:pPr marL="0" indent="0">
              <a:buNone/>
            </a:pPr>
            <a:r>
              <a:rPr lang="en-GB" dirty="0"/>
              <a:t>Challenge: Why did the pattern break after calcium?</a:t>
            </a:r>
          </a:p>
          <a:p>
            <a:pPr marL="742950" indent="-742950">
              <a:buAutoNum type="arabicPeriod"/>
            </a:pPr>
            <a:endParaRPr lang="en-GB" dirty="0"/>
          </a:p>
        </p:txBody>
      </p:sp>
      <p:sp>
        <p:nvSpPr>
          <p:cNvPr id="5" name="Content Placeholder 4"/>
          <p:cNvSpPr>
            <a:spLocks noGrp="1"/>
          </p:cNvSpPr>
          <p:nvPr>
            <p:ph sz="quarter" idx="11"/>
          </p:nvPr>
        </p:nvSpPr>
        <p:spPr/>
        <p:txBody>
          <a:bodyPr/>
          <a:lstStyle/>
          <a:p>
            <a:r>
              <a:rPr lang="en-GB" dirty="0"/>
              <a:t>Questions</a:t>
            </a:r>
          </a:p>
        </p:txBody>
      </p:sp>
    </p:spTree>
    <p:extLst>
      <p:ext uri="{BB962C8B-B14F-4D97-AF65-F5344CB8AC3E}">
        <p14:creationId xmlns:p14="http://schemas.microsoft.com/office/powerpoint/2010/main" val="18022648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820988" y="1841365"/>
            <a:ext cx="9371012" cy="5016635"/>
          </a:xfrm>
        </p:spPr>
        <p:txBody>
          <a:bodyPr>
            <a:normAutofit fontScale="62500" lnSpcReduction="20000"/>
          </a:bodyPr>
          <a:lstStyle/>
          <a:p>
            <a:pPr marL="742950" indent="-742950">
              <a:buAutoNum type="arabicPeriod"/>
            </a:pPr>
            <a:r>
              <a:rPr lang="en-GB" dirty="0">
                <a:solidFill>
                  <a:srgbClr val="FF0000"/>
                </a:solidFill>
              </a:rPr>
              <a:t>Group 7</a:t>
            </a:r>
          </a:p>
          <a:p>
            <a:pPr marL="742950" indent="-742950">
              <a:buAutoNum type="arabicPeriod"/>
            </a:pPr>
            <a:r>
              <a:rPr lang="en-GB" dirty="0">
                <a:solidFill>
                  <a:srgbClr val="FF0000"/>
                </a:solidFill>
              </a:rPr>
              <a:t>Fluorine, chlorine, bromine, iodine and astatine.</a:t>
            </a:r>
          </a:p>
          <a:p>
            <a:pPr marL="742950" indent="-742950">
              <a:buAutoNum type="arabicPeriod"/>
            </a:pPr>
            <a:r>
              <a:rPr lang="en-GB" dirty="0">
                <a:solidFill>
                  <a:srgbClr val="FF6600"/>
                </a:solidFill>
              </a:rPr>
              <a:t>What ions do the halogens form?</a:t>
            </a:r>
          </a:p>
          <a:p>
            <a:pPr marL="742950" indent="-742950">
              <a:buAutoNum type="arabicPeriod"/>
            </a:pPr>
            <a:r>
              <a:rPr lang="en-GB" dirty="0">
                <a:solidFill>
                  <a:srgbClr val="FF6600"/>
                </a:solidFill>
              </a:rPr>
              <a:t>How do melting and boiling points change as you go down the group?</a:t>
            </a:r>
          </a:p>
          <a:p>
            <a:pPr marL="742950" indent="-742950">
              <a:buAutoNum type="arabicPeriod"/>
            </a:pPr>
            <a:r>
              <a:rPr lang="en-GB" dirty="0">
                <a:solidFill>
                  <a:srgbClr val="009900"/>
                </a:solidFill>
              </a:rPr>
              <a:t>The halogens become less reactive as you go down the group.</a:t>
            </a:r>
          </a:p>
          <a:p>
            <a:pPr marL="742950" indent="-742950">
              <a:buAutoNum type="arabicPeriod"/>
            </a:pPr>
            <a:r>
              <a:rPr lang="en-GB" dirty="0">
                <a:solidFill>
                  <a:srgbClr val="009900"/>
                </a:solidFill>
              </a:rPr>
              <a:t>A more reactive halogen will replace a less reactive halogen in a compound.</a:t>
            </a:r>
          </a:p>
          <a:p>
            <a:pPr marL="742950" indent="-742950">
              <a:buAutoNum type="arabicPeriod"/>
            </a:pPr>
            <a:r>
              <a:rPr lang="en-GB" dirty="0">
                <a:solidFill>
                  <a:srgbClr val="009900"/>
                </a:solidFill>
              </a:rPr>
              <a:t>A metal halide is produced.</a:t>
            </a:r>
          </a:p>
          <a:p>
            <a:pPr marL="0" indent="0">
              <a:buNone/>
            </a:pPr>
            <a:r>
              <a:rPr lang="en-GB" dirty="0"/>
              <a:t>Challenge: React hydrogen with a halogen. For example, chlorine and hydrogen forms hydrogen chloride.</a:t>
            </a:r>
          </a:p>
        </p:txBody>
      </p:sp>
      <p:sp>
        <p:nvSpPr>
          <p:cNvPr id="3" name="Content Placeholder 2"/>
          <p:cNvSpPr>
            <a:spLocks noGrp="1"/>
          </p:cNvSpPr>
          <p:nvPr>
            <p:ph sz="quarter" idx="11"/>
          </p:nvPr>
        </p:nvSpPr>
        <p:spPr/>
        <p:txBody>
          <a:bodyPr/>
          <a:lstStyle/>
          <a:p>
            <a:r>
              <a:rPr lang="en-GB" dirty="0">
                <a:solidFill>
                  <a:srgbClr val="009900"/>
                </a:solidFill>
              </a:rPr>
              <a:t>Answers</a:t>
            </a:r>
          </a:p>
        </p:txBody>
      </p:sp>
    </p:spTree>
    <p:extLst>
      <p:ext uri="{BB962C8B-B14F-4D97-AF65-F5344CB8AC3E}">
        <p14:creationId xmlns:p14="http://schemas.microsoft.com/office/powerpoint/2010/main" val="3645498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endParaRPr lang="en-GB" dirty="0"/>
          </a:p>
        </p:txBody>
      </p:sp>
      <p:sp>
        <p:nvSpPr>
          <p:cNvPr id="3" name="Content Placeholder 2"/>
          <p:cNvSpPr>
            <a:spLocks noGrp="1"/>
          </p:cNvSpPr>
          <p:nvPr>
            <p:ph sz="quarter" idx="11"/>
          </p:nvPr>
        </p:nvSpPr>
        <p:spPr/>
        <p:txBody>
          <a:bodyPr/>
          <a:lstStyle/>
          <a:p>
            <a:r>
              <a:rPr lang="en-GB" dirty="0"/>
              <a:t>The Halogens</a:t>
            </a:r>
          </a:p>
        </p:txBody>
      </p:sp>
      <p:pic>
        <p:nvPicPr>
          <p:cNvPr id="4" name="Picture 3"/>
          <p:cNvPicPr>
            <a:picLocks noChangeAspect="1"/>
          </p:cNvPicPr>
          <p:nvPr/>
        </p:nvPicPr>
        <p:blipFill>
          <a:blip r:embed="rId2"/>
          <a:stretch>
            <a:fillRect/>
          </a:stretch>
        </p:blipFill>
        <p:spPr>
          <a:xfrm>
            <a:off x="2820988" y="2216824"/>
            <a:ext cx="5804397" cy="4574554"/>
          </a:xfrm>
          <a:prstGeom prst="rect">
            <a:avLst/>
          </a:prstGeom>
        </p:spPr>
      </p:pic>
    </p:spTree>
    <p:extLst>
      <p:ext uri="{BB962C8B-B14F-4D97-AF65-F5344CB8AC3E}">
        <p14:creationId xmlns:p14="http://schemas.microsoft.com/office/powerpoint/2010/main" val="14815917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820988" y="1841365"/>
            <a:ext cx="9257281" cy="4507920"/>
          </a:xfrm>
        </p:spPr>
        <p:txBody>
          <a:bodyPr/>
          <a:lstStyle/>
          <a:p>
            <a:pPr marL="0" indent="0">
              <a:buNone/>
            </a:pPr>
            <a:r>
              <a:rPr lang="en-GB" dirty="0"/>
              <a:t>By observing their reaction with hydrogen, which of the halogens is the most reactive and how can you tell? Write this down.</a:t>
            </a:r>
          </a:p>
        </p:txBody>
      </p:sp>
      <p:sp>
        <p:nvSpPr>
          <p:cNvPr id="3" name="Content Placeholder 2"/>
          <p:cNvSpPr>
            <a:spLocks noGrp="1"/>
          </p:cNvSpPr>
          <p:nvPr>
            <p:ph sz="quarter" idx="11"/>
          </p:nvPr>
        </p:nvSpPr>
        <p:spPr/>
        <p:txBody>
          <a:bodyPr/>
          <a:lstStyle/>
          <a:p>
            <a:r>
              <a:rPr lang="en-GB" dirty="0"/>
              <a:t>Reaction with hydrogen</a:t>
            </a:r>
          </a:p>
        </p:txBody>
      </p:sp>
      <p:pic>
        <p:nvPicPr>
          <p:cNvPr id="4" name="Picture 3"/>
          <p:cNvPicPr>
            <a:picLocks noChangeAspect="1"/>
          </p:cNvPicPr>
          <p:nvPr/>
        </p:nvPicPr>
        <p:blipFill rotWithShape="1">
          <a:blip r:embed="rId2"/>
          <a:srcRect t="4932"/>
          <a:stretch/>
        </p:blipFill>
        <p:spPr>
          <a:xfrm>
            <a:off x="2820988" y="4585649"/>
            <a:ext cx="7751342" cy="2272352"/>
          </a:xfrm>
          <a:prstGeom prst="rect">
            <a:avLst/>
          </a:prstGeom>
        </p:spPr>
      </p:pic>
    </p:spTree>
    <p:extLst>
      <p:ext uri="{BB962C8B-B14F-4D97-AF65-F5344CB8AC3E}">
        <p14:creationId xmlns:p14="http://schemas.microsoft.com/office/powerpoint/2010/main" val="38302271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820988" y="1841365"/>
            <a:ext cx="9257281" cy="2744284"/>
          </a:xfrm>
        </p:spPr>
        <p:txBody>
          <a:bodyPr>
            <a:normAutofit fontScale="92500" lnSpcReduction="20000"/>
          </a:bodyPr>
          <a:lstStyle/>
          <a:p>
            <a:pPr marL="0" indent="0">
              <a:buNone/>
            </a:pPr>
            <a:r>
              <a:rPr lang="en-GB" dirty="0"/>
              <a:t>Fluorine, because it reacts very easily with hydrogen; at a very low temperature and with no light. </a:t>
            </a:r>
          </a:p>
          <a:p>
            <a:pPr marL="0" indent="0">
              <a:buNone/>
            </a:pPr>
            <a:r>
              <a:rPr lang="en-GB" dirty="0"/>
              <a:t>Other halogens require more energy and some need a catalyst.</a:t>
            </a:r>
          </a:p>
        </p:txBody>
      </p:sp>
      <p:sp>
        <p:nvSpPr>
          <p:cNvPr id="3" name="Content Placeholder 2"/>
          <p:cNvSpPr>
            <a:spLocks noGrp="1"/>
          </p:cNvSpPr>
          <p:nvPr>
            <p:ph sz="quarter" idx="11"/>
          </p:nvPr>
        </p:nvSpPr>
        <p:spPr/>
        <p:txBody>
          <a:bodyPr>
            <a:normAutofit fontScale="92500" lnSpcReduction="20000"/>
          </a:bodyPr>
          <a:lstStyle/>
          <a:p>
            <a:r>
              <a:rPr lang="en-GB" dirty="0"/>
              <a:t>Reaction with hydrogen - </a:t>
            </a:r>
            <a:r>
              <a:rPr lang="en-GB" dirty="0">
                <a:solidFill>
                  <a:srgbClr val="009900"/>
                </a:solidFill>
              </a:rPr>
              <a:t>Answers</a:t>
            </a:r>
          </a:p>
        </p:txBody>
      </p:sp>
      <p:pic>
        <p:nvPicPr>
          <p:cNvPr id="4" name="Picture 3"/>
          <p:cNvPicPr>
            <a:picLocks noChangeAspect="1"/>
          </p:cNvPicPr>
          <p:nvPr/>
        </p:nvPicPr>
        <p:blipFill rotWithShape="1">
          <a:blip r:embed="rId2"/>
          <a:srcRect t="4932"/>
          <a:stretch/>
        </p:blipFill>
        <p:spPr>
          <a:xfrm>
            <a:off x="2820988" y="4585649"/>
            <a:ext cx="7751342" cy="2272352"/>
          </a:xfrm>
          <a:prstGeom prst="rect">
            <a:avLst/>
          </a:prstGeom>
        </p:spPr>
      </p:pic>
    </p:spTree>
    <p:extLst>
      <p:ext uri="{BB962C8B-B14F-4D97-AF65-F5344CB8AC3E}">
        <p14:creationId xmlns:p14="http://schemas.microsoft.com/office/powerpoint/2010/main" val="18738339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820988" y="2216824"/>
            <a:ext cx="9371012" cy="4507920"/>
          </a:xfrm>
        </p:spPr>
        <p:txBody>
          <a:bodyPr>
            <a:normAutofit/>
          </a:bodyPr>
          <a:lstStyle/>
          <a:p>
            <a:pPr marL="0" indent="0">
              <a:buNone/>
            </a:pPr>
            <a:r>
              <a:rPr lang="en-GB" sz="4000" i="1" dirty="0"/>
              <a:t>A more reactive halogen with replace a less reactive halogen from a solution of its salts.</a:t>
            </a:r>
          </a:p>
        </p:txBody>
      </p:sp>
      <p:sp>
        <p:nvSpPr>
          <p:cNvPr id="3" name="Content Placeholder 2"/>
          <p:cNvSpPr>
            <a:spLocks noGrp="1"/>
          </p:cNvSpPr>
          <p:nvPr>
            <p:ph sz="quarter" idx="11"/>
          </p:nvPr>
        </p:nvSpPr>
        <p:spPr/>
        <p:txBody>
          <a:bodyPr/>
          <a:lstStyle/>
          <a:p>
            <a:r>
              <a:rPr lang="en-GB" dirty="0"/>
              <a:t>Displacement Reactions</a:t>
            </a:r>
          </a:p>
        </p:txBody>
      </p:sp>
    </p:spTree>
    <p:extLst>
      <p:ext uri="{BB962C8B-B14F-4D97-AF65-F5344CB8AC3E}">
        <p14:creationId xmlns:p14="http://schemas.microsoft.com/office/powerpoint/2010/main" val="41012666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820988" y="2216824"/>
            <a:ext cx="9371012" cy="4507920"/>
          </a:xfrm>
        </p:spPr>
        <p:txBody>
          <a:bodyPr/>
          <a:lstStyle/>
          <a:p>
            <a:pPr marL="0" indent="0">
              <a:buNone/>
            </a:pPr>
            <a:r>
              <a:rPr lang="en-GB" i="1" dirty="0"/>
              <a:t>Halogens will react with metals to form a metal halide. </a:t>
            </a:r>
          </a:p>
          <a:p>
            <a:pPr marL="0" indent="0">
              <a:buNone/>
            </a:pPr>
            <a:r>
              <a:rPr lang="en-GB" sz="3600" dirty="0"/>
              <a:t>E.g. Fluorine + lithium </a:t>
            </a:r>
            <a:r>
              <a:rPr lang="en-GB" sz="3600" dirty="0">
                <a:sym typeface="Wingdings" panose="05000000000000000000" pitchFamily="2" charset="2"/>
              </a:rPr>
              <a:t> lithium fluoride.</a:t>
            </a:r>
            <a:endParaRPr lang="en-GB" sz="3600" dirty="0"/>
          </a:p>
        </p:txBody>
      </p:sp>
      <p:sp>
        <p:nvSpPr>
          <p:cNvPr id="3" name="Content Placeholder 2"/>
          <p:cNvSpPr>
            <a:spLocks noGrp="1"/>
          </p:cNvSpPr>
          <p:nvPr>
            <p:ph sz="quarter" idx="11"/>
          </p:nvPr>
        </p:nvSpPr>
        <p:spPr/>
        <p:txBody>
          <a:bodyPr/>
          <a:lstStyle/>
          <a:p>
            <a:r>
              <a:rPr lang="en-GB" dirty="0"/>
              <a:t>Formation of metal halides</a:t>
            </a:r>
          </a:p>
        </p:txBody>
      </p:sp>
    </p:spTree>
    <p:extLst>
      <p:ext uri="{BB962C8B-B14F-4D97-AF65-F5344CB8AC3E}">
        <p14:creationId xmlns:p14="http://schemas.microsoft.com/office/powerpoint/2010/main" val="28232726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820988" y="2216824"/>
            <a:ext cx="9371012" cy="4507920"/>
          </a:xfrm>
        </p:spPr>
        <p:txBody>
          <a:bodyPr>
            <a:normAutofit/>
          </a:bodyPr>
          <a:lstStyle/>
          <a:p>
            <a:pPr fontAlgn="base">
              <a:buFont typeface="+mj-lt"/>
              <a:buAutoNum type="arabicPeriod"/>
            </a:pPr>
            <a:r>
              <a:rPr lang="en-GB" dirty="0">
                <a:solidFill>
                  <a:srgbClr val="FF0000"/>
                </a:solidFill>
              </a:rPr>
              <a:t> Chlorine + magnesium </a:t>
            </a:r>
            <a:r>
              <a:rPr lang="en-GB" dirty="0">
                <a:solidFill>
                  <a:srgbClr val="FF0000"/>
                </a:solidFill>
                <a:latin typeface="Calibri" panose="020F0502020204030204" pitchFamily="34" charset="0"/>
              </a:rPr>
              <a:t>→</a:t>
            </a:r>
            <a:r>
              <a:rPr lang="en-US" dirty="0">
                <a:solidFill>
                  <a:srgbClr val="000000"/>
                </a:solidFill>
                <a:latin typeface="Calibri" panose="020F0502020204030204" pitchFamily="34" charset="0"/>
              </a:rPr>
              <a:t>​</a:t>
            </a:r>
            <a:endParaRPr lang="en-US" dirty="0">
              <a:solidFill>
                <a:srgbClr val="000000"/>
              </a:solidFill>
              <a:latin typeface="Arial" panose="020B0604020202020204" pitchFamily="34" charset="0"/>
            </a:endParaRPr>
          </a:p>
          <a:p>
            <a:pPr fontAlgn="base">
              <a:buFont typeface="+mj-lt"/>
              <a:buAutoNum type="arabicPeriod"/>
            </a:pPr>
            <a:r>
              <a:rPr lang="en-GB" dirty="0">
                <a:solidFill>
                  <a:srgbClr val="FF6600"/>
                </a:solidFill>
              </a:rPr>
              <a:t> Bromine + hydrogen </a:t>
            </a:r>
            <a:r>
              <a:rPr lang="en-GB" dirty="0">
                <a:solidFill>
                  <a:srgbClr val="FF6600"/>
                </a:solidFill>
                <a:latin typeface="Calibri" panose="020F0502020204030204" pitchFamily="34" charset="0"/>
              </a:rPr>
              <a:t>→</a:t>
            </a:r>
            <a:r>
              <a:rPr lang="en-US" dirty="0">
                <a:solidFill>
                  <a:srgbClr val="000000"/>
                </a:solidFill>
                <a:latin typeface="Calibri" panose="020F0502020204030204" pitchFamily="34" charset="0"/>
              </a:rPr>
              <a:t>​</a:t>
            </a:r>
            <a:endParaRPr lang="en-US" dirty="0">
              <a:solidFill>
                <a:srgbClr val="000000"/>
              </a:solidFill>
              <a:latin typeface="Arial" panose="020B0604020202020204" pitchFamily="34" charset="0"/>
            </a:endParaRPr>
          </a:p>
          <a:p>
            <a:pPr fontAlgn="base">
              <a:buFont typeface="+mj-lt"/>
              <a:buAutoNum type="arabicPeriod"/>
            </a:pPr>
            <a:r>
              <a:rPr lang="en-GB" dirty="0">
                <a:solidFill>
                  <a:srgbClr val="FF6600"/>
                </a:solidFill>
              </a:rPr>
              <a:t> Fluorine + potassium bromide </a:t>
            </a:r>
            <a:r>
              <a:rPr lang="en-GB" dirty="0">
                <a:solidFill>
                  <a:srgbClr val="FF6600"/>
                </a:solidFill>
                <a:latin typeface="Calibri" panose="020F0502020204030204" pitchFamily="34" charset="0"/>
              </a:rPr>
              <a:t>→</a:t>
            </a:r>
            <a:r>
              <a:rPr lang="en-US" dirty="0">
                <a:solidFill>
                  <a:srgbClr val="000000"/>
                </a:solidFill>
                <a:latin typeface="Calibri" panose="020F0502020204030204" pitchFamily="34" charset="0"/>
              </a:rPr>
              <a:t>​</a:t>
            </a:r>
            <a:endParaRPr lang="en-US" dirty="0">
              <a:solidFill>
                <a:srgbClr val="000000"/>
              </a:solidFill>
              <a:latin typeface="Arial" panose="020B0604020202020204" pitchFamily="34" charset="0"/>
            </a:endParaRPr>
          </a:p>
          <a:p>
            <a:pPr fontAlgn="base">
              <a:buFont typeface="+mj-lt"/>
              <a:buAutoNum type="arabicPeriod"/>
            </a:pPr>
            <a:r>
              <a:rPr lang="en-GB" dirty="0">
                <a:solidFill>
                  <a:srgbClr val="009900"/>
                </a:solidFill>
              </a:rPr>
              <a:t> Chlorine + potassium fluoride </a:t>
            </a:r>
            <a:r>
              <a:rPr lang="en-GB" dirty="0">
                <a:solidFill>
                  <a:srgbClr val="009900"/>
                </a:solidFill>
                <a:latin typeface="Calibri" panose="020F0502020204030204" pitchFamily="34" charset="0"/>
              </a:rPr>
              <a:t>→</a:t>
            </a:r>
            <a:r>
              <a:rPr lang="en-US" dirty="0">
                <a:solidFill>
                  <a:srgbClr val="000000"/>
                </a:solidFill>
                <a:latin typeface="Calibri" panose="020F0502020204030204" pitchFamily="34" charset="0"/>
              </a:rPr>
              <a:t>​</a:t>
            </a:r>
            <a:endParaRPr lang="en-US" dirty="0">
              <a:solidFill>
                <a:srgbClr val="000000"/>
              </a:solidFill>
              <a:latin typeface="Arial" panose="020B0604020202020204" pitchFamily="34" charset="0"/>
            </a:endParaRPr>
          </a:p>
          <a:p>
            <a:pPr fontAlgn="base">
              <a:buFont typeface="+mj-lt"/>
              <a:buAutoNum type="arabicPeriod"/>
            </a:pPr>
            <a:r>
              <a:rPr lang="en-GB" dirty="0">
                <a:solidFill>
                  <a:srgbClr val="000000"/>
                </a:solidFill>
              </a:rPr>
              <a:t> Bromine + sodium iodide </a:t>
            </a:r>
            <a:r>
              <a:rPr lang="en-GB" dirty="0">
                <a:solidFill>
                  <a:srgbClr val="000000"/>
                </a:solidFill>
                <a:latin typeface="Calibri" panose="020F0502020204030204" pitchFamily="34" charset="0"/>
              </a:rPr>
              <a:t>→</a:t>
            </a:r>
            <a:endParaRPr lang="en-US" dirty="0">
              <a:solidFill>
                <a:srgbClr val="000000"/>
              </a:solidFill>
              <a:latin typeface="Arial" panose="020B0604020202020204" pitchFamily="34" charset="0"/>
            </a:endParaRPr>
          </a:p>
          <a:p>
            <a:pPr marL="0" indent="0">
              <a:buNone/>
            </a:pPr>
            <a:endParaRPr lang="en-GB" dirty="0"/>
          </a:p>
        </p:txBody>
      </p:sp>
      <p:sp>
        <p:nvSpPr>
          <p:cNvPr id="3" name="Content Placeholder 2"/>
          <p:cNvSpPr>
            <a:spLocks noGrp="1"/>
          </p:cNvSpPr>
          <p:nvPr>
            <p:ph sz="quarter" idx="11"/>
          </p:nvPr>
        </p:nvSpPr>
        <p:spPr/>
        <p:txBody>
          <a:bodyPr/>
          <a:lstStyle/>
          <a:p>
            <a:r>
              <a:rPr lang="en-GB" dirty="0"/>
              <a:t>Questions</a:t>
            </a:r>
          </a:p>
        </p:txBody>
      </p:sp>
    </p:spTree>
    <p:extLst>
      <p:ext uri="{BB962C8B-B14F-4D97-AF65-F5344CB8AC3E}">
        <p14:creationId xmlns:p14="http://schemas.microsoft.com/office/powerpoint/2010/main" val="39547457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647666" y="2216824"/>
            <a:ext cx="9544334" cy="4507920"/>
          </a:xfrm>
        </p:spPr>
        <p:txBody>
          <a:bodyPr>
            <a:normAutofit fontScale="92500"/>
          </a:bodyPr>
          <a:lstStyle/>
          <a:p>
            <a:pPr fontAlgn="base">
              <a:buFont typeface="+mj-lt"/>
              <a:buAutoNum type="arabicPeriod"/>
            </a:pPr>
            <a:r>
              <a:rPr lang="en-GB" dirty="0">
                <a:solidFill>
                  <a:srgbClr val="000000"/>
                </a:solidFill>
              </a:rPr>
              <a:t> </a:t>
            </a:r>
            <a:r>
              <a:rPr lang="en-GB" sz="3300" dirty="0">
                <a:solidFill>
                  <a:srgbClr val="000000"/>
                </a:solidFill>
              </a:rPr>
              <a:t>Chlorine + magnesium </a:t>
            </a:r>
            <a:r>
              <a:rPr lang="en-GB" sz="3300" dirty="0">
                <a:solidFill>
                  <a:srgbClr val="000000"/>
                </a:solidFill>
                <a:latin typeface="Calibri" panose="020F0502020204030204" pitchFamily="34" charset="0"/>
              </a:rPr>
              <a:t>→ </a:t>
            </a:r>
            <a:r>
              <a:rPr lang="en-GB" sz="3300" dirty="0">
                <a:solidFill>
                  <a:srgbClr val="000000"/>
                </a:solidFill>
              </a:rPr>
              <a:t>magnesium chloride​</a:t>
            </a:r>
            <a:endParaRPr lang="en-GB" sz="3300" dirty="0">
              <a:solidFill>
                <a:srgbClr val="000000"/>
              </a:solidFill>
              <a:latin typeface="Arial" panose="020B0604020202020204" pitchFamily="34" charset="0"/>
            </a:endParaRPr>
          </a:p>
          <a:p>
            <a:pPr fontAlgn="base">
              <a:buFont typeface="+mj-lt"/>
              <a:buAutoNum type="arabicPeriod"/>
            </a:pPr>
            <a:r>
              <a:rPr lang="en-GB" dirty="0">
                <a:solidFill>
                  <a:srgbClr val="000000"/>
                </a:solidFill>
              </a:rPr>
              <a:t> </a:t>
            </a:r>
            <a:r>
              <a:rPr lang="en-GB" sz="3500" dirty="0">
                <a:solidFill>
                  <a:srgbClr val="000000"/>
                </a:solidFill>
              </a:rPr>
              <a:t>Bromine + hydrogen → hydrogen bromide</a:t>
            </a:r>
            <a:r>
              <a:rPr lang="en-US" sz="3500" dirty="0">
                <a:solidFill>
                  <a:srgbClr val="000000"/>
                </a:solidFill>
              </a:rPr>
              <a:t>​</a:t>
            </a:r>
            <a:endParaRPr lang="en-US" sz="3500" dirty="0">
              <a:solidFill>
                <a:srgbClr val="000000"/>
              </a:solidFill>
              <a:latin typeface="Arial" panose="020B0604020202020204" pitchFamily="34" charset="0"/>
            </a:endParaRPr>
          </a:p>
          <a:p>
            <a:pPr fontAlgn="base">
              <a:buFont typeface="+mj-lt"/>
              <a:buAutoNum type="arabicPeriod"/>
            </a:pPr>
            <a:r>
              <a:rPr lang="en-GB" sz="3000" dirty="0">
                <a:solidFill>
                  <a:srgbClr val="000000"/>
                </a:solidFill>
              </a:rPr>
              <a:t> </a:t>
            </a:r>
            <a:r>
              <a:rPr lang="en-GB" sz="2500" dirty="0">
                <a:solidFill>
                  <a:srgbClr val="000000"/>
                </a:solidFill>
              </a:rPr>
              <a:t>Fluorine + potassium bromide </a:t>
            </a:r>
            <a:r>
              <a:rPr lang="en-GB" sz="2500" dirty="0">
                <a:solidFill>
                  <a:srgbClr val="000000"/>
                </a:solidFill>
                <a:latin typeface="Calibri" panose="020F0502020204030204" pitchFamily="34" charset="0"/>
              </a:rPr>
              <a:t>→</a:t>
            </a:r>
            <a:r>
              <a:rPr lang="en-GB" sz="2500" dirty="0">
                <a:solidFill>
                  <a:srgbClr val="000000"/>
                </a:solidFill>
              </a:rPr>
              <a:t> bromine + potassium fluoride​</a:t>
            </a:r>
            <a:endParaRPr lang="en-GB" sz="2500" dirty="0">
              <a:solidFill>
                <a:srgbClr val="000000"/>
              </a:solidFill>
              <a:latin typeface="Arial" panose="020B0604020202020204" pitchFamily="34" charset="0"/>
            </a:endParaRPr>
          </a:p>
          <a:p>
            <a:pPr fontAlgn="base">
              <a:buFont typeface="+mj-lt"/>
              <a:buAutoNum type="arabicPeriod"/>
            </a:pPr>
            <a:r>
              <a:rPr lang="en-GB" dirty="0">
                <a:solidFill>
                  <a:srgbClr val="000000"/>
                </a:solidFill>
              </a:rPr>
              <a:t> </a:t>
            </a:r>
            <a:r>
              <a:rPr lang="en-GB" sz="3500" dirty="0">
                <a:solidFill>
                  <a:srgbClr val="000000"/>
                </a:solidFill>
              </a:rPr>
              <a:t>Chlorine + potassium fluoride </a:t>
            </a:r>
            <a:r>
              <a:rPr lang="en-GB" sz="3500" dirty="0">
                <a:solidFill>
                  <a:srgbClr val="000000"/>
                </a:solidFill>
                <a:latin typeface="Calibri" panose="020F0502020204030204" pitchFamily="34" charset="0"/>
              </a:rPr>
              <a:t>→ </a:t>
            </a:r>
            <a:r>
              <a:rPr lang="en-GB" sz="3500" dirty="0">
                <a:solidFill>
                  <a:srgbClr val="000000"/>
                </a:solidFill>
              </a:rPr>
              <a:t>no change</a:t>
            </a:r>
            <a:r>
              <a:rPr lang="en-US" sz="3500" dirty="0">
                <a:solidFill>
                  <a:srgbClr val="000000"/>
                </a:solidFill>
              </a:rPr>
              <a:t>​</a:t>
            </a:r>
            <a:endParaRPr lang="en-US" sz="3500" dirty="0">
              <a:solidFill>
                <a:srgbClr val="000000"/>
              </a:solidFill>
              <a:latin typeface="Arial" panose="020B0604020202020204" pitchFamily="34" charset="0"/>
            </a:endParaRPr>
          </a:p>
          <a:p>
            <a:pPr fontAlgn="base">
              <a:buFont typeface="+mj-lt"/>
              <a:buAutoNum type="arabicPeriod"/>
            </a:pPr>
            <a:r>
              <a:rPr lang="en-GB" dirty="0">
                <a:solidFill>
                  <a:srgbClr val="000000"/>
                </a:solidFill>
              </a:rPr>
              <a:t> </a:t>
            </a:r>
            <a:r>
              <a:rPr lang="en-GB" sz="2700" dirty="0">
                <a:solidFill>
                  <a:srgbClr val="000000"/>
                </a:solidFill>
              </a:rPr>
              <a:t>Bromine + sodium iodide </a:t>
            </a:r>
            <a:r>
              <a:rPr lang="en-GB" sz="2700" dirty="0">
                <a:solidFill>
                  <a:srgbClr val="000000"/>
                </a:solidFill>
                <a:latin typeface="Calibri" panose="020F0502020204030204" pitchFamily="34" charset="0"/>
              </a:rPr>
              <a:t>→</a:t>
            </a:r>
            <a:r>
              <a:rPr lang="en-GB" sz="2700" dirty="0">
                <a:solidFill>
                  <a:srgbClr val="000000"/>
                </a:solidFill>
              </a:rPr>
              <a:t> iodine + sodium bromide </a:t>
            </a:r>
            <a:endParaRPr lang="en-US" sz="2700" dirty="0">
              <a:solidFill>
                <a:srgbClr val="000000"/>
              </a:solidFill>
              <a:latin typeface="Arial" panose="020B0604020202020204" pitchFamily="34" charset="0"/>
            </a:endParaRPr>
          </a:p>
          <a:p>
            <a:pPr marL="0" indent="0">
              <a:buNone/>
            </a:pPr>
            <a:endParaRPr lang="en-GB" dirty="0"/>
          </a:p>
        </p:txBody>
      </p:sp>
      <p:sp>
        <p:nvSpPr>
          <p:cNvPr id="3" name="Content Placeholder 2"/>
          <p:cNvSpPr>
            <a:spLocks noGrp="1"/>
          </p:cNvSpPr>
          <p:nvPr>
            <p:ph sz="quarter" idx="11"/>
          </p:nvPr>
        </p:nvSpPr>
        <p:spPr/>
        <p:txBody>
          <a:bodyPr/>
          <a:lstStyle/>
          <a:p>
            <a:r>
              <a:rPr lang="en-GB" dirty="0">
                <a:solidFill>
                  <a:srgbClr val="009900"/>
                </a:solidFill>
              </a:rPr>
              <a:t>Answers</a:t>
            </a:r>
          </a:p>
        </p:txBody>
      </p:sp>
    </p:spTree>
    <p:extLst>
      <p:ext uri="{BB962C8B-B14F-4D97-AF65-F5344CB8AC3E}">
        <p14:creationId xmlns:p14="http://schemas.microsoft.com/office/powerpoint/2010/main" val="3994077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820988" y="2216824"/>
            <a:ext cx="9371012" cy="4507920"/>
          </a:xfrm>
        </p:spPr>
        <p:txBody>
          <a:bodyPr>
            <a:normAutofit fontScale="77500" lnSpcReduction="20000"/>
          </a:bodyPr>
          <a:lstStyle/>
          <a:p>
            <a:pPr marL="742950" indent="-742950">
              <a:buAutoNum type="arabicPeriod"/>
            </a:pPr>
            <a:r>
              <a:rPr lang="en-GB" dirty="0">
                <a:solidFill>
                  <a:srgbClr val="FF0000"/>
                </a:solidFill>
              </a:rPr>
              <a:t>Dalton arranged the elements by atomic mass.</a:t>
            </a:r>
          </a:p>
          <a:p>
            <a:pPr marL="742950" indent="-742950">
              <a:buAutoNum type="arabicPeriod"/>
            </a:pPr>
            <a:r>
              <a:rPr lang="en-GB" dirty="0">
                <a:solidFill>
                  <a:srgbClr val="FF6600"/>
                </a:solidFill>
              </a:rPr>
              <a:t>Newlands also arranged the elements by atomic mass, but he noticed that every eighth element had similar properties.</a:t>
            </a:r>
          </a:p>
          <a:p>
            <a:pPr marL="742950" indent="-742950">
              <a:buAutoNum type="arabicPeriod"/>
            </a:pPr>
            <a:r>
              <a:rPr lang="en-GB" dirty="0">
                <a:solidFill>
                  <a:srgbClr val="009900"/>
                </a:solidFill>
              </a:rPr>
              <a:t>Newlands did not account for elements that had not been discovered.</a:t>
            </a:r>
          </a:p>
          <a:p>
            <a:pPr marL="0" indent="0">
              <a:buNone/>
            </a:pPr>
            <a:r>
              <a:rPr lang="en-GB" dirty="0"/>
              <a:t>Challenge: Calcium is the last element before the transition metals, which alter the pattern of ‘octaves’.</a:t>
            </a:r>
          </a:p>
          <a:p>
            <a:pPr marL="742950" indent="-742950">
              <a:buAutoNum type="arabicPeriod"/>
            </a:pPr>
            <a:endParaRPr lang="en-GB" dirty="0"/>
          </a:p>
        </p:txBody>
      </p:sp>
      <p:sp>
        <p:nvSpPr>
          <p:cNvPr id="5" name="Content Placeholder 4"/>
          <p:cNvSpPr>
            <a:spLocks noGrp="1"/>
          </p:cNvSpPr>
          <p:nvPr>
            <p:ph sz="quarter" idx="11"/>
          </p:nvPr>
        </p:nvSpPr>
        <p:spPr/>
        <p:txBody>
          <a:bodyPr/>
          <a:lstStyle/>
          <a:p>
            <a:r>
              <a:rPr lang="en-GB" dirty="0"/>
              <a:t>Questions</a:t>
            </a:r>
          </a:p>
        </p:txBody>
      </p:sp>
      <p:grpSp>
        <p:nvGrpSpPr>
          <p:cNvPr id="6" name="Group 5"/>
          <p:cNvGrpSpPr/>
          <p:nvPr/>
        </p:nvGrpSpPr>
        <p:grpSpPr>
          <a:xfrm>
            <a:off x="2605655" y="873528"/>
            <a:ext cx="9191625" cy="4619625"/>
            <a:chOff x="2605655" y="873528"/>
            <a:chExt cx="9191625" cy="4619625"/>
          </a:xfrm>
        </p:grpSpPr>
        <p:pic>
          <p:nvPicPr>
            <p:cNvPr id="3" name="Picture 2"/>
            <p:cNvPicPr>
              <a:picLocks noChangeAspect="1"/>
            </p:cNvPicPr>
            <p:nvPr/>
          </p:nvPicPr>
          <p:blipFill>
            <a:blip r:embed="rId2"/>
            <a:stretch>
              <a:fillRect/>
            </a:stretch>
          </p:blipFill>
          <p:spPr>
            <a:xfrm>
              <a:off x="2605655" y="873528"/>
              <a:ext cx="9191625" cy="4619625"/>
            </a:xfrm>
            <a:prstGeom prst="rect">
              <a:avLst/>
            </a:prstGeom>
          </p:spPr>
        </p:pic>
        <p:sp>
          <p:nvSpPr>
            <p:cNvPr id="4" name="Oval 3"/>
            <p:cNvSpPr/>
            <p:nvPr/>
          </p:nvSpPr>
          <p:spPr>
            <a:xfrm>
              <a:off x="3125337" y="2866030"/>
              <a:ext cx="668741" cy="70968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148420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pPr marL="0" indent="0">
              <a:buNone/>
            </a:pPr>
            <a:r>
              <a:rPr lang="en-GB" dirty="0">
                <a:hlinkClick r:id="rId2"/>
              </a:rPr>
              <a:t>https://www.youtube.com/watch?v=oylTOhzpJL4</a:t>
            </a:r>
            <a:endParaRPr lang="en-GB" dirty="0"/>
          </a:p>
          <a:p>
            <a:pPr marL="0" indent="0">
              <a:buNone/>
            </a:pPr>
            <a:r>
              <a:rPr lang="en-GB" dirty="0"/>
              <a:t>Watch the video then answer the questions!</a:t>
            </a:r>
          </a:p>
          <a:p>
            <a:pPr marL="0" indent="0">
              <a:buNone/>
            </a:pPr>
            <a:endParaRPr lang="en-GB" dirty="0"/>
          </a:p>
        </p:txBody>
      </p:sp>
      <p:sp>
        <p:nvSpPr>
          <p:cNvPr id="3" name="Content Placeholder 2"/>
          <p:cNvSpPr>
            <a:spLocks noGrp="1"/>
          </p:cNvSpPr>
          <p:nvPr>
            <p:ph sz="quarter" idx="11"/>
          </p:nvPr>
        </p:nvSpPr>
        <p:spPr/>
        <p:txBody>
          <a:bodyPr/>
          <a:lstStyle/>
          <a:p>
            <a:r>
              <a:rPr lang="en-GB" dirty="0"/>
              <a:t>Mendeleev</a:t>
            </a:r>
          </a:p>
        </p:txBody>
      </p:sp>
    </p:spTree>
    <p:extLst>
      <p:ext uri="{BB962C8B-B14F-4D97-AF65-F5344CB8AC3E}">
        <p14:creationId xmlns:p14="http://schemas.microsoft.com/office/powerpoint/2010/main" val="3463819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820988" y="2216824"/>
            <a:ext cx="9371012" cy="4641176"/>
          </a:xfrm>
        </p:spPr>
        <p:txBody>
          <a:bodyPr>
            <a:normAutofit fontScale="77500" lnSpcReduction="20000"/>
          </a:bodyPr>
          <a:lstStyle/>
          <a:p>
            <a:pPr marL="742950" indent="-742950">
              <a:buAutoNum type="arabicPeriod"/>
            </a:pPr>
            <a:r>
              <a:rPr lang="en-GB" dirty="0">
                <a:solidFill>
                  <a:srgbClr val="FF0000"/>
                </a:solidFill>
              </a:rPr>
              <a:t>In what year did Mendeleev work out the basis of the modern periodic table?</a:t>
            </a:r>
          </a:p>
          <a:p>
            <a:pPr marL="742950" indent="-742950">
              <a:buAutoNum type="arabicPeriod"/>
            </a:pPr>
            <a:r>
              <a:rPr lang="en-GB" dirty="0">
                <a:solidFill>
                  <a:srgbClr val="FF6600"/>
                </a:solidFill>
              </a:rPr>
              <a:t>What did Mendeleev do that was different to other scientists’ attempts?</a:t>
            </a:r>
          </a:p>
          <a:p>
            <a:pPr marL="742950" indent="-742950">
              <a:buAutoNum type="arabicPeriod"/>
            </a:pPr>
            <a:r>
              <a:rPr lang="en-GB" dirty="0">
                <a:solidFill>
                  <a:srgbClr val="009900"/>
                </a:solidFill>
              </a:rPr>
              <a:t>How did Mendeleev prove that his periodic table was correct?</a:t>
            </a:r>
          </a:p>
          <a:p>
            <a:pPr marL="0" indent="0">
              <a:buNone/>
            </a:pPr>
            <a:r>
              <a:rPr lang="en-GB" dirty="0"/>
              <a:t>Challenge: The modern periodic table is slightly different to the one that Mendeleev created, how is this?</a:t>
            </a:r>
          </a:p>
          <a:p>
            <a:pPr marL="0" indent="0">
              <a:buNone/>
            </a:pPr>
            <a:endParaRPr lang="en-GB" dirty="0"/>
          </a:p>
        </p:txBody>
      </p:sp>
      <p:sp>
        <p:nvSpPr>
          <p:cNvPr id="3" name="Content Placeholder 2"/>
          <p:cNvSpPr>
            <a:spLocks noGrp="1"/>
          </p:cNvSpPr>
          <p:nvPr>
            <p:ph sz="quarter" idx="11"/>
          </p:nvPr>
        </p:nvSpPr>
        <p:spPr/>
        <p:txBody>
          <a:bodyPr/>
          <a:lstStyle/>
          <a:p>
            <a:r>
              <a:rPr lang="en-GB" dirty="0"/>
              <a:t>Mendeleev</a:t>
            </a:r>
          </a:p>
        </p:txBody>
      </p:sp>
    </p:spTree>
    <p:extLst>
      <p:ext uri="{BB962C8B-B14F-4D97-AF65-F5344CB8AC3E}">
        <p14:creationId xmlns:p14="http://schemas.microsoft.com/office/powerpoint/2010/main" val="1774258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820988" y="2216824"/>
            <a:ext cx="9270928" cy="4507920"/>
          </a:xfrm>
        </p:spPr>
        <p:txBody>
          <a:bodyPr>
            <a:normAutofit fontScale="70000" lnSpcReduction="20000"/>
          </a:bodyPr>
          <a:lstStyle/>
          <a:p>
            <a:pPr marL="742950" indent="-742950">
              <a:buAutoNum type="arabicPeriod"/>
            </a:pPr>
            <a:r>
              <a:rPr lang="en-GB" dirty="0">
                <a:solidFill>
                  <a:srgbClr val="FF0000"/>
                </a:solidFill>
              </a:rPr>
              <a:t>1869</a:t>
            </a:r>
          </a:p>
          <a:p>
            <a:pPr marL="742950" indent="-742950">
              <a:buAutoNum type="arabicPeriod"/>
            </a:pPr>
            <a:r>
              <a:rPr lang="en-GB" dirty="0">
                <a:solidFill>
                  <a:srgbClr val="FF6600"/>
                </a:solidFill>
              </a:rPr>
              <a:t>He left gaps in the periodic table for undiscovered elements, and predicted their atomic mass and properties.</a:t>
            </a:r>
          </a:p>
          <a:p>
            <a:pPr marL="742950" indent="-742950">
              <a:buAutoNum type="arabicPeriod"/>
            </a:pPr>
            <a:r>
              <a:rPr lang="en-GB" dirty="0">
                <a:solidFill>
                  <a:srgbClr val="009900"/>
                </a:solidFill>
              </a:rPr>
              <a:t>Elements that were later discovered fitted with the predictions he had made about them.</a:t>
            </a:r>
          </a:p>
          <a:p>
            <a:pPr marL="0" indent="0">
              <a:buNone/>
            </a:pPr>
            <a:r>
              <a:rPr lang="en-GB" dirty="0"/>
              <a:t>Challenge: Mendeleev ordered the elements by increasing atomic mass, now they are ordered by increasing atomic number. </a:t>
            </a:r>
          </a:p>
          <a:p>
            <a:pPr marL="742950" indent="-742950">
              <a:buAutoNum type="arabicPeriod"/>
            </a:pPr>
            <a:endParaRPr lang="en-GB" dirty="0"/>
          </a:p>
          <a:p>
            <a:pPr marL="0" indent="0">
              <a:buNone/>
            </a:pPr>
            <a:endParaRPr lang="en-GB" dirty="0"/>
          </a:p>
        </p:txBody>
      </p:sp>
      <p:sp>
        <p:nvSpPr>
          <p:cNvPr id="3" name="Content Placeholder 2"/>
          <p:cNvSpPr>
            <a:spLocks noGrp="1"/>
          </p:cNvSpPr>
          <p:nvPr>
            <p:ph sz="quarter" idx="11"/>
          </p:nvPr>
        </p:nvSpPr>
        <p:spPr/>
        <p:txBody>
          <a:bodyPr/>
          <a:lstStyle/>
          <a:p>
            <a:r>
              <a:rPr lang="en-GB" dirty="0"/>
              <a:t>Mendeleev</a:t>
            </a:r>
          </a:p>
        </p:txBody>
      </p:sp>
    </p:spTree>
    <p:extLst>
      <p:ext uri="{BB962C8B-B14F-4D97-AF65-F5344CB8AC3E}">
        <p14:creationId xmlns:p14="http://schemas.microsoft.com/office/powerpoint/2010/main" val="386184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820988" y="2216824"/>
            <a:ext cx="9257281" cy="4507920"/>
          </a:xfrm>
        </p:spPr>
        <p:txBody>
          <a:bodyPr>
            <a:normAutofit lnSpcReduction="10000"/>
          </a:bodyPr>
          <a:lstStyle/>
          <a:p>
            <a:r>
              <a:rPr lang="en-GB" sz="2800" dirty="0"/>
              <a:t>From the group (column) we can predict chemical properties. </a:t>
            </a:r>
          </a:p>
          <a:p>
            <a:pPr marL="0" indent="0">
              <a:buNone/>
            </a:pPr>
            <a:r>
              <a:rPr lang="en-GB" sz="2800" dirty="0"/>
              <a:t>E.g. An element in group 1 is a metal, it is quiet soft and reacts with water and oxygen.</a:t>
            </a:r>
          </a:p>
          <a:p>
            <a:pPr marL="0" indent="0">
              <a:buNone/>
            </a:pPr>
            <a:endParaRPr lang="en-GB" sz="2800" dirty="0"/>
          </a:p>
          <a:p>
            <a:r>
              <a:rPr lang="en-GB" sz="2800" dirty="0"/>
              <a:t>From the period (row) we can estimate the size of the atom, as the size of atoms increase as you move down a group. </a:t>
            </a:r>
          </a:p>
          <a:p>
            <a:pPr marL="0" indent="0">
              <a:buNone/>
            </a:pPr>
            <a:r>
              <a:rPr lang="en-GB" sz="2800" dirty="0"/>
              <a:t>E.g. An element in period 2 of a group is smaller than an element in period 4 of the same group.</a:t>
            </a:r>
          </a:p>
        </p:txBody>
      </p:sp>
      <p:sp>
        <p:nvSpPr>
          <p:cNvPr id="3" name="Content Placeholder 2"/>
          <p:cNvSpPr>
            <a:spLocks noGrp="1"/>
          </p:cNvSpPr>
          <p:nvPr>
            <p:ph sz="quarter" idx="11"/>
          </p:nvPr>
        </p:nvSpPr>
        <p:spPr>
          <a:xfrm>
            <a:off x="2660227" y="702641"/>
            <a:ext cx="8985795" cy="1133475"/>
          </a:xfrm>
        </p:spPr>
        <p:txBody>
          <a:bodyPr>
            <a:normAutofit fontScale="62500" lnSpcReduction="20000"/>
          </a:bodyPr>
          <a:lstStyle/>
          <a:p>
            <a:r>
              <a:rPr lang="en-GB" dirty="0"/>
              <a:t>What does the position of an element in the periodic table tell us about the structure of that atom?</a:t>
            </a:r>
          </a:p>
        </p:txBody>
      </p:sp>
    </p:spTree>
    <p:extLst>
      <p:ext uri="{BB962C8B-B14F-4D97-AF65-F5344CB8AC3E}">
        <p14:creationId xmlns:p14="http://schemas.microsoft.com/office/powerpoint/2010/main" val="3693573365"/>
      </p:ext>
    </p:extLst>
  </p:cSld>
  <p:clrMapOvr>
    <a:masterClrMapping/>
  </p:clrMapOvr>
</p:sld>
</file>

<file path=ppt/theme/theme1.xml><?xml version="1.0" encoding="utf-8"?>
<a:theme xmlns:a="http://schemas.openxmlformats.org/drawingml/2006/main" name="4_Learning Objectives">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Learning Objectives">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itle Slide">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Learning Objectives">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Learning Objectives">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FC89585F2B26C4991B4EAD957599455" ma:contentTypeVersion="7" ma:contentTypeDescription="Create a new document." ma:contentTypeScope="" ma:versionID="48ffb3b889bd58b63154b1244b76efbe">
  <xsd:schema xmlns:xsd="http://www.w3.org/2001/XMLSchema" xmlns:xs="http://www.w3.org/2001/XMLSchema" xmlns:p="http://schemas.microsoft.com/office/2006/metadata/properties" xmlns:ns3="e8ebd3e6-daba-4858-a3d6-7844d51a2864" xmlns:ns4="55e5e687-c4a4-4c80-97f9-1104e974c5b6" targetNamespace="http://schemas.microsoft.com/office/2006/metadata/properties" ma:root="true" ma:fieldsID="09134422b3e2a2cea7173fa902966015" ns3:_="" ns4:_="">
    <xsd:import namespace="e8ebd3e6-daba-4858-a3d6-7844d51a2864"/>
    <xsd:import namespace="55e5e687-c4a4-4c80-97f9-1104e974c5b6"/>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ebd3e6-daba-4858-a3d6-7844d51a28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5e5e687-c4a4-4c80-97f9-1104e974c5b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4A2F096-0F4E-4725-B71A-23B508271B34}">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3E67A97C-1585-46E6-AE10-645C3C67AA91}">
  <ds:schemaRefs>
    <ds:schemaRef ds:uri="http://schemas.microsoft.com/sharepoint/v3/contenttype/forms"/>
  </ds:schemaRefs>
</ds:datastoreItem>
</file>

<file path=customXml/itemProps3.xml><?xml version="1.0" encoding="utf-8"?>
<ds:datastoreItem xmlns:ds="http://schemas.openxmlformats.org/officeDocument/2006/customXml" ds:itemID="{C30FB56D-B972-484A-8EF8-AC93AB71EA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ebd3e6-daba-4858-a3d6-7844d51a2864"/>
    <ds:schemaRef ds:uri="55e5e687-c4a4-4c80-97f9-1104e974c5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356</TotalTime>
  <Words>1848</Words>
  <Application>Microsoft Office PowerPoint</Application>
  <PresentationFormat>Widescreen</PresentationFormat>
  <Paragraphs>194</Paragraphs>
  <Slides>47</Slides>
  <Notes>1</Notes>
  <HiddenSlides>0</HiddenSlides>
  <MMClips>0</MMClips>
  <ScaleCrop>false</ScaleCrop>
  <HeadingPairs>
    <vt:vector size="4" baseType="variant">
      <vt:variant>
        <vt:lpstr>Theme</vt:lpstr>
      </vt:variant>
      <vt:variant>
        <vt:i4>5</vt:i4>
      </vt:variant>
      <vt:variant>
        <vt:lpstr>Slide Titles</vt:lpstr>
      </vt:variant>
      <vt:variant>
        <vt:i4>47</vt:i4>
      </vt:variant>
    </vt:vector>
  </HeadingPairs>
  <TitlesOfParts>
    <vt:vector size="52" baseType="lpstr">
      <vt:lpstr>4_Learning Objectives</vt:lpstr>
      <vt:lpstr>3_Learning Objectives</vt:lpstr>
      <vt:lpstr>1_Title Slide</vt:lpstr>
      <vt:lpstr>1_Learning Objectives</vt:lpstr>
      <vt:lpstr>2_Learning Objectives</vt:lpstr>
      <vt:lpstr>Development of the Periodic Table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Structure of the Periodic Table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Alkali Metals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Halogens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West Grantham Academies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Spaced Retrieval</dc:title>
  <dc:creator>Sophie Slack</dc:creator>
  <cp:lastModifiedBy>Sophie</cp:lastModifiedBy>
  <cp:revision>123</cp:revision>
  <dcterms:created xsi:type="dcterms:W3CDTF">2019-10-11T14:16:23Z</dcterms:created>
  <dcterms:modified xsi:type="dcterms:W3CDTF">2020-04-19T10:36:25Z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0x0101008FC89585F2B26C4991B4EAD957599455</vt:lpwstr>
  </property>
</Properties>
</file>