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83" r:id="rId7"/>
    <p:sldId id="265" r:id="rId8"/>
    <p:sldId id="266" r:id="rId9"/>
    <p:sldId id="274" r:id="rId10"/>
    <p:sldId id="278" r:id="rId11"/>
    <p:sldId id="279" r:id="rId12"/>
    <p:sldId id="264" r:id="rId13"/>
    <p:sldId id="263" r:id="rId14"/>
    <p:sldId id="277" r:id="rId15"/>
    <p:sldId id="280" r:id="rId16"/>
    <p:sldId id="286" r:id="rId17"/>
    <p:sldId id="287" r:id="rId18"/>
    <p:sldId id="284" r:id="rId19"/>
    <p:sldId id="268" r:id="rId20"/>
    <p:sldId id="269" r:id="rId21"/>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4C744-3437-0EE7-00F0-E0E17EC73DF9}" v="2" dt="2020-04-18T10:00:52.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10" autoAdjust="0"/>
    <p:restoredTop sz="94660"/>
  </p:normalViewPr>
  <p:slideViewPr>
    <p:cSldViewPr snapToGrid="0">
      <p:cViewPr varScale="1">
        <p:scale>
          <a:sx n="129" d="100"/>
          <a:sy n="129" d="100"/>
        </p:scale>
        <p:origin x="240"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3775824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3836230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680526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1768561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A4205B3-8D10-4EA5-96D3-F57DEA5421EA}" type="datetimeFigureOut">
              <a:rPr lang="en-GB" smtClean="0"/>
              <a:t>19/04/2020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81749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A4205B3-8D10-4EA5-96D3-F57DEA5421E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889288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A4205B3-8D10-4EA5-96D3-F57DEA5421EA}" type="datetimeFigureOut">
              <a:rPr lang="en-GB" smtClean="0"/>
              <a:t>19/04/2020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2651158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A4205B3-8D10-4EA5-96D3-F57DEA5421EA}" type="datetimeFigureOut">
              <a:rPr lang="en-GB" smtClean="0"/>
              <a:t>19/04/2020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2798048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4205B3-8D10-4EA5-96D3-F57DEA5421EA}" type="datetimeFigureOut">
              <a:rPr lang="en-GB" smtClean="0"/>
              <a:t>19/04/2020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397922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4205B3-8D10-4EA5-96D3-F57DEA5421E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110488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A4205B3-8D10-4EA5-96D3-F57DEA5421EA}" type="datetimeFigureOut">
              <a:rPr lang="en-GB" smtClean="0"/>
              <a:t>19/04/2020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4A68-D0A0-43BA-B021-F3E8F8D3502C}" type="slidenum">
              <a:rPr lang="en-GB" smtClean="0"/>
              <a:t>‹#›</a:t>
            </a:fld>
            <a:endParaRPr lang="en-GB"/>
          </a:p>
        </p:txBody>
      </p:sp>
    </p:spTree>
    <p:extLst>
      <p:ext uri="{BB962C8B-B14F-4D97-AF65-F5344CB8AC3E}">
        <p14:creationId xmlns:p14="http://schemas.microsoft.com/office/powerpoint/2010/main" val="699891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205B3-8D10-4EA5-96D3-F57DEA5421EA}" type="datetimeFigureOut">
              <a:rPr lang="en-GB" smtClean="0"/>
              <a:t>19/04/2020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44A68-D0A0-43BA-B021-F3E8F8D3502C}" type="slidenum">
              <a:rPr lang="en-GB" smtClean="0"/>
              <a:t>‹#›</a:t>
            </a:fld>
            <a:endParaRPr lang="en-GB"/>
          </a:p>
        </p:txBody>
      </p:sp>
    </p:spTree>
    <p:extLst>
      <p:ext uri="{BB962C8B-B14F-4D97-AF65-F5344CB8AC3E}">
        <p14:creationId xmlns:p14="http://schemas.microsoft.com/office/powerpoint/2010/main" val="2274620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10766" y="730251"/>
            <a:ext cx="8102600" cy="1493079"/>
          </a:xfrm>
        </p:spPr>
        <p:txBody>
          <a:bodyPr>
            <a:normAutofit fontScale="90000"/>
          </a:bodyPr>
          <a:lstStyle/>
          <a:p>
            <a:r>
              <a:rPr lang="en-GB" dirty="0"/>
              <a:t>Y10 Hospitality and Catering </a:t>
            </a:r>
          </a:p>
        </p:txBody>
      </p:sp>
      <p:sp>
        <p:nvSpPr>
          <p:cNvPr id="3" name="Subtitle 2"/>
          <p:cNvSpPr>
            <a:spLocks noGrp="1"/>
          </p:cNvSpPr>
          <p:nvPr>
            <p:ph type="subTitle" idx="1"/>
          </p:nvPr>
        </p:nvSpPr>
        <p:spPr>
          <a:xfrm>
            <a:off x="2388849" y="2456277"/>
            <a:ext cx="9144000" cy="1655762"/>
          </a:xfrm>
        </p:spPr>
        <p:txBody>
          <a:bodyPr>
            <a:normAutofit fontScale="77500" lnSpcReduction="20000"/>
          </a:bodyPr>
          <a:lstStyle/>
          <a:p>
            <a:r>
              <a:rPr lang="en-GB" dirty="0"/>
              <a:t>Unit 1 –  The Hospitality and catering industry </a:t>
            </a:r>
          </a:p>
          <a:p>
            <a:endParaRPr lang="en-GB" dirty="0"/>
          </a:p>
          <a:p>
            <a:r>
              <a:rPr lang="en-GB" dirty="0"/>
              <a:t>LO1: AC1.1</a:t>
            </a:r>
          </a:p>
          <a:p>
            <a:endParaRPr lang="en-GB" dirty="0"/>
          </a:p>
          <a:p>
            <a:r>
              <a:rPr lang="en-GB" dirty="0"/>
              <a:t>Lesson 1 – The structure of the Hospitality and Catering industry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637285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5680" y="186532"/>
            <a:ext cx="9081215"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925651" y="1922350"/>
            <a:ext cx="8636000" cy="4517086"/>
          </a:xfrm>
        </p:spPr>
        <p:txBody>
          <a:bodyPr>
            <a:normAutofit/>
          </a:bodyPr>
          <a:lstStyle/>
          <a:p>
            <a:r>
              <a:rPr lang="en-GB" sz="3800" b="1" dirty="0"/>
              <a:t>Commercial and Non-Commercial establishments</a:t>
            </a:r>
          </a:p>
          <a:p>
            <a:endParaRPr lang="en-GB" sz="3800" dirty="0"/>
          </a:p>
          <a:p>
            <a:r>
              <a:rPr lang="en-GB" dirty="0"/>
              <a:t>One has an aim to make a profit the other does not make a profit</a:t>
            </a:r>
          </a:p>
          <a:p>
            <a:endParaRPr lang="en-GB" dirty="0"/>
          </a:p>
          <a:p>
            <a:r>
              <a:rPr lang="en-GB" sz="3200" dirty="0"/>
              <a:t>Which is which?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2696463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9615" y="186532"/>
            <a:ext cx="8770034"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42315" y="1767805"/>
            <a:ext cx="8961550" cy="4391025"/>
          </a:xfrm>
        </p:spPr>
        <p:txBody>
          <a:bodyPr>
            <a:normAutofit/>
          </a:bodyPr>
          <a:lstStyle/>
          <a:p>
            <a:r>
              <a:rPr lang="en-GB" sz="3800" b="1" dirty="0"/>
              <a:t>Commercial Establishments</a:t>
            </a:r>
          </a:p>
          <a:p>
            <a:endParaRPr lang="en-GB" sz="3800" dirty="0"/>
          </a:p>
          <a:p>
            <a:pPr algn="l"/>
            <a:r>
              <a:rPr lang="en-GB" sz="3800" dirty="0"/>
              <a:t>These establishments charge the customer for the services they provide and therefore make a profit.  </a:t>
            </a:r>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06778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559" y="1"/>
            <a:ext cx="9042579"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799" y="1222419"/>
            <a:ext cx="9064581" cy="4987925"/>
          </a:xfrm>
        </p:spPr>
        <p:txBody>
          <a:bodyPr>
            <a:normAutofit/>
          </a:bodyPr>
          <a:lstStyle/>
          <a:p>
            <a:endParaRPr lang="en-GB" dirty="0"/>
          </a:p>
          <a:p>
            <a:r>
              <a:rPr lang="en-GB" sz="3600" b="1" dirty="0"/>
              <a:t>Non-Commercial establishments:</a:t>
            </a:r>
          </a:p>
          <a:p>
            <a:endParaRPr lang="en-GB" dirty="0"/>
          </a:p>
          <a:p>
            <a:pPr algn="l"/>
            <a:endParaRPr lang="en-GB" dirty="0"/>
          </a:p>
          <a:p>
            <a:pPr algn="l"/>
            <a:r>
              <a:rPr lang="en-GB" sz="2800" dirty="0"/>
              <a:t>All need food and drink although Hospitality is not the main focus</a:t>
            </a:r>
          </a:p>
          <a:p>
            <a:pPr algn="l"/>
            <a:r>
              <a:rPr lang="en-GB" sz="2800" dirty="0"/>
              <a:t>These establishments often run on a limited budget and do not make a profit. They supply a service to support the communities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253022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378" y="730251"/>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75467" y="1460501"/>
            <a:ext cx="3505200" cy="5092700"/>
          </a:xfrm>
        </p:spPr>
        <p:txBody>
          <a:bodyPr>
            <a:normAutofit fontScale="92500" lnSpcReduction="20000"/>
          </a:bodyPr>
          <a:lstStyle/>
          <a:p>
            <a:pPr algn="l"/>
            <a:r>
              <a:rPr lang="en-GB" sz="3800" dirty="0"/>
              <a:t>Pubs </a:t>
            </a:r>
          </a:p>
          <a:p>
            <a:pPr algn="l"/>
            <a:r>
              <a:rPr lang="en-GB" sz="4000" dirty="0"/>
              <a:t>Schools</a:t>
            </a:r>
          </a:p>
          <a:p>
            <a:pPr algn="l"/>
            <a:r>
              <a:rPr lang="en-GB" sz="3800" dirty="0"/>
              <a:t>Bistros</a:t>
            </a:r>
          </a:p>
          <a:p>
            <a:pPr algn="l"/>
            <a:r>
              <a:rPr lang="en-GB" sz="3800" dirty="0"/>
              <a:t>Cafes</a:t>
            </a:r>
          </a:p>
          <a:p>
            <a:pPr algn="l"/>
            <a:r>
              <a:rPr lang="en-GB" sz="4000" dirty="0"/>
              <a:t>The Armed Forces</a:t>
            </a:r>
          </a:p>
          <a:p>
            <a:pPr algn="l"/>
            <a:r>
              <a:rPr lang="en-GB" sz="3800" dirty="0"/>
              <a:t>Restaurants</a:t>
            </a:r>
          </a:p>
          <a:p>
            <a:pPr algn="l"/>
            <a:r>
              <a:rPr lang="en-GB" sz="3800" dirty="0"/>
              <a:t>Bed and Breakfast</a:t>
            </a:r>
          </a:p>
          <a:p>
            <a:pPr algn="l"/>
            <a:r>
              <a:rPr lang="en-GB" sz="3800" dirty="0"/>
              <a:t>Caravan parks</a:t>
            </a:r>
          </a:p>
          <a:p>
            <a:pPr algn="l"/>
            <a:r>
              <a:rPr lang="en-GB" sz="3800" dirty="0"/>
              <a:t>Hospitals </a:t>
            </a:r>
          </a:p>
          <a:p>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Subtitle 2"/>
          <p:cNvSpPr txBox="1">
            <a:spLocks/>
          </p:cNvSpPr>
          <p:nvPr/>
        </p:nvSpPr>
        <p:spPr>
          <a:xfrm>
            <a:off x="6333067" y="2245397"/>
            <a:ext cx="3505200" cy="3587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Hostels</a:t>
            </a:r>
          </a:p>
          <a:p>
            <a:pPr algn="l"/>
            <a:r>
              <a:rPr lang="en-GB" sz="3200" dirty="0"/>
              <a:t>Colleges </a:t>
            </a:r>
          </a:p>
          <a:p>
            <a:pPr algn="l"/>
            <a:r>
              <a:rPr lang="en-GB" sz="3200" dirty="0"/>
              <a:t>Prisons</a:t>
            </a:r>
          </a:p>
          <a:p>
            <a:pPr algn="l"/>
            <a:r>
              <a:rPr lang="en-GB" sz="3200" dirty="0"/>
              <a:t>And Care Homes </a:t>
            </a:r>
          </a:p>
          <a:p>
            <a:pPr algn="l"/>
            <a:r>
              <a:rPr lang="en-GB" sz="3200" dirty="0"/>
              <a:t>Fast Food Outlets</a:t>
            </a:r>
          </a:p>
          <a:p>
            <a:pPr algn="l"/>
            <a:r>
              <a:rPr lang="en-GB" sz="3200" dirty="0"/>
              <a:t>Holiday resorts </a:t>
            </a:r>
          </a:p>
          <a:p>
            <a:pPr algn="l"/>
            <a:endParaRPr lang="en-GB" sz="3200" dirty="0"/>
          </a:p>
          <a:p>
            <a:pPr algn="l"/>
            <a:endParaRPr lang="en-GB" sz="3200" dirty="0"/>
          </a:p>
          <a:p>
            <a:pPr algn="l"/>
            <a:endParaRPr lang="en-GB" sz="3800" dirty="0"/>
          </a:p>
          <a:p>
            <a:endParaRPr lang="en-GB" dirty="0"/>
          </a:p>
        </p:txBody>
      </p:sp>
      <p:sp>
        <p:nvSpPr>
          <p:cNvPr id="4" name="TextBox 3"/>
          <p:cNvSpPr txBox="1"/>
          <p:nvPr/>
        </p:nvSpPr>
        <p:spPr>
          <a:xfrm>
            <a:off x="9109088" y="1817688"/>
            <a:ext cx="2640169" cy="1569660"/>
          </a:xfrm>
          <a:prstGeom prst="rect">
            <a:avLst/>
          </a:prstGeom>
          <a:noFill/>
        </p:spPr>
        <p:txBody>
          <a:bodyPr wrap="square" rtlCol="0">
            <a:spAutoFit/>
          </a:bodyPr>
          <a:lstStyle/>
          <a:p>
            <a:pPr algn="ctr"/>
            <a:r>
              <a:rPr lang="en-GB" sz="2400" b="1" dirty="0">
                <a:solidFill>
                  <a:srgbClr val="C00000"/>
                </a:solidFill>
              </a:rPr>
              <a:t>Separate the providers into commercial and non-commercial </a:t>
            </a:r>
          </a:p>
        </p:txBody>
      </p:sp>
    </p:spTree>
    <p:extLst>
      <p:ext uri="{BB962C8B-B14F-4D97-AF65-F5344CB8AC3E}">
        <p14:creationId xmlns:p14="http://schemas.microsoft.com/office/powerpoint/2010/main" val="2713741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500063"/>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800" y="1587500"/>
            <a:ext cx="8636000" cy="5092700"/>
          </a:xfrm>
        </p:spPr>
        <p:txBody>
          <a:bodyPr>
            <a:normAutofit fontScale="62500" lnSpcReduction="20000"/>
          </a:bodyPr>
          <a:lstStyle/>
          <a:p>
            <a:r>
              <a:rPr lang="en-GB" sz="3800" b="1" dirty="0"/>
              <a:t>Commercial establishments include:</a:t>
            </a:r>
          </a:p>
          <a:p>
            <a:pPr algn="l"/>
            <a:r>
              <a:rPr lang="en-GB" sz="3800" dirty="0"/>
              <a:t>Pubs </a:t>
            </a:r>
          </a:p>
          <a:p>
            <a:pPr algn="l"/>
            <a:r>
              <a:rPr lang="en-GB" sz="3800" dirty="0"/>
              <a:t>Bistros</a:t>
            </a:r>
          </a:p>
          <a:p>
            <a:pPr algn="l"/>
            <a:r>
              <a:rPr lang="en-GB" sz="3800" dirty="0"/>
              <a:t>Cafes</a:t>
            </a:r>
          </a:p>
          <a:p>
            <a:pPr algn="l"/>
            <a:r>
              <a:rPr lang="en-GB" sz="3800" dirty="0"/>
              <a:t>Restaurants</a:t>
            </a:r>
          </a:p>
          <a:p>
            <a:pPr algn="l"/>
            <a:r>
              <a:rPr lang="en-GB" sz="3800" dirty="0"/>
              <a:t>Fast Food Outlets</a:t>
            </a:r>
          </a:p>
          <a:p>
            <a:pPr algn="l"/>
            <a:r>
              <a:rPr lang="en-GB" sz="3800" dirty="0"/>
              <a:t>Hostels</a:t>
            </a:r>
          </a:p>
          <a:p>
            <a:pPr algn="l"/>
            <a:r>
              <a:rPr lang="en-GB" sz="3800" dirty="0"/>
              <a:t>Bed and Breakfast</a:t>
            </a:r>
          </a:p>
          <a:p>
            <a:pPr algn="l"/>
            <a:r>
              <a:rPr lang="en-GB" sz="3800" dirty="0"/>
              <a:t>Caravan parks</a:t>
            </a:r>
          </a:p>
          <a:p>
            <a:pPr algn="l"/>
            <a:r>
              <a:rPr lang="en-GB" sz="3800" dirty="0"/>
              <a:t>Holiday resorts </a:t>
            </a:r>
          </a:p>
          <a:p>
            <a:pPr algn="l"/>
            <a:endParaRPr lang="en-GB" sz="3800" dirty="0"/>
          </a:p>
          <a:p>
            <a:pPr algn="l"/>
            <a:r>
              <a:rPr lang="en-GB" sz="3800" dirty="0"/>
              <a:t>These establishments charge the customer for the services they provide and therefore make a profit.  (Commercial) </a:t>
            </a:r>
          </a:p>
          <a:p>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46614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446881"/>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800" y="990600"/>
            <a:ext cx="8636000" cy="5689600"/>
          </a:xfrm>
        </p:spPr>
        <p:txBody>
          <a:bodyPr>
            <a:normAutofit lnSpcReduction="10000"/>
          </a:bodyPr>
          <a:lstStyle/>
          <a:p>
            <a:endParaRPr lang="en-GB" dirty="0"/>
          </a:p>
          <a:p>
            <a:r>
              <a:rPr lang="en-GB" b="1" dirty="0"/>
              <a:t>Non Commercial establishments include:</a:t>
            </a:r>
          </a:p>
          <a:p>
            <a:endParaRPr lang="en-GB" dirty="0"/>
          </a:p>
          <a:p>
            <a:pPr algn="l"/>
            <a:r>
              <a:rPr lang="en-GB" dirty="0"/>
              <a:t>Hospitals </a:t>
            </a:r>
          </a:p>
          <a:p>
            <a:pPr algn="l"/>
            <a:r>
              <a:rPr lang="en-GB" dirty="0"/>
              <a:t>Schools</a:t>
            </a:r>
          </a:p>
          <a:p>
            <a:pPr algn="l"/>
            <a:r>
              <a:rPr lang="en-GB" dirty="0"/>
              <a:t>Colleges </a:t>
            </a:r>
          </a:p>
          <a:p>
            <a:pPr algn="l"/>
            <a:r>
              <a:rPr lang="en-GB" dirty="0"/>
              <a:t>Prisons</a:t>
            </a:r>
          </a:p>
          <a:p>
            <a:pPr algn="l"/>
            <a:r>
              <a:rPr lang="en-GB" dirty="0"/>
              <a:t>The Armed Forces</a:t>
            </a:r>
          </a:p>
          <a:p>
            <a:pPr algn="l"/>
            <a:r>
              <a:rPr lang="en-GB" dirty="0"/>
              <a:t>And Care Homes  </a:t>
            </a:r>
          </a:p>
          <a:p>
            <a:pPr algn="l"/>
            <a:endParaRPr lang="en-GB" dirty="0"/>
          </a:p>
          <a:p>
            <a:pPr algn="l"/>
            <a:r>
              <a:rPr lang="en-GB" dirty="0"/>
              <a:t>All need food and drink although Hospitality is not the main focus</a:t>
            </a:r>
          </a:p>
          <a:p>
            <a:pPr algn="l"/>
            <a:r>
              <a:rPr lang="en-GB" dirty="0"/>
              <a:t>These establishments often run on a limited budget and do not make a profit. They supply a service to support the communities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468227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8559" y="1"/>
            <a:ext cx="9042579"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590799" y="1222419"/>
            <a:ext cx="9064581" cy="4987925"/>
          </a:xfrm>
        </p:spPr>
        <p:txBody>
          <a:bodyPr>
            <a:normAutofit/>
          </a:bodyPr>
          <a:lstStyle/>
          <a:p>
            <a:endParaRPr lang="en-GB" dirty="0"/>
          </a:p>
          <a:p>
            <a:r>
              <a:rPr lang="en-GB" sz="3600" b="1" dirty="0"/>
              <a:t>Residential and non- residential:</a:t>
            </a:r>
          </a:p>
          <a:p>
            <a:endParaRPr lang="en-GB" dirty="0"/>
          </a:p>
          <a:p>
            <a:pPr algn="l"/>
            <a:r>
              <a:rPr lang="en-GB" dirty="0"/>
              <a:t>Residential- you stay over, they offer accommodation </a:t>
            </a:r>
          </a:p>
          <a:p>
            <a:pPr algn="l"/>
            <a:endParaRPr lang="en-GB" dirty="0"/>
          </a:p>
          <a:p>
            <a:pPr algn="l"/>
            <a:r>
              <a:rPr lang="en-GB" dirty="0"/>
              <a:t>Non-residential-you don’t stay over </a:t>
            </a:r>
          </a:p>
          <a:p>
            <a:pPr algn="l"/>
            <a:endParaRPr lang="en-GB" dirty="0"/>
          </a:p>
          <a:p>
            <a:pPr algn="l"/>
            <a:endParaRPr lang="en-GB" dirty="0"/>
          </a:p>
          <a:p>
            <a:pPr algn="l"/>
            <a:r>
              <a:rPr lang="en-GB" dirty="0"/>
              <a:t>A business can be non-commercial residential or commercial residential or non-commercial non residential or commercial non- residential </a:t>
            </a:r>
          </a:p>
          <a:p>
            <a:pPr algn="l"/>
            <a:endParaRPr lang="en-GB" dirty="0"/>
          </a:p>
          <a:p>
            <a:pPr algn="l"/>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1660780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0378" y="730251"/>
            <a:ext cx="8102600"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75467" y="1460501"/>
            <a:ext cx="3505200" cy="5092700"/>
          </a:xfrm>
        </p:spPr>
        <p:txBody>
          <a:bodyPr>
            <a:normAutofit fontScale="85000" lnSpcReduction="20000"/>
          </a:bodyPr>
          <a:lstStyle/>
          <a:p>
            <a:pPr algn="l"/>
            <a:r>
              <a:rPr lang="en-GB" sz="3800" dirty="0"/>
              <a:t>Pubs </a:t>
            </a:r>
          </a:p>
          <a:p>
            <a:pPr algn="l"/>
            <a:r>
              <a:rPr lang="en-GB" sz="3800" dirty="0"/>
              <a:t>Bistros</a:t>
            </a:r>
          </a:p>
          <a:p>
            <a:pPr algn="l"/>
            <a:r>
              <a:rPr lang="en-GB" sz="3800" dirty="0"/>
              <a:t>Cafes</a:t>
            </a:r>
          </a:p>
          <a:p>
            <a:pPr algn="l"/>
            <a:r>
              <a:rPr lang="en-GB" sz="3800" dirty="0"/>
              <a:t>Restaurants</a:t>
            </a:r>
          </a:p>
          <a:p>
            <a:pPr algn="l"/>
            <a:r>
              <a:rPr lang="en-GB" sz="3800" dirty="0"/>
              <a:t>Fast Food Outlets</a:t>
            </a:r>
          </a:p>
          <a:p>
            <a:pPr algn="l"/>
            <a:r>
              <a:rPr lang="en-GB" sz="3800" dirty="0"/>
              <a:t>Hostels</a:t>
            </a:r>
          </a:p>
          <a:p>
            <a:pPr algn="l"/>
            <a:r>
              <a:rPr lang="en-GB" sz="3800" dirty="0"/>
              <a:t>Bed and Breakfast</a:t>
            </a:r>
          </a:p>
          <a:p>
            <a:pPr algn="l"/>
            <a:r>
              <a:rPr lang="en-GB" sz="3800" dirty="0"/>
              <a:t>Caravan parks</a:t>
            </a:r>
          </a:p>
          <a:p>
            <a:pPr algn="l"/>
            <a:r>
              <a:rPr lang="en-GB" sz="3800" dirty="0"/>
              <a:t>Holiday resorts </a:t>
            </a:r>
          </a:p>
          <a:p>
            <a:pPr algn="l"/>
            <a:r>
              <a:rPr lang="en-GB" sz="3800" dirty="0"/>
              <a:t>Hospitals </a:t>
            </a:r>
          </a:p>
          <a:p>
            <a:pPr algn="l"/>
            <a:endParaRPr lang="en-GB" sz="3800" dirty="0"/>
          </a:p>
          <a:p>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Subtitle 2"/>
          <p:cNvSpPr txBox="1">
            <a:spLocks/>
          </p:cNvSpPr>
          <p:nvPr/>
        </p:nvSpPr>
        <p:spPr>
          <a:xfrm>
            <a:off x="6333067" y="2245397"/>
            <a:ext cx="3505200" cy="35877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dirty="0"/>
              <a:t>Schools</a:t>
            </a:r>
          </a:p>
          <a:p>
            <a:pPr algn="l"/>
            <a:r>
              <a:rPr lang="en-GB" sz="3200" dirty="0"/>
              <a:t>Colleges </a:t>
            </a:r>
          </a:p>
          <a:p>
            <a:pPr algn="l"/>
            <a:r>
              <a:rPr lang="en-GB" sz="3200" dirty="0"/>
              <a:t>Prisons</a:t>
            </a:r>
          </a:p>
          <a:p>
            <a:pPr algn="l"/>
            <a:r>
              <a:rPr lang="en-GB" sz="3200" dirty="0"/>
              <a:t>The Armed Forces</a:t>
            </a:r>
          </a:p>
          <a:p>
            <a:pPr algn="l"/>
            <a:r>
              <a:rPr lang="en-GB" sz="3200" dirty="0"/>
              <a:t>And Care Homes </a:t>
            </a:r>
          </a:p>
          <a:p>
            <a:pPr algn="l"/>
            <a:endParaRPr lang="en-GB" sz="3800" dirty="0"/>
          </a:p>
          <a:p>
            <a:endParaRPr lang="en-GB" dirty="0"/>
          </a:p>
        </p:txBody>
      </p:sp>
      <p:sp>
        <p:nvSpPr>
          <p:cNvPr id="4" name="TextBox 3"/>
          <p:cNvSpPr txBox="1"/>
          <p:nvPr/>
        </p:nvSpPr>
        <p:spPr>
          <a:xfrm>
            <a:off x="9109088" y="1817688"/>
            <a:ext cx="2640169" cy="1569660"/>
          </a:xfrm>
          <a:prstGeom prst="rect">
            <a:avLst/>
          </a:prstGeom>
          <a:noFill/>
        </p:spPr>
        <p:txBody>
          <a:bodyPr wrap="square" rtlCol="0">
            <a:spAutoFit/>
          </a:bodyPr>
          <a:lstStyle/>
          <a:p>
            <a:pPr algn="ctr"/>
            <a:r>
              <a:rPr lang="en-GB" sz="2400" b="1" dirty="0">
                <a:solidFill>
                  <a:srgbClr val="C00000"/>
                </a:solidFill>
              </a:rPr>
              <a:t>Can you identify which ones are residential and non-residential </a:t>
            </a:r>
          </a:p>
        </p:txBody>
      </p:sp>
    </p:spTree>
    <p:extLst>
      <p:ext uri="{BB962C8B-B14F-4D97-AF65-F5344CB8AC3E}">
        <p14:creationId xmlns:p14="http://schemas.microsoft.com/office/powerpoint/2010/main" val="8777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3030" y="744624"/>
            <a:ext cx="9077899" cy="715877"/>
          </a:xfrm>
        </p:spPr>
        <p:txBody>
          <a:bodyPr>
            <a:noAutofit/>
          </a:bodyPr>
          <a:lstStyle/>
          <a:p>
            <a:r>
              <a:rPr lang="en-GB" sz="2400" dirty="0">
                <a:latin typeface="+mn-lt"/>
              </a:rPr>
              <a:t>Activity (15 </a:t>
            </a:r>
            <a:r>
              <a:rPr lang="en-GB" sz="2400" dirty="0" err="1">
                <a:latin typeface="+mn-lt"/>
              </a:rPr>
              <a:t>mins</a:t>
            </a:r>
            <a:r>
              <a:rPr lang="en-GB" sz="2400" dirty="0">
                <a:latin typeface="+mn-lt"/>
              </a:rPr>
              <a:t>)</a:t>
            </a:r>
            <a:br>
              <a:rPr lang="en-GB" sz="2400" dirty="0">
                <a:latin typeface="+mn-lt"/>
              </a:rPr>
            </a:br>
            <a:r>
              <a:rPr lang="en-GB" sz="2000" dirty="0">
                <a:latin typeface="+mn-lt"/>
              </a:rPr>
              <a:t>Complete the answers in the back of your book, trying not to use your lesson notes </a:t>
            </a:r>
            <a:br>
              <a:rPr lang="en-GB" sz="2000" dirty="0">
                <a:latin typeface="+mn-lt"/>
              </a:rPr>
            </a:br>
            <a:r>
              <a:rPr lang="en-GB" sz="2000" dirty="0">
                <a:latin typeface="+mn-lt"/>
              </a:rPr>
              <a:t>Either write in full sentences or write both the question and the answer. </a:t>
            </a:r>
            <a:endParaRPr lang="en-GB" sz="2400" dirty="0">
              <a:latin typeface="+mn-lt"/>
            </a:endParaRPr>
          </a:p>
        </p:txBody>
      </p:sp>
      <p:sp>
        <p:nvSpPr>
          <p:cNvPr id="5" name="TextBox 4"/>
          <p:cNvSpPr txBox="1"/>
          <p:nvPr/>
        </p:nvSpPr>
        <p:spPr>
          <a:xfrm>
            <a:off x="2732182" y="1881916"/>
            <a:ext cx="8205956" cy="4247317"/>
          </a:xfrm>
          <a:prstGeom prst="rect">
            <a:avLst/>
          </a:prstGeom>
          <a:noFill/>
        </p:spPr>
        <p:txBody>
          <a:bodyPr wrap="square" rtlCol="0">
            <a:spAutoFit/>
          </a:bodyPr>
          <a:lstStyle/>
          <a:p>
            <a:pPr marL="342900" indent="-342900">
              <a:lnSpc>
                <a:spcPct val="150000"/>
              </a:lnSpc>
              <a:buAutoNum type="arabicPeriod"/>
            </a:pPr>
            <a:r>
              <a:rPr lang="en-GB" sz="2000" dirty="0"/>
              <a:t>Name 2 food and beverage outlets (2marks)</a:t>
            </a:r>
          </a:p>
          <a:p>
            <a:pPr marL="342900" indent="-342900">
              <a:lnSpc>
                <a:spcPct val="150000"/>
              </a:lnSpc>
              <a:buFontTx/>
              <a:buAutoNum type="arabicPeriod"/>
            </a:pPr>
            <a:r>
              <a:rPr lang="en-GB" sz="2000" dirty="0"/>
              <a:t>What type of food would you get on an aeroplane? (1marks)</a:t>
            </a:r>
          </a:p>
          <a:p>
            <a:pPr marL="342900" indent="-342900">
              <a:lnSpc>
                <a:spcPct val="150000"/>
              </a:lnSpc>
              <a:buFontTx/>
              <a:buAutoNum type="arabicPeriod"/>
            </a:pPr>
            <a:r>
              <a:rPr lang="en-GB" sz="2000" dirty="0"/>
              <a:t>What is a catering Establishment? (1marks)</a:t>
            </a:r>
          </a:p>
          <a:p>
            <a:pPr marL="342900" indent="-342900">
              <a:lnSpc>
                <a:spcPct val="150000"/>
              </a:lnSpc>
              <a:buFontTx/>
              <a:buAutoNum type="arabicPeriod"/>
            </a:pPr>
            <a:r>
              <a:rPr lang="en-GB" sz="2000" dirty="0"/>
              <a:t>What does commercial mean? (1marks)</a:t>
            </a:r>
          </a:p>
          <a:p>
            <a:pPr marL="342900" indent="-342900">
              <a:lnSpc>
                <a:spcPct val="150000"/>
              </a:lnSpc>
              <a:buFontTx/>
              <a:buAutoNum type="arabicPeriod"/>
            </a:pPr>
            <a:r>
              <a:rPr lang="en-GB" sz="2000" dirty="0"/>
              <a:t>What does non-residential mean? (1marks)</a:t>
            </a:r>
          </a:p>
          <a:p>
            <a:pPr>
              <a:lnSpc>
                <a:spcPct val="150000"/>
              </a:lnSpc>
            </a:pPr>
            <a:r>
              <a:rPr lang="en-GB" sz="2000" dirty="0"/>
              <a:t>6.   Explain why Hospital food will always be of a lower quality than restaurant food (3marks) </a:t>
            </a:r>
          </a:p>
          <a:p>
            <a:pPr>
              <a:lnSpc>
                <a:spcPct val="150000"/>
              </a:lnSpc>
            </a:pPr>
            <a:r>
              <a:rPr lang="en-GB" sz="2000" dirty="0"/>
              <a:t>7.   How is food provided in the entertainment industry, different to food provided in travel and tourism services (3marks) </a:t>
            </a:r>
          </a:p>
        </p:txBody>
      </p:sp>
      <p:grpSp>
        <p:nvGrpSpPr>
          <p:cNvPr id="6" name="Group 5"/>
          <p:cNvGrpSpPr/>
          <p:nvPr/>
        </p:nvGrpSpPr>
        <p:grpSpPr>
          <a:xfrm>
            <a:off x="0" y="1"/>
            <a:ext cx="2190066" cy="6857999"/>
            <a:chOff x="0" y="1"/>
            <a:chExt cx="2190066" cy="6857999"/>
          </a:xfrm>
        </p:grpSpPr>
        <p:pic>
          <p:nvPicPr>
            <p:cNvPr id="8" name="Picture 7"/>
            <p:cNvPicPr>
              <a:picLocks noChangeAspect="1"/>
            </p:cNvPicPr>
            <p:nvPr/>
          </p:nvPicPr>
          <p:blipFill>
            <a:blip r:embed="rId2"/>
            <a:stretch>
              <a:fillRect/>
            </a:stretch>
          </p:blipFill>
          <p:spPr>
            <a:xfrm>
              <a:off x="0" y="1"/>
              <a:ext cx="2190066" cy="1460500"/>
            </a:xfrm>
            <a:prstGeom prst="rect">
              <a:avLst/>
            </a:prstGeom>
          </p:spPr>
        </p:pic>
        <p:pic>
          <p:nvPicPr>
            <p:cNvPr id="9" name="Picture 8"/>
            <p:cNvPicPr>
              <a:picLocks noChangeAspect="1"/>
            </p:cNvPicPr>
            <p:nvPr/>
          </p:nvPicPr>
          <p:blipFill>
            <a:blip r:embed="rId3"/>
            <a:stretch>
              <a:fillRect/>
            </a:stretch>
          </p:blipFill>
          <p:spPr>
            <a:xfrm>
              <a:off x="0" y="1460501"/>
              <a:ext cx="2190066" cy="1809750"/>
            </a:xfrm>
            <a:prstGeom prst="rect">
              <a:avLst/>
            </a:prstGeom>
          </p:spPr>
        </p:pic>
        <p:pic>
          <p:nvPicPr>
            <p:cNvPr id="10" name="Picture 9"/>
            <p:cNvPicPr>
              <a:picLocks noChangeAspect="1"/>
            </p:cNvPicPr>
            <p:nvPr/>
          </p:nvPicPr>
          <p:blipFill>
            <a:blip r:embed="rId4"/>
            <a:stretch>
              <a:fillRect/>
            </a:stretch>
          </p:blipFill>
          <p:spPr>
            <a:xfrm>
              <a:off x="0" y="3244851"/>
              <a:ext cx="2190066" cy="2152649"/>
            </a:xfrm>
            <a:prstGeom prst="rect">
              <a:avLst/>
            </a:prstGeom>
          </p:spPr>
        </p:pic>
        <p:pic>
          <p:nvPicPr>
            <p:cNvPr id="11" name="Picture 10"/>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18244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2254251"/>
            <a:ext cx="8636000" cy="3625849"/>
          </a:xfrm>
        </p:spPr>
        <p:txBody>
          <a:bodyPr>
            <a:normAutofit/>
          </a:bodyPr>
          <a:lstStyle/>
          <a:p>
            <a:pPr algn="l"/>
            <a:r>
              <a:rPr lang="en-GB" dirty="0"/>
              <a:t>Suppliers are companies that supply hospitality businesses with the products they need in order to provide a good level of service. </a:t>
            </a:r>
          </a:p>
          <a:p>
            <a:pPr algn="l"/>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Title 1"/>
          <p:cNvSpPr>
            <a:spLocks noGrp="1"/>
          </p:cNvSpPr>
          <p:nvPr>
            <p:ph type="ctrTitle"/>
          </p:nvPr>
        </p:nvSpPr>
        <p:spPr>
          <a:xfrm>
            <a:off x="2857500" y="373063"/>
            <a:ext cx="8102600" cy="1087437"/>
          </a:xfrm>
        </p:spPr>
        <p:txBody>
          <a:bodyPr>
            <a:normAutofit/>
          </a:bodyPr>
          <a:lstStyle/>
          <a:p>
            <a:r>
              <a:rPr lang="en-GB" dirty="0"/>
              <a:t>Suppliers  </a:t>
            </a:r>
          </a:p>
        </p:txBody>
      </p:sp>
    </p:spTree>
    <p:extLst>
      <p:ext uri="{BB962C8B-B14F-4D97-AF65-F5344CB8AC3E}">
        <p14:creationId xmlns:p14="http://schemas.microsoft.com/office/powerpoint/2010/main" val="3325491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0"/>
            <a:ext cx="8102600" cy="1087437"/>
          </a:xfrm>
        </p:spPr>
        <p:txBody>
          <a:bodyPr/>
          <a:lstStyle/>
          <a:p>
            <a:r>
              <a:rPr lang="en-GB" dirty="0"/>
              <a:t>Lesson objectives  </a:t>
            </a:r>
          </a:p>
        </p:txBody>
      </p:sp>
      <p:sp>
        <p:nvSpPr>
          <p:cNvPr id="3" name="Subtitle 2"/>
          <p:cNvSpPr>
            <a:spLocks noGrp="1"/>
          </p:cNvSpPr>
          <p:nvPr>
            <p:ph type="subTitle" idx="1"/>
          </p:nvPr>
        </p:nvSpPr>
        <p:spPr>
          <a:xfrm>
            <a:off x="3156634" y="1460501"/>
            <a:ext cx="7803466" cy="4838700"/>
          </a:xfrm>
        </p:spPr>
        <p:txBody>
          <a:bodyPr>
            <a:normAutofit/>
          </a:bodyPr>
          <a:lstStyle/>
          <a:p>
            <a:pPr algn="l"/>
            <a:r>
              <a:rPr lang="en-GB" b="1" dirty="0"/>
              <a:t>To understand </a:t>
            </a:r>
            <a:r>
              <a:rPr lang="en-GB" dirty="0"/>
              <a:t>what a service is and the 5 types in the hospitality industry </a:t>
            </a:r>
          </a:p>
          <a:p>
            <a:pPr algn="l"/>
            <a:endParaRPr lang="en-GB" dirty="0"/>
          </a:p>
          <a:p>
            <a:pPr algn="l"/>
            <a:r>
              <a:rPr lang="en-GB" b="1" dirty="0"/>
              <a:t>To gain knowledge of </a:t>
            </a:r>
            <a:r>
              <a:rPr lang="en-GB" dirty="0"/>
              <a:t>the different types of providers and how they fit into the services</a:t>
            </a:r>
          </a:p>
          <a:p>
            <a:pPr algn="l"/>
            <a:endParaRPr lang="en-GB" dirty="0"/>
          </a:p>
          <a:p>
            <a:pPr algn="l"/>
            <a:r>
              <a:rPr lang="en-GB" b="1" dirty="0"/>
              <a:t>Understand</a:t>
            </a:r>
            <a:r>
              <a:rPr lang="en-GB" dirty="0"/>
              <a:t> the difference between commercial and non commercial establishments and the services provided.</a:t>
            </a:r>
          </a:p>
          <a:p>
            <a:pPr algn="l"/>
            <a:endParaRPr lang="en-GB" dirty="0"/>
          </a:p>
          <a:p>
            <a:pPr algn="l"/>
            <a:r>
              <a:rPr lang="en-GB" b="1" dirty="0"/>
              <a:t>Begin </a:t>
            </a:r>
            <a:r>
              <a:rPr lang="en-GB" dirty="0"/>
              <a:t>exploring the accommodation industry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1845578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2254251"/>
            <a:ext cx="8636000" cy="3625849"/>
          </a:xfrm>
        </p:spPr>
        <p:txBody>
          <a:bodyPr>
            <a:normAutofit/>
          </a:bodyPr>
          <a:lstStyle/>
          <a:p>
            <a:pPr algn="l"/>
            <a:r>
              <a:rPr lang="en-GB" dirty="0"/>
              <a:t>For example stately homes which are hired by clients for wedding or business.</a:t>
            </a:r>
          </a:p>
          <a:p>
            <a:pPr algn="l"/>
            <a:endParaRPr lang="en-GB" dirty="0"/>
          </a:p>
          <a:p>
            <a:pPr algn="l"/>
            <a:r>
              <a:rPr lang="en-GB" dirty="0"/>
              <a:t>Outside company then provide the </a:t>
            </a:r>
          </a:p>
          <a:p>
            <a:pPr algn="l"/>
            <a:r>
              <a:rPr lang="en-GB" dirty="0"/>
              <a:t>food and drinks for the event.</a:t>
            </a:r>
          </a:p>
          <a:p>
            <a:pPr algn="l"/>
            <a:endParaRPr lang="en-GB" dirty="0"/>
          </a:p>
          <a:p>
            <a:pPr algn="l"/>
            <a:endParaRPr lang="en-GB" dirty="0"/>
          </a:p>
          <a:p>
            <a:pPr algn="l"/>
            <a:r>
              <a:rPr lang="en-GB" dirty="0"/>
              <a:t>Both are hired separately </a:t>
            </a:r>
          </a:p>
          <a:p>
            <a:pPr algn="l"/>
            <a:endParaRPr lang="en-GB" dirty="0"/>
          </a:p>
          <a:p>
            <a:pPr algn="l"/>
            <a:endParaRPr lang="en-GB"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Title 1"/>
          <p:cNvSpPr>
            <a:spLocks noGrp="1"/>
          </p:cNvSpPr>
          <p:nvPr>
            <p:ph type="ctrTitle"/>
          </p:nvPr>
        </p:nvSpPr>
        <p:spPr>
          <a:xfrm>
            <a:off x="2857500" y="717552"/>
            <a:ext cx="8102600" cy="1087437"/>
          </a:xfrm>
        </p:spPr>
        <p:txBody>
          <a:bodyPr>
            <a:normAutofit fontScale="90000"/>
          </a:bodyPr>
          <a:lstStyle/>
          <a:p>
            <a:r>
              <a:rPr lang="en-GB" dirty="0"/>
              <a:t>Hospitality: non-catering venues  </a:t>
            </a:r>
          </a:p>
        </p:txBody>
      </p:sp>
      <p:pic>
        <p:nvPicPr>
          <p:cNvPr id="2" name="Picture 1"/>
          <p:cNvPicPr>
            <a:picLocks noChangeAspect="1"/>
          </p:cNvPicPr>
          <p:nvPr/>
        </p:nvPicPr>
        <p:blipFill>
          <a:blip r:embed="rId6"/>
          <a:stretch>
            <a:fillRect/>
          </a:stretch>
        </p:blipFill>
        <p:spPr>
          <a:xfrm>
            <a:off x="8583777" y="3075863"/>
            <a:ext cx="2490623" cy="2490623"/>
          </a:xfrm>
          <a:prstGeom prst="rect">
            <a:avLst/>
          </a:prstGeom>
        </p:spPr>
      </p:pic>
    </p:spTree>
    <p:extLst>
      <p:ext uri="{BB962C8B-B14F-4D97-AF65-F5344CB8AC3E}">
        <p14:creationId xmlns:p14="http://schemas.microsoft.com/office/powerpoint/2010/main" val="1226470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198437"/>
            <a:ext cx="8102600" cy="1087437"/>
          </a:xfrm>
        </p:spPr>
        <p:txBody>
          <a:bodyPr/>
          <a:lstStyle/>
          <a:p>
            <a:r>
              <a:rPr lang="en-GB" dirty="0"/>
              <a:t>Lesson outcomes   </a:t>
            </a:r>
          </a:p>
        </p:txBody>
      </p:sp>
      <p:sp>
        <p:nvSpPr>
          <p:cNvPr id="3" name="Subtitle 2"/>
          <p:cNvSpPr>
            <a:spLocks noGrp="1"/>
          </p:cNvSpPr>
          <p:nvPr>
            <p:ph type="subTitle" idx="1"/>
          </p:nvPr>
        </p:nvSpPr>
        <p:spPr>
          <a:xfrm>
            <a:off x="3156634" y="1739900"/>
            <a:ext cx="7803466" cy="3810000"/>
          </a:xfrm>
        </p:spPr>
        <p:txBody>
          <a:bodyPr>
            <a:normAutofit fontScale="92500" lnSpcReduction="10000"/>
          </a:bodyPr>
          <a:lstStyle/>
          <a:p>
            <a:pPr algn="l"/>
            <a:r>
              <a:rPr lang="en-GB" dirty="0"/>
              <a:t>All </a:t>
            </a:r>
          </a:p>
          <a:p>
            <a:pPr algn="l"/>
            <a:r>
              <a:rPr lang="en-GB" dirty="0"/>
              <a:t>Students will be able to describe the structure of the Hospitality and Catering industry within Lincolnshire.</a:t>
            </a:r>
          </a:p>
          <a:p>
            <a:pPr algn="l"/>
            <a:endParaRPr lang="en-GB" dirty="0"/>
          </a:p>
          <a:p>
            <a:pPr algn="l"/>
            <a:r>
              <a:rPr lang="en-GB" dirty="0"/>
              <a:t>Most</a:t>
            </a:r>
          </a:p>
          <a:p>
            <a:pPr algn="l"/>
            <a:r>
              <a:rPr lang="en-GB" dirty="0"/>
              <a:t>Students will be able to provide examples.</a:t>
            </a:r>
          </a:p>
          <a:p>
            <a:pPr algn="l"/>
            <a:endParaRPr lang="en-GB" dirty="0"/>
          </a:p>
          <a:p>
            <a:pPr algn="l"/>
            <a:r>
              <a:rPr lang="en-GB" dirty="0"/>
              <a:t>Some </a:t>
            </a:r>
          </a:p>
          <a:p>
            <a:pPr algn="l"/>
            <a:r>
              <a:rPr lang="en-GB" dirty="0"/>
              <a:t>Students will be able to fully analyse the need for different Hospitality and Catering provisions within a county.</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391308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06700" y="503238"/>
            <a:ext cx="8102600" cy="2387600"/>
          </a:xfrm>
        </p:spPr>
        <p:txBody>
          <a:bodyPr/>
          <a:lstStyle/>
          <a:p>
            <a:r>
              <a:rPr lang="en-GB" dirty="0"/>
              <a:t>Hospitality?  </a:t>
            </a:r>
          </a:p>
        </p:txBody>
      </p:sp>
      <p:sp>
        <p:nvSpPr>
          <p:cNvPr id="3" name="Subtitle 2"/>
          <p:cNvSpPr>
            <a:spLocks noGrp="1"/>
          </p:cNvSpPr>
          <p:nvPr>
            <p:ph type="subTitle" idx="1"/>
          </p:nvPr>
        </p:nvSpPr>
        <p:spPr>
          <a:xfrm>
            <a:off x="2190066" y="4046538"/>
            <a:ext cx="9144000" cy="1655762"/>
          </a:xfrm>
        </p:spPr>
        <p:txBody>
          <a:bodyPr>
            <a:normAutofit/>
          </a:bodyPr>
          <a:lstStyle/>
          <a:p>
            <a:r>
              <a:rPr lang="en-GB" dirty="0"/>
              <a:t>The friendly and generous reception and entertainment of guests, visitors or strangers</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4034369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373064"/>
            <a:ext cx="8102600" cy="1087437"/>
          </a:xfrm>
        </p:spPr>
        <p:txBody>
          <a:bodyPr>
            <a:noAutofit/>
          </a:bodyPr>
          <a:lstStyle/>
          <a:p>
            <a:r>
              <a:rPr lang="en-GB" sz="3200" dirty="0"/>
              <a:t>AC 1.1 Content</a:t>
            </a:r>
          </a:p>
        </p:txBody>
      </p:sp>
      <p:sp>
        <p:nvSpPr>
          <p:cNvPr id="3" name="Subtitle 2"/>
          <p:cNvSpPr>
            <a:spLocks noGrp="1"/>
          </p:cNvSpPr>
          <p:nvPr>
            <p:ph type="subTitle" idx="1"/>
          </p:nvPr>
        </p:nvSpPr>
        <p:spPr>
          <a:xfrm>
            <a:off x="3156634" y="1739900"/>
            <a:ext cx="7803466" cy="3810000"/>
          </a:xfrm>
        </p:spPr>
        <p:txBody>
          <a:bodyPr>
            <a:normAutofit fontScale="85000" lnSpcReduction="20000"/>
          </a:bodyPr>
          <a:lstStyle/>
          <a:p>
            <a:r>
              <a:rPr lang="en-GB" dirty="0"/>
              <a:t>Hospitality and catering industry</a:t>
            </a:r>
          </a:p>
          <a:p>
            <a:pPr algn="l"/>
            <a:r>
              <a:rPr lang="en-GB" dirty="0"/>
              <a:t>- Types of provider </a:t>
            </a:r>
          </a:p>
          <a:p>
            <a:pPr algn="l"/>
            <a:r>
              <a:rPr lang="en-GB" dirty="0"/>
              <a:t>- Types of service</a:t>
            </a:r>
          </a:p>
          <a:p>
            <a:pPr algn="l"/>
            <a:r>
              <a:rPr lang="en-GB" dirty="0"/>
              <a:t>- Commercial establishments</a:t>
            </a:r>
          </a:p>
          <a:p>
            <a:pPr algn="l"/>
            <a:r>
              <a:rPr lang="en-GB" dirty="0"/>
              <a:t>- Non-commercial catering establishments</a:t>
            </a:r>
          </a:p>
          <a:p>
            <a:pPr algn="l"/>
            <a:r>
              <a:rPr lang="en-GB" dirty="0"/>
              <a:t>- Services provided</a:t>
            </a:r>
          </a:p>
          <a:p>
            <a:pPr algn="l"/>
            <a:r>
              <a:rPr lang="en-GB" dirty="0"/>
              <a:t>- Suppliers</a:t>
            </a:r>
          </a:p>
          <a:p>
            <a:pPr algn="l"/>
            <a:r>
              <a:rPr lang="en-GB" dirty="0"/>
              <a:t>- Where hospitality is provided at non-catering venues</a:t>
            </a:r>
          </a:p>
          <a:p>
            <a:pPr algn="l"/>
            <a:r>
              <a:rPr lang="en-GB" dirty="0"/>
              <a:t>- Standards and ratings</a:t>
            </a:r>
          </a:p>
          <a:p>
            <a:pPr algn="l"/>
            <a:r>
              <a:rPr lang="en-GB" dirty="0"/>
              <a:t>- Job roles within the industry (management, kitchen brigade, front of</a:t>
            </a:r>
          </a:p>
          <a:p>
            <a:pPr algn="l"/>
            <a:r>
              <a:rPr lang="en-GB" dirty="0"/>
              <a:t>house, housekeeping, administration)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2646164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79533" y="127556"/>
            <a:ext cx="8102600" cy="602695"/>
          </a:xfrm>
        </p:spPr>
        <p:txBody>
          <a:bodyPr>
            <a:noAutofit/>
          </a:bodyPr>
          <a:lstStyle/>
          <a:p>
            <a:r>
              <a:rPr lang="en-GB" sz="3200" dirty="0"/>
              <a:t>AC 1.1 Content p.128</a:t>
            </a:r>
          </a:p>
        </p:txBody>
      </p:sp>
      <p:sp>
        <p:nvSpPr>
          <p:cNvPr id="4" name="Subtitle 3"/>
          <p:cNvSpPr>
            <a:spLocks noGrp="1"/>
          </p:cNvSpPr>
          <p:nvPr>
            <p:ph type="subTitle" idx="1"/>
          </p:nvPr>
        </p:nvSpPr>
        <p:spPr/>
        <p:txBody>
          <a:bodyPr/>
          <a:lstStyle/>
          <a:p>
            <a:endParaRPr lang="en-GB"/>
          </a:p>
        </p:txBody>
      </p:sp>
      <p:graphicFrame>
        <p:nvGraphicFramePr>
          <p:cNvPr id="10" name="Table 9"/>
          <p:cNvGraphicFramePr>
            <a:graphicFrameLocks noGrp="1"/>
          </p:cNvGraphicFramePr>
          <p:nvPr>
            <p:extLst>
              <p:ext uri="{D42A27DB-BD31-4B8C-83A1-F6EECF244321}">
                <p14:modId xmlns:p14="http://schemas.microsoft.com/office/powerpoint/2010/main" val="1231698355"/>
              </p:ext>
            </p:extLst>
          </p:nvPr>
        </p:nvGraphicFramePr>
        <p:xfrm>
          <a:off x="473726" y="1046603"/>
          <a:ext cx="10708394" cy="5822334"/>
        </p:xfrm>
        <a:graphic>
          <a:graphicData uri="http://schemas.openxmlformats.org/drawingml/2006/table">
            <a:tbl>
              <a:tblPr firstRow="1" firstCol="1" bandRow="1">
                <a:tableStyleId>{5C22544A-7EE6-4342-B048-85BDC9FD1C3A}</a:tableStyleId>
              </a:tblPr>
              <a:tblGrid>
                <a:gridCol w="1459112">
                  <a:extLst>
                    <a:ext uri="{9D8B030D-6E8A-4147-A177-3AD203B41FA5}">
                      <a16:colId xmlns:a16="http://schemas.microsoft.com/office/drawing/2014/main" val="372828249"/>
                    </a:ext>
                  </a:extLst>
                </a:gridCol>
                <a:gridCol w="2097913">
                  <a:extLst>
                    <a:ext uri="{9D8B030D-6E8A-4147-A177-3AD203B41FA5}">
                      <a16:colId xmlns:a16="http://schemas.microsoft.com/office/drawing/2014/main" val="963705843"/>
                    </a:ext>
                  </a:extLst>
                </a:gridCol>
                <a:gridCol w="1405209">
                  <a:extLst>
                    <a:ext uri="{9D8B030D-6E8A-4147-A177-3AD203B41FA5}">
                      <a16:colId xmlns:a16="http://schemas.microsoft.com/office/drawing/2014/main" val="769448277"/>
                    </a:ext>
                  </a:extLst>
                </a:gridCol>
                <a:gridCol w="1915720">
                  <a:extLst>
                    <a:ext uri="{9D8B030D-6E8A-4147-A177-3AD203B41FA5}">
                      <a16:colId xmlns:a16="http://schemas.microsoft.com/office/drawing/2014/main" val="742100245"/>
                    </a:ext>
                  </a:extLst>
                </a:gridCol>
                <a:gridCol w="1914720">
                  <a:extLst>
                    <a:ext uri="{9D8B030D-6E8A-4147-A177-3AD203B41FA5}">
                      <a16:colId xmlns:a16="http://schemas.microsoft.com/office/drawing/2014/main" val="3723068354"/>
                    </a:ext>
                  </a:extLst>
                </a:gridCol>
                <a:gridCol w="1915720">
                  <a:extLst>
                    <a:ext uri="{9D8B030D-6E8A-4147-A177-3AD203B41FA5}">
                      <a16:colId xmlns:a16="http://schemas.microsoft.com/office/drawing/2014/main" val="2132350324"/>
                    </a:ext>
                  </a:extLst>
                </a:gridCol>
              </a:tblGrid>
              <a:tr h="1088623">
                <a:tc>
                  <a:txBody>
                    <a:bodyPr/>
                    <a:lstStyle/>
                    <a:p>
                      <a:pPr algn="ctr">
                        <a:lnSpc>
                          <a:spcPct val="107000"/>
                        </a:lnSpc>
                        <a:spcAft>
                          <a:spcPts val="0"/>
                        </a:spcAft>
                      </a:pPr>
                      <a:r>
                        <a:rPr lang="en-GB" sz="2000" dirty="0">
                          <a:solidFill>
                            <a:schemeClr val="bg1"/>
                          </a:solidFill>
                          <a:effectLst/>
                        </a:rPr>
                        <a:t>Types of service</a:t>
                      </a:r>
                      <a:endParaRPr lang="en-GB"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Accommodation</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Food and beverages</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Meetings and events</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Entertainment and leisure</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gn="ctr">
                        <a:lnSpc>
                          <a:spcPct val="107000"/>
                        </a:lnSpc>
                        <a:spcAft>
                          <a:spcPts val="0"/>
                        </a:spcAft>
                      </a:pPr>
                      <a:r>
                        <a:rPr lang="en-GB" sz="2200" dirty="0">
                          <a:solidFill>
                            <a:schemeClr val="bg1"/>
                          </a:solidFill>
                          <a:effectLst/>
                        </a:rPr>
                        <a:t>Travel and tourism services</a:t>
                      </a:r>
                      <a:endParaRPr lang="en-GB"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extLst>
                  <a:ext uri="{0D108BD9-81ED-4DB2-BD59-A6C34878D82A}">
                    <a16:rowId xmlns:a16="http://schemas.microsoft.com/office/drawing/2014/main" val="51216804"/>
                  </a:ext>
                </a:extLst>
              </a:tr>
              <a:tr h="1931402">
                <a:tc>
                  <a:txBody>
                    <a:bodyPr/>
                    <a:lstStyle/>
                    <a:p>
                      <a:pPr>
                        <a:lnSpc>
                          <a:spcPct val="107000"/>
                        </a:lnSpc>
                        <a:spcAft>
                          <a:spcPts val="0"/>
                        </a:spcAft>
                      </a:pPr>
                      <a:r>
                        <a:rPr lang="en-GB" sz="2800" dirty="0">
                          <a:solidFill>
                            <a:schemeClr val="bg1"/>
                          </a:solidFill>
                          <a:effectLst/>
                        </a:rPr>
                        <a:t>What it involves</a:t>
                      </a:r>
                    </a:p>
                    <a:p>
                      <a:pPr>
                        <a:lnSpc>
                          <a:spcPct val="107000"/>
                        </a:lnSpc>
                        <a:spcAft>
                          <a:spcPts val="0"/>
                        </a:spcAft>
                      </a:pPr>
                      <a:r>
                        <a:rPr lang="en-GB" sz="2800" dirty="0">
                          <a:solidFill>
                            <a:schemeClr val="bg1"/>
                          </a:solidFill>
                          <a:effectLst/>
                        </a:rPr>
                        <a:t> </a:t>
                      </a:r>
                    </a:p>
                    <a:p>
                      <a:pPr>
                        <a:lnSpc>
                          <a:spcPct val="107000"/>
                        </a:lnSpc>
                        <a:spcAft>
                          <a:spcPts val="0"/>
                        </a:spcAft>
                      </a:pPr>
                      <a:endParaRPr lang="en-GB" sz="2800" dirty="0">
                        <a:solidFill>
                          <a:schemeClr val="bg1"/>
                        </a:solidFill>
                        <a:effectLst/>
                      </a:endParaRPr>
                    </a:p>
                  </a:txBody>
                  <a:tcPr marL="48415" marR="48415" marT="0" marB="0"/>
                </a:tc>
                <a:tc>
                  <a:txBody>
                    <a:bodyPr/>
                    <a:lstStyle/>
                    <a:p>
                      <a:pPr>
                        <a:lnSpc>
                          <a:spcPct val="107000"/>
                        </a:lnSpc>
                        <a:spcAft>
                          <a:spcPts val="0"/>
                        </a:spcAft>
                      </a:pPr>
                      <a:r>
                        <a:rPr lang="en-GB" sz="2000" dirty="0">
                          <a:effectLst/>
                        </a:rPr>
                        <a:t> </a:t>
                      </a:r>
                    </a:p>
                    <a:p>
                      <a:pPr>
                        <a:lnSpc>
                          <a:spcPct val="107000"/>
                        </a:lnSpc>
                        <a:spcAft>
                          <a:spcPts val="0"/>
                        </a:spcAft>
                      </a:pPr>
                      <a:r>
                        <a:rPr lang="en-GB" sz="2000" dirty="0">
                          <a:effectLst/>
                        </a:rPr>
                        <a:t> Where</a:t>
                      </a:r>
                      <a:r>
                        <a:rPr lang="en-GB" sz="2000" baseline="0" dirty="0">
                          <a:effectLst/>
                        </a:rPr>
                        <a:t> you stay over </a:t>
                      </a:r>
                    </a:p>
                    <a:p>
                      <a:pPr>
                        <a:lnSpc>
                          <a:spcPct val="107000"/>
                        </a:lnSpc>
                        <a:spcAft>
                          <a:spcPts val="0"/>
                        </a:spcAft>
                      </a:pPr>
                      <a:r>
                        <a:rPr lang="en-GB" sz="2000" baseline="0" dirty="0">
                          <a:effectLst/>
                        </a:rPr>
                        <a:t>Breakfast provided </a:t>
                      </a:r>
                      <a:endParaRPr lang="en-GB" sz="2000" dirty="0">
                        <a:effectLst/>
                      </a:endParaRPr>
                    </a:p>
                    <a:p>
                      <a:pPr>
                        <a:lnSpc>
                          <a:spcPct val="107000"/>
                        </a:lnSpc>
                        <a:spcAft>
                          <a:spcPts val="0"/>
                        </a:spcAft>
                      </a:pPr>
                      <a:r>
                        <a:rPr lang="en-GB" sz="2000" dirty="0">
                          <a:effectLst/>
                        </a:rPr>
                        <a:t> </a:t>
                      </a:r>
                    </a:p>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extLst>
                  <a:ext uri="{0D108BD9-81ED-4DB2-BD59-A6C34878D82A}">
                    <a16:rowId xmlns:a16="http://schemas.microsoft.com/office/drawing/2014/main" val="2397361067"/>
                  </a:ext>
                </a:extLst>
              </a:tr>
              <a:tr h="2791373">
                <a:tc>
                  <a:txBody>
                    <a:bodyPr/>
                    <a:lstStyle/>
                    <a:p>
                      <a:pPr>
                        <a:lnSpc>
                          <a:spcPct val="107000"/>
                        </a:lnSpc>
                        <a:spcAft>
                          <a:spcPts val="0"/>
                        </a:spcAft>
                      </a:pPr>
                      <a:r>
                        <a:rPr lang="en-GB" sz="2800" dirty="0">
                          <a:solidFill>
                            <a:schemeClr val="bg1"/>
                          </a:solidFill>
                          <a:effectLst/>
                        </a:rPr>
                        <a:t>Business example</a:t>
                      </a:r>
                    </a:p>
                    <a:p>
                      <a:pPr>
                        <a:lnSpc>
                          <a:spcPct val="107000"/>
                        </a:lnSpc>
                        <a:spcAft>
                          <a:spcPts val="0"/>
                        </a:spcAft>
                      </a:pPr>
                      <a:endParaRPr lang="en-GB" sz="2800" dirty="0">
                        <a:solidFill>
                          <a:schemeClr val="bg1"/>
                        </a:solidFill>
                        <a:effectLst/>
                      </a:endParaRPr>
                    </a:p>
                    <a:p>
                      <a:pPr>
                        <a:lnSpc>
                          <a:spcPct val="107000"/>
                        </a:lnSpc>
                        <a:spcAft>
                          <a:spcPts val="0"/>
                        </a:spcAft>
                      </a:pPr>
                      <a:r>
                        <a:rPr lang="en-GB" sz="2800" dirty="0">
                          <a:solidFill>
                            <a:schemeClr val="bg1"/>
                          </a:solidFill>
                          <a:effectLst/>
                        </a:rPr>
                        <a:t> </a:t>
                      </a:r>
                    </a:p>
                  </a:txBody>
                  <a:tcPr marL="48415" marR="48415" marT="0" marB="0"/>
                </a:tc>
                <a:tc>
                  <a:txBody>
                    <a:bodyPr/>
                    <a:lstStyle/>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p>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tc>
                  <a:txBody>
                    <a:bodyPr/>
                    <a:lstStyle/>
                    <a:p>
                      <a:pPr>
                        <a:lnSpc>
                          <a:spcPct val="107000"/>
                        </a:lnSpc>
                        <a:spcAft>
                          <a:spcPts val="0"/>
                        </a:spcAft>
                      </a:pPr>
                      <a:r>
                        <a:rPr lang="en-GB" sz="2000" dirty="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8415" marR="48415" marT="0" marB="0"/>
                </a:tc>
                <a:extLst>
                  <a:ext uri="{0D108BD9-81ED-4DB2-BD59-A6C34878D82A}">
                    <a16:rowId xmlns:a16="http://schemas.microsoft.com/office/drawing/2014/main" val="1498813132"/>
                  </a:ext>
                </a:extLst>
              </a:tr>
            </a:tbl>
          </a:graphicData>
        </a:graphic>
      </p:graphicFrame>
    </p:spTree>
    <p:extLst>
      <p:ext uri="{BB962C8B-B14F-4D97-AF65-F5344CB8AC3E}">
        <p14:creationId xmlns:p14="http://schemas.microsoft.com/office/powerpoint/2010/main" val="280556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500" y="373063"/>
            <a:ext cx="8102600" cy="1087437"/>
          </a:xfrm>
        </p:spPr>
        <p:txBody>
          <a:bodyPr>
            <a:normAutofit/>
          </a:bodyPr>
          <a:lstStyle/>
          <a:p>
            <a:r>
              <a:rPr lang="en-GB" dirty="0"/>
              <a:t>Types of service </a:t>
            </a:r>
          </a:p>
        </p:txBody>
      </p:sp>
      <p:sp>
        <p:nvSpPr>
          <p:cNvPr id="3" name="Subtitle 2"/>
          <p:cNvSpPr>
            <a:spLocks noGrp="1"/>
          </p:cNvSpPr>
          <p:nvPr>
            <p:ph type="subTitle" idx="1"/>
          </p:nvPr>
        </p:nvSpPr>
        <p:spPr>
          <a:xfrm>
            <a:off x="2590800" y="1460500"/>
            <a:ext cx="8636000" cy="5219699"/>
          </a:xfrm>
        </p:spPr>
        <p:txBody>
          <a:bodyPr>
            <a:normAutofit lnSpcReduction="10000"/>
          </a:bodyPr>
          <a:lstStyle/>
          <a:p>
            <a:pPr marL="342900" indent="-342900" algn="l">
              <a:buFont typeface="Arial" panose="020B0604020202020204" pitchFamily="34" charset="0"/>
              <a:buChar char="•"/>
            </a:pPr>
            <a:r>
              <a:rPr lang="en-GB" dirty="0"/>
              <a:t>Accommodation</a:t>
            </a:r>
          </a:p>
          <a:p>
            <a:pPr algn="l"/>
            <a:r>
              <a:rPr lang="en-GB" dirty="0"/>
              <a:t>Some areas provide accommodation, shelter, food, drink, and sometimes entertainment to the customer i.e. holiday parks, hotels and resorts.</a:t>
            </a:r>
          </a:p>
          <a:p>
            <a:pPr marL="342900" indent="-342900" algn="l">
              <a:buFont typeface="Arial" panose="020B0604020202020204" pitchFamily="34" charset="0"/>
              <a:buChar char="•"/>
            </a:pPr>
            <a:r>
              <a:rPr lang="en-GB" dirty="0"/>
              <a:t>Food and Beverages</a:t>
            </a:r>
          </a:p>
          <a:p>
            <a:pPr algn="l"/>
            <a:r>
              <a:rPr lang="en-GB" dirty="0"/>
              <a:t>This sector prepares and serves food and drink to the customer Outlets include: fast food, food outlets, cafes, restaurants, public houses and contract catering.</a:t>
            </a:r>
          </a:p>
          <a:p>
            <a:pPr marL="342900" indent="-342900" algn="l">
              <a:buFont typeface="Arial" panose="020B0604020202020204" pitchFamily="34" charset="0"/>
              <a:buChar char="•"/>
            </a:pPr>
            <a:r>
              <a:rPr lang="en-GB" dirty="0"/>
              <a:t>Meetings and Events </a:t>
            </a:r>
          </a:p>
          <a:p>
            <a:pPr algn="l"/>
            <a:r>
              <a:rPr lang="en-GB" dirty="0"/>
              <a:t>Some establishments provide rooms to hold meetings and events they may also provide food and drink for the clients and some provide accommodation, these are known as conference facilities: Clients specify what kind of service they require i.e. boardroom-style meeting room with lunch and refreshments served at given times.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6349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2254251"/>
            <a:ext cx="8636000" cy="5689600"/>
          </a:xfrm>
        </p:spPr>
        <p:txBody>
          <a:bodyPr>
            <a:normAutofit/>
          </a:bodyPr>
          <a:lstStyle/>
          <a:p>
            <a:pPr marL="342900" indent="-342900" algn="l">
              <a:buFont typeface="Arial" panose="020B0604020202020204" pitchFamily="34" charset="0"/>
              <a:buChar char="•"/>
            </a:pPr>
            <a:r>
              <a:rPr lang="en-GB" dirty="0"/>
              <a:t>Entertainment  and Leisure </a:t>
            </a:r>
          </a:p>
          <a:p>
            <a:pPr algn="l"/>
            <a:r>
              <a:rPr lang="en-GB" dirty="0"/>
              <a:t>This sector includes leisure facilities, golf clubs, race tracks, cinemas and bowling alleys. People often want food and drink when they attend these establishments and this sector meets those needs. </a:t>
            </a:r>
          </a:p>
          <a:p>
            <a:pPr algn="l"/>
            <a:endParaRPr lang="en-GB" dirty="0"/>
          </a:p>
          <a:p>
            <a:pPr marL="342900" indent="-342900" algn="l">
              <a:buFont typeface="Arial" panose="020B0604020202020204" pitchFamily="34" charset="0"/>
              <a:buChar char="•"/>
            </a:pPr>
            <a:r>
              <a:rPr lang="en-GB" dirty="0"/>
              <a:t>Travel and Tourism Services</a:t>
            </a:r>
          </a:p>
          <a:p>
            <a:pPr algn="l"/>
            <a:r>
              <a:rPr lang="en-GB" dirty="0"/>
              <a:t>There is a strong link between the hospitality industry and travel and tourism. Customers who are travelling by plane, boat, coach or car all require food and drink on the journey. </a:t>
            </a:r>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
        <p:nvSpPr>
          <p:cNvPr id="10" name="Title 1"/>
          <p:cNvSpPr>
            <a:spLocks noGrp="1"/>
          </p:cNvSpPr>
          <p:nvPr>
            <p:ph type="ctrTitle"/>
          </p:nvPr>
        </p:nvSpPr>
        <p:spPr>
          <a:xfrm>
            <a:off x="2857500" y="373063"/>
            <a:ext cx="8102600" cy="1087437"/>
          </a:xfrm>
        </p:spPr>
        <p:txBody>
          <a:bodyPr>
            <a:normAutofit/>
          </a:bodyPr>
          <a:lstStyle/>
          <a:p>
            <a:r>
              <a:rPr lang="en-GB" dirty="0"/>
              <a:t>Types of service </a:t>
            </a:r>
          </a:p>
        </p:txBody>
      </p:sp>
    </p:spTree>
    <p:extLst>
      <p:ext uri="{BB962C8B-B14F-4D97-AF65-F5344CB8AC3E}">
        <p14:creationId xmlns:p14="http://schemas.microsoft.com/office/powerpoint/2010/main" val="315212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1589" y="1"/>
            <a:ext cx="9068337" cy="1087437"/>
          </a:xfrm>
        </p:spPr>
        <p:txBody>
          <a:bodyPr>
            <a:normAutofit fontScale="90000"/>
          </a:bodyPr>
          <a:lstStyle/>
          <a:p>
            <a:r>
              <a:rPr lang="en-GB" dirty="0"/>
              <a:t>Types of Hospitality Providers   </a:t>
            </a:r>
          </a:p>
        </p:txBody>
      </p:sp>
      <p:sp>
        <p:nvSpPr>
          <p:cNvPr id="3" name="Subtitle 2"/>
          <p:cNvSpPr>
            <a:spLocks noGrp="1"/>
          </p:cNvSpPr>
          <p:nvPr>
            <p:ph type="subTitle" idx="1"/>
          </p:nvPr>
        </p:nvSpPr>
        <p:spPr>
          <a:xfrm>
            <a:off x="2680952" y="1666562"/>
            <a:ext cx="8974428" cy="3911242"/>
          </a:xfrm>
        </p:spPr>
        <p:txBody>
          <a:bodyPr>
            <a:normAutofit/>
          </a:bodyPr>
          <a:lstStyle/>
          <a:p>
            <a:r>
              <a:rPr lang="en-GB" sz="4400" b="1" dirty="0"/>
              <a:t>Establishment?</a:t>
            </a:r>
          </a:p>
          <a:p>
            <a:endParaRPr lang="en-GB" sz="4400" b="1" dirty="0"/>
          </a:p>
          <a:p>
            <a:r>
              <a:rPr lang="en-GB" sz="4400" b="1" dirty="0"/>
              <a:t>Somewhere that provides food and drink  </a:t>
            </a:r>
            <a:endParaRPr lang="en-GB" sz="3200" dirty="0"/>
          </a:p>
        </p:txBody>
      </p:sp>
      <p:grpSp>
        <p:nvGrpSpPr>
          <p:cNvPr id="9" name="Group 8"/>
          <p:cNvGrpSpPr/>
          <p:nvPr/>
        </p:nvGrpSpPr>
        <p:grpSpPr>
          <a:xfrm>
            <a:off x="0" y="1"/>
            <a:ext cx="2190066" cy="6857999"/>
            <a:chOff x="0" y="1"/>
            <a:chExt cx="2190066" cy="6857999"/>
          </a:xfrm>
        </p:grpSpPr>
        <p:pic>
          <p:nvPicPr>
            <p:cNvPr id="5" name="Picture 4"/>
            <p:cNvPicPr>
              <a:picLocks noChangeAspect="1"/>
            </p:cNvPicPr>
            <p:nvPr/>
          </p:nvPicPr>
          <p:blipFill>
            <a:blip r:embed="rId2"/>
            <a:stretch>
              <a:fillRect/>
            </a:stretch>
          </p:blipFill>
          <p:spPr>
            <a:xfrm>
              <a:off x="0" y="1"/>
              <a:ext cx="2190066" cy="1460500"/>
            </a:xfrm>
            <a:prstGeom prst="rect">
              <a:avLst/>
            </a:prstGeom>
          </p:spPr>
        </p:pic>
        <p:pic>
          <p:nvPicPr>
            <p:cNvPr id="6" name="Picture 5"/>
            <p:cNvPicPr>
              <a:picLocks noChangeAspect="1"/>
            </p:cNvPicPr>
            <p:nvPr/>
          </p:nvPicPr>
          <p:blipFill>
            <a:blip r:embed="rId3"/>
            <a:stretch>
              <a:fillRect/>
            </a:stretch>
          </p:blipFill>
          <p:spPr>
            <a:xfrm>
              <a:off x="0" y="1460501"/>
              <a:ext cx="2190066" cy="1809750"/>
            </a:xfrm>
            <a:prstGeom prst="rect">
              <a:avLst/>
            </a:prstGeom>
          </p:spPr>
        </p:pic>
        <p:pic>
          <p:nvPicPr>
            <p:cNvPr id="7" name="Picture 6"/>
            <p:cNvPicPr>
              <a:picLocks noChangeAspect="1"/>
            </p:cNvPicPr>
            <p:nvPr/>
          </p:nvPicPr>
          <p:blipFill>
            <a:blip r:embed="rId4"/>
            <a:stretch>
              <a:fillRect/>
            </a:stretch>
          </p:blipFill>
          <p:spPr>
            <a:xfrm>
              <a:off x="0" y="3244851"/>
              <a:ext cx="2190066" cy="2152649"/>
            </a:xfrm>
            <a:prstGeom prst="rect">
              <a:avLst/>
            </a:prstGeom>
          </p:spPr>
        </p:pic>
        <p:pic>
          <p:nvPicPr>
            <p:cNvPr id="8" name="Picture 7"/>
            <p:cNvPicPr>
              <a:picLocks noChangeAspect="1"/>
            </p:cNvPicPr>
            <p:nvPr/>
          </p:nvPicPr>
          <p:blipFill rotWithShape="1">
            <a:blip r:embed="rId5"/>
            <a:srcRect b="17313"/>
            <a:stretch/>
          </p:blipFill>
          <p:spPr>
            <a:xfrm>
              <a:off x="0" y="5099051"/>
              <a:ext cx="2190066" cy="1758949"/>
            </a:xfrm>
            <a:prstGeom prst="rect">
              <a:avLst/>
            </a:prstGeom>
          </p:spPr>
        </p:pic>
      </p:grpSp>
    </p:spTree>
    <p:extLst>
      <p:ext uri="{BB962C8B-B14F-4D97-AF65-F5344CB8AC3E}">
        <p14:creationId xmlns:p14="http://schemas.microsoft.com/office/powerpoint/2010/main" val="67286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1259</TotalTime>
  <Words>953</Words>
  <Application>Microsoft Macintosh PowerPoint</Application>
  <PresentationFormat>Widescreen</PresentationFormat>
  <Paragraphs>192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Y10 Hospitality and Catering </vt:lpstr>
      <vt:lpstr>Lesson objectives  </vt:lpstr>
      <vt:lpstr>Lesson outcomes   </vt:lpstr>
      <vt:lpstr>Hospitality?  </vt:lpstr>
      <vt:lpstr>AC 1.1 Content</vt:lpstr>
      <vt:lpstr>AC 1.1 Content p.128</vt:lpstr>
      <vt:lpstr>Types of service </vt:lpstr>
      <vt:lpstr>Types of service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Types of Hospitality Providers   </vt:lpstr>
      <vt:lpstr>Activity (15 mins) Complete the answers in the back of your book, trying not to use your lesson notes  Either write in full sentences or write both the question and the answer. </vt:lpstr>
      <vt:lpstr>Suppliers  </vt:lpstr>
      <vt:lpstr>Hospitality: non-catering venues  </vt:lpstr>
    </vt:vector>
  </TitlesOfParts>
  <Company>SL-SRV-SCCM1</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Y10 Hospitality and Catering</dc:title>
  <dc:creator>Holly Haywood</dc:creator>
  <cp:lastModifiedBy>Julie Swatton</cp:lastModifiedBy>
  <cp:revision>53</cp:revision>
  <cp:lastPrinted>2016-07-15T09:35:33Z</cp:lastPrinted>
  <dcterms:created xsi:type="dcterms:W3CDTF">2016-07-15T09:34:00Z</dcterms:created>
  <dcterms:modified xsi:type="dcterms:W3CDTF">2020-04-19T10:22:51Z</dcterms:modified>
</cp:coreProperties>
</file>