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21" r:id="rId5"/>
    <p:sldId id="269" r:id="rId6"/>
    <p:sldId id="310" r:id="rId7"/>
    <p:sldId id="271" r:id="rId8"/>
    <p:sldId id="308" r:id="rId9"/>
    <p:sldId id="334" r:id="rId10"/>
    <p:sldId id="332" r:id="rId11"/>
    <p:sldId id="333" r:id="rId12"/>
  </p:sldIdLst>
  <p:sldSz cx="9601200" cy="12801600" type="A3"/>
  <p:notesSz cx="6858000" cy="9144000"/>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FD1FF"/>
    <a:srgbClr val="FFF200"/>
    <a:srgbClr val="FCB0A3"/>
    <a:srgbClr val="E6CDFF"/>
    <a:srgbClr val="FDC000"/>
    <a:srgbClr val="0D1C25"/>
    <a:srgbClr val="94FF34"/>
    <a:srgbClr val="FD6480"/>
    <a:srgbClr val="F78D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1" autoAdjust="0"/>
    <p:restoredTop sz="64067" autoAdjust="0"/>
  </p:normalViewPr>
  <p:slideViewPr>
    <p:cSldViewPr snapToGrid="0" snapToObjects="1">
      <p:cViewPr varScale="1">
        <p:scale>
          <a:sx n="40" d="100"/>
          <a:sy n="40" d="100"/>
        </p:scale>
        <p:origin x="3378" y="60"/>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1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artini" userId="cca3b47a-f812-4c28-9ad4-64b09564ba19" providerId="ADAL" clId="{20EAC907-AD09-5E4D-965E-EBED879E3B37}"/>
    <pc:docChg chg="custSel delSld modSld sldOrd">
      <pc:chgData name="Wayne Martini" userId="cca3b47a-f812-4c28-9ad4-64b09564ba19" providerId="ADAL" clId="{20EAC907-AD09-5E4D-965E-EBED879E3B37}" dt="2021-02-03T10:24:15.416" v="15" actId="1076"/>
      <pc:docMkLst>
        <pc:docMk/>
      </pc:docMkLst>
      <pc:sldChg chg="del">
        <pc:chgData name="Wayne Martini" userId="cca3b47a-f812-4c28-9ad4-64b09564ba19" providerId="ADAL" clId="{20EAC907-AD09-5E4D-965E-EBED879E3B37}" dt="2021-02-03T10:22:04.940" v="3" actId="2696"/>
        <pc:sldMkLst>
          <pc:docMk/>
          <pc:sldMk cId="2572523518" sldId="315"/>
        </pc:sldMkLst>
      </pc:sldChg>
      <pc:sldChg chg="del">
        <pc:chgData name="Wayne Martini" userId="cca3b47a-f812-4c28-9ad4-64b09564ba19" providerId="ADAL" clId="{20EAC907-AD09-5E4D-965E-EBED879E3B37}" dt="2021-02-03T10:22:07.404" v="4" actId="2696"/>
        <pc:sldMkLst>
          <pc:docMk/>
          <pc:sldMk cId="1095407726" sldId="320"/>
        </pc:sldMkLst>
      </pc:sldChg>
      <pc:sldChg chg="delSp">
        <pc:chgData name="Wayne Martini" userId="cca3b47a-f812-4c28-9ad4-64b09564ba19" providerId="ADAL" clId="{20EAC907-AD09-5E4D-965E-EBED879E3B37}" dt="2021-02-03T10:21:20.128" v="0" actId="478"/>
        <pc:sldMkLst>
          <pc:docMk/>
          <pc:sldMk cId="557478444" sldId="321"/>
        </pc:sldMkLst>
        <pc:picChg chg="del">
          <ac:chgData name="Wayne Martini" userId="cca3b47a-f812-4c28-9ad4-64b09564ba19" providerId="ADAL" clId="{20EAC907-AD09-5E4D-965E-EBED879E3B37}" dt="2021-02-03T10:21:20.128" v="0" actId="478"/>
          <ac:picMkLst>
            <pc:docMk/>
            <pc:sldMk cId="557478444" sldId="321"/>
            <ac:picMk id="4" creationId="{647A0539-3114-4DF1-BB07-A680CA10887D}"/>
          </ac:picMkLst>
        </pc:picChg>
      </pc:sldChg>
      <pc:sldChg chg="del">
        <pc:chgData name="Wayne Martini" userId="cca3b47a-f812-4c28-9ad4-64b09564ba19" providerId="ADAL" clId="{20EAC907-AD09-5E4D-965E-EBED879E3B37}" dt="2021-02-03T10:21:50.726" v="1" actId="2696"/>
        <pc:sldMkLst>
          <pc:docMk/>
          <pc:sldMk cId="743818494" sldId="329"/>
        </pc:sldMkLst>
      </pc:sldChg>
      <pc:sldChg chg="addSp delSp modSp ord">
        <pc:chgData name="Wayne Martini" userId="cca3b47a-f812-4c28-9ad4-64b09564ba19" providerId="ADAL" clId="{20EAC907-AD09-5E4D-965E-EBED879E3B37}" dt="2021-02-03T10:24:15.416" v="15" actId="1076"/>
        <pc:sldMkLst>
          <pc:docMk/>
          <pc:sldMk cId="3518337785" sldId="332"/>
        </pc:sldMkLst>
        <pc:picChg chg="del">
          <ac:chgData name="Wayne Martini" userId="cca3b47a-f812-4c28-9ad4-64b09564ba19" providerId="ADAL" clId="{20EAC907-AD09-5E4D-965E-EBED879E3B37}" dt="2021-02-03T10:22:54.189" v="6" actId="478"/>
          <ac:picMkLst>
            <pc:docMk/>
            <pc:sldMk cId="3518337785" sldId="332"/>
            <ac:picMk id="5" creationId="{D7C8CBC3-91B5-4A4D-834D-997AF0F3B987}"/>
          </ac:picMkLst>
        </pc:picChg>
        <pc:picChg chg="add mod">
          <ac:chgData name="Wayne Martini" userId="cca3b47a-f812-4c28-9ad4-64b09564ba19" providerId="ADAL" clId="{20EAC907-AD09-5E4D-965E-EBED879E3B37}" dt="2021-02-03T10:23:10.954" v="14" actId="14100"/>
          <ac:picMkLst>
            <pc:docMk/>
            <pc:sldMk cId="3518337785" sldId="332"/>
            <ac:picMk id="7" creationId="{0798E44A-63F9-D047-B893-34217043D6F8}"/>
          </ac:picMkLst>
        </pc:picChg>
      </pc:sldChg>
      <pc:sldChg chg="delSp">
        <pc:chgData name="Wayne Martini" userId="cca3b47a-f812-4c28-9ad4-64b09564ba19" providerId="ADAL" clId="{20EAC907-AD09-5E4D-965E-EBED879E3B37}" dt="2021-02-03T10:21:56.843" v="2" actId="478"/>
        <pc:sldMkLst>
          <pc:docMk/>
          <pc:sldMk cId="2585176965" sldId="333"/>
        </pc:sldMkLst>
        <pc:picChg chg="del">
          <ac:chgData name="Wayne Martini" userId="cca3b47a-f812-4c28-9ad4-64b09564ba19" providerId="ADAL" clId="{20EAC907-AD09-5E4D-965E-EBED879E3B37}" dt="2021-02-03T10:21:56.843" v="2" actId="478"/>
          <ac:picMkLst>
            <pc:docMk/>
            <pc:sldMk cId="2585176965" sldId="333"/>
            <ac:picMk id="5" creationId="{2BB73E54-1D9D-43DA-81FF-0754C1F8AE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60CEE-90BF-4346-8FB3-6CCF52241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737095-41EA-9840-A7C5-70A105313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BD72C-930C-5D47-B86E-EF2A13D0E65C}" type="datetimeFigureOut">
              <a:rPr lang="en-US" smtClean="0"/>
              <a:t>2/4/2021</a:t>
            </a:fld>
            <a:endParaRPr lang="en-US"/>
          </a:p>
        </p:txBody>
      </p:sp>
      <p:sp>
        <p:nvSpPr>
          <p:cNvPr id="4" name="Footer Placeholder 3">
            <a:extLst>
              <a:ext uri="{FF2B5EF4-FFF2-40B4-BE49-F238E27FC236}">
                <a16:creationId xmlns:a16="http://schemas.microsoft.com/office/drawing/2014/main" id="{DD3997D8-CB5E-3845-9E13-30464F04F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A4F9C1-FBB3-2541-BF13-CF27ABB52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579160-7AD1-BE49-A5E9-43D714101255}" type="slidenum">
              <a:rPr lang="en-US" smtClean="0"/>
              <a:t>‹#›</a:t>
            </a:fld>
            <a:endParaRPr lang="en-US"/>
          </a:p>
        </p:txBody>
      </p:sp>
    </p:spTree>
    <p:extLst>
      <p:ext uri="{BB962C8B-B14F-4D97-AF65-F5344CB8AC3E}">
        <p14:creationId xmlns:p14="http://schemas.microsoft.com/office/powerpoint/2010/main" val="259154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73E7B-9DAD-8F49-B64E-F4C3EA27C908}" type="datetimeFigureOut">
              <a:rPr lang="en-US" smtClean="0"/>
              <a:t>2/4/2021</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34241"/>
                </a:solidFill>
                <a:effectLst/>
                <a:latin typeface="RobotoRegular"/>
              </a:rPr>
              <a:t>There are times when we all feel the strain and there are strategies that you can use to to give yourself the best chance to stay mentally healthy.</a:t>
            </a:r>
          </a:p>
          <a:p>
            <a:pPr algn="l"/>
            <a:endParaRPr lang="en-GB" b="0" i="0" dirty="0">
              <a:solidFill>
                <a:srgbClr val="434241"/>
              </a:solidFill>
              <a:effectLst/>
              <a:latin typeface="RobotoRegular"/>
            </a:endParaRPr>
          </a:p>
          <a:p>
            <a:pPr algn="l"/>
            <a:r>
              <a:rPr lang="en-GB" b="0" i="0" dirty="0">
                <a:solidFill>
                  <a:srgbClr val="434241"/>
                </a:solidFill>
                <a:effectLst/>
                <a:latin typeface="RobotoRegular"/>
              </a:rPr>
              <a:t>Some children and young people enjoy being away from school whilst others really struggle with the coronavirus outbreak keeping them at home and away from friends. </a:t>
            </a:r>
          </a:p>
          <a:p>
            <a:pPr algn="l"/>
            <a:endParaRPr lang="en-GB" b="0" i="0" dirty="0">
              <a:solidFill>
                <a:srgbClr val="434241"/>
              </a:solidFill>
              <a:effectLst/>
              <a:latin typeface="RobotoRegular"/>
            </a:endParaRPr>
          </a:p>
          <a:p>
            <a:pPr algn="l"/>
            <a:r>
              <a:rPr lang="en-GB" b="0" i="0" dirty="0">
                <a:solidFill>
                  <a:srgbClr val="434241"/>
                </a:solidFill>
                <a:effectLst/>
                <a:latin typeface="RobotoRegular"/>
              </a:rPr>
              <a:t>With nationwide and local restrictions being regularly reviewed, you may/are having to deal with self-isolating because of an outbreak in school. It's still uncertain what further changes we all may face.</a:t>
            </a:r>
          </a:p>
          <a:p>
            <a:pPr algn="l"/>
            <a:endParaRPr lang="en-GB" b="0" i="0" dirty="0">
              <a:solidFill>
                <a:srgbClr val="434241"/>
              </a:solidFill>
              <a:effectLst/>
              <a:latin typeface="RobotoRegular"/>
            </a:endParaRPr>
          </a:p>
          <a:p>
            <a:pPr algn="l"/>
            <a:r>
              <a:rPr lang="en-GB" b="0" i="0" dirty="0">
                <a:solidFill>
                  <a:srgbClr val="434241"/>
                </a:solidFill>
                <a:effectLst/>
                <a:latin typeface="RobotoRegular"/>
              </a:rPr>
              <a:t>Feelings like these will gradually ease for most, but there are always steps you can take to support them emotionally and help them cope with problems they face.  Miss Dugan and I have put together a guide which you can ready over in your own time, with some useful tips and strategies, along with some activities that you can also do at home.</a:t>
            </a:r>
          </a:p>
          <a:p>
            <a:endParaRPr lang="en-GB" dirty="0"/>
          </a:p>
        </p:txBody>
      </p:sp>
      <p:sp>
        <p:nvSpPr>
          <p:cNvPr id="4" name="Slide Number Placeholder 3"/>
          <p:cNvSpPr>
            <a:spLocks noGrp="1"/>
          </p:cNvSpPr>
          <p:nvPr>
            <p:ph type="sldNum" sz="quarter" idx="5"/>
          </p:nvPr>
        </p:nvSpPr>
        <p:spPr/>
        <p:txBody>
          <a:bodyPr/>
          <a:lstStyle/>
          <a:p>
            <a:fld id="{5CF891E9-40C0-1B47-B6E0-CFB0472826FD}" type="slidenum">
              <a:rPr lang="en-GB" smtClean="0"/>
              <a:t>1</a:t>
            </a:fld>
            <a:endParaRPr lang="en-GB"/>
          </a:p>
        </p:txBody>
      </p:sp>
    </p:spTree>
    <p:extLst>
      <p:ext uri="{BB962C8B-B14F-4D97-AF65-F5344CB8AC3E}">
        <p14:creationId xmlns:p14="http://schemas.microsoft.com/office/powerpoint/2010/main" val="333426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A1A1A"/>
                </a:solidFill>
                <a:effectLst/>
                <a:latin typeface="Merriweather"/>
              </a:rPr>
              <a:t>There is no universal definition of “wellbeing”, for some people it might be feeling happy or content, or for others it may be the absence of disease. Emotional wellbeing and mental wellbeing are commonly used to describe the same thing and are commonly accepted to include a state in which an individual is comfortable, healthy or happy; but may include broader concepts such as life satisfaction, a person’s sense of purpose, and how in control they feel.</a:t>
            </a:r>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2</a:t>
            </a:fld>
            <a:endParaRPr lang="en-GB"/>
          </a:p>
        </p:txBody>
      </p:sp>
    </p:spTree>
    <p:extLst>
      <p:ext uri="{BB962C8B-B14F-4D97-AF65-F5344CB8AC3E}">
        <p14:creationId xmlns:p14="http://schemas.microsoft.com/office/powerpoint/2010/main" val="161339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A1A1A"/>
                </a:solidFill>
                <a:effectLst/>
                <a:latin typeface="Merriweather"/>
              </a:rPr>
              <a:t>The World Health Organisation describe mental wellbeing as “</a:t>
            </a:r>
            <a:r>
              <a:rPr lang="en-GB" b="0" i="1" dirty="0">
                <a:solidFill>
                  <a:srgbClr val="1A1A1A"/>
                </a:solidFill>
                <a:effectLst/>
                <a:latin typeface="Merriweather"/>
              </a:rPr>
              <a:t>a state in which an individual realises his or her own abilities, can cope with the normal stresses of life, can work productively and fruitfully, and is able to make a contribution to his or her community</a:t>
            </a:r>
            <a:r>
              <a:rPr lang="en-GB" b="0" i="0" dirty="0">
                <a:solidFill>
                  <a:srgbClr val="1A1A1A"/>
                </a:solidFill>
                <a:effectLst/>
                <a:latin typeface="Merriweather"/>
              </a:rPr>
              <a:t>”.  Have a read of this slide carefully and it tells you a little more about what is mental health and the definitions of what is good and poor mental health.</a:t>
            </a:r>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3</a:t>
            </a:fld>
            <a:endParaRPr lang="en-GB" dirty="0"/>
          </a:p>
        </p:txBody>
      </p:sp>
    </p:spTree>
    <p:extLst>
      <p:ext uri="{BB962C8B-B14F-4D97-AF65-F5344CB8AC3E}">
        <p14:creationId xmlns:p14="http://schemas.microsoft.com/office/powerpoint/2010/main" val="161339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A4A4A"/>
                </a:solidFill>
                <a:effectLst/>
                <a:latin typeface="RobotoRegular"/>
              </a:rPr>
              <a:t>It's important to make sure you look after your own mental wellbeing, as this will help you support yourself and those you care about.</a:t>
            </a:r>
          </a:p>
          <a:p>
            <a:pPr algn="l"/>
            <a:r>
              <a:rPr lang="en-GB" b="0" i="0" dirty="0">
                <a:solidFill>
                  <a:srgbClr val="4A4A4A"/>
                </a:solidFill>
                <a:effectLst/>
                <a:latin typeface="RobotoRegular"/>
              </a:rPr>
              <a:t>Try to recognise and acknowledge when you're feeling low or overwhelmed. It's completely normal to be worried, scared or helpless during difficult times, and feeling this way is nothing to be ashamed of.  Is there a friend, fellow parent or carer you trust enough to tell how you're feeling? Maybe there's family, friends or another trusted adult who could support you.  There's plenty of help out there. You should never feel like you have to cope on your own.</a:t>
            </a:r>
          </a:p>
          <a:p>
            <a:pPr algn="l"/>
            <a:endParaRPr lang="en-GB" b="0" i="0" dirty="0">
              <a:solidFill>
                <a:srgbClr val="4A4A4A"/>
              </a:solidFill>
              <a:effectLst/>
              <a:latin typeface="RobotoRegular"/>
            </a:endParaRPr>
          </a:p>
          <a:p>
            <a:pPr algn="l"/>
            <a:r>
              <a:rPr lang="en-GB" b="0" i="0" dirty="0">
                <a:solidFill>
                  <a:srgbClr val="434241"/>
                </a:solidFill>
                <a:effectLst/>
                <a:latin typeface="RobotoRegular"/>
              </a:rPr>
              <a:t>Having good mental health helps us relax more, achieve more and enjoy our lives more. On the next 3 slides there is some advice and practical tips to help you look after your mental health and wellbeing.  Take your time and read over them carefully.</a:t>
            </a:r>
            <a:endParaRPr lang="en-GB" b="0" i="0" dirty="0">
              <a:solidFill>
                <a:srgbClr val="4A4A4A"/>
              </a:solidFill>
              <a:effectLst/>
              <a:latin typeface="RobotoRegular"/>
            </a:endParaRPr>
          </a:p>
          <a:p>
            <a:pPr algn="l"/>
            <a:endParaRPr lang="en-GB" b="0" i="0" dirty="0">
              <a:solidFill>
                <a:srgbClr val="4A4A4A"/>
              </a:solidFill>
              <a:effectLst/>
              <a:latin typeface="RobotoRegular"/>
            </a:endParaRPr>
          </a:p>
          <a:p>
            <a:pPr algn="l"/>
            <a:r>
              <a:rPr lang="en-GB" b="0" i="0" dirty="0">
                <a:solidFill>
                  <a:srgbClr val="4A4A4A"/>
                </a:solidFill>
                <a:effectLst/>
                <a:latin typeface="RobotoRegular"/>
              </a:rPr>
              <a:t>Our physical health has a big impact on how we feel. At times like these, it can be easy to fall into unhealthy patterns of behaviour that end up making you feel worse.  Try to eat healthy, well-balanced meals, drink enough water and exercise regularly.</a:t>
            </a:r>
          </a:p>
          <a:p>
            <a:pPr algn="l"/>
            <a:r>
              <a:rPr lang="en-GB" b="0" i="0" dirty="0">
                <a:solidFill>
                  <a:srgbClr val="4A4A4A"/>
                </a:solidFill>
                <a:effectLst/>
                <a:latin typeface="RobotoRegular"/>
              </a:rPr>
              <a:t>If you are staying at home, you could try exercising indoors, as there’s lots of free online classes. Or try an easy 10-minute home workout.</a:t>
            </a:r>
          </a:p>
          <a:p>
            <a:pPr algn="l"/>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F891E9-40C0-1B47-B6E0-CFB0472826FD}" type="slidenum">
              <a:rPr lang="en-GB" smtClean="0"/>
              <a:t>4</a:t>
            </a:fld>
            <a:endParaRPr lang="en-GB"/>
          </a:p>
        </p:txBody>
      </p:sp>
    </p:spTree>
    <p:extLst>
      <p:ext uri="{BB962C8B-B14F-4D97-AF65-F5344CB8AC3E}">
        <p14:creationId xmlns:p14="http://schemas.microsoft.com/office/powerpoint/2010/main" val="161339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A4A4A"/>
                </a:solidFill>
                <a:effectLst/>
                <a:latin typeface="RobotoRegular"/>
              </a:rPr>
              <a:t>Our physical health has a big impact on how we feel. At times like these, it can be easy to fall into unhealthy patterns of behaviour that end up making you feel worse.  Try to eat healthy, well-balanced meals, drink enough water and exercise regularly.</a:t>
            </a:r>
          </a:p>
          <a:p>
            <a:pPr algn="l"/>
            <a:endParaRPr lang="en-GB" b="0" i="0" dirty="0">
              <a:solidFill>
                <a:srgbClr val="4A4A4A"/>
              </a:solidFill>
              <a:effectLst/>
              <a:latin typeface="RobotoRegular"/>
            </a:endParaRPr>
          </a:p>
          <a:p>
            <a:pPr algn="l"/>
            <a:r>
              <a:rPr lang="en-GB" b="0" i="0" dirty="0">
                <a:solidFill>
                  <a:srgbClr val="4A4A4A"/>
                </a:solidFill>
                <a:effectLst/>
                <a:latin typeface="RobotoRegular"/>
              </a:rPr>
              <a:t>If you are staying at home, you could try exercising indoors, as there’s lots of free online classes. Or try an easy 10-minute home workout.</a:t>
            </a:r>
          </a:p>
          <a:p>
            <a:pPr algn="l"/>
            <a:r>
              <a:rPr lang="en-US" dirty="0"/>
              <a:t>Eating healthily, doing things you enjoy doing and trying something new as well; ensuring you communicate with as many people as you can and share your feelings with those close to you.  Reward yourself as well.  Treat yourself with your </a:t>
            </a:r>
            <a:r>
              <a:rPr lang="en-US" dirty="0" err="1"/>
              <a:t>favourite</a:t>
            </a:r>
            <a:r>
              <a:rPr lang="en-US" dirty="0"/>
              <a:t> Netflix </a:t>
            </a:r>
            <a:r>
              <a:rPr lang="en-US" dirty="0" err="1"/>
              <a:t>programme</a:t>
            </a:r>
            <a:r>
              <a:rPr lang="en-US" dirty="0"/>
              <a:t> when you have done a piece of work you are proud of.</a:t>
            </a:r>
          </a:p>
        </p:txBody>
      </p:sp>
      <p:sp>
        <p:nvSpPr>
          <p:cNvPr id="4" name="Slide Number Placeholder 3"/>
          <p:cNvSpPr>
            <a:spLocks noGrp="1"/>
          </p:cNvSpPr>
          <p:nvPr>
            <p:ph type="sldNum" sz="quarter" idx="5"/>
          </p:nvPr>
        </p:nvSpPr>
        <p:spPr/>
        <p:txBody>
          <a:bodyPr/>
          <a:lstStyle/>
          <a:p>
            <a:fld id="{5CF891E9-40C0-1B47-B6E0-CFB0472826FD}" type="slidenum">
              <a:rPr lang="en-GB" smtClean="0"/>
              <a:t>5</a:t>
            </a:fld>
            <a:endParaRPr lang="en-GB"/>
          </a:p>
        </p:txBody>
      </p:sp>
    </p:spTree>
    <p:extLst>
      <p:ext uri="{BB962C8B-B14F-4D97-AF65-F5344CB8AC3E}">
        <p14:creationId xmlns:p14="http://schemas.microsoft.com/office/powerpoint/2010/main" val="43546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want to emphasise about staying safe online too.  During a period of self-isolation more time is being spent online on our devices.  The most important message is to think about your digital footprint.  With every new photo or comment we post, we add a trail of information about ourselves which stays online.  This is called a digital footprint.  People who know us, and people who don’t, can see our digital footprints and learn about us. Our footprints can show us our good and most positive moments, but sometimes they reflect our thoughts and experiences that we later wish had been kept private.</a:t>
            </a:r>
          </a:p>
          <a:p>
            <a:endParaRPr lang="en-GB" dirty="0"/>
          </a:p>
          <a:p>
            <a:r>
              <a:rPr lang="en-GB" dirty="0"/>
              <a:t>It can be really hard to keep on top of all the things we post online.  Take a moment before posting to consider everything just mentioned.  </a:t>
            </a:r>
          </a:p>
          <a:p>
            <a:r>
              <a:rPr lang="en-GB" dirty="0"/>
              <a:t>What do you need to consider?</a:t>
            </a:r>
          </a:p>
          <a:p>
            <a:r>
              <a:rPr lang="en-GB" dirty="0"/>
              <a:t>Who is going to see this? </a:t>
            </a:r>
          </a:p>
          <a:p>
            <a:r>
              <a:rPr lang="en-GB" dirty="0"/>
              <a:t>Am I sharing too much sensitive information about myself?</a:t>
            </a:r>
          </a:p>
          <a:p>
            <a:r>
              <a:rPr lang="en-GB" dirty="0"/>
              <a:t>Is this going to offend anyone?</a:t>
            </a:r>
          </a:p>
          <a:p>
            <a:r>
              <a:rPr lang="en-GB" dirty="0"/>
              <a:t>And then check your privacy settings, shut down any accounts you no longer use and choose your friends wisely.  Whatever you do, think, before you post.</a:t>
            </a:r>
          </a:p>
        </p:txBody>
      </p:sp>
      <p:sp>
        <p:nvSpPr>
          <p:cNvPr id="4" name="Slide Number Placeholder 3"/>
          <p:cNvSpPr>
            <a:spLocks noGrp="1"/>
          </p:cNvSpPr>
          <p:nvPr>
            <p:ph type="sldNum" sz="quarter" idx="5"/>
          </p:nvPr>
        </p:nvSpPr>
        <p:spPr/>
        <p:txBody>
          <a:bodyPr/>
          <a:lstStyle/>
          <a:p>
            <a:fld id="{5CF891E9-40C0-1B47-B6E0-CFB0472826FD}" type="slidenum">
              <a:rPr lang="en-GB" smtClean="0"/>
              <a:t>6</a:t>
            </a:fld>
            <a:endParaRPr lang="en-GB"/>
          </a:p>
        </p:txBody>
      </p:sp>
    </p:spTree>
    <p:extLst>
      <p:ext uri="{BB962C8B-B14F-4D97-AF65-F5344CB8AC3E}">
        <p14:creationId xmlns:p14="http://schemas.microsoft.com/office/powerpoint/2010/main" val="258112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F891E9-40C0-1B47-B6E0-CFB0472826FD}" type="slidenum">
              <a:rPr lang="en-GB" smtClean="0"/>
              <a:t>7</a:t>
            </a:fld>
            <a:endParaRPr lang="en-GB"/>
          </a:p>
        </p:txBody>
      </p:sp>
    </p:spTree>
    <p:extLst>
      <p:ext uri="{BB962C8B-B14F-4D97-AF65-F5344CB8AC3E}">
        <p14:creationId xmlns:p14="http://schemas.microsoft.com/office/powerpoint/2010/main" val="407499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lastly and most importantly, please do get in touch with your tutor if you are worried about anything, or your head of year.  You can email them at school if you would like them to call you.</a:t>
            </a:r>
          </a:p>
          <a:p>
            <a:endParaRPr lang="en-GB" dirty="0"/>
          </a:p>
          <a:p>
            <a:r>
              <a:rPr lang="en-GB"/>
              <a:t>Please do look </a:t>
            </a:r>
            <a:r>
              <a:rPr lang="en-GB" dirty="0"/>
              <a:t>after yourselves and stay safe.</a:t>
            </a:r>
          </a:p>
        </p:txBody>
      </p:sp>
      <p:sp>
        <p:nvSpPr>
          <p:cNvPr id="4" name="Slide Number Placeholder 3"/>
          <p:cNvSpPr>
            <a:spLocks noGrp="1"/>
          </p:cNvSpPr>
          <p:nvPr>
            <p:ph type="sldNum" sz="quarter" idx="5"/>
          </p:nvPr>
        </p:nvSpPr>
        <p:spPr/>
        <p:txBody>
          <a:bodyPr/>
          <a:lstStyle/>
          <a:p>
            <a:fld id="{5CF891E9-40C0-1B47-B6E0-CFB0472826FD}" type="slidenum">
              <a:rPr lang="en-GB" smtClean="0"/>
              <a:t>8</a:t>
            </a:fld>
            <a:endParaRPr lang="en-GB"/>
          </a:p>
        </p:txBody>
      </p:sp>
    </p:spTree>
    <p:extLst>
      <p:ext uri="{BB962C8B-B14F-4D97-AF65-F5344CB8AC3E}">
        <p14:creationId xmlns:p14="http://schemas.microsoft.com/office/powerpoint/2010/main" val="405457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2/4/2021</a:t>
            </a:fld>
            <a:endParaRPr lang="en-US"/>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2/4/2021</a:t>
            </a:fld>
            <a:endParaRPr lang="en-US"/>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2/4/2021</a:t>
            </a:fld>
            <a:endParaRPr lang="en-US"/>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2/4/2021</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9" name="Picture 2">
            <a:extLst>
              <a:ext uri="{FF2B5EF4-FFF2-40B4-BE49-F238E27FC236}">
                <a16:creationId xmlns:a16="http://schemas.microsoft.com/office/drawing/2014/main" id="{482CF8EA-4945-3B40-BC06-031DD72D30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5146" y="268154"/>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a:extLst>
              <a:ext uri="{FF2B5EF4-FFF2-40B4-BE49-F238E27FC236}">
                <a16:creationId xmlns:a16="http://schemas.microsoft.com/office/drawing/2014/main" id="{5191F279-47AF-4049-BDAD-6116EC7FA0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2466" y="268154"/>
            <a:ext cx="1835119" cy="5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03A910C-3567-F84C-9604-B0CFC60BF7D5}"/>
              </a:ext>
            </a:extLst>
          </p:cNvPr>
          <p:cNvPicPr>
            <a:picLocks noChangeAspect="1"/>
          </p:cNvPicPr>
          <p:nvPr userDrawn="1"/>
        </p:nvPicPr>
        <p:blipFill>
          <a:blip r:embed="rId4"/>
          <a:stretch>
            <a:fillRect/>
          </a:stretch>
        </p:blipFill>
        <p:spPr>
          <a:xfrm>
            <a:off x="269875" y="268154"/>
            <a:ext cx="2278830" cy="2463368"/>
          </a:xfrm>
          <a:prstGeom prst="rect">
            <a:avLst/>
          </a:prstGeom>
        </p:spPr>
      </p:pic>
      <p:pic>
        <p:nvPicPr>
          <p:cNvPr id="12" name="Picture 2">
            <a:extLst>
              <a:ext uri="{FF2B5EF4-FFF2-40B4-BE49-F238E27FC236}">
                <a16:creationId xmlns:a16="http://schemas.microsoft.com/office/drawing/2014/main" id="{2B651E61-E462-8548-A2AB-41FDF129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24905" y="268154"/>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2/4/2021</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71774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2/4/2021</a:t>
            </a:fld>
            <a:endParaRPr lang="en-GB"/>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4394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8" r:id="rId6"/>
    <p:sldLayoutId id="2147483716" r:id="rId7"/>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1.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86186-586C-41E0-A5EB-7566F752B9F5}"/>
              </a:ext>
            </a:extLst>
          </p:cNvPr>
          <p:cNvSpPr txBox="1"/>
          <p:nvPr/>
        </p:nvSpPr>
        <p:spPr>
          <a:xfrm>
            <a:off x="245357" y="357187"/>
            <a:ext cx="9199432" cy="247491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600" b="1" kern="1200" dirty="0">
                <a:latin typeface="+mj-lt"/>
                <a:ea typeface="+mj-ea"/>
                <a:cs typeface="+mj-cs"/>
              </a:rPr>
              <a:t>How to keep safe, healthy and mentally well during a period of self-isolation</a:t>
            </a:r>
          </a:p>
        </p:txBody>
      </p:sp>
      <p:pic>
        <p:nvPicPr>
          <p:cNvPr id="3074" name="Picture 2" descr="SOCIAL CONTEXT OF MENTAL HEALTH WELL BEING | by Adnan Ashraf | Medium">
            <a:extLst>
              <a:ext uri="{FF2B5EF4-FFF2-40B4-BE49-F238E27FC236}">
                <a16:creationId xmlns:a16="http://schemas.microsoft.com/office/drawing/2014/main" id="{8118DE1D-E5EF-485C-8B48-A4BAD6E370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3529" y="2832099"/>
            <a:ext cx="8121650" cy="8121650"/>
          </a:xfrm>
          <a:prstGeom prst="rect">
            <a:avLst/>
          </a:prstGeom>
          <a:solidFill>
            <a:srgbClr val="FFFFFF"/>
          </a:solidFill>
        </p:spPr>
      </p:pic>
    </p:spTree>
    <p:extLst>
      <p:ext uri="{BB962C8B-B14F-4D97-AF65-F5344CB8AC3E}">
        <p14:creationId xmlns:p14="http://schemas.microsoft.com/office/powerpoint/2010/main" val="55747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76E6706-F528-3440-9C35-37A7E36882BE}"/>
              </a:ext>
            </a:extLst>
          </p:cNvPr>
          <p:cNvSpPr txBox="1">
            <a:spLocks/>
          </p:cNvSpPr>
          <p:nvPr/>
        </p:nvSpPr>
        <p:spPr>
          <a:xfrm>
            <a:off x="1286539" y="246160"/>
            <a:ext cx="7074433"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alibri" panose="020F0502020204030204" pitchFamily="34" charset="0"/>
                <a:ea typeface="MS Mincho"/>
                <a:cs typeface="Calibri" panose="020F0502020204030204" pitchFamily="34" charset="0"/>
              </a:rPr>
              <a:t>What is Emotional Health and Wellbeing</a:t>
            </a:r>
          </a:p>
        </p:txBody>
      </p:sp>
      <p:pic>
        <p:nvPicPr>
          <p:cNvPr id="67" name="Picture 66" descr="SOCIAL SARAH WITH LEGS.png">
            <a:extLst>
              <a:ext uri="{FF2B5EF4-FFF2-40B4-BE49-F238E27FC236}">
                <a16:creationId xmlns:a16="http://schemas.microsoft.com/office/drawing/2014/main" id="{43B784E7-AF0B-8049-8B69-63F3D3CE0543}"/>
              </a:ext>
            </a:extLst>
          </p:cNvPr>
          <p:cNvPicPr>
            <a:picLocks noChangeAspect="1"/>
          </p:cNvPicPr>
          <p:nvPr/>
        </p:nvPicPr>
        <p:blipFill rotWithShape="1">
          <a:blip r:embed="rId3">
            <a:extLst>
              <a:ext uri="{28A0092B-C50C-407E-A947-70E740481C1C}">
                <a14:useLocalDpi xmlns:a14="http://schemas.microsoft.com/office/drawing/2010/main" val="0"/>
              </a:ext>
            </a:extLst>
          </a:blip>
          <a:srcRect l="31879" r="33344" b="47452"/>
          <a:stretch/>
        </p:blipFill>
        <p:spPr>
          <a:xfrm flipH="1">
            <a:off x="73521" y="1139889"/>
            <a:ext cx="1548426" cy="2918904"/>
          </a:xfrm>
          <a:prstGeom prst="rect">
            <a:avLst/>
          </a:prstGeom>
        </p:spPr>
      </p:pic>
      <p:sp>
        <p:nvSpPr>
          <p:cNvPr id="68" name="Rectangular Callout 67">
            <a:extLst>
              <a:ext uri="{FF2B5EF4-FFF2-40B4-BE49-F238E27FC236}">
                <a16:creationId xmlns:a16="http://schemas.microsoft.com/office/drawing/2014/main" id="{64027AFC-8E7D-2C45-A16A-515BB65E8C81}"/>
              </a:ext>
            </a:extLst>
          </p:cNvPr>
          <p:cNvSpPr/>
          <p:nvPr/>
        </p:nvSpPr>
        <p:spPr>
          <a:xfrm>
            <a:off x="1732734" y="1181266"/>
            <a:ext cx="7575732" cy="2877527"/>
          </a:xfrm>
          <a:prstGeom prst="wedgeRectCallout">
            <a:avLst>
              <a:gd name="adj1" fmla="val -61710"/>
              <a:gd name="adj2" fmla="val -17226"/>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13BAA-3732-4443-B078-C59D6D083BCF}"/>
              </a:ext>
            </a:extLst>
          </p:cNvPr>
          <p:cNvSpPr/>
          <p:nvPr/>
        </p:nvSpPr>
        <p:spPr>
          <a:xfrm>
            <a:off x="292732" y="8373863"/>
            <a:ext cx="9015731" cy="1754326"/>
          </a:xfrm>
          <a:prstGeom prst="rect">
            <a:avLst/>
          </a:prstGeom>
          <a:solidFill>
            <a:schemeClr val="bg1"/>
          </a:solidFill>
          <a:ln>
            <a:solidFill>
              <a:schemeClr val="accent1"/>
            </a:solidFill>
          </a:ln>
        </p:spPr>
        <p:txBody>
          <a:bodyPr wrap="square">
            <a:spAutoFit/>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If you do something beneficial to your mind it will respond in a positive way that the body will react to by also releasing these same hormones. </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latin typeface="Calibri" panose="020F0502020204030204" pitchFamily="34" charset="0"/>
                <a:ea typeface="Calibri" panose="020F0502020204030204" pitchFamily="34" charset="0"/>
                <a:cs typeface="Times New Roman" panose="02020603050405020304" pitchFamily="18" charset="0"/>
              </a:rPr>
              <a:t>Things that are beneficial to your mind (and spirit) is doing things that you really enjoy!!– things you are passionate about and/or good at. Making and spending time for these passions will help you keep happy. </a:t>
            </a:r>
          </a:p>
        </p:txBody>
      </p:sp>
      <p:sp>
        <p:nvSpPr>
          <p:cNvPr id="74" name="Rectangle 73">
            <a:extLst>
              <a:ext uri="{FF2B5EF4-FFF2-40B4-BE49-F238E27FC236}">
                <a16:creationId xmlns:a16="http://schemas.microsoft.com/office/drawing/2014/main" id="{CA24B9F5-7A5D-9A47-8878-B65ABD6F224D}"/>
              </a:ext>
            </a:extLst>
          </p:cNvPr>
          <p:cNvSpPr/>
          <p:nvPr/>
        </p:nvSpPr>
        <p:spPr>
          <a:xfrm>
            <a:off x="1895581" y="1441324"/>
            <a:ext cx="7281669" cy="2308324"/>
          </a:xfrm>
          <a:prstGeom prst="rect">
            <a:avLst/>
          </a:prstGeom>
        </p:spPr>
        <p:txBody>
          <a:bodyPr wrap="square">
            <a:spAutoFit/>
          </a:bodyPr>
          <a:lstStyle/>
          <a:p>
            <a:r>
              <a:rPr lang="en-GB" sz="2400" dirty="0">
                <a:solidFill>
                  <a:srgbClr val="212529"/>
                </a:solidFill>
                <a:latin typeface="open sans"/>
              </a:rPr>
              <a:t>“Having a balanced mental health is to </a:t>
            </a:r>
            <a:r>
              <a:rPr lang="en-GB" sz="2400" b="1" dirty="0">
                <a:solidFill>
                  <a:srgbClr val="212529"/>
                </a:solidFill>
                <a:latin typeface="open sans"/>
              </a:rPr>
              <a:t>allow emotions to be present</a:t>
            </a:r>
            <a:r>
              <a:rPr lang="en-GB" sz="2400" dirty="0">
                <a:solidFill>
                  <a:srgbClr val="212529"/>
                </a:solidFill>
                <a:latin typeface="open sans"/>
              </a:rPr>
              <a:t> in your mind, </a:t>
            </a:r>
            <a:r>
              <a:rPr lang="en-GB" sz="2400" b="1" dirty="0">
                <a:solidFill>
                  <a:srgbClr val="212529"/>
                </a:solidFill>
                <a:latin typeface="open sans"/>
              </a:rPr>
              <a:t>witness them</a:t>
            </a:r>
            <a:r>
              <a:rPr lang="en-GB" sz="2400" dirty="0">
                <a:solidFill>
                  <a:srgbClr val="212529"/>
                </a:solidFill>
                <a:latin typeface="open sans"/>
              </a:rPr>
              <a:t>, </a:t>
            </a:r>
            <a:r>
              <a:rPr lang="en-GB" sz="2400" b="1" dirty="0">
                <a:solidFill>
                  <a:srgbClr val="212529"/>
                </a:solidFill>
                <a:latin typeface="open sans"/>
              </a:rPr>
              <a:t>accept them </a:t>
            </a:r>
            <a:r>
              <a:rPr lang="en-GB" sz="2400" dirty="0">
                <a:solidFill>
                  <a:srgbClr val="212529"/>
                </a:solidFill>
                <a:latin typeface="open sans"/>
              </a:rPr>
              <a:t>and understand that they all </a:t>
            </a:r>
            <a:r>
              <a:rPr lang="en-GB" sz="2400" b="1" dirty="0">
                <a:solidFill>
                  <a:srgbClr val="212529"/>
                </a:solidFill>
                <a:latin typeface="open sans"/>
              </a:rPr>
              <a:t>will pass in their due time</a:t>
            </a:r>
            <a:r>
              <a:rPr lang="en-GB" sz="2400" dirty="0">
                <a:solidFill>
                  <a:srgbClr val="212529"/>
                </a:solidFill>
                <a:latin typeface="open sans"/>
              </a:rPr>
              <a:t>. The balance of our thoughts and emotions will allow you to chose the actions that support your physical wellbeing, emotional wellbeing and mental wellbeing ”</a:t>
            </a:r>
            <a:endParaRPr lang="en-US" sz="2400" dirty="0"/>
          </a:p>
        </p:txBody>
      </p:sp>
      <p:sp>
        <p:nvSpPr>
          <p:cNvPr id="75" name="Rectangle 74">
            <a:extLst>
              <a:ext uri="{FF2B5EF4-FFF2-40B4-BE49-F238E27FC236}">
                <a16:creationId xmlns:a16="http://schemas.microsoft.com/office/drawing/2014/main" id="{A4504E7C-7004-494F-9DBD-A4FC9B1A3904}"/>
              </a:ext>
            </a:extLst>
          </p:cNvPr>
          <p:cNvSpPr/>
          <p:nvPr/>
        </p:nvSpPr>
        <p:spPr>
          <a:xfrm>
            <a:off x="292735" y="4255439"/>
            <a:ext cx="5158502"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b="1" dirty="0">
                <a:latin typeface="Calibri" panose="020F0502020204030204" pitchFamily="34" charset="0"/>
                <a:ea typeface="Calibri" panose="020F0502020204030204" pitchFamily="34" charset="0"/>
                <a:cs typeface="Times New Roman" panose="02020603050405020304" pitchFamily="18" charset="0"/>
              </a:rPr>
              <a:t>What is Positive Wellbeing?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It is a state of overall good health in both body and mind and can include: </a:t>
            </a:r>
          </a:p>
          <a:p>
            <a:pPr>
              <a:spcAft>
                <a:spcPts val="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Wingdings" pitchFamily="2" charset="2"/>
              <a:buChar char="ü"/>
            </a:pPr>
            <a:r>
              <a:rPr lang="en-GB" sz="1800" b="1" dirty="0">
                <a:latin typeface="Calibri" panose="020F0502020204030204" pitchFamily="34" charset="0"/>
                <a:ea typeface="Calibri" panose="020F0502020204030204" pitchFamily="34" charset="0"/>
                <a:cs typeface="Times New Roman" panose="02020603050405020304" pitchFamily="18" charset="0"/>
              </a:rPr>
              <a:t>Intellectual</a:t>
            </a:r>
            <a:r>
              <a:rPr lang="en-GB" sz="1800" dirty="0">
                <a:latin typeface="Calibri" panose="020F0502020204030204" pitchFamily="34" charset="0"/>
                <a:ea typeface="Calibri" panose="020F0502020204030204" pitchFamily="34" charset="0"/>
                <a:cs typeface="Times New Roman" panose="02020603050405020304" pitchFamily="18" charset="0"/>
              </a:rPr>
              <a:t> (cognitive stimulation such as problem solving puzzles), </a:t>
            </a:r>
          </a:p>
          <a:p>
            <a:pPr marL="342900" indent="-342900">
              <a:spcAft>
                <a:spcPts val="0"/>
              </a:spcAft>
              <a:buFont typeface="Wingdings" pitchFamily="2" charset="2"/>
              <a:buChar char="ü"/>
            </a:pPr>
            <a:r>
              <a:rPr lang="en-GB" sz="1800" b="1" dirty="0">
                <a:latin typeface="Calibri" panose="020F0502020204030204" pitchFamily="34" charset="0"/>
                <a:ea typeface="Calibri" panose="020F0502020204030204" pitchFamily="34" charset="0"/>
                <a:cs typeface="Times New Roman" panose="02020603050405020304" pitchFamily="18" charset="0"/>
              </a:rPr>
              <a:t>Spiritual</a:t>
            </a:r>
            <a:r>
              <a:rPr lang="en-GB" sz="1800" dirty="0">
                <a:latin typeface="Calibri" panose="020F0502020204030204" pitchFamily="34" charset="0"/>
                <a:ea typeface="Calibri" panose="020F0502020204030204" pitchFamily="34" charset="0"/>
                <a:cs typeface="Times New Roman" panose="02020603050405020304" pitchFamily="18" charset="0"/>
              </a:rPr>
              <a:t> (understanding sense of purpose and beyond your own existence, can be through prayer or exploration of a higher power, etc) </a:t>
            </a:r>
          </a:p>
          <a:p>
            <a:pPr marL="342900" indent="-342900">
              <a:spcAft>
                <a:spcPts val="0"/>
              </a:spcAft>
              <a:buFont typeface="Wingdings" pitchFamily="2" charset="2"/>
              <a:buChar char="ü"/>
            </a:pPr>
            <a:r>
              <a:rPr lang="en-GB" sz="1800" b="1" dirty="0">
                <a:latin typeface="Calibri" panose="020F0502020204030204" pitchFamily="34" charset="0"/>
                <a:ea typeface="Calibri" panose="020F0502020204030204" pitchFamily="34" charset="0"/>
                <a:cs typeface="Times New Roman" panose="02020603050405020304" pitchFamily="18" charset="0"/>
              </a:rPr>
              <a:t>Social </a:t>
            </a:r>
            <a:r>
              <a:rPr lang="en-GB" sz="1800" dirty="0">
                <a:latin typeface="Calibri" panose="020F0502020204030204" pitchFamily="34" charset="0"/>
                <a:ea typeface="Calibri" panose="020F0502020204030204" pitchFamily="34" charset="0"/>
                <a:cs typeface="Times New Roman" panose="02020603050405020304" pitchFamily="18" charset="0"/>
              </a:rPr>
              <a:t>(building relationships and community support through friends and family and neighbours etc.)</a:t>
            </a:r>
          </a:p>
          <a:p>
            <a:pPr marL="342900" indent="-342900">
              <a:spcAft>
                <a:spcPts val="0"/>
              </a:spcAft>
              <a:buFont typeface="Wingdings" pitchFamily="2" charset="2"/>
              <a:buChar char="ü"/>
            </a:pPr>
            <a:r>
              <a:rPr lang="en-GB" sz="1800" b="1" dirty="0">
                <a:latin typeface="Calibri" panose="020F0502020204030204" pitchFamily="34" charset="0"/>
                <a:ea typeface="Calibri" panose="020F0502020204030204" pitchFamily="34" charset="0"/>
                <a:cs typeface="Times New Roman" panose="02020603050405020304" pitchFamily="18" charset="0"/>
              </a:rPr>
              <a:t>Physical</a:t>
            </a:r>
            <a:r>
              <a:rPr lang="en-GB" sz="1800" dirty="0">
                <a:latin typeface="Calibri" panose="020F0502020204030204" pitchFamily="34" charset="0"/>
                <a:ea typeface="Calibri" panose="020F0502020204030204" pitchFamily="34" charset="0"/>
                <a:cs typeface="Times New Roman" panose="02020603050405020304" pitchFamily="18" charset="0"/>
              </a:rPr>
              <a:t> (Movement, whether in sports or walking, movement that brings joy.) </a:t>
            </a:r>
          </a:p>
        </p:txBody>
      </p:sp>
      <p:pic>
        <p:nvPicPr>
          <p:cNvPr id="76" name="Picture 75">
            <a:extLst>
              <a:ext uri="{FF2B5EF4-FFF2-40B4-BE49-F238E27FC236}">
                <a16:creationId xmlns:a16="http://schemas.microsoft.com/office/drawing/2014/main" id="{17A7D090-24CA-9341-91BF-BE1C8057C0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68466" y="10374869"/>
            <a:ext cx="1506004" cy="1454396"/>
          </a:xfrm>
          <a:prstGeom prst="rect">
            <a:avLst/>
          </a:prstGeom>
        </p:spPr>
      </p:pic>
      <p:pic>
        <p:nvPicPr>
          <p:cNvPr id="77" name="Picture 76">
            <a:extLst>
              <a:ext uri="{FF2B5EF4-FFF2-40B4-BE49-F238E27FC236}">
                <a16:creationId xmlns:a16="http://schemas.microsoft.com/office/drawing/2014/main" id="{0FE7C481-BBFC-5840-A9B5-C3CBEA59CD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47663" y="10557582"/>
            <a:ext cx="1674121" cy="2008945"/>
          </a:xfrm>
          <a:prstGeom prst="rect">
            <a:avLst/>
          </a:prstGeom>
        </p:spPr>
      </p:pic>
      <p:pic>
        <p:nvPicPr>
          <p:cNvPr id="78" name="Picture 77">
            <a:extLst>
              <a:ext uri="{FF2B5EF4-FFF2-40B4-BE49-F238E27FC236}">
                <a16:creationId xmlns:a16="http://schemas.microsoft.com/office/drawing/2014/main" id="{1C9908AB-46A8-D744-9E0F-2F7CB1D047AE}"/>
              </a:ext>
            </a:extLst>
          </p:cNvPr>
          <p:cNvPicPr>
            <a:picLocks noChangeAspect="1"/>
          </p:cNvPicPr>
          <p:nvPr/>
        </p:nvPicPr>
        <p:blipFill>
          <a:blip r:embed="rId6"/>
          <a:stretch>
            <a:fillRect/>
          </a:stretch>
        </p:blipFill>
        <p:spPr>
          <a:xfrm>
            <a:off x="3614019" y="10374869"/>
            <a:ext cx="635254" cy="1199923"/>
          </a:xfrm>
          <a:prstGeom prst="rect">
            <a:avLst/>
          </a:prstGeom>
        </p:spPr>
      </p:pic>
      <p:pic>
        <p:nvPicPr>
          <p:cNvPr id="79" name="Picture 78">
            <a:extLst>
              <a:ext uri="{FF2B5EF4-FFF2-40B4-BE49-F238E27FC236}">
                <a16:creationId xmlns:a16="http://schemas.microsoft.com/office/drawing/2014/main" id="{BC699958-77D2-DA42-ADBB-CC10DDD4029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916347" y="10470687"/>
            <a:ext cx="1863562" cy="1956089"/>
          </a:xfrm>
          <a:prstGeom prst="rect">
            <a:avLst/>
          </a:prstGeom>
        </p:spPr>
      </p:pic>
      <p:pic>
        <p:nvPicPr>
          <p:cNvPr id="80" name="Picture 79">
            <a:extLst>
              <a:ext uri="{FF2B5EF4-FFF2-40B4-BE49-F238E27FC236}">
                <a16:creationId xmlns:a16="http://schemas.microsoft.com/office/drawing/2014/main" id="{74BF0398-1264-C046-B054-37C386C21F7E}"/>
              </a:ext>
            </a:extLst>
          </p:cNvPr>
          <p:cNvPicPr>
            <a:picLocks noChangeAspect="1"/>
          </p:cNvPicPr>
          <p:nvPr/>
        </p:nvPicPr>
        <p:blipFill rotWithShape="1">
          <a:blip r:embed="rId8"/>
          <a:srcRect l="8771" r="7198"/>
          <a:stretch/>
        </p:blipFill>
        <p:spPr>
          <a:xfrm>
            <a:off x="5584363" y="4237037"/>
            <a:ext cx="3724102" cy="4025476"/>
          </a:xfrm>
          <a:prstGeom prst="rect">
            <a:avLst/>
          </a:prstGeom>
        </p:spPr>
      </p:pic>
      <p:sp>
        <p:nvSpPr>
          <p:cNvPr id="81" name="Rectangle 80">
            <a:extLst>
              <a:ext uri="{FF2B5EF4-FFF2-40B4-BE49-F238E27FC236}">
                <a16:creationId xmlns:a16="http://schemas.microsoft.com/office/drawing/2014/main" id="{2773A097-354A-F143-B767-2EBA7FCDA133}"/>
              </a:ext>
            </a:extLst>
          </p:cNvPr>
          <p:cNvSpPr/>
          <p:nvPr/>
        </p:nvSpPr>
        <p:spPr>
          <a:xfrm>
            <a:off x="322202" y="10605296"/>
            <a:ext cx="317131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200" i="1" dirty="0">
                <a:cs typeface="Calibri"/>
              </a:rPr>
              <a:t>Approximately 1 in 4 people in the UK will experience a mental health problem each year </a:t>
            </a:r>
          </a:p>
          <a:p>
            <a:endParaRPr lang="en-GB" sz="1200" i="1" dirty="0">
              <a:cs typeface="Calibri"/>
            </a:endParaRPr>
          </a:p>
          <a:p>
            <a:r>
              <a:rPr lang="en-GB" sz="1200" i="1" dirty="0">
                <a:cs typeface="Calibri"/>
              </a:rPr>
              <a:t>1 in 6 people report experiencing a common mental health problem (such as anxiety, depression etc.)</a:t>
            </a:r>
          </a:p>
          <a:p>
            <a:endParaRPr lang="en-GB" sz="1200" i="1" dirty="0">
              <a:cs typeface="Calibri"/>
            </a:endParaRPr>
          </a:p>
          <a:p>
            <a:r>
              <a:rPr lang="en-GB" sz="1200" i="1" dirty="0">
                <a:cs typeface="Calibri"/>
              </a:rPr>
              <a:t>Psychologist Robert Leahy said that the average teenager has the same level of anxiety that a psychiatric patient would have had in the 1950s</a:t>
            </a:r>
          </a:p>
        </p:txBody>
      </p:sp>
      <p:sp>
        <p:nvSpPr>
          <p:cNvPr id="82" name="Rectangle 81">
            <a:extLst>
              <a:ext uri="{FF2B5EF4-FFF2-40B4-BE49-F238E27FC236}">
                <a16:creationId xmlns:a16="http://schemas.microsoft.com/office/drawing/2014/main" id="{13A31FB5-C31A-4E4E-B970-4AF5512BAAB6}"/>
              </a:ext>
            </a:extLst>
          </p:cNvPr>
          <p:cNvSpPr/>
          <p:nvPr/>
        </p:nvSpPr>
        <p:spPr>
          <a:xfrm>
            <a:off x="322201" y="10239539"/>
            <a:ext cx="3171315"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Segoe UI Semibold" panose="020B0702040204020203" pitchFamily="34" charset="0"/>
                <a:cs typeface="Segoe UI Semibold" panose="020B0702040204020203" pitchFamily="34" charset="0"/>
              </a:rPr>
              <a:t>Did you know?</a:t>
            </a:r>
            <a:endParaRPr lang="en-US" sz="2400" dirty="0">
              <a:solidFill>
                <a:schemeClr val="tx1"/>
              </a:solidFill>
              <a:latin typeface="Segoe UI Semibold" panose="020B0702040204020203" pitchFamily="34" charset="0"/>
              <a:cs typeface="Segoe UI Semibold" panose="020B0702040204020203" pitchFamily="34" charset="0"/>
            </a:endParaRPr>
          </a:p>
        </p:txBody>
      </p:sp>
      <p:pic>
        <p:nvPicPr>
          <p:cNvPr id="83" name="Picture 82">
            <a:extLst>
              <a:ext uri="{FF2B5EF4-FFF2-40B4-BE49-F238E27FC236}">
                <a16:creationId xmlns:a16="http://schemas.microsoft.com/office/drawing/2014/main" id="{CD38931B-BA17-FA41-9CD4-A6C9D7095C44}"/>
              </a:ext>
            </a:extLst>
          </p:cNvPr>
          <p:cNvPicPr>
            <a:picLocks noChangeAspect="1"/>
          </p:cNvPicPr>
          <p:nvPr/>
        </p:nvPicPr>
        <p:blipFill>
          <a:blip r:embed="rId9"/>
          <a:stretch>
            <a:fillRect/>
          </a:stretch>
        </p:blipFill>
        <p:spPr>
          <a:xfrm>
            <a:off x="3835419" y="11222182"/>
            <a:ext cx="702241" cy="1380128"/>
          </a:xfrm>
          <a:prstGeom prst="rect">
            <a:avLst/>
          </a:prstGeom>
        </p:spPr>
      </p:pic>
      <p:pic>
        <p:nvPicPr>
          <p:cNvPr id="19" name="Picture 18" descr="QUENTIN-SERENA-SAM-SARAH.png">
            <a:extLst>
              <a:ext uri="{FF2B5EF4-FFF2-40B4-BE49-F238E27FC236}">
                <a16:creationId xmlns:a16="http://schemas.microsoft.com/office/drawing/2014/main" id="{14068669-2178-A041-B226-F43B9F0343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869" y="162305"/>
            <a:ext cx="882031" cy="716873"/>
          </a:xfrm>
          <a:prstGeom prst="rect">
            <a:avLst/>
          </a:prstGeom>
        </p:spPr>
      </p:pic>
      <p:pic>
        <p:nvPicPr>
          <p:cNvPr id="20" name="Picture 2">
            <a:extLst>
              <a:ext uri="{FF2B5EF4-FFF2-40B4-BE49-F238E27FC236}">
                <a16:creationId xmlns:a16="http://schemas.microsoft.com/office/drawing/2014/main" id="{8E7123CF-DBFC-A940-A5BC-F2325EE504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869" y="465043"/>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descr="C:\Users\Optic Group111\Desktop\CORE THEME 4.png">
            <a:extLst>
              <a:ext uri="{FF2B5EF4-FFF2-40B4-BE49-F238E27FC236}">
                <a16:creationId xmlns:a16="http://schemas.microsoft.com/office/drawing/2014/main" id="{4215B45F-A57A-9A4D-ACD9-2AE1B762D4E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6867" y="11142707"/>
            <a:ext cx="955253" cy="9552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B2AF9E68-DA78-B94D-BB5B-DD9A59FB9F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9678" y="12176853"/>
            <a:ext cx="1201959" cy="36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QUENTIN-SERENA-SAM-SARAH.png">
            <a:extLst>
              <a:ext uri="{FF2B5EF4-FFF2-40B4-BE49-F238E27FC236}">
                <a16:creationId xmlns:a16="http://schemas.microsoft.com/office/drawing/2014/main" id="{E408FDE9-AC62-DA44-94DA-D042545722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73004" y="162305"/>
            <a:ext cx="882031" cy="716873"/>
          </a:xfrm>
          <a:prstGeom prst="rect">
            <a:avLst/>
          </a:prstGeom>
        </p:spPr>
      </p:pic>
      <p:pic>
        <p:nvPicPr>
          <p:cNvPr id="28" name="Picture 2">
            <a:extLst>
              <a:ext uri="{FF2B5EF4-FFF2-40B4-BE49-F238E27FC236}">
                <a16:creationId xmlns:a16="http://schemas.microsoft.com/office/drawing/2014/main" id="{0B3F4110-5971-E64C-B33D-CC1B37FA382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95491" y="473950"/>
            <a:ext cx="882032" cy="26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81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C4B62FE-1AE6-DC4F-A0F1-0932243FD00C}"/>
              </a:ext>
            </a:extLst>
          </p:cNvPr>
          <p:cNvSpPr/>
          <p:nvPr/>
        </p:nvSpPr>
        <p:spPr>
          <a:xfrm>
            <a:off x="292734" y="9334447"/>
            <a:ext cx="3810915" cy="3139321"/>
          </a:xfrm>
          <a:prstGeom prst="rect">
            <a:avLst/>
          </a:prstGeom>
          <a:solidFill>
            <a:schemeClr val="bg1"/>
          </a:solidFill>
          <a:ln>
            <a:solidFill>
              <a:schemeClr val="accent1"/>
            </a:solidFill>
          </a:ln>
        </p:spPr>
        <p:txBody>
          <a:bodyPr wrap="square">
            <a:spAutoFit/>
          </a:bodyPr>
          <a:lstStyle/>
          <a:p>
            <a:r>
              <a:rPr lang="en-GB" sz="2200" dirty="0">
                <a:latin typeface="Calibri" panose="020F0502020204030204" pitchFamily="34" charset="0"/>
                <a:ea typeface="Calibri" panose="020F0502020204030204" pitchFamily="34" charset="0"/>
                <a:cs typeface="Times New Roman" panose="02020603050405020304" pitchFamily="18" charset="0"/>
              </a:rPr>
              <a:t>Mental health is something that can </a:t>
            </a:r>
            <a:r>
              <a:rPr lang="en-GB" sz="2200" b="1" dirty="0">
                <a:latin typeface="Calibri" panose="020F0502020204030204" pitchFamily="34" charset="0"/>
                <a:ea typeface="Calibri" panose="020F0502020204030204" pitchFamily="34" charset="0"/>
                <a:cs typeface="Times New Roman" panose="02020603050405020304" pitchFamily="18" charset="0"/>
              </a:rPr>
              <a:t>affect anyone</a:t>
            </a:r>
            <a:r>
              <a:rPr lang="en-GB" sz="2200" dirty="0">
                <a:latin typeface="Calibri" panose="020F0502020204030204" pitchFamily="34" charset="0"/>
                <a:ea typeface="Calibri" panose="020F0502020204030204" pitchFamily="34" charset="0"/>
                <a:cs typeface="Times New Roman" panose="02020603050405020304" pitchFamily="18" charset="0"/>
              </a:rPr>
              <a:t>, our environment and bodies are changing constantly and </a:t>
            </a:r>
            <a:r>
              <a:rPr lang="en-GB" sz="2200" b="1" dirty="0">
                <a:latin typeface="Calibri" panose="020F0502020204030204" pitchFamily="34" charset="0"/>
                <a:ea typeface="Calibri" panose="020F0502020204030204" pitchFamily="34" charset="0"/>
                <a:cs typeface="Times New Roman" panose="02020603050405020304" pitchFamily="18" charset="0"/>
              </a:rPr>
              <a:t>sometimes it can be stressful</a:t>
            </a:r>
            <a:r>
              <a:rPr lang="en-GB" sz="2200" dirty="0">
                <a:latin typeface="Calibri" panose="020F0502020204030204" pitchFamily="34" charset="0"/>
                <a:ea typeface="Calibri" panose="020F0502020204030204" pitchFamily="34" charset="0"/>
                <a:cs typeface="Times New Roman" panose="02020603050405020304" pitchFamily="18" charset="0"/>
              </a:rPr>
              <a:t>. It’s important to </a:t>
            </a:r>
            <a:r>
              <a:rPr lang="en-GB" sz="2200" b="1" dirty="0">
                <a:latin typeface="Calibri" panose="020F0502020204030204" pitchFamily="34" charset="0"/>
                <a:ea typeface="Calibri" panose="020F0502020204030204" pitchFamily="34" charset="0"/>
                <a:cs typeface="Times New Roman" panose="02020603050405020304" pitchFamily="18" charset="0"/>
              </a:rPr>
              <a:t>find a trusted adult</a:t>
            </a:r>
            <a:r>
              <a:rPr lang="en-GB" sz="2200" dirty="0">
                <a:latin typeface="Calibri" panose="020F0502020204030204" pitchFamily="34" charset="0"/>
                <a:ea typeface="Calibri" panose="020F0502020204030204" pitchFamily="34" charset="0"/>
                <a:cs typeface="Times New Roman" panose="02020603050405020304" pitchFamily="18" charset="0"/>
              </a:rPr>
              <a:t> you can confide in during the difficult times and celebrate the stress-free moments.</a:t>
            </a:r>
            <a:r>
              <a:rPr lang="en-GB" sz="2200" dirty="0"/>
              <a:t> </a:t>
            </a:r>
            <a:endParaRPr lang="en-US" sz="2200" dirty="0"/>
          </a:p>
        </p:txBody>
      </p:sp>
      <p:pic>
        <p:nvPicPr>
          <p:cNvPr id="27" name="Picture 26">
            <a:extLst>
              <a:ext uri="{FF2B5EF4-FFF2-40B4-BE49-F238E27FC236}">
                <a16:creationId xmlns:a16="http://schemas.microsoft.com/office/drawing/2014/main" id="{71978BC2-82D0-4544-B0F3-A595CAA9CD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2734" y="1086282"/>
            <a:ext cx="4086488" cy="4549747"/>
          </a:xfrm>
          <a:prstGeom prst="rect">
            <a:avLst/>
          </a:prstGeom>
          <a:solidFill>
            <a:schemeClr val="accent1">
              <a:lumMod val="20000"/>
              <a:lumOff val="80000"/>
            </a:schemeClr>
          </a:solidFill>
          <a:ln>
            <a:solidFill>
              <a:schemeClr val="accent1"/>
            </a:solidFill>
          </a:ln>
        </p:spPr>
      </p:pic>
      <p:sp>
        <p:nvSpPr>
          <p:cNvPr id="42" name="Title 1">
            <a:extLst>
              <a:ext uri="{FF2B5EF4-FFF2-40B4-BE49-F238E27FC236}">
                <a16:creationId xmlns:a16="http://schemas.microsoft.com/office/drawing/2014/main" id="{0532F527-D4BA-E841-B41E-337F608F91B4}"/>
              </a:ext>
            </a:extLst>
          </p:cNvPr>
          <p:cNvSpPr txBox="1">
            <a:spLocks/>
          </p:cNvSpPr>
          <p:nvPr/>
        </p:nvSpPr>
        <p:spPr>
          <a:xfrm>
            <a:off x="1300898" y="226282"/>
            <a:ext cx="7098883"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atin typeface="Calibri" panose="020F0502020204030204" pitchFamily="34" charset="0"/>
                <a:ea typeface="MS Mincho"/>
                <a:cs typeface="Calibri" panose="020F0502020204030204" pitchFamily="34" charset="0"/>
              </a:rPr>
              <a:t>What is Mental Health?</a:t>
            </a:r>
          </a:p>
        </p:txBody>
      </p:sp>
      <p:sp>
        <p:nvSpPr>
          <p:cNvPr id="43" name="Rectangle 42">
            <a:extLst>
              <a:ext uri="{FF2B5EF4-FFF2-40B4-BE49-F238E27FC236}">
                <a16:creationId xmlns:a16="http://schemas.microsoft.com/office/drawing/2014/main" id="{9676BC7B-4006-4349-B126-BD3929E78B01}"/>
              </a:ext>
            </a:extLst>
          </p:cNvPr>
          <p:cNvSpPr/>
          <p:nvPr/>
        </p:nvSpPr>
        <p:spPr>
          <a:xfrm>
            <a:off x="4456725" y="1086282"/>
            <a:ext cx="4800600" cy="1269578"/>
          </a:xfrm>
          <a:prstGeom prst="rect">
            <a:avLst/>
          </a:prstGeom>
          <a:solidFill>
            <a:schemeClr val="bg1"/>
          </a:solidFill>
          <a:ln>
            <a:solidFill>
              <a:schemeClr val="accent1"/>
            </a:solidFill>
          </a:ln>
        </p:spPr>
        <p:txBody>
          <a:bodyPr>
            <a:spAutoFit/>
          </a:bodyPr>
          <a:lstStyle/>
          <a:p>
            <a:pPr algn="ct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200" dirty="0">
                <a:latin typeface="Calibri" panose="020F0502020204030204" pitchFamily="34" charset="0"/>
                <a:ea typeface="Calibri" panose="020F0502020204030204" pitchFamily="34" charset="0"/>
                <a:cs typeface="Times New Roman" panose="02020603050405020304" pitchFamily="18" charset="0"/>
              </a:rPr>
              <a:t>“The state in which your mind is from a psychological wellbeing perspective”</a:t>
            </a:r>
          </a:p>
          <a:p>
            <a:pPr algn="ctr"/>
            <a:endParaRPr lang="en-US" sz="2200" dirty="0"/>
          </a:p>
        </p:txBody>
      </p:sp>
      <p:sp>
        <p:nvSpPr>
          <p:cNvPr id="44" name="Rectangle 43">
            <a:extLst>
              <a:ext uri="{FF2B5EF4-FFF2-40B4-BE49-F238E27FC236}">
                <a16:creationId xmlns:a16="http://schemas.microsoft.com/office/drawing/2014/main" id="{EDA20EBD-84FC-6A43-B607-FD8EF07C6692}"/>
              </a:ext>
            </a:extLst>
          </p:cNvPr>
          <p:cNvSpPr/>
          <p:nvPr/>
        </p:nvSpPr>
        <p:spPr>
          <a:xfrm>
            <a:off x="269288" y="5734564"/>
            <a:ext cx="9039178" cy="3477875"/>
          </a:xfrm>
          <a:prstGeom prst="rect">
            <a:avLst/>
          </a:prstGeom>
          <a:solidFill>
            <a:schemeClr val="bg1"/>
          </a:solidFill>
          <a:ln>
            <a:solidFill>
              <a:schemeClr val="accent1"/>
            </a:solidFill>
          </a:ln>
        </p:spPr>
        <p:txBody>
          <a:bodyPr wrap="square">
            <a:spAutoFit/>
          </a:bodyPr>
          <a:lstStyle/>
          <a:p>
            <a:pPr algn="ctr">
              <a:spcAft>
                <a:spcPts val="0"/>
              </a:spcAft>
            </a:pPr>
            <a:r>
              <a:rPr lang="en-GB"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Good mental health </a:t>
            </a:r>
            <a:r>
              <a:rPr lang="en-GB"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indicates a balanced, stable mind where there aren’t any prolonged negative states, no long-term emotional imbalances or dysfunction, you can appropriately express how you feel or manage your emotions or seek the appropriate help where needed. </a:t>
            </a:r>
          </a:p>
          <a:p>
            <a:pPr>
              <a:spcAft>
                <a:spcPts val="0"/>
              </a:spcAft>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2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Poor mental health </a:t>
            </a:r>
            <a:r>
              <a:rPr lang="en-GB" sz="2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indicates a feeling of not being in control with your emotions, long term negative emotions, difficulty expressing yourself emotionally, feeling alone or isolated, extremes of emotional states such as rage, suicidal thoughts, feeling disconnected. Mental health can affect your physical health.</a:t>
            </a:r>
            <a:endParaRPr lang="en-GB" sz="2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C029D675-27C0-604A-A9E3-06746FDF5F8C}"/>
              </a:ext>
            </a:extLst>
          </p:cNvPr>
          <p:cNvSpPr/>
          <p:nvPr/>
        </p:nvSpPr>
        <p:spPr>
          <a:xfrm>
            <a:off x="4488464" y="2434763"/>
            <a:ext cx="4768861" cy="3177793"/>
          </a:xfrm>
          <a:prstGeom prst="rect">
            <a:avLst/>
          </a:prstGeom>
          <a:solidFill>
            <a:schemeClr val="bg1"/>
          </a:solidFill>
          <a:ln>
            <a:solidFill>
              <a:schemeClr val="accent1"/>
            </a:solidFill>
          </a:ln>
        </p:spPr>
        <p:txBody>
          <a:bodyPr wrap="square">
            <a:spAutoFit/>
          </a:bodyPr>
          <a:lstStyle/>
          <a:p>
            <a:pPr algn="ctr"/>
            <a:r>
              <a:rPr lang="en-GB" sz="2200" b="1" dirty="0">
                <a:latin typeface="Calibri" panose="020F0502020204030204" pitchFamily="34" charset="0"/>
                <a:ea typeface="Calibri" panose="020F0502020204030204" pitchFamily="34" charset="0"/>
                <a:cs typeface="Times New Roman" panose="02020603050405020304" pitchFamily="18" charset="0"/>
              </a:rPr>
              <a:t>Mental Health vs Mental Illness</a:t>
            </a:r>
          </a:p>
          <a:p>
            <a:endParaRPr lang="en-GB" sz="1050" dirty="0">
              <a:latin typeface="Calibri" panose="020F0502020204030204" pitchFamily="34" charset="0"/>
              <a:cs typeface="Times New Roman" panose="02020603050405020304" pitchFamily="18" charset="0"/>
            </a:endParaRPr>
          </a:p>
          <a:p>
            <a:r>
              <a:rPr lang="en-GB" sz="2200" b="1" dirty="0">
                <a:solidFill>
                  <a:srgbClr val="7030A0"/>
                </a:solidFill>
                <a:latin typeface="Calibri" panose="020F0502020204030204" pitchFamily="34" charset="0"/>
                <a:cs typeface="Times New Roman" panose="02020603050405020304" pitchFamily="18" charset="0"/>
              </a:rPr>
              <a:t>Mental Health </a:t>
            </a:r>
            <a:r>
              <a:rPr lang="en-GB" sz="2200" dirty="0">
                <a:latin typeface="Calibri" panose="020F0502020204030204" pitchFamily="34" charset="0"/>
                <a:cs typeface="Times New Roman" panose="02020603050405020304" pitchFamily="18" charset="0"/>
              </a:rPr>
              <a:t>is </a:t>
            </a:r>
            <a:r>
              <a:rPr lang="en-GB" sz="2200" i="1" dirty="0">
                <a:latin typeface="Calibri" panose="020F0502020204030204" pitchFamily="34" charset="0"/>
                <a:cs typeface="Times New Roman" panose="02020603050405020304" pitchFamily="18" charset="0"/>
              </a:rPr>
              <a:t>a person’s condition with regard to their psychological</a:t>
            </a:r>
          </a:p>
          <a:p>
            <a:r>
              <a:rPr lang="en-GB" sz="2200" i="1" dirty="0">
                <a:latin typeface="Calibri" panose="020F0502020204030204" pitchFamily="34" charset="0"/>
                <a:cs typeface="Times New Roman" panose="02020603050405020304" pitchFamily="18" charset="0"/>
              </a:rPr>
              <a:t>and emotional well-being</a:t>
            </a:r>
          </a:p>
          <a:p>
            <a:endParaRPr lang="en-US" sz="1100" dirty="0">
              <a:latin typeface="Calibri" panose="020F0502020204030204" pitchFamily="34" charset="0"/>
              <a:cs typeface="Times New Roman" panose="02020603050405020304" pitchFamily="18" charset="0"/>
            </a:endParaRPr>
          </a:p>
          <a:p>
            <a:r>
              <a:rPr lang="en-US" sz="2200" b="1" dirty="0">
                <a:solidFill>
                  <a:srgbClr val="7030A0"/>
                </a:solidFill>
                <a:latin typeface="Calibri" panose="020F0502020204030204" pitchFamily="34" charset="0"/>
                <a:cs typeface="Times New Roman" panose="02020603050405020304" pitchFamily="18" charset="0"/>
              </a:rPr>
              <a:t>Mental Illness </a:t>
            </a:r>
            <a:r>
              <a:rPr lang="en-US" sz="2200" dirty="0">
                <a:latin typeface="Calibri" panose="020F0502020204030204" pitchFamily="34" charset="0"/>
                <a:cs typeface="Times New Roman" panose="02020603050405020304" pitchFamily="18" charset="0"/>
              </a:rPr>
              <a:t>is </a:t>
            </a:r>
            <a:r>
              <a:rPr lang="en-US" sz="2200" i="1" dirty="0">
                <a:latin typeface="Calibri" panose="020F0502020204030204" pitchFamily="34" charset="0"/>
                <a:cs typeface="Times New Roman" panose="02020603050405020304" pitchFamily="18" charset="0"/>
              </a:rPr>
              <a:t>a clinically diagnosable illness affecting how a person thinks and feels, behaves and interacts with other people</a:t>
            </a:r>
            <a:endParaRPr lang="en-GB" sz="2200" i="1" dirty="0">
              <a:latin typeface="Calibri" panose="020F0502020204030204" pitchFamily="34" charset="0"/>
              <a:cs typeface="Times New Roman" panose="02020603050405020304" pitchFamily="18" charset="0"/>
            </a:endParaRPr>
          </a:p>
        </p:txBody>
      </p:sp>
      <p:pic>
        <p:nvPicPr>
          <p:cNvPr id="46" name="Picture 45">
            <a:extLst>
              <a:ext uri="{FF2B5EF4-FFF2-40B4-BE49-F238E27FC236}">
                <a16:creationId xmlns:a16="http://schemas.microsoft.com/office/drawing/2014/main" id="{09D07B46-DB4A-9746-9F33-22DDC1D7A290}"/>
              </a:ext>
            </a:extLst>
          </p:cNvPr>
          <p:cNvPicPr>
            <a:picLocks noChangeAspect="1"/>
          </p:cNvPicPr>
          <p:nvPr/>
        </p:nvPicPr>
        <p:blipFill>
          <a:blip r:embed="rId4"/>
          <a:stretch>
            <a:fillRect/>
          </a:stretch>
        </p:blipFill>
        <p:spPr>
          <a:xfrm>
            <a:off x="4261345" y="9334447"/>
            <a:ext cx="3042028" cy="3139321"/>
          </a:xfrm>
          <a:prstGeom prst="rect">
            <a:avLst/>
          </a:prstGeom>
          <a:ln>
            <a:solidFill>
              <a:schemeClr val="tx2">
                <a:lumMod val="20000"/>
                <a:lumOff val="80000"/>
              </a:schemeClr>
            </a:solidFill>
          </a:ln>
        </p:spPr>
      </p:pic>
      <p:pic>
        <p:nvPicPr>
          <p:cNvPr id="47" name="Picture 46">
            <a:extLst>
              <a:ext uri="{FF2B5EF4-FFF2-40B4-BE49-F238E27FC236}">
                <a16:creationId xmlns:a16="http://schemas.microsoft.com/office/drawing/2014/main" id="{2B0A6615-B0A9-AB45-B4E6-674FB884A5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61070" y="9310975"/>
            <a:ext cx="1840246" cy="1840246"/>
          </a:xfrm>
          <a:prstGeom prst="rect">
            <a:avLst/>
          </a:prstGeom>
        </p:spPr>
      </p:pic>
      <p:pic>
        <p:nvPicPr>
          <p:cNvPr id="16" name="Picture 15" descr="QUENTIN-SERENA-SAM-SARAH.png">
            <a:extLst>
              <a:ext uri="{FF2B5EF4-FFF2-40B4-BE49-F238E27FC236}">
                <a16:creationId xmlns:a16="http://schemas.microsoft.com/office/drawing/2014/main" id="{C38F9DCD-1445-B142-9FE2-4C2B302442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73004" y="162305"/>
            <a:ext cx="882031" cy="716873"/>
          </a:xfrm>
          <a:prstGeom prst="rect">
            <a:avLst/>
          </a:prstGeom>
        </p:spPr>
      </p:pic>
      <p:pic>
        <p:nvPicPr>
          <p:cNvPr id="17" name="Picture 2">
            <a:extLst>
              <a:ext uri="{FF2B5EF4-FFF2-40B4-BE49-F238E27FC236}">
                <a16:creationId xmlns:a16="http://schemas.microsoft.com/office/drawing/2014/main" id="{A234CBE0-677E-9146-907D-2D90E30B204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73004" y="465043"/>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QUENTIN-SERENA-SAM-SARAH.png">
            <a:extLst>
              <a:ext uri="{FF2B5EF4-FFF2-40B4-BE49-F238E27FC236}">
                <a16:creationId xmlns:a16="http://schemas.microsoft.com/office/drawing/2014/main" id="{877C3188-E797-4640-8287-004B322B2ED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170" y="206908"/>
            <a:ext cx="882031" cy="716873"/>
          </a:xfrm>
          <a:prstGeom prst="rect">
            <a:avLst/>
          </a:prstGeom>
        </p:spPr>
      </p:pic>
      <p:pic>
        <p:nvPicPr>
          <p:cNvPr id="19" name="Picture 2">
            <a:extLst>
              <a:ext uri="{FF2B5EF4-FFF2-40B4-BE49-F238E27FC236}">
                <a16:creationId xmlns:a16="http://schemas.microsoft.com/office/drawing/2014/main" id="{4DA3DB82-4AE3-DF42-B807-22122DBC463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5170" y="509646"/>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AFA94E75-782C-0846-8F99-7387CED8779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461069" y="11980460"/>
            <a:ext cx="1960496" cy="59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descr="C:\Users\Optic Group111\Desktop\CORE THEME 4.png">
            <a:extLst>
              <a:ext uri="{FF2B5EF4-FFF2-40B4-BE49-F238E27FC236}">
                <a16:creationId xmlns:a16="http://schemas.microsoft.com/office/drawing/2014/main" id="{1C2E53FB-F2CC-AB46-A1BD-B03EAF5210C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083731" y="11156336"/>
            <a:ext cx="778545" cy="77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E54647D5-4902-D843-A299-C4239620996E}"/>
              </a:ext>
            </a:extLst>
          </p:cNvPr>
          <p:cNvSpPr/>
          <p:nvPr/>
        </p:nvSpPr>
        <p:spPr>
          <a:xfrm>
            <a:off x="304877" y="1085509"/>
            <a:ext cx="4502921" cy="1776445"/>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Switch off technology</a:t>
            </a:r>
            <a:r>
              <a:rPr lang="en-GB" sz="2000" dirty="0">
                <a:latin typeface="Calibri" panose="020F0502020204030204" pitchFamily="34" charset="0"/>
                <a:ea typeface="Calibri" panose="020F0502020204030204" pitchFamily="34" charset="0"/>
                <a:cs typeface="Times New Roman" panose="02020603050405020304" pitchFamily="18" charset="0"/>
              </a:rPr>
              <a:t>/phones at least one hour before bed to avoid stimulation from the blue-light emitting from technology.</a:t>
            </a:r>
          </a:p>
        </p:txBody>
      </p:sp>
      <p:sp>
        <p:nvSpPr>
          <p:cNvPr id="16" name="Rounded Rectangle 15">
            <a:extLst>
              <a:ext uri="{FF2B5EF4-FFF2-40B4-BE49-F238E27FC236}">
                <a16:creationId xmlns:a16="http://schemas.microsoft.com/office/drawing/2014/main" id="{C134028C-0BE4-9F46-B9F5-0C3A5E07EEF0}"/>
              </a:ext>
            </a:extLst>
          </p:cNvPr>
          <p:cNvSpPr/>
          <p:nvPr/>
        </p:nvSpPr>
        <p:spPr>
          <a:xfrm>
            <a:off x="4703857" y="2996702"/>
            <a:ext cx="4512992" cy="1901044"/>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Reading books</a:t>
            </a:r>
            <a:r>
              <a:rPr lang="en-GB" sz="2000" dirty="0">
                <a:latin typeface="Calibri" panose="020F0502020204030204" pitchFamily="34" charset="0"/>
                <a:ea typeface="Calibri" panose="020F0502020204030204" pitchFamily="34" charset="0"/>
                <a:cs typeface="Times New Roman" panose="02020603050405020304" pitchFamily="18" charset="0"/>
              </a:rPr>
              <a:t>, a warm shower or bath, listening to relaxing music, have a warm beverage such as a non-caffeinated herbal tea</a:t>
            </a:r>
          </a:p>
        </p:txBody>
      </p:sp>
      <p:sp>
        <p:nvSpPr>
          <p:cNvPr id="18" name="Rounded Rectangle 17">
            <a:extLst>
              <a:ext uri="{FF2B5EF4-FFF2-40B4-BE49-F238E27FC236}">
                <a16:creationId xmlns:a16="http://schemas.microsoft.com/office/drawing/2014/main" id="{C25BAAD7-C6D4-964E-8E0A-9FBB90A9BA80}"/>
              </a:ext>
            </a:extLst>
          </p:cNvPr>
          <p:cNvSpPr/>
          <p:nvPr/>
        </p:nvSpPr>
        <p:spPr>
          <a:xfrm>
            <a:off x="283727" y="5032494"/>
            <a:ext cx="4512992" cy="1776445"/>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Setting up a </a:t>
            </a:r>
            <a:r>
              <a:rPr lang="en-GB" sz="2000" b="1" dirty="0">
                <a:latin typeface="Calibri" panose="020F0502020204030204" pitchFamily="34" charset="0"/>
                <a:ea typeface="Calibri" panose="020F0502020204030204" pitchFamily="34" charset="0"/>
                <a:cs typeface="Times New Roman" panose="02020603050405020304" pitchFamily="18" charset="0"/>
              </a:rPr>
              <a:t>bedtime routine </a:t>
            </a:r>
            <a:r>
              <a:rPr lang="en-GB" sz="2000" dirty="0">
                <a:latin typeface="Calibri" panose="020F0502020204030204" pitchFamily="34" charset="0"/>
                <a:ea typeface="Calibri" panose="020F0502020204030204" pitchFamily="34" charset="0"/>
                <a:cs typeface="Times New Roman" panose="02020603050405020304" pitchFamily="18" charset="0"/>
              </a:rPr>
              <a:t>to signal to your body that you are making your way to bedtime.</a:t>
            </a:r>
          </a:p>
        </p:txBody>
      </p:sp>
      <p:sp>
        <p:nvSpPr>
          <p:cNvPr id="23" name="Rounded Rectangle 22">
            <a:extLst>
              <a:ext uri="{FF2B5EF4-FFF2-40B4-BE49-F238E27FC236}">
                <a16:creationId xmlns:a16="http://schemas.microsoft.com/office/drawing/2014/main" id="{D0E5256C-C136-4B42-A649-A4D205F1A740}"/>
              </a:ext>
            </a:extLst>
          </p:cNvPr>
          <p:cNvSpPr/>
          <p:nvPr/>
        </p:nvSpPr>
        <p:spPr>
          <a:xfrm>
            <a:off x="4621066" y="6943687"/>
            <a:ext cx="4678574" cy="1776445"/>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Being consistent </a:t>
            </a:r>
            <a:r>
              <a:rPr lang="en-GB" sz="2000" dirty="0">
                <a:latin typeface="Calibri" panose="020F0502020204030204" pitchFamily="34" charset="0"/>
                <a:ea typeface="Calibri" panose="020F0502020204030204" pitchFamily="34" charset="0"/>
                <a:cs typeface="Times New Roman" panose="02020603050405020304" pitchFamily="18" charset="0"/>
              </a:rPr>
              <a:t>with a sleep/wake routine. Getting sunlight within a few hours of waking helps to set your body clock, even if just for 15 minutes daily. </a:t>
            </a:r>
          </a:p>
        </p:txBody>
      </p:sp>
      <p:sp>
        <p:nvSpPr>
          <p:cNvPr id="25" name="Rounded Rectangle 24">
            <a:extLst>
              <a:ext uri="{FF2B5EF4-FFF2-40B4-BE49-F238E27FC236}">
                <a16:creationId xmlns:a16="http://schemas.microsoft.com/office/drawing/2014/main" id="{0AF69808-A8C8-4D4E-95CB-1E23250CA296}"/>
              </a:ext>
            </a:extLst>
          </p:cNvPr>
          <p:cNvSpPr/>
          <p:nvPr/>
        </p:nvSpPr>
        <p:spPr>
          <a:xfrm>
            <a:off x="294806" y="8854880"/>
            <a:ext cx="4512992" cy="1776445"/>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Meditation</a:t>
            </a:r>
            <a:r>
              <a:rPr lang="en-GB" sz="2000" dirty="0">
                <a:latin typeface="Calibri" panose="020F0502020204030204" pitchFamily="34" charset="0"/>
                <a:ea typeface="Calibri" panose="020F0502020204030204" pitchFamily="34" charset="0"/>
                <a:cs typeface="Times New Roman" panose="02020603050405020304" pitchFamily="18" charset="0"/>
              </a:rPr>
              <a:t>. Close your eyes for a few minutes each day and just focus on breathing. You don’t need to do anything else but witness your thoughts and feelings. </a:t>
            </a:r>
          </a:p>
        </p:txBody>
      </p:sp>
      <p:sp>
        <p:nvSpPr>
          <p:cNvPr id="26" name="Rounded Rectangle 25">
            <a:extLst>
              <a:ext uri="{FF2B5EF4-FFF2-40B4-BE49-F238E27FC236}">
                <a16:creationId xmlns:a16="http://schemas.microsoft.com/office/drawing/2014/main" id="{8B017834-5C3B-0F4E-BA7D-AFAB3D8E7076}"/>
              </a:ext>
            </a:extLst>
          </p:cNvPr>
          <p:cNvSpPr/>
          <p:nvPr/>
        </p:nvSpPr>
        <p:spPr>
          <a:xfrm>
            <a:off x="4621066" y="10766074"/>
            <a:ext cx="4678574" cy="1776445"/>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Write your feelings on paper</a:t>
            </a:r>
            <a:r>
              <a:rPr lang="en-GB" sz="2000" dirty="0">
                <a:latin typeface="Calibri" panose="020F0502020204030204" pitchFamily="34" charset="0"/>
                <a:ea typeface="Calibri" panose="020F0502020204030204" pitchFamily="34" charset="0"/>
                <a:cs typeface="Times New Roman" panose="02020603050405020304" pitchFamily="18" charset="0"/>
              </a:rPr>
              <a:t>. Journal  how the day went, self reflection and re-read them to see what kind of positive or negative state your mind is in will help ease stress and “get out of your head” </a:t>
            </a:r>
          </a:p>
        </p:txBody>
      </p:sp>
      <p:pic>
        <p:nvPicPr>
          <p:cNvPr id="28" name="Picture 27">
            <a:extLst>
              <a:ext uri="{FF2B5EF4-FFF2-40B4-BE49-F238E27FC236}">
                <a16:creationId xmlns:a16="http://schemas.microsoft.com/office/drawing/2014/main" id="{87E4F8FC-2029-9045-BAF3-B4E0EF363269}"/>
              </a:ext>
            </a:extLst>
          </p:cNvPr>
          <p:cNvPicPr>
            <a:picLocks noChangeAspect="1"/>
          </p:cNvPicPr>
          <p:nvPr/>
        </p:nvPicPr>
        <p:blipFill>
          <a:blip r:embed="rId3"/>
          <a:stretch>
            <a:fillRect/>
          </a:stretch>
        </p:blipFill>
        <p:spPr>
          <a:xfrm>
            <a:off x="5007781" y="5066297"/>
            <a:ext cx="1661960" cy="1661960"/>
          </a:xfrm>
          <a:prstGeom prst="rect">
            <a:avLst/>
          </a:prstGeom>
        </p:spPr>
      </p:pic>
      <p:pic>
        <p:nvPicPr>
          <p:cNvPr id="29" name="Picture 28">
            <a:extLst>
              <a:ext uri="{FF2B5EF4-FFF2-40B4-BE49-F238E27FC236}">
                <a16:creationId xmlns:a16="http://schemas.microsoft.com/office/drawing/2014/main" id="{5E01317B-00BD-B24E-8A77-5CA277E56F5E}"/>
              </a:ext>
            </a:extLst>
          </p:cNvPr>
          <p:cNvPicPr>
            <a:picLocks noChangeAspect="1"/>
          </p:cNvPicPr>
          <p:nvPr/>
        </p:nvPicPr>
        <p:blipFill>
          <a:blip r:embed="rId4"/>
          <a:stretch>
            <a:fillRect/>
          </a:stretch>
        </p:blipFill>
        <p:spPr>
          <a:xfrm>
            <a:off x="4995592" y="884608"/>
            <a:ext cx="4221257" cy="2110629"/>
          </a:xfrm>
          <a:prstGeom prst="rect">
            <a:avLst/>
          </a:prstGeom>
        </p:spPr>
      </p:pic>
      <p:pic>
        <p:nvPicPr>
          <p:cNvPr id="30" name="Picture 29">
            <a:extLst>
              <a:ext uri="{FF2B5EF4-FFF2-40B4-BE49-F238E27FC236}">
                <a16:creationId xmlns:a16="http://schemas.microsoft.com/office/drawing/2014/main" id="{E2604AF2-2E15-224F-8FAB-FA83F8CC2809}"/>
              </a:ext>
            </a:extLst>
          </p:cNvPr>
          <p:cNvPicPr>
            <a:picLocks noChangeAspect="1"/>
          </p:cNvPicPr>
          <p:nvPr/>
        </p:nvPicPr>
        <p:blipFill rotWithShape="1">
          <a:blip r:embed="rId5"/>
          <a:srcRect l="37833"/>
          <a:stretch/>
        </p:blipFill>
        <p:spPr>
          <a:xfrm>
            <a:off x="384351" y="2309021"/>
            <a:ext cx="4184737" cy="3365688"/>
          </a:xfrm>
          <a:prstGeom prst="rect">
            <a:avLst/>
          </a:prstGeom>
        </p:spPr>
      </p:pic>
      <p:pic>
        <p:nvPicPr>
          <p:cNvPr id="31" name="Picture 30">
            <a:extLst>
              <a:ext uri="{FF2B5EF4-FFF2-40B4-BE49-F238E27FC236}">
                <a16:creationId xmlns:a16="http://schemas.microsoft.com/office/drawing/2014/main" id="{338DF223-D250-EA4F-A9F7-DB53D2D15FC2}"/>
              </a:ext>
            </a:extLst>
          </p:cNvPr>
          <p:cNvPicPr>
            <a:picLocks noChangeAspect="1"/>
          </p:cNvPicPr>
          <p:nvPr/>
        </p:nvPicPr>
        <p:blipFill>
          <a:blip r:embed="rId6"/>
          <a:stretch>
            <a:fillRect/>
          </a:stretch>
        </p:blipFill>
        <p:spPr>
          <a:xfrm>
            <a:off x="411678" y="7051534"/>
            <a:ext cx="1936779" cy="1500011"/>
          </a:xfrm>
          <a:prstGeom prst="rect">
            <a:avLst/>
          </a:prstGeom>
        </p:spPr>
      </p:pic>
      <p:pic>
        <p:nvPicPr>
          <p:cNvPr id="32" name="Picture 31">
            <a:extLst>
              <a:ext uri="{FF2B5EF4-FFF2-40B4-BE49-F238E27FC236}">
                <a16:creationId xmlns:a16="http://schemas.microsoft.com/office/drawing/2014/main" id="{C1B0379F-2820-B641-8E1D-AC001202C616}"/>
              </a:ext>
            </a:extLst>
          </p:cNvPr>
          <p:cNvPicPr>
            <a:picLocks noChangeAspect="1"/>
          </p:cNvPicPr>
          <p:nvPr/>
        </p:nvPicPr>
        <p:blipFill>
          <a:blip r:embed="rId7"/>
          <a:stretch>
            <a:fillRect/>
          </a:stretch>
        </p:blipFill>
        <p:spPr>
          <a:xfrm>
            <a:off x="2348457" y="7043077"/>
            <a:ext cx="1936779" cy="1500011"/>
          </a:xfrm>
          <a:prstGeom prst="rect">
            <a:avLst/>
          </a:prstGeom>
        </p:spPr>
      </p:pic>
      <p:pic>
        <p:nvPicPr>
          <p:cNvPr id="33" name="Picture 32">
            <a:extLst>
              <a:ext uri="{FF2B5EF4-FFF2-40B4-BE49-F238E27FC236}">
                <a16:creationId xmlns:a16="http://schemas.microsoft.com/office/drawing/2014/main" id="{D846D976-1276-8749-8EE0-509D94A4879D}"/>
              </a:ext>
            </a:extLst>
          </p:cNvPr>
          <p:cNvPicPr>
            <a:picLocks noChangeAspect="1"/>
          </p:cNvPicPr>
          <p:nvPr/>
        </p:nvPicPr>
        <p:blipFill>
          <a:blip r:embed="rId8"/>
          <a:stretch>
            <a:fillRect/>
          </a:stretch>
        </p:blipFill>
        <p:spPr>
          <a:xfrm>
            <a:off x="5160911" y="8648340"/>
            <a:ext cx="3890618" cy="1945309"/>
          </a:xfrm>
          <a:prstGeom prst="rect">
            <a:avLst/>
          </a:prstGeom>
        </p:spPr>
      </p:pic>
      <p:pic>
        <p:nvPicPr>
          <p:cNvPr id="34" name="Picture 33">
            <a:extLst>
              <a:ext uri="{FF2B5EF4-FFF2-40B4-BE49-F238E27FC236}">
                <a16:creationId xmlns:a16="http://schemas.microsoft.com/office/drawing/2014/main" id="{A72F0F50-3116-A145-83FD-A89DF226BE55}"/>
              </a:ext>
            </a:extLst>
          </p:cNvPr>
          <p:cNvPicPr>
            <a:picLocks noChangeAspect="1"/>
          </p:cNvPicPr>
          <p:nvPr/>
        </p:nvPicPr>
        <p:blipFill>
          <a:blip r:embed="rId9"/>
          <a:stretch>
            <a:fillRect/>
          </a:stretch>
        </p:blipFill>
        <p:spPr>
          <a:xfrm>
            <a:off x="6717224" y="4946490"/>
            <a:ext cx="1504603" cy="1781767"/>
          </a:xfrm>
          <a:prstGeom prst="rect">
            <a:avLst/>
          </a:prstGeom>
        </p:spPr>
      </p:pic>
      <p:pic>
        <p:nvPicPr>
          <p:cNvPr id="35" name="Picture 34">
            <a:extLst>
              <a:ext uri="{FF2B5EF4-FFF2-40B4-BE49-F238E27FC236}">
                <a16:creationId xmlns:a16="http://schemas.microsoft.com/office/drawing/2014/main" id="{647C6BC8-C49E-DD41-A790-785D2A4BD650}"/>
              </a:ext>
            </a:extLst>
          </p:cNvPr>
          <p:cNvPicPr>
            <a:picLocks noChangeAspect="1"/>
          </p:cNvPicPr>
          <p:nvPr/>
        </p:nvPicPr>
        <p:blipFill>
          <a:blip r:embed="rId10"/>
          <a:stretch>
            <a:fillRect/>
          </a:stretch>
        </p:blipFill>
        <p:spPr>
          <a:xfrm>
            <a:off x="473616" y="7724322"/>
            <a:ext cx="542479" cy="712135"/>
          </a:xfrm>
          <a:prstGeom prst="rect">
            <a:avLst/>
          </a:prstGeom>
        </p:spPr>
      </p:pic>
      <p:pic>
        <p:nvPicPr>
          <p:cNvPr id="36" name="Picture 35">
            <a:extLst>
              <a:ext uri="{FF2B5EF4-FFF2-40B4-BE49-F238E27FC236}">
                <a16:creationId xmlns:a16="http://schemas.microsoft.com/office/drawing/2014/main" id="{A4A71728-DDE5-0748-975E-2E1618BE1A76}"/>
              </a:ext>
            </a:extLst>
          </p:cNvPr>
          <p:cNvPicPr>
            <a:picLocks noChangeAspect="1"/>
          </p:cNvPicPr>
          <p:nvPr/>
        </p:nvPicPr>
        <p:blipFill>
          <a:blip r:embed="rId10"/>
          <a:stretch>
            <a:fillRect/>
          </a:stretch>
        </p:blipFill>
        <p:spPr>
          <a:xfrm>
            <a:off x="3674461" y="7793082"/>
            <a:ext cx="542479" cy="712135"/>
          </a:xfrm>
          <a:prstGeom prst="rect">
            <a:avLst/>
          </a:prstGeom>
        </p:spPr>
      </p:pic>
      <p:pic>
        <p:nvPicPr>
          <p:cNvPr id="37" name="Picture 36">
            <a:extLst>
              <a:ext uri="{FF2B5EF4-FFF2-40B4-BE49-F238E27FC236}">
                <a16:creationId xmlns:a16="http://schemas.microsoft.com/office/drawing/2014/main" id="{4FEF46A6-0A05-E04C-9C78-11E8B9472EFD}"/>
              </a:ext>
            </a:extLst>
          </p:cNvPr>
          <p:cNvPicPr>
            <a:picLocks noChangeAspect="1"/>
          </p:cNvPicPr>
          <p:nvPr/>
        </p:nvPicPr>
        <p:blipFill>
          <a:blip r:embed="rId11"/>
          <a:stretch>
            <a:fillRect/>
          </a:stretch>
        </p:blipFill>
        <p:spPr>
          <a:xfrm>
            <a:off x="2058432" y="10706172"/>
            <a:ext cx="2226804" cy="1855670"/>
          </a:xfrm>
          <a:prstGeom prst="rect">
            <a:avLst/>
          </a:prstGeom>
        </p:spPr>
      </p:pic>
      <p:pic>
        <p:nvPicPr>
          <p:cNvPr id="38" name="Picture 37">
            <a:extLst>
              <a:ext uri="{FF2B5EF4-FFF2-40B4-BE49-F238E27FC236}">
                <a16:creationId xmlns:a16="http://schemas.microsoft.com/office/drawing/2014/main" id="{6B7CA719-C7B9-2340-9BAC-78CAA2BEA53F}"/>
              </a:ext>
            </a:extLst>
          </p:cNvPr>
          <p:cNvPicPr>
            <a:picLocks noChangeAspect="1"/>
          </p:cNvPicPr>
          <p:nvPr/>
        </p:nvPicPr>
        <p:blipFill>
          <a:blip r:embed="rId12"/>
          <a:stretch>
            <a:fillRect/>
          </a:stretch>
        </p:blipFill>
        <p:spPr>
          <a:xfrm>
            <a:off x="536388" y="10790500"/>
            <a:ext cx="1371324" cy="1335960"/>
          </a:xfrm>
          <a:prstGeom prst="rect">
            <a:avLst/>
          </a:prstGeom>
        </p:spPr>
      </p:pic>
      <p:pic>
        <p:nvPicPr>
          <p:cNvPr id="21" name="Picture 20" descr="QUENTIN-SERENA-SAM-SARAH.png">
            <a:extLst>
              <a:ext uri="{FF2B5EF4-FFF2-40B4-BE49-F238E27FC236}">
                <a16:creationId xmlns:a16="http://schemas.microsoft.com/office/drawing/2014/main" id="{0C169B9C-CE49-7B4D-B224-A2ED8A9662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4769" y="124205"/>
            <a:ext cx="1092809" cy="888183"/>
          </a:xfrm>
          <a:prstGeom prst="rect">
            <a:avLst/>
          </a:prstGeom>
        </p:spPr>
      </p:pic>
      <p:pic>
        <p:nvPicPr>
          <p:cNvPr id="22" name="Picture 21">
            <a:extLst>
              <a:ext uri="{FF2B5EF4-FFF2-40B4-BE49-F238E27FC236}">
                <a16:creationId xmlns:a16="http://schemas.microsoft.com/office/drawing/2014/main" id="{FE16AC69-F924-B14B-889B-18B0F6F1B0A5}"/>
              </a:ext>
            </a:extLst>
          </p:cNvPr>
          <p:cNvPicPr>
            <a:picLocks noChangeAspect="1"/>
          </p:cNvPicPr>
          <p:nvPr/>
        </p:nvPicPr>
        <p:blipFill>
          <a:blip r:embed="rId14"/>
          <a:stretch>
            <a:fillRect/>
          </a:stretch>
        </p:blipFill>
        <p:spPr>
          <a:xfrm>
            <a:off x="8527051" y="183839"/>
            <a:ext cx="828549" cy="828549"/>
          </a:xfrm>
          <a:prstGeom prst="rect">
            <a:avLst/>
          </a:prstGeom>
        </p:spPr>
      </p:pic>
      <p:sp>
        <p:nvSpPr>
          <p:cNvPr id="13" name="Title 1">
            <a:extLst>
              <a:ext uri="{FF2B5EF4-FFF2-40B4-BE49-F238E27FC236}">
                <a16:creationId xmlns:a16="http://schemas.microsoft.com/office/drawing/2014/main" id="{476E6706-F528-3440-9C35-37A7E36882BE}"/>
              </a:ext>
            </a:extLst>
          </p:cNvPr>
          <p:cNvSpPr txBox="1">
            <a:spLocks/>
          </p:cNvSpPr>
          <p:nvPr/>
        </p:nvSpPr>
        <p:spPr>
          <a:xfrm>
            <a:off x="1443657" y="246160"/>
            <a:ext cx="6917315"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alibri" panose="020F0502020204030204" pitchFamily="34" charset="0"/>
                <a:ea typeface="MS Mincho"/>
                <a:cs typeface="Calibri" panose="020F0502020204030204" pitchFamily="34" charset="0"/>
              </a:rPr>
              <a:t>Simple practical steps to try out to get a good nights sleep </a:t>
            </a:r>
          </a:p>
        </p:txBody>
      </p:sp>
    </p:spTree>
    <p:extLst>
      <p:ext uri="{BB962C8B-B14F-4D97-AF65-F5344CB8AC3E}">
        <p14:creationId xmlns:p14="http://schemas.microsoft.com/office/powerpoint/2010/main" val="108228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QUENTIN-SERENA-SAM-SARAH.png">
            <a:extLst>
              <a:ext uri="{FF2B5EF4-FFF2-40B4-BE49-F238E27FC236}">
                <a16:creationId xmlns:a16="http://schemas.microsoft.com/office/drawing/2014/main" id="{AE9A195D-A820-BD4B-8605-E10369288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91" y="124205"/>
            <a:ext cx="1139621" cy="926230"/>
          </a:xfrm>
          <a:prstGeom prst="rect">
            <a:avLst/>
          </a:prstGeom>
        </p:spPr>
      </p:pic>
      <p:sp>
        <p:nvSpPr>
          <p:cNvPr id="12" name="Rectangle 11">
            <a:extLst>
              <a:ext uri="{FF2B5EF4-FFF2-40B4-BE49-F238E27FC236}">
                <a16:creationId xmlns:a16="http://schemas.microsoft.com/office/drawing/2014/main" id="{5F48062C-4643-0045-86E4-4AF1FFB5559C}"/>
              </a:ext>
            </a:extLst>
          </p:cNvPr>
          <p:cNvSpPr/>
          <p:nvPr/>
        </p:nvSpPr>
        <p:spPr>
          <a:xfrm>
            <a:off x="240876" y="12228019"/>
            <a:ext cx="9114723" cy="430887"/>
          </a:xfrm>
          <a:prstGeom prst="rect">
            <a:avLst/>
          </a:prstGeom>
        </p:spPr>
        <p:txBody>
          <a:bodyPr wrap="square">
            <a:spAutoFit/>
          </a:bodyPr>
          <a:lstStyle/>
          <a:p>
            <a:pPr algn="ctr"/>
            <a:r>
              <a:rPr lang="en-GB" sz="11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1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3228DF8D-2EAC-D94C-A66D-ECC8432D2DF8}"/>
              </a:ext>
            </a:extLst>
          </p:cNvPr>
          <p:cNvSpPr txBox="1">
            <a:spLocks/>
          </p:cNvSpPr>
          <p:nvPr/>
        </p:nvSpPr>
        <p:spPr>
          <a:xfrm>
            <a:off x="1506071" y="226282"/>
            <a:ext cx="6822920"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alibri" panose="020F0502020204030204" pitchFamily="34" charset="0"/>
                <a:ea typeface="MS Mincho"/>
                <a:cs typeface="Calibri" panose="020F0502020204030204" pitchFamily="34" charset="0"/>
              </a:rPr>
              <a:t>Other things you can try out to get a good nights sleep</a:t>
            </a:r>
          </a:p>
        </p:txBody>
      </p:sp>
      <p:pic>
        <p:nvPicPr>
          <p:cNvPr id="17" name="Picture 16">
            <a:extLst>
              <a:ext uri="{FF2B5EF4-FFF2-40B4-BE49-F238E27FC236}">
                <a16:creationId xmlns:a16="http://schemas.microsoft.com/office/drawing/2014/main" id="{DED81BB9-E20A-884F-A352-0DB80198488D}"/>
              </a:ext>
            </a:extLst>
          </p:cNvPr>
          <p:cNvPicPr>
            <a:picLocks noChangeAspect="1"/>
          </p:cNvPicPr>
          <p:nvPr/>
        </p:nvPicPr>
        <p:blipFill>
          <a:blip r:embed="rId4"/>
          <a:stretch>
            <a:fillRect/>
          </a:stretch>
        </p:blipFill>
        <p:spPr>
          <a:xfrm>
            <a:off x="6101767" y="9771089"/>
            <a:ext cx="1943049" cy="1501447"/>
          </a:xfrm>
          <a:prstGeom prst="rect">
            <a:avLst/>
          </a:prstGeom>
        </p:spPr>
      </p:pic>
      <p:sp>
        <p:nvSpPr>
          <p:cNvPr id="18" name="Rounded Rectangle 17">
            <a:extLst>
              <a:ext uri="{FF2B5EF4-FFF2-40B4-BE49-F238E27FC236}">
                <a16:creationId xmlns:a16="http://schemas.microsoft.com/office/drawing/2014/main" id="{1B05083D-0990-3841-ABBC-6EE8B23D879B}"/>
              </a:ext>
            </a:extLst>
          </p:cNvPr>
          <p:cNvSpPr/>
          <p:nvPr/>
        </p:nvSpPr>
        <p:spPr>
          <a:xfrm>
            <a:off x="297589" y="6309592"/>
            <a:ext cx="4381427" cy="270023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Limit Screen time</a:t>
            </a:r>
          </a:p>
          <a:p>
            <a:pPr algn="ct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30-60 minutes no screen time before bed – screens are very entertaining, stimulating and engaging – bright colours – connections to friends or celebs – keeps our brains active. You need some quiet time for the brain to have a relaxing/restful sleep</a:t>
            </a:r>
          </a:p>
        </p:txBody>
      </p:sp>
      <p:sp>
        <p:nvSpPr>
          <p:cNvPr id="19" name="Rounded Rectangle 18">
            <a:extLst>
              <a:ext uri="{FF2B5EF4-FFF2-40B4-BE49-F238E27FC236}">
                <a16:creationId xmlns:a16="http://schemas.microsoft.com/office/drawing/2014/main" id="{1EB8B0CF-88F8-D849-9802-A96E519FA12F}"/>
              </a:ext>
            </a:extLst>
          </p:cNvPr>
          <p:cNvSpPr/>
          <p:nvPr/>
        </p:nvSpPr>
        <p:spPr>
          <a:xfrm>
            <a:off x="4851620" y="1091381"/>
            <a:ext cx="4381427" cy="270023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Stay away from sugar </a:t>
            </a:r>
          </a:p>
          <a:p>
            <a:pPr algn="ctr">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Sugar before bed will give a boost of energy (spike your blood sugar levels), you don’t want that before bed. Just a normal dinner is best. Ideally a mix of protein, a complex carbohydrate and veggies. </a:t>
            </a:r>
          </a:p>
          <a:p>
            <a:pPr algn="ctr">
              <a:spcAft>
                <a:spcPts val="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id="{CFBF1039-E8A9-AF4F-BD1D-8EFA4E71DE5F}"/>
              </a:ext>
            </a:extLst>
          </p:cNvPr>
          <p:cNvSpPr/>
          <p:nvPr/>
        </p:nvSpPr>
        <p:spPr>
          <a:xfrm>
            <a:off x="4876464" y="6309592"/>
            <a:ext cx="4356583" cy="270023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Gratitude</a:t>
            </a:r>
          </a:p>
          <a:p>
            <a:pPr algn="ctr">
              <a:spcAft>
                <a:spcPts val="0"/>
              </a:spcAft>
            </a:pPr>
            <a:r>
              <a:rPr lang="en-GB" sz="1050" b="1" dirty="0">
                <a:latin typeface="Calibri" panose="020F050202020403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Practice gratitude before bed  by saying or writing down what we are grateful for puts us in a great mood. A mood full of appreciation fills us with Joy and love for life and the people around us who are supporting us. Happy hormone of Oxytocin is released and relaxes us making us feel at peace before we sleep conditioning the brain for happy dreams.</a:t>
            </a:r>
          </a:p>
        </p:txBody>
      </p:sp>
      <p:sp>
        <p:nvSpPr>
          <p:cNvPr id="25" name="Rounded Rectangle 24">
            <a:extLst>
              <a:ext uri="{FF2B5EF4-FFF2-40B4-BE49-F238E27FC236}">
                <a16:creationId xmlns:a16="http://schemas.microsoft.com/office/drawing/2014/main" id="{D3B4982F-7F96-8349-A5E7-E82D2B682F4C}"/>
              </a:ext>
            </a:extLst>
          </p:cNvPr>
          <p:cNvSpPr/>
          <p:nvPr/>
        </p:nvSpPr>
        <p:spPr>
          <a:xfrm>
            <a:off x="297589" y="1091381"/>
            <a:ext cx="4381427" cy="270023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GB" sz="2000" b="1" dirty="0">
                <a:latin typeface="Calibri" panose="020F0502020204030204" pitchFamily="34" charset="0"/>
                <a:ea typeface="Calibri" panose="020F0502020204030204" pitchFamily="34" charset="0"/>
                <a:cs typeface="Times New Roman" panose="02020603050405020304" pitchFamily="18" charset="0"/>
              </a:rPr>
              <a:t>Yoga</a:t>
            </a:r>
          </a:p>
          <a:p>
            <a:pPr algn="ctr">
              <a:spcAft>
                <a:spcPts val="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800" dirty="0">
                <a:latin typeface="Calibri" panose="020F0502020204030204" pitchFamily="34" charset="0"/>
                <a:ea typeface="Calibri" panose="020F0502020204030204" pitchFamily="34" charset="0"/>
                <a:cs typeface="Times New Roman" panose="02020603050405020304" pitchFamily="18" charset="0"/>
              </a:rPr>
              <a:t>Yoga YouTube Channels like </a:t>
            </a:r>
            <a:r>
              <a:rPr lang="en-GB" sz="1800" b="1" i="1" dirty="0">
                <a:latin typeface="Calibri" panose="020F0502020204030204" pitchFamily="34" charset="0"/>
                <a:ea typeface="Calibri" panose="020F0502020204030204" pitchFamily="34" charset="0"/>
                <a:cs typeface="Times New Roman" panose="02020603050405020304" pitchFamily="18" charset="0"/>
              </a:rPr>
              <a:t>Cosmic Yoga for kids </a:t>
            </a:r>
            <a:r>
              <a:rPr lang="en-GB" sz="1800" dirty="0">
                <a:latin typeface="Calibri" panose="020F0502020204030204" pitchFamily="34" charset="0"/>
                <a:ea typeface="Calibri" panose="020F0502020204030204" pitchFamily="34" charset="0"/>
                <a:cs typeface="Times New Roman" panose="02020603050405020304" pitchFamily="18" charset="0"/>
              </a:rPr>
              <a:t>and specific Yoga apps are available for free. By Practicing Yoga it helps to relax the body, decreases heart rate and blood pressure and rest the mind. </a:t>
            </a:r>
          </a:p>
          <a:p>
            <a:pPr algn="ctr">
              <a:spcAft>
                <a:spcPts val="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ounded Rectangle 25">
            <a:extLst>
              <a:ext uri="{FF2B5EF4-FFF2-40B4-BE49-F238E27FC236}">
                <a16:creationId xmlns:a16="http://schemas.microsoft.com/office/drawing/2014/main" id="{A6FEB739-AE0B-724B-9368-A24196439BFC}"/>
              </a:ext>
            </a:extLst>
          </p:cNvPr>
          <p:cNvSpPr/>
          <p:nvPr/>
        </p:nvSpPr>
        <p:spPr>
          <a:xfrm>
            <a:off x="303013" y="11061939"/>
            <a:ext cx="9043300" cy="1142016"/>
          </a:xfrm>
          <a:prstGeom prst="roundRect">
            <a:avLst/>
          </a:prstGeom>
          <a:solidFill>
            <a:srgbClr val="E6CDFF"/>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latin typeface="Calibri" panose="020F0502020204030204" pitchFamily="34" charset="0"/>
                <a:ea typeface="Calibri" panose="020F0502020204030204" pitchFamily="34" charset="0"/>
                <a:cs typeface="Times New Roman" panose="02020603050405020304" pitchFamily="18" charset="0"/>
              </a:rPr>
              <a:t>Breathing</a:t>
            </a:r>
            <a:r>
              <a:rPr lang="en-GB" sz="1600" dirty="0">
                <a:latin typeface="Calibri" panose="020F0502020204030204" pitchFamily="34" charset="0"/>
                <a:ea typeface="Calibri" panose="020F0502020204030204" pitchFamily="34" charset="0"/>
                <a:cs typeface="Times New Roman" panose="02020603050405020304" pitchFamily="18" charset="0"/>
              </a:rPr>
              <a:t> in for a 3-4 count, holding whilst counting to 3-4 and exhaling counting to 3-4, repeating as many times as needed to help relax your body and mind. Focuses your mind on the breath which allows the mind to rest, process all the information from your brain. This technique puts you into your body, when your attention is in the body you can feel want it needs more </a:t>
            </a:r>
          </a:p>
        </p:txBody>
      </p:sp>
      <p:pic>
        <p:nvPicPr>
          <p:cNvPr id="28" name="Picture 27">
            <a:extLst>
              <a:ext uri="{FF2B5EF4-FFF2-40B4-BE49-F238E27FC236}">
                <a16:creationId xmlns:a16="http://schemas.microsoft.com/office/drawing/2014/main" id="{917580C8-A53C-3247-AA6D-352613689F45}"/>
              </a:ext>
            </a:extLst>
          </p:cNvPr>
          <p:cNvPicPr>
            <a:picLocks noChangeAspect="1"/>
          </p:cNvPicPr>
          <p:nvPr/>
        </p:nvPicPr>
        <p:blipFill>
          <a:blip r:embed="rId5"/>
          <a:stretch>
            <a:fillRect/>
          </a:stretch>
        </p:blipFill>
        <p:spPr>
          <a:xfrm>
            <a:off x="449117" y="3841637"/>
            <a:ext cx="2917190" cy="2290634"/>
          </a:xfrm>
          <a:prstGeom prst="rect">
            <a:avLst/>
          </a:prstGeom>
        </p:spPr>
      </p:pic>
      <p:pic>
        <p:nvPicPr>
          <p:cNvPr id="29" name="Picture 28">
            <a:extLst>
              <a:ext uri="{FF2B5EF4-FFF2-40B4-BE49-F238E27FC236}">
                <a16:creationId xmlns:a16="http://schemas.microsoft.com/office/drawing/2014/main" id="{DD4DE8E2-6E5B-4246-B6D4-CBEAAF3A599A}"/>
              </a:ext>
            </a:extLst>
          </p:cNvPr>
          <p:cNvPicPr>
            <a:picLocks noChangeAspect="1"/>
          </p:cNvPicPr>
          <p:nvPr/>
        </p:nvPicPr>
        <p:blipFill>
          <a:blip r:embed="rId6"/>
          <a:stretch>
            <a:fillRect/>
          </a:stretch>
        </p:blipFill>
        <p:spPr>
          <a:xfrm>
            <a:off x="2684946" y="3853315"/>
            <a:ext cx="1827419" cy="2309749"/>
          </a:xfrm>
          <a:prstGeom prst="rect">
            <a:avLst/>
          </a:prstGeom>
        </p:spPr>
      </p:pic>
      <p:pic>
        <p:nvPicPr>
          <p:cNvPr id="30" name="Picture 29">
            <a:extLst>
              <a:ext uri="{FF2B5EF4-FFF2-40B4-BE49-F238E27FC236}">
                <a16:creationId xmlns:a16="http://schemas.microsoft.com/office/drawing/2014/main" id="{43EE7879-B2CF-484C-A7A1-B1EC40BFB14F}"/>
              </a:ext>
            </a:extLst>
          </p:cNvPr>
          <p:cNvPicPr>
            <a:picLocks noChangeAspect="1"/>
          </p:cNvPicPr>
          <p:nvPr/>
        </p:nvPicPr>
        <p:blipFill rotWithShape="1">
          <a:blip r:embed="rId7"/>
          <a:srcRect t="33319"/>
          <a:stretch/>
        </p:blipFill>
        <p:spPr>
          <a:xfrm>
            <a:off x="5077813" y="3771739"/>
            <a:ext cx="3966796" cy="2454211"/>
          </a:xfrm>
          <a:prstGeom prst="rect">
            <a:avLst/>
          </a:prstGeom>
        </p:spPr>
      </p:pic>
      <p:pic>
        <p:nvPicPr>
          <p:cNvPr id="31" name="Picture 30">
            <a:extLst>
              <a:ext uri="{FF2B5EF4-FFF2-40B4-BE49-F238E27FC236}">
                <a16:creationId xmlns:a16="http://schemas.microsoft.com/office/drawing/2014/main" id="{DBBC2A06-6F34-AF47-9CAC-0B77BA9F9953}"/>
              </a:ext>
            </a:extLst>
          </p:cNvPr>
          <p:cNvPicPr>
            <a:picLocks noChangeAspect="1"/>
          </p:cNvPicPr>
          <p:nvPr/>
        </p:nvPicPr>
        <p:blipFill>
          <a:blip r:embed="rId8"/>
          <a:stretch>
            <a:fillRect/>
          </a:stretch>
        </p:blipFill>
        <p:spPr>
          <a:xfrm>
            <a:off x="4512365" y="8248387"/>
            <a:ext cx="5005250" cy="2502625"/>
          </a:xfrm>
          <a:prstGeom prst="rect">
            <a:avLst/>
          </a:prstGeom>
        </p:spPr>
      </p:pic>
      <p:pic>
        <p:nvPicPr>
          <p:cNvPr id="32" name="Picture 31">
            <a:extLst>
              <a:ext uri="{FF2B5EF4-FFF2-40B4-BE49-F238E27FC236}">
                <a16:creationId xmlns:a16="http://schemas.microsoft.com/office/drawing/2014/main" id="{A3CB3FDF-F4CA-0B41-AA6F-EBDBFEAF2C73}"/>
              </a:ext>
            </a:extLst>
          </p:cNvPr>
          <p:cNvPicPr>
            <a:picLocks noChangeAspect="1"/>
          </p:cNvPicPr>
          <p:nvPr/>
        </p:nvPicPr>
        <p:blipFill>
          <a:blip r:embed="rId9"/>
          <a:stretch>
            <a:fillRect/>
          </a:stretch>
        </p:blipFill>
        <p:spPr>
          <a:xfrm>
            <a:off x="449116" y="9144968"/>
            <a:ext cx="2566847" cy="1807953"/>
          </a:xfrm>
          <a:prstGeom prst="rect">
            <a:avLst/>
          </a:prstGeom>
        </p:spPr>
      </p:pic>
      <p:pic>
        <p:nvPicPr>
          <p:cNvPr id="33" name="Picture 32">
            <a:extLst>
              <a:ext uri="{FF2B5EF4-FFF2-40B4-BE49-F238E27FC236}">
                <a16:creationId xmlns:a16="http://schemas.microsoft.com/office/drawing/2014/main" id="{98E0C207-CD1D-BC4B-80B7-BF49CE92460E}"/>
              </a:ext>
            </a:extLst>
          </p:cNvPr>
          <p:cNvPicPr>
            <a:picLocks noChangeAspect="1"/>
          </p:cNvPicPr>
          <p:nvPr/>
        </p:nvPicPr>
        <p:blipFill>
          <a:blip r:embed="rId10"/>
          <a:stretch>
            <a:fillRect/>
          </a:stretch>
        </p:blipFill>
        <p:spPr>
          <a:xfrm>
            <a:off x="3055133" y="9144968"/>
            <a:ext cx="888601" cy="1746383"/>
          </a:xfrm>
          <a:prstGeom prst="rect">
            <a:avLst/>
          </a:prstGeom>
        </p:spPr>
      </p:pic>
      <p:pic>
        <p:nvPicPr>
          <p:cNvPr id="34" name="Picture 33">
            <a:extLst>
              <a:ext uri="{FF2B5EF4-FFF2-40B4-BE49-F238E27FC236}">
                <a16:creationId xmlns:a16="http://schemas.microsoft.com/office/drawing/2014/main" id="{B222CB0F-1911-574D-AFF9-1577CB1F91D3}"/>
              </a:ext>
            </a:extLst>
          </p:cNvPr>
          <p:cNvPicPr>
            <a:picLocks noChangeAspect="1"/>
          </p:cNvPicPr>
          <p:nvPr/>
        </p:nvPicPr>
        <p:blipFill>
          <a:blip r:embed="rId11"/>
          <a:stretch>
            <a:fillRect/>
          </a:stretch>
        </p:blipFill>
        <p:spPr>
          <a:xfrm>
            <a:off x="8527051" y="183839"/>
            <a:ext cx="828549" cy="828549"/>
          </a:xfrm>
          <a:prstGeom prst="rect">
            <a:avLst/>
          </a:prstGeom>
        </p:spPr>
      </p:pic>
    </p:spTree>
    <p:extLst>
      <p:ext uri="{BB962C8B-B14F-4D97-AF65-F5344CB8AC3E}">
        <p14:creationId xmlns:p14="http://schemas.microsoft.com/office/powerpoint/2010/main" val="109346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gital Footprint Poster – Daydream Education">
            <a:extLst>
              <a:ext uri="{FF2B5EF4-FFF2-40B4-BE49-F238E27FC236}">
                <a16:creationId xmlns:a16="http://schemas.microsoft.com/office/drawing/2014/main" id="{DD322511-079E-4EB4-ABB6-253671E37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78" y="232360"/>
            <a:ext cx="9152021" cy="1240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1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9C1F-521C-4FAE-879A-69549E6943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081062E-DB9A-4F65-85FE-4ABE1832403F}"/>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0798E44A-63F9-D047-B893-34217043D6F8}"/>
              </a:ext>
            </a:extLst>
          </p:cNvPr>
          <p:cNvPicPr>
            <a:picLocks noChangeAspect="1"/>
          </p:cNvPicPr>
          <p:nvPr/>
        </p:nvPicPr>
        <p:blipFill>
          <a:blip r:embed="rId3"/>
          <a:stretch>
            <a:fillRect/>
          </a:stretch>
        </p:blipFill>
        <p:spPr>
          <a:xfrm>
            <a:off x="120952" y="151190"/>
            <a:ext cx="9328453" cy="12473215"/>
          </a:xfrm>
          <a:prstGeom prst="rect">
            <a:avLst/>
          </a:prstGeom>
        </p:spPr>
      </p:pic>
    </p:spTree>
    <p:extLst>
      <p:ext uri="{BB962C8B-B14F-4D97-AF65-F5344CB8AC3E}">
        <p14:creationId xmlns:p14="http://schemas.microsoft.com/office/powerpoint/2010/main" val="351833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9D2C-093B-4EB8-930A-60AFB8AD2AFB}"/>
              </a:ext>
            </a:extLst>
          </p:cNvPr>
          <p:cNvSpPr>
            <a:spLocks noGrp="1"/>
          </p:cNvSpPr>
          <p:nvPr>
            <p:ph type="title"/>
          </p:nvPr>
        </p:nvSpPr>
        <p:spPr>
          <a:xfrm>
            <a:off x="660400" y="681038"/>
            <a:ext cx="8280400" cy="1532773"/>
          </a:xfrm>
        </p:spPr>
        <p:txBody>
          <a:bodyPr>
            <a:normAutofit/>
          </a:bodyPr>
          <a:lstStyle/>
          <a:p>
            <a:r>
              <a:rPr lang="en-GB" sz="6000" b="1" dirty="0"/>
              <a:t>Contact, Contact, Contact</a:t>
            </a:r>
          </a:p>
        </p:txBody>
      </p:sp>
      <p:sp>
        <p:nvSpPr>
          <p:cNvPr id="3" name="Content Placeholder 2">
            <a:extLst>
              <a:ext uri="{FF2B5EF4-FFF2-40B4-BE49-F238E27FC236}">
                <a16:creationId xmlns:a16="http://schemas.microsoft.com/office/drawing/2014/main" id="{D922926D-9442-4160-9438-E5719611E022}"/>
              </a:ext>
            </a:extLst>
          </p:cNvPr>
          <p:cNvSpPr>
            <a:spLocks noGrp="1"/>
          </p:cNvSpPr>
          <p:nvPr>
            <p:ph idx="1"/>
          </p:nvPr>
        </p:nvSpPr>
        <p:spPr>
          <a:xfrm>
            <a:off x="660400" y="2205206"/>
            <a:ext cx="8280400" cy="8121650"/>
          </a:xfrm>
        </p:spPr>
        <p:txBody>
          <a:bodyPr/>
          <a:lstStyle/>
          <a:p>
            <a:pPr marL="0" indent="0" algn="just">
              <a:buNone/>
            </a:pPr>
            <a:r>
              <a:rPr lang="en-GB" dirty="0"/>
              <a:t>If you are worried or need to talk to someone at school then please get in touch with:</a:t>
            </a:r>
          </a:p>
          <a:p>
            <a:pPr marL="914400" indent="-914400" algn="just">
              <a:buAutoNum type="arabicPeriod"/>
            </a:pPr>
            <a:r>
              <a:rPr lang="en-GB" dirty="0"/>
              <a:t>Tutor</a:t>
            </a:r>
          </a:p>
          <a:p>
            <a:pPr marL="914400" indent="-914400" algn="just">
              <a:buAutoNum type="arabicPeriod"/>
            </a:pPr>
            <a:r>
              <a:rPr lang="en-GB" dirty="0" smtClean="0"/>
              <a:t>Head of House </a:t>
            </a:r>
          </a:p>
          <a:p>
            <a:pPr marL="914400" indent="-914400" algn="just">
              <a:buAutoNum type="arabicPeriod"/>
            </a:pPr>
            <a:r>
              <a:rPr lang="en-GB" dirty="0" smtClean="0"/>
              <a:t>Safeguarding Team </a:t>
            </a:r>
          </a:p>
          <a:p>
            <a:pPr marL="914400" indent="-914400" algn="just">
              <a:buAutoNum type="arabicPeriod"/>
            </a:pPr>
            <a:r>
              <a:rPr lang="en-GB" dirty="0" smtClean="0"/>
              <a:t>ANY member of staff </a:t>
            </a:r>
            <a:endParaRPr lang="en-GB" dirty="0"/>
          </a:p>
        </p:txBody>
      </p:sp>
    </p:spTree>
    <p:extLst>
      <p:ext uri="{BB962C8B-B14F-4D97-AF65-F5344CB8AC3E}">
        <p14:creationId xmlns:p14="http://schemas.microsoft.com/office/powerpoint/2010/main" val="258517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8FE1CFB55BFA4C92749ABFD8A9609B" ma:contentTypeVersion="12" ma:contentTypeDescription="Create a new document." ma:contentTypeScope="" ma:versionID="66367b92e3d1487ff7a7efbd233c9dd2">
  <xsd:schema xmlns:xsd="http://www.w3.org/2001/XMLSchema" xmlns:xs="http://www.w3.org/2001/XMLSchema" xmlns:p="http://schemas.microsoft.com/office/2006/metadata/properties" xmlns:ns3="bdf13363-5165-407d-8925-62fb1ab2c7bf" xmlns:ns4="8d2356b5-20c3-4ce4-a855-9ea87add25fd" targetNamespace="http://schemas.microsoft.com/office/2006/metadata/properties" ma:root="true" ma:fieldsID="6207899188d2f0efd7129a71b7dd34b6" ns3:_="" ns4:_="">
    <xsd:import namespace="bdf13363-5165-407d-8925-62fb1ab2c7bf"/>
    <xsd:import namespace="8d2356b5-20c3-4ce4-a855-9ea87add25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13363-5165-407d-8925-62fb1ab2c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2356b5-20c3-4ce4-a855-9ea87add25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437991-777B-41A0-B8A7-C80E2E10B990}">
  <ds:schemaRefs>
    <ds:schemaRef ds:uri="http://schemas.microsoft.com/sharepoint/v3/contenttype/forms"/>
  </ds:schemaRefs>
</ds:datastoreItem>
</file>

<file path=customXml/itemProps2.xml><?xml version="1.0" encoding="utf-8"?>
<ds:datastoreItem xmlns:ds="http://schemas.openxmlformats.org/officeDocument/2006/customXml" ds:itemID="{36A3F583-0AC3-4F9A-BBAE-4899D697B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13363-5165-407d-8925-62fb1ab2c7bf"/>
    <ds:schemaRef ds:uri="8d2356b5-20c3-4ce4-a855-9ea87add2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C098A9-47E1-4981-B2EB-ED0E6FE98F23}">
  <ds:schemaRefs>
    <ds:schemaRef ds:uri="http://purl.org/dc/elements/1.1/"/>
    <ds:schemaRef ds:uri="8d2356b5-20c3-4ce4-a855-9ea87add25fd"/>
    <ds:schemaRef ds:uri="http://schemas.openxmlformats.org/package/2006/metadata/core-properties"/>
    <ds:schemaRef ds:uri="bdf13363-5165-407d-8925-62fb1ab2c7bf"/>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168</TotalTime>
  <Words>2000</Words>
  <Application>Microsoft Office PowerPoint</Application>
  <PresentationFormat>A3 Paper (297x420 mm)</PresentationFormat>
  <Paragraphs>100</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Merriweather</vt:lpstr>
      <vt:lpstr>MS Mincho</vt:lpstr>
      <vt:lpstr>open sans</vt:lpstr>
      <vt:lpstr>RobotoRegular</vt:lpstr>
      <vt:lpstr>Segoe UI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Contact,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Pippa Newman</dc:creator>
  <cp:lastModifiedBy>Julie Swatton (The West Grantham Academy St Hugh's)</cp:lastModifiedBy>
  <cp:revision>5</cp:revision>
  <dcterms:created xsi:type="dcterms:W3CDTF">2020-11-11T21:32:13Z</dcterms:created>
  <dcterms:modified xsi:type="dcterms:W3CDTF">2021-02-04T10:17:22Z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0x0101002A8FE1CFB55BFA4C92749ABFD8A9609B</vt:lpwstr>
  </property>
</Properties>
</file>