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sldIdLst>
    <p:sldId id="320" r:id="rId5"/>
    <p:sldId id="307" r:id="rId6"/>
    <p:sldId id="272" r:id="rId7"/>
    <p:sldId id="317" r:id="rId8"/>
    <p:sldId id="318" r:id="rId9"/>
    <p:sldId id="316" r:id="rId10"/>
    <p:sldId id="283" r:id="rId11"/>
    <p:sldId id="313" r:id="rId12"/>
    <p:sldId id="319" r:id="rId13"/>
    <p:sldId id="314" r:id="rId14"/>
    <p:sldId id="330" r:id="rId15"/>
    <p:sldId id="327" r:id="rId16"/>
    <p:sldId id="326" r:id="rId17"/>
    <p:sldId id="328" r:id="rId18"/>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7" d="100"/>
          <a:sy n="87" d="100"/>
        </p:scale>
        <p:origin x="282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yne Martini" userId="cca3b47a-f812-4c28-9ad4-64b09564ba19" providerId="ADAL" clId="{0B39052B-CC5C-0D40-A124-ED20D7DCA060}"/>
    <pc:docChg chg="custSel modSld">
      <pc:chgData name="Wayne Martini" userId="cca3b47a-f812-4c28-9ad4-64b09564ba19" providerId="ADAL" clId="{0B39052B-CC5C-0D40-A124-ED20D7DCA060}" dt="2021-02-03T10:19:45.762" v="4" actId="478"/>
      <pc:docMkLst>
        <pc:docMk/>
      </pc:docMkLst>
      <pc:sldChg chg="modSp">
        <pc:chgData name="Wayne Martini" userId="cca3b47a-f812-4c28-9ad4-64b09564ba19" providerId="ADAL" clId="{0B39052B-CC5C-0D40-A124-ED20D7DCA060}" dt="2021-02-03T10:19:18.493" v="3" actId="14100"/>
        <pc:sldMkLst>
          <pc:docMk/>
          <pc:sldMk cId="950614409" sldId="319"/>
        </pc:sldMkLst>
        <pc:picChg chg="mod modCrop">
          <ac:chgData name="Wayne Martini" userId="cca3b47a-f812-4c28-9ad4-64b09564ba19" providerId="ADAL" clId="{0B39052B-CC5C-0D40-A124-ED20D7DCA060}" dt="2021-02-03T10:19:18.493" v="3" actId="14100"/>
          <ac:picMkLst>
            <pc:docMk/>
            <pc:sldMk cId="950614409" sldId="319"/>
            <ac:picMk id="5" creationId="{F9D9887B-7967-4F94-A87D-432C4790FB51}"/>
          </ac:picMkLst>
        </pc:picChg>
      </pc:sldChg>
      <pc:sldChg chg="delSp">
        <pc:chgData name="Wayne Martini" userId="cca3b47a-f812-4c28-9ad4-64b09564ba19" providerId="ADAL" clId="{0B39052B-CC5C-0D40-A124-ED20D7DCA060}" dt="2021-02-03T10:19:45.762" v="4" actId="478"/>
        <pc:sldMkLst>
          <pc:docMk/>
          <pc:sldMk cId="1095407726" sldId="320"/>
        </pc:sldMkLst>
        <pc:picChg chg="del">
          <ac:chgData name="Wayne Martini" userId="cca3b47a-f812-4c28-9ad4-64b09564ba19" providerId="ADAL" clId="{0B39052B-CC5C-0D40-A124-ED20D7DCA060}" dt="2021-02-03T10:19:45.762" v="4" actId="478"/>
          <ac:picMkLst>
            <pc:docMk/>
            <pc:sldMk cId="1095407726" sldId="320"/>
            <ac:picMk id="3" creationId="{CEB921A2-8B80-4BBE-8287-E109C674FEE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BDD49-9427-41D5-A584-7239A728F94A}" type="datetimeFigureOut">
              <a:rPr lang="en-GB" smtClean="0"/>
              <a:t>04/02/2021</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6C6D3-871B-424B-9E2F-BBEEACCF4970}" type="slidenum">
              <a:rPr lang="en-GB" smtClean="0"/>
              <a:t>‹#›</a:t>
            </a:fld>
            <a:endParaRPr lang="en-GB"/>
          </a:p>
        </p:txBody>
      </p:sp>
    </p:spTree>
    <p:extLst>
      <p:ext uri="{BB962C8B-B14F-4D97-AF65-F5344CB8AC3E}">
        <p14:creationId xmlns:p14="http://schemas.microsoft.com/office/powerpoint/2010/main" val="1188013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finally, attached with this video are some slides which contact lots of activities for you have a go at during your period of self isolation.  Some are creative, some involve acts of kindness and there is a breathing/meditation activity too so try the square breathing activity if it helps.  We have attached some mindfulness colouring slides, this is something I particularly enjoy doing when feeling stressed.</a:t>
            </a:r>
          </a:p>
          <a:p>
            <a:endParaRPr lang="en-GB" dirty="0"/>
          </a:p>
          <a:p>
            <a:r>
              <a:rPr lang="en-GB" dirty="0"/>
              <a:t>Miss Dugan and I would love to hear back from you as well to see what tips and advice you have for good mental health and there is an activity to complete which you could send back to me and her via school email.</a:t>
            </a:r>
          </a:p>
          <a:p>
            <a:endParaRPr lang="en-GB" dirty="0"/>
          </a:p>
          <a:p>
            <a:r>
              <a:rPr lang="en-GB" dirty="0"/>
              <a:t>She and I have also attached a fun quiz for you to take part in – name the chocolate bar, country emoji and a general school quiz – send your answers in to us and we will reward you with some achievement points.</a:t>
            </a:r>
          </a:p>
        </p:txBody>
      </p:sp>
      <p:sp>
        <p:nvSpPr>
          <p:cNvPr id="4" name="Slide Number Placeholder 3"/>
          <p:cNvSpPr>
            <a:spLocks noGrp="1"/>
          </p:cNvSpPr>
          <p:nvPr>
            <p:ph type="sldNum" sz="quarter" idx="5"/>
          </p:nvPr>
        </p:nvSpPr>
        <p:spPr/>
        <p:txBody>
          <a:bodyPr/>
          <a:lstStyle/>
          <a:p>
            <a:fld id="{5CF891E9-40C0-1B47-B6E0-CFB0472826FD}" type="slidenum">
              <a:rPr lang="en-GB" smtClean="0"/>
              <a:t>1</a:t>
            </a:fld>
            <a:endParaRPr lang="en-GB"/>
          </a:p>
        </p:txBody>
      </p:sp>
    </p:spTree>
    <p:extLst>
      <p:ext uri="{BB962C8B-B14F-4D97-AF65-F5344CB8AC3E}">
        <p14:creationId xmlns:p14="http://schemas.microsoft.com/office/powerpoint/2010/main" val="232139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i="1" dirty="0">
                <a:latin typeface="Calibri" panose="020F0502020204030204" pitchFamily="34" charset="0"/>
                <a:ea typeface="Calibri" panose="020F0502020204030204" pitchFamily="34" charset="0"/>
                <a:cs typeface="Times New Roman" panose="02020603050405020304" pitchFamily="18" charset="0"/>
              </a:rPr>
              <a:t>This is not an exhaustive list but just some suggestions that may be helpful!</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gn="ctr"/>
            <a:r>
              <a:rPr lang="en-GB" sz="1200" b="1" i="1" dirty="0">
                <a:latin typeface="Calibri" panose="020F0502020204030204" pitchFamily="34" charset="0"/>
                <a:ea typeface="Calibri" panose="020F0502020204030204" pitchFamily="34" charset="0"/>
                <a:cs typeface="Times New Roman" panose="02020603050405020304" pitchFamily="18" charset="0"/>
              </a:rPr>
              <a:t>Please keep up to date with government guidance and take care of yourselves</a:t>
            </a:r>
            <a:endParaRPr lang="en-US" dirty="0"/>
          </a:p>
        </p:txBody>
      </p:sp>
      <p:sp>
        <p:nvSpPr>
          <p:cNvPr id="4" name="Slide Number Placeholder 3"/>
          <p:cNvSpPr>
            <a:spLocks noGrp="1"/>
          </p:cNvSpPr>
          <p:nvPr>
            <p:ph type="sldNum" sz="quarter" idx="5"/>
          </p:nvPr>
        </p:nvSpPr>
        <p:spPr/>
        <p:txBody>
          <a:bodyPr/>
          <a:lstStyle/>
          <a:p>
            <a:fld id="{5CF891E9-40C0-1B47-B6E0-CFB0472826FD}" type="slidenum">
              <a:rPr lang="en-GB" smtClean="0"/>
              <a:t>2</a:t>
            </a:fld>
            <a:endParaRPr lang="en-GB"/>
          </a:p>
        </p:txBody>
      </p:sp>
    </p:spTree>
    <p:extLst>
      <p:ext uri="{BB962C8B-B14F-4D97-AF65-F5344CB8AC3E}">
        <p14:creationId xmlns:p14="http://schemas.microsoft.com/office/powerpoint/2010/main" val="462341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F891E9-40C0-1B47-B6E0-CFB0472826FD}" type="slidenum">
              <a:rPr lang="en-GB" smtClean="0"/>
              <a:t>14</a:t>
            </a:fld>
            <a:endParaRPr lang="en-GB"/>
          </a:p>
        </p:txBody>
      </p:sp>
    </p:spTree>
    <p:extLst>
      <p:ext uri="{BB962C8B-B14F-4D97-AF65-F5344CB8AC3E}">
        <p14:creationId xmlns:p14="http://schemas.microsoft.com/office/powerpoint/2010/main" val="664246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1BBAF1-7457-4493-8F12-8206CE94F268}"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5083A7-B986-4EAA-BA22-D1C76FDE49C5}" type="slidenum">
              <a:rPr lang="en-GB" smtClean="0"/>
              <a:t>‹#›</a:t>
            </a:fld>
            <a:endParaRPr lang="en-GB"/>
          </a:p>
        </p:txBody>
      </p:sp>
    </p:spTree>
    <p:extLst>
      <p:ext uri="{BB962C8B-B14F-4D97-AF65-F5344CB8AC3E}">
        <p14:creationId xmlns:p14="http://schemas.microsoft.com/office/powerpoint/2010/main" val="1674418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1BBAF1-7457-4493-8F12-8206CE94F268}"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5083A7-B986-4EAA-BA22-D1C76FDE49C5}" type="slidenum">
              <a:rPr lang="en-GB" smtClean="0"/>
              <a:t>‹#›</a:t>
            </a:fld>
            <a:endParaRPr lang="en-GB"/>
          </a:p>
        </p:txBody>
      </p:sp>
    </p:spTree>
    <p:extLst>
      <p:ext uri="{BB962C8B-B14F-4D97-AF65-F5344CB8AC3E}">
        <p14:creationId xmlns:p14="http://schemas.microsoft.com/office/powerpoint/2010/main" val="214090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1BBAF1-7457-4493-8F12-8206CE94F268}"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5083A7-B986-4EAA-BA22-D1C76FDE49C5}" type="slidenum">
              <a:rPr lang="en-GB" smtClean="0"/>
              <a:t>‹#›</a:t>
            </a:fld>
            <a:endParaRPr lang="en-GB"/>
          </a:p>
        </p:txBody>
      </p:sp>
    </p:spTree>
    <p:extLst>
      <p:ext uri="{BB962C8B-B14F-4D97-AF65-F5344CB8AC3E}">
        <p14:creationId xmlns:p14="http://schemas.microsoft.com/office/powerpoint/2010/main" val="475360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DC80CB-EAD4-D648-ABE9-F06E291D031A}"/>
              </a:ext>
            </a:extLst>
          </p:cNvPr>
          <p:cNvSpPr>
            <a:spLocks noGrp="1"/>
          </p:cNvSpPr>
          <p:nvPr>
            <p:ph type="title"/>
          </p:nvPr>
        </p:nvSpPr>
        <p:spPr>
          <a:xfrm>
            <a:off x="471715" y="486456"/>
            <a:ext cx="5914571" cy="176779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0FA2A9-EEC8-5749-8DF9-EA8C14554424}"/>
              </a:ext>
            </a:extLst>
          </p:cNvPr>
          <p:cNvSpPr>
            <a:spLocks noGrp="1"/>
          </p:cNvSpPr>
          <p:nvPr>
            <p:ph idx="1"/>
          </p:nvPr>
        </p:nvSpPr>
        <p:spPr>
          <a:xfrm>
            <a:off x="471715" y="2434545"/>
            <a:ext cx="5914571" cy="58011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A47E67-1102-A843-8DA8-AC1C099885E9}"/>
              </a:ext>
            </a:extLst>
          </p:cNvPr>
          <p:cNvSpPr>
            <a:spLocks noGrp="1"/>
          </p:cNvSpPr>
          <p:nvPr>
            <p:ph type="dt" sz="half" idx="2"/>
          </p:nvPr>
        </p:nvSpPr>
        <p:spPr>
          <a:xfrm>
            <a:off x="471714" y="8474982"/>
            <a:ext cx="1543277" cy="486456"/>
          </a:xfrm>
          <a:prstGeom prst="rect">
            <a:avLst/>
          </a:prstGeom>
        </p:spPr>
        <p:txBody>
          <a:bodyPr vert="horz" lIns="91440" tIns="45720" rIns="91440" bIns="45720" rtlCol="0" anchor="ctr"/>
          <a:lstStyle>
            <a:lvl1pPr algn="l">
              <a:defRPr sz="857">
                <a:solidFill>
                  <a:schemeClr val="tx1">
                    <a:tint val="75000"/>
                  </a:schemeClr>
                </a:solidFill>
              </a:defRPr>
            </a:lvl1pPr>
          </a:lstStyle>
          <a:p>
            <a:fld id="{04E90B92-251B-1445-8238-6B530C705814}" type="datetimeFigureOut">
              <a:rPr lang="en-US" smtClean="0"/>
              <a:t>2/4/2021</a:t>
            </a:fld>
            <a:endParaRPr lang="en-US"/>
          </a:p>
        </p:txBody>
      </p:sp>
      <p:sp>
        <p:nvSpPr>
          <p:cNvPr id="5" name="Footer Placeholder 4">
            <a:extLst>
              <a:ext uri="{FF2B5EF4-FFF2-40B4-BE49-F238E27FC236}">
                <a16:creationId xmlns:a16="http://schemas.microsoft.com/office/drawing/2014/main" id="{65C8BF49-B0CF-BB49-937B-D628F2958DED}"/>
              </a:ext>
            </a:extLst>
          </p:cNvPr>
          <p:cNvSpPr>
            <a:spLocks noGrp="1"/>
          </p:cNvSpPr>
          <p:nvPr>
            <p:ph type="ftr" sz="quarter" idx="3"/>
          </p:nvPr>
        </p:nvSpPr>
        <p:spPr>
          <a:xfrm>
            <a:off x="2271260" y="8474982"/>
            <a:ext cx="2315482" cy="486456"/>
          </a:xfrm>
          <a:prstGeom prst="rect">
            <a:avLst/>
          </a:prstGeom>
        </p:spPr>
        <p:txBody>
          <a:bodyPr vert="horz" lIns="91440" tIns="45720" rIns="91440" bIns="45720" rtlCol="0" anchor="ctr"/>
          <a:lstStyle>
            <a:lvl1pPr algn="ctr">
              <a:defRPr sz="857">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4EE353-722D-294C-AAD3-88A4A9983116}"/>
              </a:ext>
            </a:extLst>
          </p:cNvPr>
          <p:cNvSpPr>
            <a:spLocks noGrp="1"/>
          </p:cNvSpPr>
          <p:nvPr>
            <p:ph type="sldNum" sz="quarter" idx="4"/>
          </p:nvPr>
        </p:nvSpPr>
        <p:spPr>
          <a:xfrm>
            <a:off x="4843010" y="8474982"/>
            <a:ext cx="1543276" cy="486456"/>
          </a:xfrm>
          <a:prstGeom prst="rect">
            <a:avLst/>
          </a:prstGeom>
        </p:spPr>
        <p:txBody>
          <a:bodyPr vert="horz" lIns="91440" tIns="45720" rIns="91440" bIns="45720" rtlCol="0" anchor="ctr"/>
          <a:lstStyle>
            <a:lvl1pPr algn="r">
              <a:defRPr sz="857">
                <a:solidFill>
                  <a:schemeClr val="tx1">
                    <a:tint val="75000"/>
                  </a:schemeClr>
                </a:solidFill>
              </a:defRPr>
            </a:lvl1pPr>
          </a:lstStyle>
          <a:p>
            <a:fld id="{C00C79E2-9D53-064C-90CA-09077B9E0ACB}" type="slidenum">
              <a:rPr lang="en-US" smtClean="0"/>
              <a:t>‹#›</a:t>
            </a:fld>
            <a:endParaRPr lang="en-US"/>
          </a:p>
        </p:txBody>
      </p:sp>
      <p:sp>
        <p:nvSpPr>
          <p:cNvPr id="7" name="Rectangle 6">
            <a:extLst>
              <a:ext uri="{FF2B5EF4-FFF2-40B4-BE49-F238E27FC236}">
                <a16:creationId xmlns:a16="http://schemas.microsoft.com/office/drawing/2014/main" id="{206B0764-79B2-5247-9A51-12D35FD4FE34}"/>
              </a:ext>
            </a:extLst>
          </p:cNvPr>
          <p:cNvSpPr/>
          <p:nvPr userDrawn="1"/>
        </p:nvSpPr>
        <p:spPr>
          <a:xfrm>
            <a:off x="1" y="-6448"/>
            <a:ext cx="6857999" cy="9150448"/>
          </a:xfrm>
          <a:prstGeom prst="rect">
            <a:avLst/>
          </a:prstGeom>
          <a:solidFill>
            <a:srgbClr val="FCB0A3"/>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65302" tIns="32651" rIns="65302" bIns="32651" rtlCol="0" anchor="ctr"/>
          <a:lstStyle/>
          <a:p>
            <a:pPr algn="ctr"/>
            <a:endParaRPr lang="en-GB" sz="1286"/>
          </a:p>
        </p:txBody>
      </p:sp>
      <p:sp>
        <p:nvSpPr>
          <p:cNvPr id="8" name="Rectangle 7">
            <a:extLst>
              <a:ext uri="{FF2B5EF4-FFF2-40B4-BE49-F238E27FC236}">
                <a16:creationId xmlns:a16="http://schemas.microsoft.com/office/drawing/2014/main" id="{504A3B42-F5D5-6C44-B5BC-E45C26C523F4}"/>
              </a:ext>
            </a:extLst>
          </p:cNvPr>
          <p:cNvSpPr/>
          <p:nvPr userDrawn="1"/>
        </p:nvSpPr>
        <p:spPr>
          <a:xfrm>
            <a:off x="91689" y="83641"/>
            <a:ext cx="6677820" cy="8959897"/>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65302" tIns="32651" rIns="65302" bIns="32651" rtlCol="0" anchor="ctr"/>
          <a:lstStyle/>
          <a:p>
            <a:pPr algn="ctr"/>
            <a:endParaRPr lang="en-GB" sz="1286"/>
          </a:p>
        </p:txBody>
      </p:sp>
    </p:spTree>
    <p:extLst>
      <p:ext uri="{BB962C8B-B14F-4D97-AF65-F5344CB8AC3E}">
        <p14:creationId xmlns:p14="http://schemas.microsoft.com/office/powerpoint/2010/main" val="3923340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UR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08CF41-D239-ED42-A8FB-B0649C6BEC2A}"/>
              </a:ext>
            </a:extLst>
          </p:cNvPr>
          <p:cNvSpPr>
            <a:spLocks noGrp="1"/>
          </p:cNvSpPr>
          <p:nvPr>
            <p:ph idx="1"/>
          </p:nvPr>
        </p:nvSpPr>
        <p:spPr>
          <a:xfrm>
            <a:off x="471715" y="2434545"/>
            <a:ext cx="5914571" cy="58011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F088B-87C2-4249-9FA3-548293B8456B}"/>
              </a:ext>
            </a:extLst>
          </p:cNvPr>
          <p:cNvSpPr>
            <a:spLocks noGrp="1"/>
          </p:cNvSpPr>
          <p:nvPr>
            <p:ph type="dt" sz="half" idx="2"/>
          </p:nvPr>
        </p:nvSpPr>
        <p:spPr>
          <a:xfrm>
            <a:off x="471714" y="8474982"/>
            <a:ext cx="1543277" cy="486456"/>
          </a:xfrm>
          <a:prstGeom prst="rect">
            <a:avLst/>
          </a:prstGeom>
        </p:spPr>
        <p:txBody>
          <a:bodyPr vert="horz" lIns="91440" tIns="45720" rIns="91440" bIns="45720" rtlCol="0" anchor="ctr"/>
          <a:lstStyle>
            <a:lvl1pPr algn="l">
              <a:defRPr sz="857">
                <a:solidFill>
                  <a:schemeClr val="tx1">
                    <a:tint val="75000"/>
                  </a:schemeClr>
                </a:solidFill>
              </a:defRPr>
            </a:lvl1pPr>
          </a:lstStyle>
          <a:p>
            <a:fld id="{3F69E651-DED8-284B-B9D3-108E49D62949}" type="datetimeFigureOut">
              <a:rPr lang="en-US" smtClean="0"/>
              <a:t>2/4/2021</a:t>
            </a:fld>
            <a:endParaRPr lang="en-US"/>
          </a:p>
        </p:txBody>
      </p:sp>
      <p:sp>
        <p:nvSpPr>
          <p:cNvPr id="5" name="Footer Placeholder 4">
            <a:extLst>
              <a:ext uri="{FF2B5EF4-FFF2-40B4-BE49-F238E27FC236}">
                <a16:creationId xmlns:a16="http://schemas.microsoft.com/office/drawing/2014/main" id="{25E82104-F3EB-CE42-9416-BD5CC55BF192}"/>
              </a:ext>
            </a:extLst>
          </p:cNvPr>
          <p:cNvSpPr>
            <a:spLocks noGrp="1"/>
          </p:cNvSpPr>
          <p:nvPr>
            <p:ph type="ftr" sz="quarter" idx="3"/>
          </p:nvPr>
        </p:nvSpPr>
        <p:spPr>
          <a:xfrm>
            <a:off x="2271260" y="8474982"/>
            <a:ext cx="2315482" cy="486456"/>
          </a:xfrm>
          <a:prstGeom prst="rect">
            <a:avLst/>
          </a:prstGeom>
        </p:spPr>
        <p:txBody>
          <a:bodyPr vert="horz" lIns="91440" tIns="45720" rIns="91440" bIns="45720" rtlCol="0" anchor="ctr"/>
          <a:lstStyle>
            <a:lvl1pPr algn="ctr">
              <a:defRPr sz="857">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0F1B28-FB2D-204C-8078-87F9B042F549}"/>
              </a:ext>
            </a:extLst>
          </p:cNvPr>
          <p:cNvSpPr>
            <a:spLocks noGrp="1"/>
          </p:cNvSpPr>
          <p:nvPr>
            <p:ph type="sldNum" sz="quarter" idx="4"/>
          </p:nvPr>
        </p:nvSpPr>
        <p:spPr>
          <a:xfrm>
            <a:off x="4843010" y="8474982"/>
            <a:ext cx="1543276" cy="486456"/>
          </a:xfrm>
          <a:prstGeom prst="rect">
            <a:avLst/>
          </a:prstGeom>
        </p:spPr>
        <p:txBody>
          <a:bodyPr vert="horz" lIns="91440" tIns="45720" rIns="91440" bIns="45720" rtlCol="0" anchor="ctr"/>
          <a:lstStyle>
            <a:lvl1pPr algn="r">
              <a:defRPr sz="857">
                <a:solidFill>
                  <a:schemeClr val="tx1">
                    <a:tint val="75000"/>
                  </a:schemeClr>
                </a:solidFill>
              </a:defRPr>
            </a:lvl1pPr>
          </a:lstStyle>
          <a:p>
            <a:fld id="{B0396398-11D6-E94A-BD58-5F0B6949EB27}" type="slidenum">
              <a:rPr lang="en-US" smtClean="0"/>
              <a:t>‹#›</a:t>
            </a:fld>
            <a:endParaRPr lang="en-US"/>
          </a:p>
        </p:txBody>
      </p:sp>
      <p:sp>
        <p:nvSpPr>
          <p:cNvPr id="7" name="Rectangle 6">
            <a:extLst>
              <a:ext uri="{FF2B5EF4-FFF2-40B4-BE49-F238E27FC236}">
                <a16:creationId xmlns:a16="http://schemas.microsoft.com/office/drawing/2014/main" id="{90572646-3B00-8C49-9AC7-0CD2C59A192F}"/>
              </a:ext>
            </a:extLst>
          </p:cNvPr>
          <p:cNvSpPr/>
          <p:nvPr userDrawn="1"/>
        </p:nvSpPr>
        <p:spPr>
          <a:xfrm>
            <a:off x="1" y="-6448"/>
            <a:ext cx="6857999" cy="9150448"/>
          </a:xfrm>
          <a:prstGeom prst="rect">
            <a:avLst/>
          </a:prstGeom>
          <a:solidFill>
            <a:srgbClr val="E6CDFF"/>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65302" tIns="32651" rIns="65302" bIns="32651" rtlCol="0" anchor="ctr"/>
          <a:lstStyle/>
          <a:p>
            <a:pPr algn="ctr"/>
            <a:endParaRPr lang="en-GB" sz="1286"/>
          </a:p>
        </p:txBody>
      </p:sp>
      <p:sp>
        <p:nvSpPr>
          <p:cNvPr id="8" name="Rectangle 7">
            <a:extLst>
              <a:ext uri="{FF2B5EF4-FFF2-40B4-BE49-F238E27FC236}">
                <a16:creationId xmlns:a16="http://schemas.microsoft.com/office/drawing/2014/main" id="{1FADD114-9CB7-9E4B-B939-42F6ECAFA73F}"/>
              </a:ext>
            </a:extLst>
          </p:cNvPr>
          <p:cNvSpPr/>
          <p:nvPr userDrawn="1"/>
        </p:nvSpPr>
        <p:spPr>
          <a:xfrm>
            <a:off x="91689" y="83641"/>
            <a:ext cx="6677820" cy="8959897"/>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65302" tIns="32651" rIns="65302" bIns="32651" rtlCol="0" anchor="ctr"/>
          <a:lstStyle/>
          <a:p>
            <a:pPr algn="ctr"/>
            <a:endParaRPr lang="en-GB" sz="1286"/>
          </a:p>
        </p:txBody>
      </p:sp>
    </p:spTree>
    <p:extLst>
      <p:ext uri="{BB962C8B-B14F-4D97-AF65-F5344CB8AC3E}">
        <p14:creationId xmlns:p14="http://schemas.microsoft.com/office/powerpoint/2010/main" val="3617670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E3AB70-ECD7-D746-8FA5-FD7E285D27F5}"/>
              </a:ext>
            </a:extLst>
          </p:cNvPr>
          <p:cNvSpPr/>
          <p:nvPr userDrawn="1"/>
        </p:nvSpPr>
        <p:spPr>
          <a:xfrm>
            <a:off x="1" y="-6448"/>
            <a:ext cx="6857999" cy="9150448"/>
          </a:xfrm>
          <a:prstGeom prst="rect">
            <a:avLst/>
          </a:prstGeom>
          <a:solidFill>
            <a:srgbClr val="94FF34"/>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65302" tIns="32651" rIns="65302" bIns="32651" rtlCol="0" anchor="ctr"/>
          <a:lstStyle/>
          <a:p>
            <a:pPr algn="ctr"/>
            <a:endParaRPr lang="en-GB" sz="1286"/>
          </a:p>
        </p:txBody>
      </p:sp>
      <p:sp>
        <p:nvSpPr>
          <p:cNvPr id="3" name="Rectangle 2">
            <a:extLst>
              <a:ext uri="{FF2B5EF4-FFF2-40B4-BE49-F238E27FC236}">
                <a16:creationId xmlns:a16="http://schemas.microsoft.com/office/drawing/2014/main" id="{937F285B-D1A4-3141-BA17-138E147526C5}"/>
              </a:ext>
            </a:extLst>
          </p:cNvPr>
          <p:cNvSpPr/>
          <p:nvPr userDrawn="1"/>
        </p:nvSpPr>
        <p:spPr>
          <a:xfrm>
            <a:off x="91689" y="83641"/>
            <a:ext cx="6677820" cy="8959897"/>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65302" tIns="32651" rIns="65302" bIns="32651" rtlCol="0" anchor="ctr"/>
          <a:lstStyle/>
          <a:p>
            <a:pPr algn="ctr"/>
            <a:endParaRPr lang="en-GB" sz="1286"/>
          </a:p>
        </p:txBody>
      </p:sp>
    </p:spTree>
    <p:extLst>
      <p:ext uri="{BB962C8B-B14F-4D97-AF65-F5344CB8AC3E}">
        <p14:creationId xmlns:p14="http://schemas.microsoft.com/office/powerpoint/2010/main" val="315850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1BBAF1-7457-4493-8F12-8206CE94F268}"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5083A7-B986-4EAA-BA22-D1C76FDE49C5}" type="slidenum">
              <a:rPr lang="en-GB" smtClean="0"/>
              <a:t>‹#›</a:t>
            </a:fld>
            <a:endParaRPr lang="en-GB"/>
          </a:p>
        </p:txBody>
      </p:sp>
    </p:spTree>
    <p:extLst>
      <p:ext uri="{BB962C8B-B14F-4D97-AF65-F5344CB8AC3E}">
        <p14:creationId xmlns:p14="http://schemas.microsoft.com/office/powerpoint/2010/main" val="1483317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1BBAF1-7457-4493-8F12-8206CE94F268}"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5083A7-B986-4EAA-BA22-D1C76FDE49C5}" type="slidenum">
              <a:rPr lang="en-GB" smtClean="0"/>
              <a:t>‹#›</a:t>
            </a:fld>
            <a:endParaRPr lang="en-GB"/>
          </a:p>
        </p:txBody>
      </p:sp>
    </p:spTree>
    <p:extLst>
      <p:ext uri="{BB962C8B-B14F-4D97-AF65-F5344CB8AC3E}">
        <p14:creationId xmlns:p14="http://schemas.microsoft.com/office/powerpoint/2010/main" val="2216009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1BBAF1-7457-4493-8F12-8206CE94F268}"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5083A7-B986-4EAA-BA22-D1C76FDE49C5}" type="slidenum">
              <a:rPr lang="en-GB" smtClean="0"/>
              <a:t>‹#›</a:t>
            </a:fld>
            <a:endParaRPr lang="en-GB"/>
          </a:p>
        </p:txBody>
      </p:sp>
    </p:spTree>
    <p:extLst>
      <p:ext uri="{BB962C8B-B14F-4D97-AF65-F5344CB8AC3E}">
        <p14:creationId xmlns:p14="http://schemas.microsoft.com/office/powerpoint/2010/main" val="301546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1BBAF1-7457-4493-8F12-8206CE94F268}" type="datetimeFigureOut">
              <a:rPr lang="en-GB" smtClean="0"/>
              <a:t>04/02/2021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5083A7-B986-4EAA-BA22-D1C76FDE49C5}" type="slidenum">
              <a:rPr lang="en-GB" smtClean="0"/>
              <a:t>‹#›</a:t>
            </a:fld>
            <a:endParaRPr lang="en-GB"/>
          </a:p>
        </p:txBody>
      </p:sp>
    </p:spTree>
    <p:extLst>
      <p:ext uri="{BB962C8B-B14F-4D97-AF65-F5344CB8AC3E}">
        <p14:creationId xmlns:p14="http://schemas.microsoft.com/office/powerpoint/2010/main" val="807976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1BBAF1-7457-4493-8F12-8206CE94F268}" type="datetimeFigureOut">
              <a:rPr lang="en-GB" smtClean="0"/>
              <a:t>04/02/2021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5083A7-B986-4EAA-BA22-D1C76FDE49C5}" type="slidenum">
              <a:rPr lang="en-GB" smtClean="0"/>
              <a:t>‹#›</a:t>
            </a:fld>
            <a:endParaRPr lang="en-GB"/>
          </a:p>
        </p:txBody>
      </p:sp>
    </p:spTree>
    <p:extLst>
      <p:ext uri="{BB962C8B-B14F-4D97-AF65-F5344CB8AC3E}">
        <p14:creationId xmlns:p14="http://schemas.microsoft.com/office/powerpoint/2010/main" val="40573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BBAF1-7457-4493-8F12-8206CE94F268}" type="datetimeFigureOut">
              <a:rPr lang="en-GB" smtClean="0"/>
              <a:t>04/02/2021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5083A7-B986-4EAA-BA22-D1C76FDE49C5}" type="slidenum">
              <a:rPr lang="en-GB" smtClean="0"/>
              <a:t>‹#›</a:t>
            </a:fld>
            <a:endParaRPr lang="en-GB"/>
          </a:p>
        </p:txBody>
      </p:sp>
    </p:spTree>
    <p:extLst>
      <p:ext uri="{BB962C8B-B14F-4D97-AF65-F5344CB8AC3E}">
        <p14:creationId xmlns:p14="http://schemas.microsoft.com/office/powerpoint/2010/main" val="4117076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E1BBAF1-7457-4493-8F12-8206CE94F268}"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5083A7-B986-4EAA-BA22-D1C76FDE49C5}" type="slidenum">
              <a:rPr lang="en-GB" smtClean="0"/>
              <a:t>‹#›</a:t>
            </a:fld>
            <a:endParaRPr lang="en-GB"/>
          </a:p>
        </p:txBody>
      </p:sp>
    </p:spTree>
    <p:extLst>
      <p:ext uri="{BB962C8B-B14F-4D97-AF65-F5344CB8AC3E}">
        <p14:creationId xmlns:p14="http://schemas.microsoft.com/office/powerpoint/2010/main" val="1366896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E1BBAF1-7457-4493-8F12-8206CE94F268}"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5083A7-B986-4EAA-BA22-D1C76FDE49C5}" type="slidenum">
              <a:rPr lang="en-GB" smtClean="0"/>
              <a:t>‹#›</a:t>
            </a:fld>
            <a:endParaRPr lang="en-GB"/>
          </a:p>
        </p:txBody>
      </p:sp>
    </p:spTree>
    <p:extLst>
      <p:ext uri="{BB962C8B-B14F-4D97-AF65-F5344CB8AC3E}">
        <p14:creationId xmlns:p14="http://schemas.microsoft.com/office/powerpoint/2010/main" val="279935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6E1BBAF1-7457-4493-8F12-8206CE94F268}" type="datetimeFigureOut">
              <a:rPr lang="en-GB" smtClean="0"/>
              <a:t>04/02/2021</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435083A7-B986-4EAA-BA22-D1C76FDE49C5}" type="slidenum">
              <a:rPr lang="en-GB" smtClean="0"/>
              <a:t>‹#›</a:t>
            </a:fld>
            <a:endParaRPr lang="en-GB"/>
          </a:p>
        </p:txBody>
      </p:sp>
    </p:spTree>
    <p:extLst>
      <p:ext uri="{BB962C8B-B14F-4D97-AF65-F5344CB8AC3E}">
        <p14:creationId xmlns:p14="http://schemas.microsoft.com/office/powerpoint/2010/main" val="2533906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video" Target="https://www.youtube.com/embed/YFdZXwE6fRE?feature=oembed" TargetMode="External"/><Relationship Id="rId4" Type="http://schemas.openxmlformats.org/officeDocument/2006/relationships/hyperlink" Target="https://www.youtube.com/watch?v=YFdZXwE6fR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EE7A-E259-41DA-A6F4-C85A7BC551E4}"/>
              </a:ext>
            </a:extLst>
          </p:cNvPr>
          <p:cNvSpPr>
            <a:spLocks noGrp="1"/>
          </p:cNvSpPr>
          <p:nvPr>
            <p:ph type="title"/>
          </p:nvPr>
        </p:nvSpPr>
        <p:spPr>
          <a:xfrm>
            <a:off x="471715" y="486456"/>
            <a:ext cx="5914571" cy="1257938"/>
          </a:xfrm>
        </p:spPr>
        <p:txBody>
          <a:bodyPr>
            <a:normAutofit/>
          </a:bodyPr>
          <a:lstStyle/>
          <a:p>
            <a:pPr algn="ctr"/>
            <a:r>
              <a:rPr lang="en-GB" sz="3857" b="1" dirty="0">
                <a:latin typeface="+mn-lt"/>
              </a:rPr>
              <a:t>Mindfulness Activities for you all to try</a:t>
            </a:r>
          </a:p>
        </p:txBody>
      </p:sp>
      <p:pic>
        <p:nvPicPr>
          <p:cNvPr id="8194" name="Picture 2" descr="10 Ways to Define Mindfulness - Mindful">
            <a:extLst>
              <a:ext uri="{FF2B5EF4-FFF2-40B4-BE49-F238E27FC236}">
                <a16:creationId xmlns:a16="http://schemas.microsoft.com/office/drawing/2014/main" id="{66A1CF2D-7DD7-4B96-A4CF-98F1ED894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857" y="2254250"/>
            <a:ext cx="6386286" cy="3992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407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2E3A3-9116-4DD3-8197-D51FE3EEFCF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B3AAB7B-0D47-4A5D-92DD-BC693502F40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B0B00F3-71D1-4F3E-A972-F81F9F87E423}"/>
              </a:ext>
            </a:extLst>
          </p:cNvPr>
          <p:cNvPicPr>
            <a:picLocks noChangeAspect="1"/>
          </p:cNvPicPr>
          <p:nvPr/>
        </p:nvPicPr>
        <p:blipFill>
          <a:blip r:embed="rId2"/>
          <a:stretch>
            <a:fillRect/>
          </a:stretch>
        </p:blipFill>
        <p:spPr>
          <a:xfrm>
            <a:off x="290541" y="240631"/>
            <a:ext cx="6276919" cy="8416913"/>
          </a:xfrm>
          <a:prstGeom prst="rect">
            <a:avLst/>
          </a:prstGeom>
        </p:spPr>
      </p:pic>
    </p:spTree>
    <p:extLst>
      <p:ext uri="{BB962C8B-B14F-4D97-AF65-F5344CB8AC3E}">
        <p14:creationId xmlns:p14="http://schemas.microsoft.com/office/powerpoint/2010/main" val="3825340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047AF2-4CF2-4ED6-9B67-A9C980D83809}"/>
              </a:ext>
            </a:extLst>
          </p:cNvPr>
          <p:cNvPicPr>
            <a:picLocks noChangeAspect="1"/>
          </p:cNvPicPr>
          <p:nvPr/>
        </p:nvPicPr>
        <p:blipFill>
          <a:blip r:embed="rId2"/>
          <a:stretch>
            <a:fillRect/>
          </a:stretch>
        </p:blipFill>
        <p:spPr>
          <a:xfrm>
            <a:off x="175997" y="172237"/>
            <a:ext cx="6535905" cy="8808477"/>
          </a:xfrm>
          <a:prstGeom prst="rect">
            <a:avLst/>
          </a:prstGeom>
        </p:spPr>
      </p:pic>
    </p:spTree>
    <p:extLst>
      <p:ext uri="{BB962C8B-B14F-4D97-AF65-F5344CB8AC3E}">
        <p14:creationId xmlns:p14="http://schemas.microsoft.com/office/powerpoint/2010/main" val="446589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D4402-408A-4C97-969F-F3DCCE54EA91}"/>
              </a:ext>
            </a:extLst>
          </p:cNvPr>
          <p:cNvSpPr>
            <a:spLocks noGrp="1"/>
          </p:cNvSpPr>
          <p:nvPr>
            <p:ph type="title"/>
          </p:nvPr>
        </p:nvSpPr>
        <p:spPr>
          <a:xfrm>
            <a:off x="471715" y="206257"/>
            <a:ext cx="5914571" cy="484664"/>
          </a:xfrm>
        </p:spPr>
        <p:txBody>
          <a:bodyPr>
            <a:noAutofit/>
          </a:bodyPr>
          <a:lstStyle/>
          <a:p>
            <a:r>
              <a:rPr lang="en-GB" sz="4286" b="1" dirty="0"/>
              <a:t>Name the Chocolate Bar!</a:t>
            </a:r>
          </a:p>
        </p:txBody>
      </p:sp>
      <p:pic>
        <p:nvPicPr>
          <p:cNvPr id="4" name="Picture 3">
            <a:extLst>
              <a:ext uri="{FF2B5EF4-FFF2-40B4-BE49-F238E27FC236}">
                <a16:creationId xmlns:a16="http://schemas.microsoft.com/office/drawing/2014/main" id="{6BB93BC8-D7DE-4486-8402-B7A6111A4FE2}"/>
              </a:ext>
            </a:extLst>
          </p:cNvPr>
          <p:cNvPicPr/>
          <p:nvPr/>
        </p:nvPicPr>
        <p:blipFill>
          <a:blip r:embed="rId2">
            <a:extLst>
              <a:ext uri="{28A0092B-C50C-407E-A947-70E740481C1C}">
                <a14:useLocalDpi xmlns:a14="http://schemas.microsoft.com/office/drawing/2010/main" val="0"/>
              </a:ext>
            </a:extLst>
          </a:blip>
          <a:stretch>
            <a:fillRect/>
          </a:stretch>
        </p:blipFill>
        <p:spPr>
          <a:xfrm>
            <a:off x="146098" y="756271"/>
            <a:ext cx="6454082" cy="8241631"/>
          </a:xfrm>
          <a:prstGeom prst="rect">
            <a:avLst/>
          </a:prstGeom>
        </p:spPr>
      </p:pic>
    </p:spTree>
    <p:extLst>
      <p:ext uri="{BB962C8B-B14F-4D97-AF65-F5344CB8AC3E}">
        <p14:creationId xmlns:p14="http://schemas.microsoft.com/office/powerpoint/2010/main" val="2054342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DA4D-943F-4848-9D8F-87F6C7CC398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AAAECC0-4A8C-42F0-8C7B-71392C009F1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B3DF206-BE41-4F8A-99DA-0A4AC0B730DD}"/>
              </a:ext>
            </a:extLst>
          </p:cNvPr>
          <p:cNvPicPr>
            <a:picLocks noChangeAspect="1"/>
          </p:cNvPicPr>
          <p:nvPr/>
        </p:nvPicPr>
        <p:blipFill>
          <a:blip r:embed="rId2"/>
          <a:stretch>
            <a:fillRect/>
          </a:stretch>
        </p:blipFill>
        <p:spPr>
          <a:xfrm>
            <a:off x="114586" y="91848"/>
            <a:ext cx="6614504" cy="8906054"/>
          </a:xfrm>
          <a:prstGeom prst="rect">
            <a:avLst/>
          </a:prstGeom>
        </p:spPr>
      </p:pic>
    </p:spTree>
    <p:extLst>
      <p:ext uri="{BB962C8B-B14F-4D97-AF65-F5344CB8AC3E}">
        <p14:creationId xmlns:p14="http://schemas.microsoft.com/office/powerpoint/2010/main" val="2996074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8B3173-9493-443B-BB6E-0EBDD207259C}"/>
              </a:ext>
            </a:extLst>
          </p:cNvPr>
          <p:cNvSpPr txBox="1"/>
          <p:nvPr/>
        </p:nvSpPr>
        <p:spPr>
          <a:xfrm>
            <a:off x="85147" y="745256"/>
            <a:ext cx="6582993" cy="7769178"/>
          </a:xfrm>
          <a:prstGeom prst="rect">
            <a:avLst/>
          </a:prstGeom>
          <a:noFill/>
        </p:spPr>
        <p:txBody>
          <a:bodyPr wrap="square" rtlCol="0">
            <a:spAutoFit/>
          </a:bodyPr>
          <a:lstStyle/>
          <a:p>
            <a:pPr algn="l" fontAlgn="base"/>
            <a:r>
              <a:rPr lang="en-GB" dirty="0">
                <a:solidFill>
                  <a:srgbClr val="141414"/>
                </a:solidFill>
              </a:rPr>
              <a:t>1. How many teeth does an adult human have?</a:t>
            </a:r>
          </a:p>
          <a:p>
            <a:pPr algn="l" fontAlgn="base"/>
            <a:r>
              <a:rPr lang="en-GB" dirty="0">
                <a:solidFill>
                  <a:srgbClr val="141414"/>
                </a:solidFill>
              </a:rPr>
              <a:t>2. What is the largest bird of prey in the world?</a:t>
            </a:r>
          </a:p>
          <a:p>
            <a:pPr algn="l" fontAlgn="base"/>
            <a:r>
              <a:rPr lang="en-GB" dirty="0">
                <a:solidFill>
                  <a:srgbClr val="141414"/>
                </a:solidFill>
              </a:rPr>
              <a:t>3. In which sport would you use a shuttlecock?</a:t>
            </a:r>
          </a:p>
          <a:p>
            <a:pPr algn="l" fontAlgn="base"/>
            <a:r>
              <a:rPr lang="en-GB" dirty="0">
                <a:solidFill>
                  <a:srgbClr val="141414"/>
                </a:solidFill>
              </a:rPr>
              <a:t>4. Who is fifth in line to the British throne?</a:t>
            </a:r>
          </a:p>
          <a:p>
            <a:pPr algn="l" fontAlgn="base"/>
            <a:r>
              <a:rPr lang="en-GB" dirty="0">
                <a:solidFill>
                  <a:srgbClr val="141414"/>
                </a:solidFill>
              </a:rPr>
              <a:t>5. What is the biggest state in America?</a:t>
            </a:r>
          </a:p>
          <a:p>
            <a:pPr algn="l" fontAlgn="base"/>
            <a:r>
              <a:rPr lang="en-GB" dirty="0">
                <a:solidFill>
                  <a:srgbClr val="141414"/>
                </a:solidFill>
              </a:rPr>
              <a:t>7. What is the capital of Hawaii?</a:t>
            </a:r>
          </a:p>
          <a:p>
            <a:pPr algn="l" fontAlgn="base"/>
            <a:r>
              <a:rPr lang="en-GB" dirty="0">
                <a:solidFill>
                  <a:srgbClr val="141414"/>
                </a:solidFill>
              </a:rPr>
              <a:t>8. Enchiladas originated in which country?</a:t>
            </a:r>
          </a:p>
          <a:p>
            <a:pPr algn="l" fontAlgn="base"/>
            <a:r>
              <a:rPr lang="en-GB" dirty="0">
                <a:solidFill>
                  <a:srgbClr val="141414"/>
                </a:solidFill>
              </a:rPr>
              <a:t>9. In Dirty Dancing, what is Baby's first name?</a:t>
            </a:r>
          </a:p>
          <a:p>
            <a:pPr algn="l" fontAlgn="base"/>
            <a:r>
              <a:rPr lang="en-GB" dirty="0">
                <a:solidFill>
                  <a:srgbClr val="141414"/>
                </a:solidFill>
              </a:rPr>
              <a:t>10. How many eggs does the average chicken lay per year?</a:t>
            </a:r>
          </a:p>
          <a:p>
            <a:pPr algn="l" fontAlgn="base"/>
            <a:r>
              <a:rPr lang="en-GB" dirty="0">
                <a:solidFill>
                  <a:srgbClr val="141414"/>
                </a:solidFill>
              </a:rPr>
              <a:t>12. What is a group of lions called?</a:t>
            </a:r>
          </a:p>
          <a:p>
            <a:pPr algn="l" fontAlgn="base"/>
            <a:r>
              <a:rPr lang="en-GB" dirty="0">
                <a:solidFill>
                  <a:srgbClr val="141414"/>
                </a:solidFill>
              </a:rPr>
              <a:t>13. Where would you find the River Thames?</a:t>
            </a:r>
          </a:p>
          <a:p>
            <a:pPr algn="l" fontAlgn="base"/>
            <a:r>
              <a:rPr lang="en-GB" dirty="0">
                <a:solidFill>
                  <a:srgbClr val="141414"/>
                </a:solidFill>
              </a:rPr>
              <a:t>14. What animal alive today is even bigger than a dinosaur?</a:t>
            </a:r>
          </a:p>
          <a:p>
            <a:pPr algn="l" fontAlgn="base"/>
            <a:r>
              <a:rPr lang="en-GB" dirty="0">
                <a:solidFill>
                  <a:srgbClr val="141414"/>
                </a:solidFill>
              </a:rPr>
              <a:t>15. What alcohol do you traditionally use to flame a Christmas pudding?</a:t>
            </a:r>
          </a:p>
          <a:p>
            <a:pPr algn="l" fontAlgn="base"/>
            <a:r>
              <a:rPr lang="en-GB" dirty="0">
                <a:solidFill>
                  <a:srgbClr val="141414"/>
                </a:solidFill>
              </a:rPr>
              <a:t>16. What is a baby kangaroo called?</a:t>
            </a:r>
          </a:p>
          <a:p>
            <a:pPr algn="l" fontAlgn="base"/>
            <a:r>
              <a:rPr lang="en-GB" dirty="0">
                <a:solidFill>
                  <a:srgbClr val="141414"/>
                </a:solidFill>
              </a:rPr>
              <a:t>17.What year did Rihanna achieve global success with the mega-hit 'Umbrella’?</a:t>
            </a:r>
          </a:p>
          <a:p>
            <a:pPr algn="l" fontAlgn="base"/>
            <a:r>
              <a:rPr lang="en-GB" dirty="0">
                <a:solidFill>
                  <a:srgbClr val="141414"/>
                </a:solidFill>
              </a:rPr>
              <a:t>18. Name the slowest animal in the world.</a:t>
            </a:r>
          </a:p>
          <a:p>
            <a:pPr algn="l" fontAlgn="base"/>
            <a:r>
              <a:rPr lang="en-GB" dirty="0">
                <a:solidFill>
                  <a:srgbClr val="141414"/>
                </a:solidFill>
              </a:rPr>
              <a:t>19. Is the sun a star or a planet?</a:t>
            </a:r>
          </a:p>
          <a:p>
            <a:pPr algn="l" fontAlgn="base"/>
            <a:r>
              <a:rPr lang="en-GB" dirty="0">
                <a:solidFill>
                  <a:srgbClr val="141414"/>
                </a:solidFill>
              </a:rPr>
              <a:t>20. What are the names of Harry Potter’s parents?</a:t>
            </a:r>
          </a:p>
          <a:p>
            <a:pPr algn="l" fontAlgn="base"/>
            <a:r>
              <a:rPr lang="en-GB" dirty="0">
                <a:solidFill>
                  <a:srgbClr val="141414"/>
                </a:solidFill>
              </a:rPr>
              <a:t>22. What is the capital city of Spain?</a:t>
            </a:r>
          </a:p>
          <a:p>
            <a:pPr algn="l" fontAlgn="base"/>
            <a:r>
              <a:rPr lang="en-GB" dirty="0">
                <a:solidFill>
                  <a:srgbClr val="141414"/>
                </a:solidFill>
              </a:rPr>
              <a:t>23. How many legs does a lobster have?</a:t>
            </a:r>
          </a:p>
          <a:p>
            <a:pPr algn="l" fontAlgn="base"/>
            <a:r>
              <a:rPr lang="en-GB" dirty="0">
                <a:solidFill>
                  <a:srgbClr val="141414"/>
                </a:solidFill>
              </a:rPr>
              <a:t>26. What's the best selling book of all time?</a:t>
            </a:r>
          </a:p>
          <a:p>
            <a:pPr algn="l" fontAlgn="base"/>
            <a:r>
              <a:rPr lang="en-GB" dirty="0">
                <a:solidFill>
                  <a:srgbClr val="141414"/>
                </a:solidFill>
              </a:rPr>
              <a:t>27. In which English county is the town of Stevenage?</a:t>
            </a:r>
          </a:p>
          <a:p>
            <a:pPr algn="l" fontAlgn="base"/>
            <a:r>
              <a:rPr lang="en-GB" dirty="0">
                <a:solidFill>
                  <a:srgbClr val="141414"/>
                </a:solidFill>
              </a:rPr>
              <a:t>28. Botany is the study of what?</a:t>
            </a:r>
          </a:p>
          <a:p>
            <a:pPr algn="l" fontAlgn="base"/>
            <a:r>
              <a:rPr lang="en-GB" dirty="0">
                <a:solidFill>
                  <a:srgbClr val="141414"/>
                </a:solidFill>
              </a:rPr>
              <a:t>29. To the tip - how tall is the Eiffel Tower?</a:t>
            </a:r>
          </a:p>
          <a:p>
            <a:pPr algn="l" fontAlgn="base"/>
            <a:endParaRPr lang="en-GB" sz="1286" dirty="0">
              <a:solidFill>
                <a:srgbClr val="141414"/>
              </a:solidFill>
              <a:latin typeface="Open Sans"/>
            </a:endParaRPr>
          </a:p>
          <a:p>
            <a:endParaRPr lang="en-GB" sz="1286" dirty="0"/>
          </a:p>
        </p:txBody>
      </p:sp>
      <p:sp>
        <p:nvSpPr>
          <p:cNvPr id="5" name="TextBox 4">
            <a:extLst>
              <a:ext uri="{FF2B5EF4-FFF2-40B4-BE49-F238E27FC236}">
                <a16:creationId xmlns:a16="http://schemas.microsoft.com/office/drawing/2014/main" id="{FE867789-E484-42A0-973E-754AB377519F}"/>
              </a:ext>
            </a:extLst>
          </p:cNvPr>
          <p:cNvSpPr txBox="1"/>
          <p:nvPr/>
        </p:nvSpPr>
        <p:spPr>
          <a:xfrm>
            <a:off x="154692" y="154692"/>
            <a:ext cx="6582992" cy="461665"/>
          </a:xfrm>
          <a:prstGeom prst="rect">
            <a:avLst/>
          </a:prstGeom>
          <a:noFill/>
        </p:spPr>
        <p:txBody>
          <a:bodyPr wrap="square" rtlCol="0">
            <a:spAutoFit/>
          </a:bodyPr>
          <a:lstStyle/>
          <a:p>
            <a:pPr algn="ctr"/>
            <a:r>
              <a:rPr lang="en-GB" sz="2400" b="1" dirty="0" smtClean="0"/>
              <a:t>School </a:t>
            </a:r>
            <a:r>
              <a:rPr lang="en-GB" sz="2400" b="1" dirty="0"/>
              <a:t>Quiz! </a:t>
            </a:r>
            <a:r>
              <a:rPr lang="en-GB" sz="2400" b="1" dirty="0">
                <a:sym typeface="Wingdings" panose="05000000000000000000" pitchFamily="2" charset="2"/>
              </a:rPr>
              <a:t></a:t>
            </a:r>
            <a:endParaRPr lang="en-GB" sz="2400" b="1" dirty="0"/>
          </a:p>
        </p:txBody>
      </p:sp>
    </p:spTree>
    <p:extLst>
      <p:ext uri="{BB962C8B-B14F-4D97-AF65-F5344CB8AC3E}">
        <p14:creationId xmlns:p14="http://schemas.microsoft.com/office/powerpoint/2010/main" val="2527414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051A11-1323-1144-ACAC-9EB8697255F8}"/>
              </a:ext>
            </a:extLst>
          </p:cNvPr>
          <p:cNvPicPr>
            <a:picLocks noChangeAspect="1"/>
          </p:cNvPicPr>
          <p:nvPr/>
        </p:nvPicPr>
        <p:blipFill>
          <a:blip r:embed="rId3"/>
          <a:stretch>
            <a:fillRect/>
          </a:stretch>
        </p:blipFill>
        <p:spPr>
          <a:xfrm>
            <a:off x="97314" y="115933"/>
            <a:ext cx="6663373" cy="8898316"/>
          </a:xfrm>
          <a:prstGeom prst="rect">
            <a:avLst/>
          </a:prstGeom>
        </p:spPr>
      </p:pic>
      <p:pic>
        <p:nvPicPr>
          <p:cNvPr id="40" name="Picture 39" descr="QUENTIN-SERENA-SAM-SARAH.png">
            <a:extLst>
              <a:ext uri="{FF2B5EF4-FFF2-40B4-BE49-F238E27FC236}">
                <a16:creationId xmlns:a16="http://schemas.microsoft.com/office/drawing/2014/main" id="{93310FEE-6F81-C845-A0F7-A368CFDECE8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9193" y="115933"/>
            <a:ext cx="630022" cy="512052"/>
          </a:xfrm>
          <a:prstGeom prst="rect">
            <a:avLst/>
          </a:prstGeom>
        </p:spPr>
      </p:pic>
      <p:pic>
        <p:nvPicPr>
          <p:cNvPr id="39" name="Picture 2">
            <a:extLst>
              <a:ext uri="{FF2B5EF4-FFF2-40B4-BE49-F238E27FC236}">
                <a16:creationId xmlns:a16="http://schemas.microsoft.com/office/drawing/2014/main" id="{30931884-B813-9041-A221-A6EC359AFDB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59192" y="332174"/>
            <a:ext cx="682324" cy="19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0" descr="QUENTIN-SERENA-SAM-SARAH.png">
            <a:extLst>
              <a:ext uri="{FF2B5EF4-FFF2-40B4-BE49-F238E27FC236}">
                <a16:creationId xmlns:a16="http://schemas.microsoft.com/office/drawing/2014/main" id="{3EA59235-5428-DA4D-ABC0-C498402524F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028148" y="129752"/>
            <a:ext cx="630022" cy="512052"/>
          </a:xfrm>
          <a:prstGeom prst="rect">
            <a:avLst/>
          </a:prstGeom>
        </p:spPr>
      </p:pic>
      <p:pic>
        <p:nvPicPr>
          <p:cNvPr id="42" name="Picture 2">
            <a:extLst>
              <a:ext uri="{FF2B5EF4-FFF2-40B4-BE49-F238E27FC236}">
                <a16:creationId xmlns:a16="http://schemas.microsoft.com/office/drawing/2014/main" id="{39D0D6FB-AA84-8340-B9E1-B06A45487B54}"/>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028148" y="345993"/>
            <a:ext cx="682324" cy="19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6" name="Table 6">
            <a:extLst>
              <a:ext uri="{FF2B5EF4-FFF2-40B4-BE49-F238E27FC236}">
                <a16:creationId xmlns:a16="http://schemas.microsoft.com/office/drawing/2014/main" id="{65E36391-60E3-B649-9B9B-578485997DC2}"/>
              </a:ext>
            </a:extLst>
          </p:cNvPr>
          <p:cNvGraphicFramePr>
            <a:graphicFrameLocks noGrp="1"/>
          </p:cNvGraphicFramePr>
          <p:nvPr/>
        </p:nvGraphicFramePr>
        <p:xfrm>
          <a:off x="502917" y="799412"/>
          <a:ext cx="5960171" cy="3899501"/>
        </p:xfrm>
        <a:graphic>
          <a:graphicData uri="http://schemas.openxmlformats.org/drawingml/2006/table">
            <a:tbl>
              <a:tblPr firstRow="1" bandRow="1"/>
              <a:tblGrid>
                <a:gridCol w="1986724">
                  <a:extLst>
                    <a:ext uri="{9D8B030D-6E8A-4147-A177-3AD203B41FA5}">
                      <a16:colId xmlns:a16="http://schemas.microsoft.com/office/drawing/2014/main" val="1168349956"/>
                    </a:ext>
                  </a:extLst>
                </a:gridCol>
                <a:gridCol w="1999569">
                  <a:extLst>
                    <a:ext uri="{9D8B030D-6E8A-4147-A177-3AD203B41FA5}">
                      <a16:colId xmlns:a16="http://schemas.microsoft.com/office/drawing/2014/main" val="917710963"/>
                    </a:ext>
                  </a:extLst>
                </a:gridCol>
                <a:gridCol w="1973878">
                  <a:extLst>
                    <a:ext uri="{9D8B030D-6E8A-4147-A177-3AD203B41FA5}">
                      <a16:colId xmlns:a16="http://schemas.microsoft.com/office/drawing/2014/main" val="2336354451"/>
                    </a:ext>
                  </a:extLst>
                </a:gridCol>
              </a:tblGrid>
              <a:tr h="766496">
                <a:tc>
                  <a:txBody>
                    <a:bodyPr/>
                    <a:lstStyle/>
                    <a:p>
                      <a:r>
                        <a:rPr lang="en-GB" sz="1000" b="1" u="sng" dirty="0">
                          <a:solidFill>
                            <a:srgbClr val="00B0F0"/>
                          </a:solidFill>
                        </a:rPr>
                        <a:t>Day</a:t>
                      </a:r>
                      <a:r>
                        <a:rPr lang="en-GB" sz="1000" b="1" u="sng" baseline="0" dirty="0">
                          <a:solidFill>
                            <a:srgbClr val="00B0F0"/>
                          </a:solidFill>
                        </a:rPr>
                        <a:t> 1</a:t>
                      </a:r>
                      <a:r>
                        <a:rPr lang="en-GB" sz="1000" b="1" u="sng" dirty="0">
                          <a:solidFill>
                            <a:srgbClr val="00B0F0"/>
                          </a:solidFill>
                        </a:rPr>
                        <a:t> </a:t>
                      </a:r>
                    </a:p>
                    <a:p>
                      <a:r>
                        <a:rPr lang="en-GB" sz="1000" b="1" u="none" dirty="0">
                          <a:solidFill>
                            <a:schemeClr val="tx1"/>
                          </a:solidFill>
                        </a:rPr>
                        <a:t>Smile</a:t>
                      </a:r>
                      <a:r>
                        <a:rPr lang="en-GB" sz="1000" b="1" u="none" baseline="0" dirty="0">
                          <a:solidFill>
                            <a:schemeClr val="tx1"/>
                          </a:solidFill>
                        </a:rPr>
                        <a:t> and say good morning to everyone in your household.</a:t>
                      </a:r>
                      <a:endParaRPr lang="en-GB" sz="1000" b="1" u="none" dirty="0">
                        <a:solidFill>
                          <a:schemeClr val="tx1"/>
                        </a:solidFill>
                      </a:endParaRPr>
                    </a:p>
                  </a:txBody>
                  <a:tcPr marL="65314" marR="65314" marT="32657" marB="32657">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dirty="0">
                          <a:solidFill>
                            <a:srgbClr val="FF0000"/>
                          </a:solidFill>
                        </a:rPr>
                        <a:t>Day 2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none" dirty="0">
                          <a:solidFill>
                            <a:schemeClr val="tx1"/>
                          </a:solidFill>
                        </a:rPr>
                        <a:t>Take</a:t>
                      </a:r>
                      <a:r>
                        <a:rPr lang="en-GB" sz="1000" b="1" u="none" baseline="0" dirty="0">
                          <a:solidFill>
                            <a:schemeClr val="tx1"/>
                          </a:solidFill>
                        </a:rPr>
                        <a:t> 5 minutes to w</a:t>
                      </a:r>
                      <a:r>
                        <a:rPr lang="en-GB" sz="1000" b="1" u="none" dirty="0">
                          <a:solidFill>
                            <a:schemeClr val="tx1"/>
                          </a:solidFill>
                        </a:rPr>
                        <a:t>rite down your feelings today.</a:t>
                      </a:r>
                    </a:p>
                  </a:txBody>
                  <a:tcPr marL="65314" marR="65314" marT="32657" marB="32657">
                    <a:solidFill>
                      <a:schemeClr val="bg1"/>
                    </a:solidFill>
                  </a:tcPr>
                </a:tc>
                <a:tc>
                  <a:txBody>
                    <a:bodyPr/>
                    <a:lstStyle/>
                    <a:p>
                      <a:r>
                        <a:rPr lang="en-GB" sz="1000" b="1" u="sng" dirty="0">
                          <a:solidFill>
                            <a:srgbClr val="00B0F0"/>
                          </a:solidFill>
                        </a:rPr>
                        <a:t>Day 3</a:t>
                      </a:r>
                    </a:p>
                    <a:p>
                      <a:r>
                        <a:rPr lang="en-GB" sz="1000" b="1" u="none" dirty="0">
                          <a:solidFill>
                            <a:schemeClr val="tx1"/>
                          </a:solidFill>
                        </a:rPr>
                        <a:t>Do</a:t>
                      </a:r>
                      <a:r>
                        <a:rPr lang="en-GB" sz="1000" b="1" u="none" baseline="0" dirty="0">
                          <a:solidFill>
                            <a:schemeClr val="tx1"/>
                          </a:solidFill>
                        </a:rPr>
                        <a:t> 20 Jumping Jacks and 50 knee ups.  </a:t>
                      </a:r>
                      <a:endParaRPr lang="en-GB" sz="1000" b="1" u="none" dirty="0">
                        <a:solidFill>
                          <a:schemeClr val="tx1"/>
                        </a:solidFill>
                      </a:endParaRPr>
                    </a:p>
                  </a:txBody>
                  <a:tcPr marL="65314" marR="65314" marT="32657" marB="32657">
                    <a:solidFill>
                      <a:schemeClr val="bg1"/>
                    </a:solidFill>
                  </a:tcPr>
                </a:tc>
                <a:extLst>
                  <a:ext uri="{0D108BD9-81ED-4DB2-BD59-A6C34878D82A}">
                    <a16:rowId xmlns:a16="http://schemas.microsoft.com/office/drawing/2014/main" val="1899744116"/>
                  </a:ext>
                </a:extLst>
              </a:tr>
              <a:tr h="766496">
                <a:tc>
                  <a:txBody>
                    <a:bodyPr/>
                    <a:lstStyle/>
                    <a:p>
                      <a:r>
                        <a:rPr lang="en-GB" sz="1000" b="1" u="sng" dirty="0">
                          <a:solidFill>
                            <a:srgbClr val="00B0F0"/>
                          </a:solidFill>
                        </a:rPr>
                        <a:t>Day 4</a:t>
                      </a:r>
                    </a:p>
                    <a:p>
                      <a:r>
                        <a:rPr lang="en-GB" sz="1000" b="1" u="none" dirty="0">
                          <a:solidFill>
                            <a:schemeClr val="tx1"/>
                          </a:solidFill>
                        </a:rPr>
                        <a:t>Visit an</a:t>
                      </a:r>
                      <a:r>
                        <a:rPr lang="en-GB" sz="1000" b="1" u="none" baseline="0" dirty="0">
                          <a:solidFill>
                            <a:schemeClr val="tx1"/>
                          </a:solidFill>
                        </a:rPr>
                        <a:t> a</a:t>
                      </a:r>
                      <a:r>
                        <a:rPr lang="en-GB" sz="1000" b="1" u="none" dirty="0">
                          <a:solidFill>
                            <a:schemeClr val="tx1"/>
                          </a:solidFill>
                        </a:rPr>
                        <a:t>rt</a:t>
                      </a:r>
                      <a:r>
                        <a:rPr lang="en-GB" sz="1000" b="1" u="none" baseline="0" dirty="0">
                          <a:solidFill>
                            <a:schemeClr val="tx1"/>
                          </a:solidFill>
                        </a:rPr>
                        <a:t> gallery</a:t>
                      </a:r>
                      <a:r>
                        <a:rPr lang="en-GB" sz="1000" b="1" u="none" dirty="0">
                          <a:solidFill>
                            <a:schemeClr val="tx1"/>
                          </a:solidFill>
                        </a:rPr>
                        <a:t>! Go online and explore the collections online.</a:t>
                      </a:r>
                    </a:p>
                  </a:txBody>
                  <a:tcPr marL="65314" marR="65314" marT="32657" marB="32657">
                    <a:solidFill>
                      <a:schemeClr val="bg1"/>
                    </a:solidFill>
                  </a:tcPr>
                </a:tc>
                <a:tc>
                  <a:txBody>
                    <a:bodyPr/>
                    <a:lstStyle/>
                    <a:p>
                      <a:r>
                        <a:rPr lang="en-GB" sz="1000" b="1" u="sng" dirty="0">
                          <a:solidFill>
                            <a:srgbClr val="FF0000"/>
                          </a:solidFill>
                        </a:rPr>
                        <a:t>Day 5</a:t>
                      </a:r>
                    </a:p>
                    <a:p>
                      <a:r>
                        <a:rPr lang="en-GB" sz="1000" b="1" u="none" dirty="0">
                          <a:solidFill>
                            <a:schemeClr val="tx1"/>
                          </a:solidFill>
                        </a:rPr>
                        <a:t>Reply</a:t>
                      </a:r>
                      <a:r>
                        <a:rPr lang="en-GB" sz="1000" b="1" u="none" baseline="0" dirty="0">
                          <a:solidFill>
                            <a:schemeClr val="tx1"/>
                          </a:solidFill>
                        </a:rPr>
                        <a:t> to a pen pal or to someone you have not spoken to in a </a:t>
                      </a:r>
                    </a:p>
                    <a:p>
                      <a:r>
                        <a:rPr lang="en-GB" sz="1000" b="1" u="none" baseline="0" dirty="0">
                          <a:solidFill>
                            <a:schemeClr val="tx1"/>
                          </a:solidFill>
                        </a:rPr>
                        <a:t>long time.</a:t>
                      </a:r>
                      <a:endParaRPr lang="en-GB" sz="1100" b="1" u="none" dirty="0">
                        <a:solidFill>
                          <a:schemeClr val="tx1"/>
                        </a:solidFill>
                      </a:endParaRPr>
                    </a:p>
                  </a:txBody>
                  <a:tcPr marL="65314" marR="65314" marT="32657" marB="32657">
                    <a:solidFill>
                      <a:schemeClr val="bg1"/>
                    </a:solidFill>
                  </a:tcPr>
                </a:tc>
                <a:tc>
                  <a:txBody>
                    <a:bodyPr/>
                    <a:lstStyle/>
                    <a:p>
                      <a:r>
                        <a:rPr lang="en-GB" sz="1000" b="1" u="sng" dirty="0">
                          <a:solidFill>
                            <a:srgbClr val="00B0F0"/>
                          </a:solidFill>
                        </a:rPr>
                        <a:t>Day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tx1"/>
                          </a:solidFill>
                          <a:effectLst/>
                          <a:uLnTx/>
                          <a:uFillTx/>
                          <a:latin typeface="+mn-lt"/>
                          <a:ea typeface="+mn-ea"/>
                          <a:cs typeface="+mn-cs"/>
                        </a:rPr>
                        <a:t>Design a pair of trainers or shoes.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chemeClr val="tx1"/>
                        </a:solidFill>
                        <a:effectLst/>
                        <a:uLnTx/>
                        <a:uFillTx/>
                        <a:latin typeface="+mn-lt"/>
                        <a:ea typeface="+mn-ea"/>
                        <a:cs typeface="+mn-cs"/>
                      </a:endParaRPr>
                    </a:p>
                  </a:txBody>
                  <a:tcPr marL="65314" marR="65314" marT="32657" marB="32657">
                    <a:solidFill>
                      <a:schemeClr val="bg1"/>
                    </a:solidFill>
                  </a:tcPr>
                </a:tc>
                <a:extLst>
                  <a:ext uri="{0D108BD9-81ED-4DB2-BD59-A6C34878D82A}">
                    <a16:rowId xmlns:a16="http://schemas.microsoft.com/office/drawing/2014/main" val="1371944433"/>
                  </a:ext>
                </a:extLst>
              </a:tr>
              <a:tr h="747750">
                <a:tc>
                  <a:txBody>
                    <a:bodyPr/>
                    <a:lstStyle/>
                    <a:p>
                      <a:r>
                        <a:rPr lang="en-GB" sz="1000" b="1" u="sng" dirty="0">
                          <a:solidFill>
                            <a:srgbClr val="00B0F0"/>
                          </a:solidFill>
                        </a:rPr>
                        <a:t>Day 7</a:t>
                      </a:r>
                    </a:p>
                    <a:p>
                      <a:r>
                        <a:rPr lang="en-GB" sz="1000" b="1" u="none" dirty="0">
                          <a:solidFill>
                            <a:schemeClr val="tx1"/>
                          </a:solidFill>
                        </a:rPr>
                        <a:t>Read</a:t>
                      </a:r>
                      <a:r>
                        <a:rPr lang="en-GB" sz="1000" b="1" u="none" baseline="0" dirty="0">
                          <a:solidFill>
                            <a:schemeClr val="tx1"/>
                          </a:solidFill>
                        </a:rPr>
                        <a:t> 20 pages from the book you are reading or start a book</a:t>
                      </a:r>
                      <a:endParaRPr lang="en-GB" sz="1000" b="1" u="none" dirty="0">
                        <a:solidFill>
                          <a:schemeClr val="tx1"/>
                        </a:solidFill>
                      </a:endParaRPr>
                    </a:p>
                  </a:txBody>
                  <a:tcPr marL="65314" marR="65314" marT="32657" marB="32657">
                    <a:solidFill>
                      <a:schemeClr val="bg1"/>
                    </a:solidFill>
                  </a:tcPr>
                </a:tc>
                <a:tc>
                  <a:txBody>
                    <a:bodyPr/>
                    <a:lstStyle/>
                    <a:p>
                      <a:r>
                        <a:rPr lang="en-GB" sz="1000" b="1" u="sng" dirty="0">
                          <a:solidFill>
                            <a:srgbClr val="FF0000"/>
                          </a:solidFill>
                        </a:rPr>
                        <a:t>Day 8</a:t>
                      </a:r>
                    </a:p>
                    <a:p>
                      <a:r>
                        <a:rPr lang="en-GB" sz="1000" b="1" u="none" dirty="0">
                          <a:solidFill>
                            <a:schemeClr val="tx1"/>
                          </a:solidFill>
                        </a:rPr>
                        <a:t>Come up with a 10 question multiple choice quiz</a:t>
                      </a:r>
                    </a:p>
                  </a:txBody>
                  <a:tcPr marL="65314" marR="65314" marT="32657" marB="32657">
                    <a:solidFill>
                      <a:schemeClr val="bg1"/>
                    </a:solidFill>
                  </a:tcPr>
                </a:tc>
                <a:tc>
                  <a:txBody>
                    <a:bodyPr/>
                    <a:lstStyle/>
                    <a:p>
                      <a:r>
                        <a:rPr lang="en-GB" sz="1000" b="1" u="sng" dirty="0">
                          <a:solidFill>
                            <a:srgbClr val="00B0F0"/>
                          </a:solidFill>
                        </a:rPr>
                        <a:t>Day 9</a:t>
                      </a:r>
                    </a:p>
                    <a:p>
                      <a:r>
                        <a:rPr lang="en-GB" sz="1000" b="1" u="none" dirty="0">
                          <a:solidFill>
                            <a:schemeClr val="tx1"/>
                          </a:solidFill>
                        </a:rPr>
                        <a:t>Listen to your favourite song and dance around the room.</a:t>
                      </a:r>
                    </a:p>
                  </a:txBody>
                  <a:tcPr marL="65314" marR="65314" marT="32657" marB="32657">
                    <a:solidFill>
                      <a:schemeClr val="bg1"/>
                    </a:solidFill>
                  </a:tcPr>
                </a:tc>
                <a:extLst>
                  <a:ext uri="{0D108BD9-81ED-4DB2-BD59-A6C34878D82A}">
                    <a16:rowId xmlns:a16="http://schemas.microsoft.com/office/drawing/2014/main" val="3142795386"/>
                  </a:ext>
                </a:extLst>
              </a:tr>
              <a:tr h="847458">
                <a:tc>
                  <a:txBody>
                    <a:bodyPr/>
                    <a:lstStyle/>
                    <a:p>
                      <a:r>
                        <a:rPr lang="en-GB" sz="1000" b="1" u="sng" dirty="0">
                          <a:solidFill>
                            <a:srgbClr val="00B0F0"/>
                          </a:solidFill>
                        </a:rPr>
                        <a:t>Day 10</a:t>
                      </a:r>
                    </a:p>
                    <a:p>
                      <a:r>
                        <a:rPr lang="en-GB" sz="1000" b="1" u="none" dirty="0">
                          <a:solidFill>
                            <a:schemeClr val="tx1"/>
                          </a:solidFill>
                        </a:rPr>
                        <a:t>Go</a:t>
                      </a:r>
                      <a:r>
                        <a:rPr lang="en-GB" sz="1000" b="1" u="none" baseline="0" dirty="0">
                          <a:solidFill>
                            <a:schemeClr val="tx1"/>
                          </a:solidFill>
                        </a:rPr>
                        <a:t> to bed 1 hour earlier tonight to wake up 1 hour earlier tomorrow.</a:t>
                      </a:r>
                      <a:endParaRPr lang="en-GB" sz="1000" b="1" u="none" dirty="0">
                        <a:solidFill>
                          <a:schemeClr val="tx1"/>
                        </a:solidFill>
                      </a:endParaRPr>
                    </a:p>
                  </a:txBody>
                  <a:tcPr marL="65314" marR="65314" marT="32657" marB="32657">
                    <a:solidFill>
                      <a:schemeClr val="bg1"/>
                    </a:solidFill>
                  </a:tcPr>
                </a:tc>
                <a:tc>
                  <a:txBody>
                    <a:bodyPr/>
                    <a:lstStyle/>
                    <a:p>
                      <a:r>
                        <a:rPr lang="en-GB" sz="1000" b="1" u="sng" dirty="0">
                          <a:solidFill>
                            <a:srgbClr val="FF0000"/>
                          </a:solidFill>
                        </a:rPr>
                        <a:t>Day 11</a:t>
                      </a:r>
                    </a:p>
                    <a:p>
                      <a:r>
                        <a:rPr lang="en-GB" sz="1000" b="1" u="none" dirty="0">
                          <a:solidFill>
                            <a:schemeClr val="tx1"/>
                          </a:solidFill>
                        </a:rPr>
                        <a:t>Sit</a:t>
                      </a:r>
                      <a:r>
                        <a:rPr lang="en-GB" sz="1000" b="1" u="none" baseline="0" dirty="0">
                          <a:solidFill>
                            <a:schemeClr val="tx1"/>
                          </a:solidFill>
                        </a:rPr>
                        <a:t> down and focus on your breath for 5 minutes</a:t>
                      </a:r>
                      <a:r>
                        <a:rPr lang="en-GB" sz="1000" b="0" u="none" baseline="0" dirty="0">
                          <a:solidFill>
                            <a:schemeClr val="tx2">
                              <a:lumMod val="75000"/>
                            </a:schemeClr>
                          </a:solidFill>
                        </a:rPr>
                        <a:t>.</a:t>
                      </a:r>
                      <a:endParaRPr lang="en-GB" sz="1000" b="0" u="none" dirty="0">
                        <a:solidFill>
                          <a:schemeClr val="tx2">
                            <a:lumMod val="75000"/>
                          </a:schemeClr>
                        </a:solidFill>
                      </a:endParaRPr>
                    </a:p>
                  </a:txBody>
                  <a:tcPr marL="65314" marR="65314" marT="32657" marB="32657">
                    <a:solidFill>
                      <a:schemeClr val="bg1"/>
                    </a:solidFill>
                  </a:tcPr>
                </a:tc>
                <a:tc>
                  <a:txBody>
                    <a:bodyPr/>
                    <a:lstStyle/>
                    <a:p>
                      <a:r>
                        <a:rPr lang="en-GB" sz="1000" b="1" u="sng" dirty="0">
                          <a:solidFill>
                            <a:srgbClr val="00B0F0"/>
                          </a:solidFill>
                        </a:rPr>
                        <a:t>Day 12</a:t>
                      </a:r>
                    </a:p>
                    <a:p>
                      <a:r>
                        <a:rPr lang="en-GB" sz="1000" b="1" u="none" dirty="0">
                          <a:solidFill>
                            <a:schemeClr val="tx1"/>
                          </a:solidFill>
                        </a:rPr>
                        <a:t>Play a card game or board game you haven’t played in a while. </a:t>
                      </a:r>
                    </a:p>
                  </a:txBody>
                  <a:tcPr marL="65314" marR="65314" marT="32657" marB="32657">
                    <a:solidFill>
                      <a:schemeClr val="bg1"/>
                    </a:solidFill>
                  </a:tcPr>
                </a:tc>
                <a:extLst>
                  <a:ext uri="{0D108BD9-81ED-4DB2-BD59-A6C34878D82A}">
                    <a16:rowId xmlns:a16="http://schemas.microsoft.com/office/drawing/2014/main" val="1773059345"/>
                  </a:ext>
                </a:extLst>
              </a:tr>
              <a:tr h="771301">
                <a:tc>
                  <a:txBody>
                    <a:bodyPr/>
                    <a:lstStyle/>
                    <a:p>
                      <a:r>
                        <a:rPr lang="en-GB" sz="1000" b="1" u="sng" dirty="0">
                          <a:solidFill>
                            <a:srgbClr val="00B0F0"/>
                          </a:solidFill>
                        </a:rPr>
                        <a:t>Day 13</a:t>
                      </a:r>
                    </a:p>
                    <a:p>
                      <a:r>
                        <a:rPr lang="en-GB" sz="1000" b="1" u="none" dirty="0">
                          <a:solidFill>
                            <a:schemeClr val="tx1"/>
                          </a:solidFill>
                        </a:rPr>
                        <a:t>Write</a:t>
                      </a:r>
                      <a:r>
                        <a:rPr lang="en-GB" sz="1000" b="1" u="none" baseline="0" dirty="0">
                          <a:solidFill>
                            <a:schemeClr val="tx1"/>
                          </a:solidFill>
                        </a:rPr>
                        <a:t> a letter of appreciation to someone who helps. </a:t>
                      </a:r>
                      <a:endParaRPr lang="en-GB" sz="1000" b="1" u="none" dirty="0">
                        <a:solidFill>
                          <a:schemeClr val="tx1"/>
                        </a:solidFill>
                      </a:endParaRPr>
                    </a:p>
                  </a:txBody>
                  <a:tcPr marL="65314" marR="65314" marT="32657" marB="32657">
                    <a:solidFill>
                      <a:schemeClr val="bg1"/>
                    </a:solidFill>
                  </a:tcPr>
                </a:tc>
                <a:tc>
                  <a:txBody>
                    <a:bodyPr/>
                    <a:lstStyle/>
                    <a:p>
                      <a:r>
                        <a:rPr lang="en-GB" sz="1000" b="1" u="sng" dirty="0">
                          <a:solidFill>
                            <a:srgbClr val="FF0000"/>
                          </a:solidFill>
                        </a:rPr>
                        <a:t>Day 14</a:t>
                      </a:r>
                    </a:p>
                    <a:p>
                      <a:r>
                        <a:rPr lang="en-GB" sz="1000" b="1" u="none" dirty="0">
                          <a:solidFill>
                            <a:schemeClr val="tx1"/>
                          </a:solidFill>
                        </a:rPr>
                        <a:t>Draw and</a:t>
                      </a:r>
                      <a:r>
                        <a:rPr lang="en-GB" sz="1000" b="1" u="none" baseline="0" dirty="0">
                          <a:solidFill>
                            <a:schemeClr val="tx1"/>
                          </a:solidFill>
                        </a:rPr>
                        <a:t> paint the most colourful thing in your house.</a:t>
                      </a:r>
                      <a:endParaRPr lang="en-GB" sz="1000" b="1" u="none" dirty="0">
                        <a:solidFill>
                          <a:schemeClr val="tx1"/>
                        </a:solidFill>
                      </a:endParaRPr>
                    </a:p>
                  </a:txBody>
                  <a:tcPr marL="65314" marR="65314" marT="32657" marB="32657">
                    <a:solidFill>
                      <a:schemeClr val="bg1"/>
                    </a:solidFill>
                  </a:tcPr>
                </a:tc>
                <a:tc>
                  <a:txBody>
                    <a:bodyPr/>
                    <a:lstStyle/>
                    <a:p>
                      <a:r>
                        <a:rPr lang="en-GB" sz="1000" b="1" u="sng" dirty="0">
                          <a:solidFill>
                            <a:srgbClr val="00B0F0"/>
                          </a:solidFill>
                        </a:rPr>
                        <a:t>Day 15</a:t>
                      </a:r>
                    </a:p>
                    <a:p>
                      <a:r>
                        <a:rPr lang="en-GB" sz="1000" b="1" u="none" dirty="0">
                          <a:solidFill>
                            <a:schemeClr val="tx1"/>
                          </a:solidFill>
                        </a:rPr>
                        <a:t>Write</a:t>
                      </a:r>
                      <a:r>
                        <a:rPr lang="en-GB" sz="1000" b="1" u="none" baseline="0" dirty="0">
                          <a:solidFill>
                            <a:schemeClr val="tx1"/>
                          </a:solidFill>
                        </a:rPr>
                        <a:t> a poem or short story.</a:t>
                      </a:r>
                      <a:endParaRPr lang="en-GB" sz="1000" b="1" u="none" dirty="0">
                        <a:solidFill>
                          <a:schemeClr val="tx1"/>
                        </a:solidFill>
                      </a:endParaRPr>
                    </a:p>
                  </a:txBody>
                  <a:tcPr marL="65314" marR="65314" marT="32657" marB="32657">
                    <a:solidFill>
                      <a:schemeClr val="bg1"/>
                    </a:solidFill>
                  </a:tcPr>
                </a:tc>
                <a:extLst>
                  <a:ext uri="{0D108BD9-81ED-4DB2-BD59-A6C34878D82A}">
                    <a16:rowId xmlns:a16="http://schemas.microsoft.com/office/drawing/2014/main" val="1212880538"/>
                  </a:ext>
                </a:extLst>
              </a:tr>
            </a:tbl>
          </a:graphicData>
        </a:graphic>
      </p:graphicFrame>
      <p:graphicFrame>
        <p:nvGraphicFramePr>
          <p:cNvPr id="77" name="Table 6">
            <a:extLst>
              <a:ext uri="{FF2B5EF4-FFF2-40B4-BE49-F238E27FC236}">
                <a16:creationId xmlns:a16="http://schemas.microsoft.com/office/drawing/2014/main" id="{0816063D-3280-064F-81CC-21D36126A52C}"/>
              </a:ext>
            </a:extLst>
          </p:cNvPr>
          <p:cNvGraphicFramePr>
            <a:graphicFrameLocks noGrp="1"/>
          </p:cNvGraphicFramePr>
          <p:nvPr/>
        </p:nvGraphicFramePr>
        <p:xfrm>
          <a:off x="501279" y="4851197"/>
          <a:ext cx="5960172" cy="3942906"/>
        </p:xfrm>
        <a:graphic>
          <a:graphicData uri="http://schemas.openxmlformats.org/drawingml/2006/table">
            <a:tbl>
              <a:tblPr firstRow="1" bandRow="1"/>
              <a:tblGrid>
                <a:gridCol w="1986724">
                  <a:extLst>
                    <a:ext uri="{9D8B030D-6E8A-4147-A177-3AD203B41FA5}">
                      <a16:colId xmlns:a16="http://schemas.microsoft.com/office/drawing/2014/main" val="3177509263"/>
                    </a:ext>
                  </a:extLst>
                </a:gridCol>
                <a:gridCol w="1986724">
                  <a:extLst>
                    <a:ext uri="{9D8B030D-6E8A-4147-A177-3AD203B41FA5}">
                      <a16:colId xmlns:a16="http://schemas.microsoft.com/office/drawing/2014/main" val="4081206239"/>
                    </a:ext>
                  </a:extLst>
                </a:gridCol>
                <a:gridCol w="1986724">
                  <a:extLst>
                    <a:ext uri="{9D8B030D-6E8A-4147-A177-3AD203B41FA5}">
                      <a16:colId xmlns:a16="http://schemas.microsoft.com/office/drawing/2014/main" val="1544223529"/>
                    </a:ext>
                  </a:extLst>
                </a:gridCol>
              </a:tblGrid>
              <a:tr h="786853">
                <a:tc>
                  <a:txBody>
                    <a:bodyPr/>
                    <a:lstStyle/>
                    <a:p>
                      <a:r>
                        <a:rPr lang="en-GB" sz="1000" b="1" u="sng" dirty="0">
                          <a:solidFill>
                            <a:srgbClr val="00B0F0"/>
                          </a:solidFill>
                        </a:rPr>
                        <a:t>Day 16</a:t>
                      </a:r>
                    </a:p>
                    <a:p>
                      <a:r>
                        <a:rPr lang="en-GB" sz="1000" b="1" u="none" dirty="0">
                          <a:solidFill>
                            <a:schemeClr val="tx1"/>
                          </a:solidFill>
                        </a:rPr>
                        <a:t>Ask</a:t>
                      </a:r>
                      <a:r>
                        <a:rPr lang="en-GB" sz="1000" b="1" u="none" baseline="0" dirty="0">
                          <a:solidFill>
                            <a:schemeClr val="tx1"/>
                          </a:solidFill>
                        </a:rPr>
                        <a:t> your parent/caregiver about happy things in </a:t>
                      </a:r>
                      <a:r>
                        <a:rPr lang="en-GB" sz="1000" b="1" u="none" baseline="0" dirty="0" err="1">
                          <a:solidFill>
                            <a:schemeClr val="tx1"/>
                          </a:solidFill>
                        </a:rPr>
                        <a:t>th</a:t>
                      </a:r>
                      <a:r>
                        <a:rPr lang="en-US" sz="1000" b="1" u="none" baseline="0" dirty="0">
                          <a:solidFill>
                            <a:schemeClr val="tx1"/>
                          </a:solidFill>
                        </a:rPr>
                        <a:t>e</a:t>
                      </a:r>
                      <a:r>
                        <a:rPr lang="en-GB" sz="1000" b="1" u="none" baseline="0" dirty="0" err="1">
                          <a:solidFill>
                            <a:schemeClr val="tx1"/>
                          </a:solidFill>
                        </a:rPr>
                        <a:t>ir</a:t>
                      </a:r>
                      <a:r>
                        <a:rPr lang="en-GB" sz="1000" b="1" u="none" baseline="0" dirty="0">
                          <a:solidFill>
                            <a:schemeClr val="tx1"/>
                          </a:solidFill>
                        </a:rPr>
                        <a:t> life</a:t>
                      </a:r>
                      <a:endParaRPr lang="en-GB" sz="1000" b="1" u="none" dirty="0">
                        <a:solidFill>
                          <a:schemeClr val="tx1"/>
                        </a:solidFill>
                      </a:endParaRPr>
                    </a:p>
                  </a:txBody>
                  <a:tcPr marL="65314" marR="65314" marT="32657" marB="32657">
                    <a:solidFill>
                      <a:schemeClr val="bg1"/>
                    </a:solidFill>
                  </a:tcPr>
                </a:tc>
                <a:tc>
                  <a:txBody>
                    <a:bodyPr/>
                    <a:lstStyle/>
                    <a:p>
                      <a:r>
                        <a:rPr lang="en-GB" sz="1000" b="1" u="sng" dirty="0">
                          <a:solidFill>
                            <a:srgbClr val="FF0000"/>
                          </a:solidFill>
                        </a:rPr>
                        <a:t>Day 17</a:t>
                      </a:r>
                    </a:p>
                    <a:p>
                      <a:r>
                        <a:rPr lang="en-GB" sz="1000" b="1" u="none" dirty="0">
                          <a:solidFill>
                            <a:schemeClr val="tx1"/>
                          </a:solidFill>
                        </a:rPr>
                        <a:t>Research places you would</a:t>
                      </a:r>
                      <a:r>
                        <a:rPr lang="en-GB" sz="1000" b="1" u="none" baseline="0" dirty="0">
                          <a:solidFill>
                            <a:schemeClr val="tx1"/>
                          </a:solidFill>
                        </a:rPr>
                        <a:t> like to travel to in your life time.</a:t>
                      </a:r>
                      <a:endParaRPr lang="en-GB" sz="1000" b="1" u="none" dirty="0">
                        <a:solidFill>
                          <a:schemeClr val="tx1"/>
                        </a:solidFill>
                      </a:endParaRPr>
                    </a:p>
                  </a:txBody>
                  <a:tcPr marL="65314" marR="65314" marT="32657" marB="32657">
                    <a:solidFill>
                      <a:schemeClr val="bg1"/>
                    </a:solidFill>
                  </a:tcPr>
                </a:tc>
                <a:tc>
                  <a:txBody>
                    <a:bodyPr/>
                    <a:lstStyle/>
                    <a:p>
                      <a:r>
                        <a:rPr lang="en-GB" sz="1000" b="1" u="sng" dirty="0">
                          <a:solidFill>
                            <a:srgbClr val="00B0F0"/>
                          </a:solidFill>
                        </a:rPr>
                        <a:t>Day 18</a:t>
                      </a:r>
                    </a:p>
                    <a:p>
                      <a:r>
                        <a:rPr lang="en-GB" sz="1000" b="1" u="none" dirty="0">
                          <a:solidFill>
                            <a:schemeClr val="tx1"/>
                          </a:solidFill>
                        </a:rPr>
                        <a:t>Close</a:t>
                      </a:r>
                      <a:r>
                        <a:rPr lang="en-GB" sz="1000" b="1" u="none" baseline="0" dirty="0">
                          <a:solidFill>
                            <a:schemeClr val="tx1"/>
                          </a:solidFill>
                        </a:rPr>
                        <a:t> your eyes and visualise your future </a:t>
                      </a:r>
                      <a:r>
                        <a:rPr lang="en-US" sz="1000" b="1" u="none" baseline="0" dirty="0">
                          <a:solidFill>
                            <a:schemeClr val="tx1"/>
                          </a:solidFill>
                        </a:rPr>
                        <a:t>l</a:t>
                      </a:r>
                      <a:r>
                        <a:rPr lang="en-GB" sz="1000" b="1" u="none" baseline="0" dirty="0" err="1">
                          <a:solidFill>
                            <a:schemeClr val="tx1"/>
                          </a:solidFill>
                        </a:rPr>
                        <a:t>ife</a:t>
                      </a:r>
                      <a:r>
                        <a:rPr lang="en-GB" sz="1000" b="1" u="none" baseline="0" dirty="0">
                          <a:solidFill>
                            <a:schemeClr val="tx1"/>
                          </a:solidFill>
                        </a:rPr>
                        <a:t>.</a:t>
                      </a:r>
                      <a:endParaRPr lang="en-GB" sz="1000" b="1" u="none" dirty="0">
                        <a:solidFill>
                          <a:schemeClr val="tx1"/>
                        </a:solidFill>
                      </a:endParaRPr>
                    </a:p>
                  </a:txBody>
                  <a:tcPr marL="65314" marR="65314" marT="32657" marB="32657">
                    <a:solidFill>
                      <a:schemeClr val="bg1"/>
                    </a:solidFill>
                  </a:tcPr>
                </a:tc>
                <a:extLst>
                  <a:ext uri="{0D108BD9-81ED-4DB2-BD59-A6C34878D82A}">
                    <a16:rowId xmlns:a16="http://schemas.microsoft.com/office/drawing/2014/main" val="1899744116"/>
                  </a:ext>
                </a:extLst>
              </a:tr>
              <a:tr h="851259">
                <a:tc>
                  <a:txBody>
                    <a:bodyPr/>
                    <a:lstStyle/>
                    <a:p>
                      <a:r>
                        <a:rPr lang="en-GB" sz="1000" b="1" u="sng" dirty="0">
                          <a:solidFill>
                            <a:srgbClr val="00B0F0"/>
                          </a:solidFill>
                        </a:rPr>
                        <a:t>Day 19</a:t>
                      </a:r>
                    </a:p>
                    <a:p>
                      <a:r>
                        <a:rPr lang="en-GB" sz="1000" b="1" u="none" dirty="0">
                          <a:solidFill>
                            <a:schemeClr val="tx1"/>
                          </a:solidFill>
                        </a:rPr>
                        <a:t>Draw your favourite animal</a:t>
                      </a:r>
                      <a:r>
                        <a:rPr lang="en-GB" sz="1000" b="1" u="none" baseline="0" dirty="0">
                          <a:solidFill>
                            <a:schemeClr val="tx1"/>
                          </a:solidFill>
                        </a:rPr>
                        <a:t> using</a:t>
                      </a:r>
                      <a:r>
                        <a:rPr lang="en-GB" sz="1000" b="1" u="none" dirty="0">
                          <a:solidFill>
                            <a:schemeClr val="tx1"/>
                          </a:solidFill>
                        </a:rPr>
                        <a:t> geometric shapes.</a:t>
                      </a:r>
                    </a:p>
                  </a:txBody>
                  <a:tcPr marL="65314" marR="65314" marT="32657" marB="32657">
                    <a:solidFill>
                      <a:schemeClr val="bg1"/>
                    </a:solidFill>
                  </a:tcPr>
                </a:tc>
                <a:tc>
                  <a:txBody>
                    <a:bodyPr/>
                    <a:lstStyle/>
                    <a:p>
                      <a:r>
                        <a:rPr lang="en-GB" sz="1000" b="1" u="sng" dirty="0">
                          <a:solidFill>
                            <a:srgbClr val="FF0000"/>
                          </a:solidFill>
                        </a:rPr>
                        <a:t>Day 20</a:t>
                      </a:r>
                    </a:p>
                    <a:p>
                      <a:r>
                        <a:rPr lang="en-GB" sz="1000" b="1" u="none" dirty="0">
                          <a:solidFill>
                            <a:schemeClr val="tx1"/>
                          </a:solidFill>
                        </a:rPr>
                        <a:t>Use 10 French or Spanish words today.</a:t>
                      </a:r>
                    </a:p>
                  </a:txBody>
                  <a:tcPr marL="65314" marR="65314" marT="32657" marB="32657">
                    <a:solidFill>
                      <a:schemeClr val="bg1"/>
                    </a:solidFill>
                  </a:tcPr>
                </a:tc>
                <a:tc>
                  <a:txBody>
                    <a:bodyPr/>
                    <a:lstStyle/>
                    <a:p>
                      <a:r>
                        <a:rPr lang="en-GB" sz="1000" b="1" u="sng" dirty="0">
                          <a:solidFill>
                            <a:srgbClr val="00B0F0"/>
                          </a:solidFill>
                        </a:rPr>
                        <a:t>Day 21</a:t>
                      </a:r>
                    </a:p>
                    <a:p>
                      <a:r>
                        <a:rPr lang="en-GB" sz="1000" b="1" u="none" dirty="0">
                          <a:solidFill>
                            <a:schemeClr val="tx1"/>
                          </a:solidFill>
                        </a:rPr>
                        <a:t>Make sure you get &gt;8 hours sleep tonight. Note how you feel the next day.</a:t>
                      </a:r>
                    </a:p>
                  </a:txBody>
                  <a:tcPr marL="65314" marR="65314" marT="32657" marB="32657">
                    <a:solidFill>
                      <a:schemeClr val="bg1"/>
                    </a:solidFill>
                  </a:tcPr>
                </a:tc>
                <a:extLst>
                  <a:ext uri="{0D108BD9-81ED-4DB2-BD59-A6C34878D82A}">
                    <a16:rowId xmlns:a16="http://schemas.microsoft.com/office/drawing/2014/main" val="1371944433"/>
                  </a:ext>
                </a:extLst>
              </a:tr>
              <a:tr h="739261">
                <a:tc>
                  <a:txBody>
                    <a:bodyPr/>
                    <a:lstStyle/>
                    <a:p>
                      <a:r>
                        <a:rPr lang="en-GB" sz="1000" b="1" u="sng" dirty="0">
                          <a:solidFill>
                            <a:srgbClr val="00B0F0"/>
                          </a:solidFill>
                        </a:rPr>
                        <a:t>Day 22</a:t>
                      </a:r>
                    </a:p>
                    <a:p>
                      <a:r>
                        <a:rPr lang="en-GB" sz="1000" b="1" u="none" dirty="0">
                          <a:solidFill>
                            <a:schemeClr val="tx1"/>
                          </a:solidFill>
                        </a:rPr>
                        <a:t>Draw but</a:t>
                      </a:r>
                      <a:r>
                        <a:rPr lang="en-GB" sz="1000" b="1" u="none" baseline="0" dirty="0">
                          <a:solidFill>
                            <a:schemeClr val="tx1"/>
                          </a:solidFill>
                        </a:rPr>
                        <a:t> listen to your favourite music. See what flows naturally</a:t>
                      </a:r>
                    </a:p>
                    <a:p>
                      <a:endParaRPr lang="en-GB" sz="1000" b="1" u="none" baseline="0" dirty="0">
                        <a:solidFill>
                          <a:schemeClr val="tx1"/>
                        </a:solidFill>
                      </a:endParaRPr>
                    </a:p>
                  </a:txBody>
                  <a:tcPr marL="65314" marR="65314" marT="32657" marB="32657">
                    <a:solidFill>
                      <a:schemeClr val="bg1"/>
                    </a:solidFill>
                  </a:tcPr>
                </a:tc>
                <a:tc>
                  <a:txBody>
                    <a:bodyPr/>
                    <a:lstStyle/>
                    <a:p>
                      <a:r>
                        <a:rPr lang="en-GB" sz="1000" b="1" u="sng" dirty="0">
                          <a:solidFill>
                            <a:srgbClr val="FF0000"/>
                          </a:solidFill>
                        </a:rPr>
                        <a:t>Day 23</a:t>
                      </a:r>
                    </a:p>
                    <a:p>
                      <a:r>
                        <a:rPr lang="en-GB" sz="1000" b="1" u="none" dirty="0">
                          <a:solidFill>
                            <a:schemeClr val="tx1"/>
                          </a:solidFill>
                        </a:rPr>
                        <a:t>Do something nice for a sibling or parent/carer. </a:t>
                      </a:r>
                    </a:p>
                  </a:txBody>
                  <a:tcPr marL="65314" marR="65314" marT="32657" marB="32657">
                    <a:solidFill>
                      <a:schemeClr val="bg1"/>
                    </a:solidFill>
                  </a:tcPr>
                </a:tc>
                <a:tc>
                  <a:txBody>
                    <a:bodyPr/>
                    <a:lstStyle/>
                    <a:p>
                      <a:r>
                        <a:rPr lang="en-GB" sz="1000" b="1" u="sng" dirty="0">
                          <a:solidFill>
                            <a:srgbClr val="00B0F0"/>
                          </a:solidFill>
                        </a:rPr>
                        <a:t>Day 24</a:t>
                      </a:r>
                    </a:p>
                    <a:p>
                      <a:r>
                        <a:rPr lang="en-GB" sz="1000" b="1" u="none" dirty="0">
                          <a:solidFill>
                            <a:schemeClr val="tx1"/>
                          </a:solidFill>
                        </a:rPr>
                        <a:t>Stretch</a:t>
                      </a:r>
                      <a:r>
                        <a:rPr lang="en-GB" sz="1000" b="1" u="none" baseline="0" dirty="0">
                          <a:solidFill>
                            <a:schemeClr val="tx1"/>
                          </a:solidFill>
                        </a:rPr>
                        <a:t> a</a:t>
                      </a:r>
                      <a:r>
                        <a:rPr lang="en-US" sz="1000" b="1" u="none" baseline="0" dirty="0" err="1">
                          <a:solidFill>
                            <a:schemeClr val="tx1"/>
                          </a:solidFill>
                        </a:rPr>
                        <a:t>nd</a:t>
                      </a:r>
                      <a:r>
                        <a:rPr lang="en-GB" sz="1000" b="1" u="none" baseline="0" dirty="0">
                          <a:solidFill>
                            <a:schemeClr val="tx1"/>
                          </a:solidFill>
                        </a:rPr>
                        <a:t> move your body any way that feels good for </a:t>
                      </a:r>
                    </a:p>
                    <a:p>
                      <a:r>
                        <a:rPr lang="en-GB" sz="1000" b="1" u="none" baseline="0" dirty="0">
                          <a:solidFill>
                            <a:schemeClr val="tx1"/>
                          </a:solidFill>
                        </a:rPr>
                        <a:t>10 minutes</a:t>
                      </a:r>
                      <a:endParaRPr lang="en-GB" sz="600" b="1" u="none" dirty="0">
                        <a:solidFill>
                          <a:schemeClr val="tx1"/>
                        </a:solidFill>
                      </a:endParaRPr>
                    </a:p>
                  </a:txBody>
                  <a:tcPr marL="65314" marR="65314" marT="32657" marB="32657">
                    <a:solidFill>
                      <a:schemeClr val="bg1"/>
                    </a:solidFill>
                  </a:tcPr>
                </a:tc>
                <a:extLst>
                  <a:ext uri="{0D108BD9-81ED-4DB2-BD59-A6C34878D82A}">
                    <a16:rowId xmlns:a16="http://schemas.microsoft.com/office/drawing/2014/main" val="3142795386"/>
                  </a:ext>
                </a:extLst>
              </a:tr>
              <a:tr h="714274">
                <a:tc>
                  <a:txBody>
                    <a:bodyPr/>
                    <a:lstStyle/>
                    <a:p>
                      <a:r>
                        <a:rPr lang="en-GB" sz="1000" b="1" u="sng" dirty="0">
                          <a:solidFill>
                            <a:srgbClr val="00B0F0"/>
                          </a:solidFill>
                        </a:rPr>
                        <a:t>Day 25</a:t>
                      </a:r>
                    </a:p>
                    <a:p>
                      <a:r>
                        <a:rPr lang="en-GB" sz="1000" b="1" u="none" dirty="0">
                          <a:solidFill>
                            <a:schemeClr val="tx1"/>
                          </a:solidFill>
                        </a:rPr>
                        <a:t>Clean</a:t>
                      </a:r>
                      <a:r>
                        <a:rPr lang="en-GB" sz="1000" b="1" u="none" baseline="0" dirty="0">
                          <a:solidFill>
                            <a:schemeClr val="tx1"/>
                          </a:solidFill>
                        </a:rPr>
                        <a:t> a room in the house that is not your bedroom.</a:t>
                      </a:r>
                      <a:endParaRPr lang="en-GB" sz="1000" b="1" u="none" dirty="0">
                        <a:solidFill>
                          <a:schemeClr val="tx1"/>
                        </a:solidFill>
                      </a:endParaRPr>
                    </a:p>
                  </a:txBody>
                  <a:tcPr marL="65314" marR="65314" marT="32657" marB="32657">
                    <a:solidFill>
                      <a:schemeClr val="bg1"/>
                    </a:solidFill>
                  </a:tcPr>
                </a:tc>
                <a:tc>
                  <a:txBody>
                    <a:bodyPr/>
                    <a:lstStyle/>
                    <a:p>
                      <a:r>
                        <a:rPr lang="en-GB" sz="1000" b="1" u="sng" dirty="0">
                          <a:solidFill>
                            <a:srgbClr val="FF0000"/>
                          </a:solidFill>
                        </a:rPr>
                        <a:t>Day 26</a:t>
                      </a:r>
                    </a:p>
                    <a:p>
                      <a:r>
                        <a:rPr lang="en-GB" sz="1000" b="1" u="none" dirty="0">
                          <a:solidFill>
                            <a:schemeClr val="tx1"/>
                          </a:solidFill>
                        </a:rPr>
                        <a:t>Design</a:t>
                      </a:r>
                      <a:r>
                        <a:rPr lang="en-GB" sz="1000" b="1" u="none" baseline="0" dirty="0">
                          <a:solidFill>
                            <a:schemeClr val="tx1"/>
                          </a:solidFill>
                        </a:rPr>
                        <a:t> a pair of trainers or shoes.</a:t>
                      </a:r>
                      <a:endParaRPr lang="en-GB" sz="1000" b="1" u="none" dirty="0">
                        <a:solidFill>
                          <a:schemeClr val="tx1"/>
                        </a:solidFill>
                      </a:endParaRPr>
                    </a:p>
                  </a:txBody>
                  <a:tcPr marL="65314" marR="65314" marT="32657" marB="32657">
                    <a:solidFill>
                      <a:schemeClr val="bg1"/>
                    </a:solidFill>
                  </a:tcPr>
                </a:tc>
                <a:tc>
                  <a:txBody>
                    <a:bodyPr/>
                    <a:lstStyle/>
                    <a:p>
                      <a:r>
                        <a:rPr lang="en-GB" sz="1000" b="1" u="sng" dirty="0">
                          <a:solidFill>
                            <a:srgbClr val="00B0F0"/>
                          </a:solidFill>
                        </a:rPr>
                        <a:t>Day 27</a:t>
                      </a:r>
                    </a:p>
                    <a:p>
                      <a:r>
                        <a:rPr lang="en-GB" sz="1000" b="1" u="none" dirty="0">
                          <a:solidFill>
                            <a:schemeClr val="tx1"/>
                          </a:solidFill>
                        </a:rPr>
                        <a:t>Tidy</a:t>
                      </a:r>
                      <a:r>
                        <a:rPr lang="en-GB" sz="1000" b="1" u="none" baseline="0" dirty="0">
                          <a:solidFill>
                            <a:schemeClr val="tx1"/>
                          </a:solidFill>
                        </a:rPr>
                        <a:t> your room, maybe re organise the layout.</a:t>
                      </a:r>
                      <a:endParaRPr lang="en-GB" sz="1000" b="1" u="none" dirty="0">
                        <a:solidFill>
                          <a:schemeClr val="tx1"/>
                        </a:solidFill>
                      </a:endParaRPr>
                    </a:p>
                  </a:txBody>
                  <a:tcPr marL="65314" marR="65314" marT="32657" marB="32657">
                    <a:solidFill>
                      <a:schemeClr val="bg1"/>
                    </a:solidFill>
                  </a:tcPr>
                </a:tc>
                <a:extLst>
                  <a:ext uri="{0D108BD9-81ED-4DB2-BD59-A6C34878D82A}">
                    <a16:rowId xmlns:a16="http://schemas.microsoft.com/office/drawing/2014/main" val="1773059345"/>
                  </a:ext>
                </a:extLst>
              </a:tr>
              <a:tr h="851259">
                <a:tc>
                  <a:txBody>
                    <a:bodyPr/>
                    <a:lstStyle/>
                    <a:p>
                      <a:r>
                        <a:rPr lang="en-GB" sz="1000" b="1" u="sng" dirty="0">
                          <a:solidFill>
                            <a:srgbClr val="00B0F0"/>
                          </a:solidFill>
                        </a:rPr>
                        <a:t>Day 28</a:t>
                      </a:r>
                    </a:p>
                    <a:p>
                      <a:r>
                        <a:rPr lang="en-GB" sz="1000" b="1" u="none" dirty="0">
                          <a:solidFill>
                            <a:schemeClr val="tx1"/>
                          </a:solidFill>
                        </a:rPr>
                        <a:t>Ensure you have &gt;5 fruit and veg today – Write them all day </a:t>
                      </a:r>
                    </a:p>
                  </a:txBody>
                  <a:tcPr marL="65314" marR="65314" marT="32657" marB="32657">
                    <a:solidFill>
                      <a:schemeClr val="bg1"/>
                    </a:solidFill>
                  </a:tcPr>
                </a:tc>
                <a:tc>
                  <a:txBody>
                    <a:bodyPr/>
                    <a:lstStyle/>
                    <a:p>
                      <a:r>
                        <a:rPr lang="en-GB" sz="1000" b="1" u="sng" dirty="0">
                          <a:solidFill>
                            <a:srgbClr val="FF0000"/>
                          </a:solidFill>
                        </a:rPr>
                        <a:t>Day 29</a:t>
                      </a:r>
                    </a:p>
                    <a:p>
                      <a:r>
                        <a:rPr lang="en-GB" sz="1000" b="1" u="none" dirty="0">
                          <a:solidFill>
                            <a:schemeClr val="tx1"/>
                          </a:solidFill>
                        </a:rPr>
                        <a:t>Do something helpful for a friend or family member today.</a:t>
                      </a:r>
                    </a:p>
                  </a:txBody>
                  <a:tcPr marL="65314" marR="65314" marT="32657" marB="32657">
                    <a:solidFill>
                      <a:schemeClr val="bg1"/>
                    </a:solidFill>
                  </a:tcPr>
                </a:tc>
                <a:tc>
                  <a:txBody>
                    <a:bodyPr/>
                    <a:lstStyle/>
                    <a:p>
                      <a:r>
                        <a:rPr lang="en-GB" sz="1000" b="1" u="sng" dirty="0">
                          <a:solidFill>
                            <a:srgbClr val="00B0F0"/>
                          </a:solidFill>
                        </a:rPr>
                        <a:t>Day 30</a:t>
                      </a:r>
                    </a:p>
                    <a:p>
                      <a:r>
                        <a:rPr lang="en-GB" sz="1000" b="1" u="none" dirty="0">
                          <a:solidFill>
                            <a:schemeClr val="tx1"/>
                          </a:solidFill>
                        </a:rPr>
                        <a:t>Write</a:t>
                      </a:r>
                      <a:r>
                        <a:rPr lang="en-GB" sz="1000" b="1" u="none" baseline="0" dirty="0">
                          <a:solidFill>
                            <a:schemeClr val="tx1"/>
                          </a:solidFill>
                        </a:rPr>
                        <a:t> down 10 things you love about your life</a:t>
                      </a:r>
                      <a:endParaRPr lang="en-GB" sz="1000" b="1" u="none" dirty="0">
                        <a:solidFill>
                          <a:schemeClr val="tx1"/>
                        </a:solidFill>
                      </a:endParaRPr>
                    </a:p>
                  </a:txBody>
                  <a:tcPr marL="65314" marR="65314" marT="32657" marB="32657">
                    <a:solidFill>
                      <a:schemeClr val="bg1"/>
                    </a:solidFill>
                  </a:tcPr>
                </a:tc>
                <a:extLst>
                  <a:ext uri="{0D108BD9-81ED-4DB2-BD59-A6C34878D82A}">
                    <a16:rowId xmlns:a16="http://schemas.microsoft.com/office/drawing/2014/main" val="1212880538"/>
                  </a:ext>
                </a:extLst>
              </a:tr>
            </a:tbl>
          </a:graphicData>
        </a:graphic>
      </p:graphicFrame>
      <p:sp>
        <p:nvSpPr>
          <p:cNvPr id="80" name="Title 1">
            <a:extLst>
              <a:ext uri="{FF2B5EF4-FFF2-40B4-BE49-F238E27FC236}">
                <a16:creationId xmlns:a16="http://schemas.microsoft.com/office/drawing/2014/main" id="{15608B59-EA79-8C47-BA20-C22321043518}"/>
              </a:ext>
            </a:extLst>
          </p:cNvPr>
          <p:cNvSpPr txBox="1">
            <a:spLocks/>
          </p:cNvSpPr>
          <p:nvPr/>
        </p:nvSpPr>
        <p:spPr>
          <a:xfrm>
            <a:off x="903283" y="161630"/>
            <a:ext cx="5072564" cy="499531"/>
          </a:xfrm>
          <a:prstGeom prst="rect">
            <a:avLst/>
          </a:prstGeom>
          <a:gradFill>
            <a:gsLst>
              <a:gs pos="0">
                <a:srgbClr val="FFEFD1"/>
              </a:gs>
              <a:gs pos="64999">
                <a:srgbClr val="F0EBD5"/>
              </a:gs>
              <a:gs pos="100000">
                <a:srgbClr val="D1C39F"/>
              </a:gs>
            </a:gsLst>
            <a:lin ang="5400000" scaled="0"/>
          </a:gradFill>
          <a:ln w="19050">
            <a:solidFill>
              <a:srgbClr val="17375E"/>
            </a:solidFill>
          </a:ln>
        </p:spPr>
        <p:style>
          <a:lnRef idx="2">
            <a:schemeClr val="accent5"/>
          </a:lnRef>
          <a:fillRef idx="1">
            <a:schemeClr val="lt1"/>
          </a:fillRef>
          <a:effectRef idx="0">
            <a:schemeClr val="accent5"/>
          </a:effectRef>
          <a:fontRef idx="minor">
            <a:schemeClr val="dk1"/>
          </a:fontRef>
        </p:style>
        <p:txBody>
          <a:bodyPr lIns="65302" tIns="32651" rIns="65302" bIns="32651" anchor="ct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714" b="1" dirty="0">
                <a:latin typeface="Calibri" panose="020F0502020204030204" pitchFamily="34" charset="0"/>
                <a:ea typeface="MS Mincho"/>
                <a:cs typeface="Calibri" panose="020F0502020204030204" pitchFamily="34" charset="0"/>
              </a:rPr>
              <a:t>30 Day #Wellbeing Challenge </a:t>
            </a:r>
          </a:p>
        </p:txBody>
      </p:sp>
      <p:sp>
        <p:nvSpPr>
          <p:cNvPr id="81" name="Rectangle 80">
            <a:extLst>
              <a:ext uri="{FF2B5EF4-FFF2-40B4-BE49-F238E27FC236}">
                <a16:creationId xmlns:a16="http://schemas.microsoft.com/office/drawing/2014/main" id="{2CB221CB-14B1-3447-9209-8BA3C20DF9E3}"/>
              </a:ext>
            </a:extLst>
          </p:cNvPr>
          <p:cNvSpPr/>
          <p:nvPr/>
        </p:nvSpPr>
        <p:spPr>
          <a:xfrm>
            <a:off x="2238604" y="1337457"/>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82" name="Rectangle 81">
            <a:extLst>
              <a:ext uri="{FF2B5EF4-FFF2-40B4-BE49-F238E27FC236}">
                <a16:creationId xmlns:a16="http://schemas.microsoft.com/office/drawing/2014/main" id="{ABFDE970-D0DC-2A48-88F2-F6409DDA008B}"/>
              </a:ext>
            </a:extLst>
          </p:cNvPr>
          <p:cNvSpPr/>
          <p:nvPr/>
        </p:nvSpPr>
        <p:spPr>
          <a:xfrm>
            <a:off x="4246448" y="1345010"/>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83" name="Rectangle 82">
            <a:extLst>
              <a:ext uri="{FF2B5EF4-FFF2-40B4-BE49-F238E27FC236}">
                <a16:creationId xmlns:a16="http://schemas.microsoft.com/office/drawing/2014/main" id="{1A38293F-058F-8942-95A5-0444AFF47B77}"/>
              </a:ext>
            </a:extLst>
          </p:cNvPr>
          <p:cNvSpPr/>
          <p:nvPr/>
        </p:nvSpPr>
        <p:spPr>
          <a:xfrm>
            <a:off x="6226561" y="1345010"/>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84" name="Rectangle 83">
            <a:extLst>
              <a:ext uri="{FF2B5EF4-FFF2-40B4-BE49-F238E27FC236}">
                <a16:creationId xmlns:a16="http://schemas.microsoft.com/office/drawing/2014/main" id="{28695B14-EA0F-5544-99E2-FCE292744477}"/>
              </a:ext>
            </a:extLst>
          </p:cNvPr>
          <p:cNvSpPr/>
          <p:nvPr/>
        </p:nvSpPr>
        <p:spPr>
          <a:xfrm>
            <a:off x="2238604" y="2121613"/>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85" name="Rectangle 84">
            <a:extLst>
              <a:ext uri="{FF2B5EF4-FFF2-40B4-BE49-F238E27FC236}">
                <a16:creationId xmlns:a16="http://schemas.microsoft.com/office/drawing/2014/main" id="{D595FABD-17C7-6943-B552-8A222C01B060}"/>
              </a:ext>
            </a:extLst>
          </p:cNvPr>
          <p:cNvSpPr/>
          <p:nvPr/>
        </p:nvSpPr>
        <p:spPr>
          <a:xfrm>
            <a:off x="4246448" y="2129166"/>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86" name="Rectangle 85">
            <a:extLst>
              <a:ext uri="{FF2B5EF4-FFF2-40B4-BE49-F238E27FC236}">
                <a16:creationId xmlns:a16="http://schemas.microsoft.com/office/drawing/2014/main" id="{05AE26EF-93E7-314D-A184-B81C209C0C83}"/>
              </a:ext>
            </a:extLst>
          </p:cNvPr>
          <p:cNvSpPr/>
          <p:nvPr/>
        </p:nvSpPr>
        <p:spPr>
          <a:xfrm>
            <a:off x="6226561" y="2129166"/>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87" name="Rectangle 86">
            <a:extLst>
              <a:ext uri="{FF2B5EF4-FFF2-40B4-BE49-F238E27FC236}">
                <a16:creationId xmlns:a16="http://schemas.microsoft.com/office/drawing/2014/main" id="{1F387022-C3C7-3243-A8C6-B002FD3EEA62}"/>
              </a:ext>
            </a:extLst>
          </p:cNvPr>
          <p:cNvSpPr/>
          <p:nvPr/>
        </p:nvSpPr>
        <p:spPr>
          <a:xfrm>
            <a:off x="2238604" y="2866080"/>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88" name="Rectangle 87">
            <a:extLst>
              <a:ext uri="{FF2B5EF4-FFF2-40B4-BE49-F238E27FC236}">
                <a16:creationId xmlns:a16="http://schemas.microsoft.com/office/drawing/2014/main" id="{A7471217-BD38-4B4C-9D82-801C2E738E21}"/>
              </a:ext>
            </a:extLst>
          </p:cNvPr>
          <p:cNvSpPr/>
          <p:nvPr/>
        </p:nvSpPr>
        <p:spPr>
          <a:xfrm>
            <a:off x="4246448" y="2873633"/>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89" name="Rectangle 88">
            <a:extLst>
              <a:ext uri="{FF2B5EF4-FFF2-40B4-BE49-F238E27FC236}">
                <a16:creationId xmlns:a16="http://schemas.microsoft.com/office/drawing/2014/main" id="{F415FA18-C11F-0E4C-9530-F76C8C6B6A46}"/>
              </a:ext>
            </a:extLst>
          </p:cNvPr>
          <p:cNvSpPr/>
          <p:nvPr/>
        </p:nvSpPr>
        <p:spPr>
          <a:xfrm>
            <a:off x="6226561" y="2873633"/>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90" name="Rectangle 89">
            <a:extLst>
              <a:ext uri="{FF2B5EF4-FFF2-40B4-BE49-F238E27FC236}">
                <a16:creationId xmlns:a16="http://schemas.microsoft.com/office/drawing/2014/main" id="{37046AE4-824D-A845-A6A9-569D21CFF95D}"/>
              </a:ext>
            </a:extLst>
          </p:cNvPr>
          <p:cNvSpPr/>
          <p:nvPr/>
        </p:nvSpPr>
        <p:spPr>
          <a:xfrm>
            <a:off x="2238604" y="3720210"/>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91" name="Rectangle 90">
            <a:extLst>
              <a:ext uri="{FF2B5EF4-FFF2-40B4-BE49-F238E27FC236}">
                <a16:creationId xmlns:a16="http://schemas.microsoft.com/office/drawing/2014/main" id="{6864A5D7-7555-054D-A34C-78C5C94B33F5}"/>
              </a:ext>
            </a:extLst>
          </p:cNvPr>
          <p:cNvSpPr/>
          <p:nvPr/>
        </p:nvSpPr>
        <p:spPr>
          <a:xfrm>
            <a:off x="4246448" y="3727763"/>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92" name="Rectangle 91">
            <a:extLst>
              <a:ext uri="{FF2B5EF4-FFF2-40B4-BE49-F238E27FC236}">
                <a16:creationId xmlns:a16="http://schemas.microsoft.com/office/drawing/2014/main" id="{CDF9FD29-BEBD-F747-A25C-1DD5E6DEB306}"/>
              </a:ext>
            </a:extLst>
          </p:cNvPr>
          <p:cNvSpPr/>
          <p:nvPr/>
        </p:nvSpPr>
        <p:spPr>
          <a:xfrm>
            <a:off x="6226561" y="3727763"/>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93" name="Rectangle 92">
            <a:extLst>
              <a:ext uri="{FF2B5EF4-FFF2-40B4-BE49-F238E27FC236}">
                <a16:creationId xmlns:a16="http://schemas.microsoft.com/office/drawing/2014/main" id="{B24BCB0B-F516-F743-BCDD-A3166C26F57C}"/>
              </a:ext>
            </a:extLst>
          </p:cNvPr>
          <p:cNvSpPr/>
          <p:nvPr/>
        </p:nvSpPr>
        <p:spPr>
          <a:xfrm>
            <a:off x="2238604" y="4501520"/>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94" name="Rectangle 93">
            <a:extLst>
              <a:ext uri="{FF2B5EF4-FFF2-40B4-BE49-F238E27FC236}">
                <a16:creationId xmlns:a16="http://schemas.microsoft.com/office/drawing/2014/main" id="{4EC48BD6-B4F8-A949-952D-FF761B0A04B3}"/>
              </a:ext>
            </a:extLst>
          </p:cNvPr>
          <p:cNvSpPr/>
          <p:nvPr/>
        </p:nvSpPr>
        <p:spPr>
          <a:xfrm>
            <a:off x="4246448" y="4509073"/>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95" name="Rectangle 94">
            <a:extLst>
              <a:ext uri="{FF2B5EF4-FFF2-40B4-BE49-F238E27FC236}">
                <a16:creationId xmlns:a16="http://schemas.microsoft.com/office/drawing/2014/main" id="{117B45AB-AA8C-1748-AE3E-180D8356C95A}"/>
              </a:ext>
            </a:extLst>
          </p:cNvPr>
          <p:cNvSpPr/>
          <p:nvPr/>
        </p:nvSpPr>
        <p:spPr>
          <a:xfrm>
            <a:off x="6226561" y="4509073"/>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96" name="Rectangle 95">
            <a:extLst>
              <a:ext uri="{FF2B5EF4-FFF2-40B4-BE49-F238E27FC236}">
                <a16:creationId xmlns:a16="http://schemas.microsoft.com/office/drawing/2014/main" id="{4F2BBE8E-E822-944A-AF2C-99A31A7BB520}"/>
              </a:ext>
            </a:extLst>
          </p:cNvPr>
          <p:cNvSpPr/>
          <p:nvPr/>
        </p:nvSpPr>
        <p:spPr>
          <a:xfrm>
            <a:off x="2238604" y="5412135"/>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97" name="Rectangle 96">
            <a:extLst>
              <a:ext uri="{FF2B5EF4-FFF2-40B4-BE49-F238E27FC236}">
                <a16:creationId xmlns:a16="http://schemas.microsoft.com/office/drawing/2014/main" id="{18B870D4-3F39-CA4B-97B7-F3B29AE1F19B}"/>
              </a:ext>
            </a:extLst>
          </p:cNvPr>
          <p:cNvSpPr/>
          <p:nvPr/>
        </p:nvSpPr>
        <p:spPr>
          <a:xfrm>
            <a:off x="4246448" y="5419688"/>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98" name="Rectangle 97">
            <a:extLst>
              <a:ext uri="{FF2B5EF4-FFF2-40B4-BE49-F238E27FC236}">
                <a16:creationId xmlns:a16="http://schemas.microsoft.com/office/drawing/2014/main" id="{F3F8E6AA-1F6D-0541-84CF-6687FE54DBD1}"/>
              </a:ext>
            </a:extLst>
          </p:cNvPr>
          <p:cNvSpPr/>
          <p:nvPr/>
        </p:nvSpPr>
        <p:spPr>
          <a:xfrm>
            <a:off x="6226561" y="5419688"/>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99" name="Rectangle 98">
            <a:extLst>
              <a:ext uri="{FF2B5EF4-FFF2-40B4-BE49-F238E27FC236}">
                <a16:creationId xmlns:a16="http://schemas.microsoft.com/office/drawing/2014/main" id="{187D62EE-0D73-9542-8431-0E4B3D08A2FA}"/>
              </a:ext>
            </a:extLst>
          </p:cNvPr>
          <p:cNvSpPr/>
          <p:nvPr/>
        </p:nvSpPr>
        <p:spPr>
          <a:xfrm>
            <a:off x="2238604" y="6270233"/>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100" name="Rectangle 99">
            <a:extLst>
              <a:ext uri="{FF2B5EF4-FFF2-40B4-BE49-F238E27FC236}">
                <a16:creationId xmlns:a16="http://schemas.microsoft.com/office/drawing/2014/main" id="{F90F7CB2-2E9D-1841-909E-3CB0B1A3229D}"/>
              </a:ext>
            </a:extLst>
          </p:cNvPr>
          <p:cNvSpPr/>
          <p:nvPr/>
        </p:nvSpPr>
        <p:spPr>
          <a:xfrm>
            <a:off x="4246448" y="6277786"/>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101" name="Rectangle 100">
            <a:extLst>
              <a:ext uri="{FF2B5EF4-FFF2-40B4-BE49-F238E27FC236}">
                <a16:creationId xmlns:a16="http://schemas.microsoft.com/office/drawing/2014/main" id="{8F1D4242-BFBB-EF4D-BC46-AFC2EC02BE59}"/>
              </a:ext>
            </a:extLst>
          </p:cNvPr>
          <p:cNvSpPr/>
          <p:nvPr/>
        </p:nvSpPr>
        <p:spPr>
          <a:xfrm>
            <a:off x="6226561" y="6277786"/>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102" name="Rectangle 101">
            <a:extLst>
              <a:ext uri="{FF2B5EF4-FFF2-40B4-BE49-F238E27FC236}">
                <a16:creationId xmlns:a16="http://schemas.microsoft.com/office/drawing/2014/main" id="{364DBECF-D307-3C4B-A508-ADC0B5B448C3}"/>
              </a:ext>
            </a:extLst>
          </p:cNvPr>
          <p:cNvSpPr/>
          <p:nvPr/>
        </p:nvSpPr>
        <p:spPr>
          <a:xfrm>
            <a:off x="2238604" y="7063995"/>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103" name="Rectangle 102">
            <a:extLst>
              <a:ext uri="{FF2B5EF4-FFF2-40B4-BE49-F238E27FC236}">
                <a16:creationId xmlns:a16="http://schemas.microsoft.com/office/drawing/2014/main" id="{15C378F4-82BF-0F47-95D8-6154E592EC7F}"/>
              </a:ext>
            </a:extLst>
          </p:cNvPr>
          <p:cNvSpPr/>
          <p:nvPr/>
        </p:nvSpPr>
        <p:spPr>
          <a:xfrm>
            <a:off x="4246448" y="7071548"/>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104" name="Rectangle 103">
            <a:extLst>
              <a:ext uri="{FF2B5EF4-FFF2-40B4-BE49-F238E27FC236}">
                <a16:creationId xmlns:a16="http://schemas.microsoft.com/office/drawing/2014/main" id="{764490DB-25C5-CF43-839C-C60A8F176F4F}"/>
              </a:ext>
            </a:extLst>
          </p:cNvPr>
          <p:cNvSpPr/>
          <p:nvPr/>
        </p:nvSpPr>
        <p:spPr>
          <a:xfrm>
            <a:off x="6226561" y="7071548"/>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105" name="Rectangle 104">
            <a:extLst>
              <a:ext uri="{FF2B5EF4-FFF2-40B4-BE49-F238E27FC236}">
                <a16:creationId xmlns:a16="http://schemas.microsoft.com/office/drawing/2014/main" id="{3F2D0712-2B36-8E42-A175-8324FC0C4BD1}"/>
              </a:ext>
            </a:extLst>
          </p:cNvPr>
          <p:cNvSpPr/>
          <p:nvPr/>
        </p:nvSpPr>
        <p:spPr>
          <a:xfrm>
            <a:off x="2238604" y="7782565"/>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106" name="Rectangle 105">
            <a:extLst>
              <a:ext uri="{FF2B5EF4-FFF2-40B4-BE49-F238E27FC236}">
                <a16:creationId xmlns:a16="http://schemas.microsoft.com/office/drawing/2014/main" id="{96A0BCDD-C54E-714E-A155-865F8AB76B2D}"/>
              </a:ext>
            </a:extLst>
          </p:cNvPr>
          <p:cNvSpPr/>
          <p:nvPr/>
        </p:nvSpPr>
        <p:spPr>
          <a:xfrm>
            <a:off x="4246448" y="7790118"/>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107" name="Rectangle 106">
            <a:extLst>
              <a:ext uri="{FF2B5EF4-FFF2-40B4-BE49-F238E27FC236}">
                <a16:creationId xmlns:a16="http://schemas.microsoft.com/office/drawing/2014/main" id="{A23B6B3A-2AB2-B541-80FD-DCB33BFE9C8E}"/>
              </a:ext>
            </a:extLst>
          </p:cNvPr>
          <p:cNvSpPr/>
          <p:nvPr/>
        </p:nvSpPr>
        <p:spPr>
          <a:xfrm>
            <a:off x="6226561" y="7790118"/>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108" name="Rectangle 107">
            <a:extLst>
              <a:ext uri="{FF2B5EF4-FFF2-40B4-BE49-F238E27FC236}">
                <a16:creationId xmlns:a16="http://schemas.microsoft.com/office/drawing/2014/main" id="{8DF55E3C-6CE0-6843-B2C5-017E6DF537AE}"/>
              </a:ext>
            </a:extLst>
          </p:cNvPr>
          <p:cNvSpPr/>
          <p:nvPr/>
        </p:nvSpPr>
        <p:spPr>
          <a:xfrm>
            <a:off x="2238604" y="8625493"/>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109" name="Rectangle 108">
            <a:extLst>
              <a:ext uri="{FF2B5EF4-FFF2-40B4-BE49-F238E27FC236}">
                <a16:creationId xmlns:a16="http://schemas.microsoft.com/office/drawing/2014/main" id="{841F4991-2A53-0E4B-8E0E-B2EDA6248BA6}"/>
              </a:ext>
            </a:extLst>
          </p:cNvPr>
          <p:cNvSpPr/>
          <p:nvPr/>
        </p:nvSpPr>
        <p:spPr>
          <a:xfrm>
            <a:off x="4246448" y="8633045"/>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sp>
        <p:nvSpPr>
          <p:cNvPr id="110" name="Rectangle 109">
            <a:extLst>
              <a:ext uri="{FF2B5EF4-FFF2-40B4-BE49-F238E27FC236}">
                <a16:creationId xmlns:a16="http://schemas.microsoft.com/office/drawing/2014/main" id="{246C69E5-9E2F-4649-8E7F-077D92B6C40A}"/>
              </a:ext>
            </a:extLst>
          </p:cNvPr>
          <p:cNvSpPr/>
          <p:nvPr/>
        </p:nvSpPr>
        <p:spPr>
          <a:xfrm>
            <a:off x="6226561" y="8633045"/>
            <a:ext cx="194046" cy="170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86"/>
          </a:p>
        </p:txBody>
      </p:sp>
      <p:pic>
        <p:nvPicPr>
          <p:cNvPr id="112" name="Picture 2">
            <a:extLst>
              <a:ext uri="{FF2B5EF4-FFF2-40B4-BE49-F238E27FC236}">
                <a16:creationId xmlns:a16="http://schemas.microsoft.com/office/drawing/2014/main" id="{F97EEA6F-06F7-2E4F-93E7-155F70E85444}"/>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035806" y="339829"/>
            <a:ext cx="669699" cy="20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 name="Picture 3" descr="C:\Users\Optic Group111\Desktop\CORE THEME 4.png">
            <a:extLst>
              <a:ext uri="{FF2B5EF4-FFF2-40B4-BE49-F238E27FC236}">
                <a16:creationId xmlns:a16="http://schemas.microsoft.com/office/drawing/2014/main" id="{696E8A09-55AC-814F-A0E1-B96CD1F43AA7}"/>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55585" y="207968"/>
            <a:ext cx="406856" cy="406856"/>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
            <a:extLst>
              <a:ext uri="{FF2B5EF4-FFF2-40B4-BE49-F238E27FC236}">
                <a16:creationId xmlns:a16="http://schemas.microsoft.com/office/drawing/2014/main" id="{0C99A324-FEFD-504F-91C7-AF5173F05A67}"/>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66331" y="339751"/>
            <a:ext cx="669699" cy="20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 name="Picture 3" descr="C:\Users\Optic Group111\Desktop\CORE THEME 4.png">
            <a:extLst>
              <a:ext uri="{FF2B5EF4-FFF2-40B4-BE49-F238E27FC236}">
                <a16:creationId xmlns:a16="http://schemas.microsoft.com/office/drawing/2014/main" id="{14554ED3-897D-AF4D-8FB0-900468E0CAE8}"/>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495560" y="207967"/>
            <a:ext cx="406856" cy="406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217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7423E8-761B-4CEB-BC45-000611503AA8}"/>
              </a:ext>
            </a:extLst>
          </p:cNvPr>
          <p:cNvPicPr>
            <a:picLocks noChangeAspect="1"/>
          </p:cNvPicPr>
          <p:nvPr/>
        </p:nvPicPr>
        <p:blipFill>
          <a:blip r:embed="rId2"/>
          <a:stretch>
            <a:fillRect/>
          </a:stretch>
        </p:blipFill>
        <p:spPr>
          <a:xfrm>
            <a:off x="144731" y="138996"/>
            <a:ext cx="6568539" cy="8866009"/>
          </a:xfrm>
          <a:prstGeom prst="rect">
            <a:avLst/>
          </a:prstGeom>
        </p:spPr>
      </p:pic>
    </p:spTree>
    <p:extLst>
      <p:ext uri="{BB962C8B-B14F-4D97-AF65-F5344CB8AC3E}">
        <p14:creationId xmlns:p14="http://schemas.microsoft.com/office/powerpoint/2010/main" val="1756912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F3398D-554C-4F9B-92CC-2C1ECC5D7B3E}"/>
              </a:ext>
            </a:extLst>
          </p:cNvPr>
          <p:cNvPicPr>
            <a:picLocks noChangeAspect="1"/>
          </p:cNvPicPr>
          <p:nvPr/>
        </p:nvPicPr>
        <p:blipFill>
          <a:blip r:embed="rId2"/>
          <a:stretch>
            <a:fillRect/>
          </a:stretch>
        </p:blipFill>
        <p:spPr>
          <a:xfrm>
            <a:off x="223980" y="154871"/>
            <a:ext cx="6456411" cy="8841359"/>
          </a:xfrm>
          <a:prstGeom prst="rect">
            <a:avLst/>
          </a:prstGeom>
        </p:spPr>
      </p:pic>
    </p:spTree>
    <p:extLst>
      <p:ext uri="{BB962C8B-B14F-4D97-AF65-F5344CB8AC3E}">
        <p14:creationId xmlns:p14="http://schemas.microsoft.com/office/powerpoint/2010/main" val="164661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ental Wellbeing: Mindfulness Colouring Pages | Young Scot">
            <a:extLst>
              <a:ext uri="{FF2B5EF4-FFF2-40B4-BE49-F238E27FC236}">
                <a16:creationId xmlns:a16="http://schemas.microsoft.com/office/drawing/2014/main" id="{5E796450-7A5F-4B3A-A44F-72EB7678A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48" y="121877"/>
            <a:ext cx="6499139" cy="88675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3388" y="8394853"/>
            <a:ext cx="3183875" cy="4296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7421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3D6BB4-6F75-4EC4-A6BA-02B57451F306}"/>
              </a:ext>
            </a:extLst>
          </p:cNvPr>
          <p:cNvPicPr>
            <a:picLocks noChangeAspect="1"/>
          </p:cNvPicPr>
          <p:nvPr/>
        </p:nvPicPr>
        <p:blipFill>
          <a:blip r:embed="rId2"/>
          <a:stretch>
            <a:fillRect/>
          </a:stretch>
        </p:blipFill>
        <p:spPr>
          <a:xfrm>
            <a:off x="171342" y="170089"/>
            <a:ext cx="6474673" cy="8818624"/>
          </a:xfrm>
          <a:prstGeom prst="rect">
            <a:avLst/>
          </a:prstGeom>
        </p:spPr>
      </p:pic>
    </p:spTree>
    <p:extLst>
      <p:ext uri="{BB962C8B-B14F-4D97-AF65-F5344CB8AC3E}">
        <p14:creationId xmlns:p14="http://schemas.microsoft.com/office/powerpoint/2010/main" val="167266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BD275A-256D-4AAD-B36A-B9379516E2FE}"/>
              </a:ext>
            </a:extLst>
          </p:cNvPr>
          <p:cNvPicPr>
            <a:picLocks noChangeAspect="1"/>
          </p:cNvPicPr>
          <p:nvPr/>
        </p:nvPicPr>
        <p:blipFill>
          <a:blip r:embed="rId2"/>
          <a:stretch>
            <a:fillRect/>
          </a:stretch>
        </p:blipFill>
        <p:spPr>
          <a:xfrm>
            <a:off x="139208" y="154692"/>
            <a:ext cx="6555506" cy="8834616"/>
          </a:xfrm>
          <a:prstGeom prst="rect">
            <a:avLst/>
          </a:prstGeom>
        </p:spPr>
      </p:pic>
    </p:spTree>
    <p:extLst>
      <p:ext uri="{BB962C8B-B14F-4D97-AF65-F5344CB8AC3E}">
        <p14:creationId xmlns:p14="http://schemas.microsoft.com/office/powerpoint/2010/main" val="630371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0BF3EE-130F-492B-A7B7-91A228BEC51C}"/>
              </a:ext>
            </a:extLst>
          </p:cNvPr>
          <p:cNvSpPr>
            <a:spLocks noGrp="1"/>
          </p:cNvSpPr>
          <p:nvPr>
            <p:ph type="title"/>
          </p:nvPr>
        </p:nvSpPr>
        <p:spPr>
          <a:xfrm>
            <a:off x="471715" y="486456"/>
            <a:ext cx="5914571" cy="1117755"/>
          </a:xfrm>
        </p:spPr>
        <p:txBody>
          <a:bodyPr>
            <a:normAutofit/>
          </a:bodyPr>
          <a:lstStyle/>
          <a:p>
            <a:r>
              <a:rPr lang="en-US" sz="4000" b="1" dirty="0">
                <a:latin typeface="+mn-lt"/>
              </a:rPr>
              <a:t>Square Breathing</a:t>
            </a:r>
          </a:p>
        </p:txBody>
      </p:sp>
      <p:pic>
        <p:nvPicPr>
          <p:cNvPr id="3" name="Online Media 2" title="KIDS MEDITATION - SQUARE BREATHING (Focus &amp; Calm)">
            <a:hlinkClick r:id="" action="ppaction://media"/>
            <a:extLst>
              <a:ext uri="{FF2B5EF4-FFF2-40B4-BE49-F238E27FC236}">
                <a16:creationId xmlns:a16="http://schemas.microsoft.com/office/drawing/2014/main" id="{3C9FFCB8-421F-4A88-B4AA-B83FD6B262E7}"/>
              </a:ext>
            </a:extLst>
          </p:cNvPr>
          <p:cNvPicPr>
            <a:picLocks noGrp="1" noRot="1" noChangeAspect="1"/>
          </p:cNvPicPr>
          <p:nvPr>
            <p:ph idx="1"/>
            <a:videoFile r:link="rId1"/>
          </p:nvPr>
        </p:nvPicPr>
        <p:blipFill>
          <a:blip r:embed="rId3"/>
          <a:stretch>
            <a:fillRect/>
          </a:stretch>
        </p:blipFill>
        <p:spPr>
          <a:xfrm>
            <a:off x="471715" y="3236233"/>
            <a:ext cx="5914571" cy="3326946"/>
          </a:xfrm>
          <a:prstGeom prst="rect">
            <a:avLst/>
          </a:prstGeom>
          <a:noFill/>
        </p:spPr>
      </p:pic>
      <p:sp>
        <p:nvSpPr>
          <p:cNvPr id="4" name="TextBox 3">
            <a:extLst>
              <a:ext uri="{FF2B5EF4-FFF2-40B4-BE49-F238E27FC236}">
                <a16:creationId xmlns:a16="http://schemas.microsoft.com/office/drawing/2014/main" id="{53B9DAE7-6AF6-4036-9F5B-8E7FA437A601}"/>
              </a:ext>
            </a:extLst>
          </p:cNvPr>
          <p:cNvSpPr txBox="1"/>
          <p:nvPr/>
        </p:nvSpPr>
        <p:spPr>
          <a:xfrm>
            <a:off x="471715" y="1466707"/>
            <a:ext cx="5914571" cy="1323439"/>
          </a:xfrm>
          <a:prstGeom prst="rect">
            <a:avLst/>
          </a:prstGeom>
          <a:noFill/>
        </p:spPr>
        <p:txBody>
          <a:bodyPr wrap="square" rtlCol="0">
            <a:spAutoFit/>
          </a:bodyPr>
          <a:lstStyle/>
          <a:p>
            <a:pPr algn="just"/>
            <a:r>
              <a:rPr lang="en-GB" sz="1600" dirty="0">
                <a:solidFill>
                  <a:srgbClr val="030303"/>
                </a:solidFill>
                <a:latin typeface="Roboto"/>
              </a:rPr>
              <a:t>Square breathing, also referred to as four-square breathing, is a breathing technique that helps you to feel invigorated, energized, and focused. It can also help to reduce stress and invite feelings of calmness and </a:t>
            </a:r>
            <a:r>
              <a:rPr lang="en-GB" sz="1600" dirty="0" err="1">
                <a:solidFill>
                  <a:srgbClr val="030303"/>
                </a:solidFill>
                <a:latin typeface="Roboto"/>
              </a:rPr>
              <a:t>tranquility</a:t>
            </a:r>
            <a:r>
              <a:rPr lang="en-GB" sz="1600" dirty="0">
                <a:solidFill>
                  <a:srgbClr val="030303"/>
                </a:solidFill>
                <a:latin typeface="Roboto"/>
              </a:rPr>
              <a:t> into your mind and body.</a:t>
            </a:r>
            <a:endParaRPr lang="en-GB" sz="1600" dirty="0"/>
          </a:p>
        </p:txBody>
      </p:sp>
      <p:sp>
        <p:nvSpPr>
          <p:cNvPr id="2" name="TextBox 1">
            <a:extLst>
              <a:ext uri="{FF2B5EF4-FFF2-40B4-BE49-F238E27FC236}">
                <a16:creationId xmlns:a16="http://schemas.microsoft.com/office/drawing/2014/main" id="{6C2EF937-559B-4F76-AF27-6CFA24E1BD8B}"/>
              </a:ext>
            </a:extLst>
          </p:cNvPr>
          <p:cNvSpPr txBox="1"/>
          <p:nvPr/>
        </p:nvSpPr>
        <p:spPr>
          <a:xfrm>
            <a:off x="471715" y="6984609"/>
            <a:ext cx="5914571" cy="369332"/>
          </a:xfrm>
          <a:prstGeom prst="rect">
            <a:avLst/>
          </a:prstGeom>
          <a:noFill/>
        </p:spPr>
        <p:txBody>
          <a:bodyPr wrap="square" rtlCol="0">
            <a:spAutoFit/>
          </a:bodyPr>
          <a:lstStyle/>
          <a:p>
            <a:r>
              <a:rPr lang="en-GB" dirty="0">
                <a:hlinkClick r:id="rId4"/>
              </a:rPr>
              <a:t>https://www.youtube.com/watch?v=YFdZXwE6fRE</a:t>
            </a:r>
            <a:r>
              <a:rPr lang="en-GB" dirty="0"/>
              <a:t> </a:t>
            </a:r>
          </a:p>
        </p:txBody>
      </p:sp>
    </p:spTree>
    <p:extLst>
      <p:ext uri="{BB962C8B-B14F-4D97-AF65-F5344CB8AC3E}">
        <p14:creationId xmlns:p14="http://schemas.microsoft.com/office/powerpoint/2010/main" val="271711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D9887B-7967-4F94-A87D-432C4790FB51}"/>
              </a:ext>
            </a:extLst>
          </p:cNvPr>
          <p:cNvPicPr>
            <a:picLocks noChangeAspect="1"/>
          </p:cNvPicPr>
          <p:nvPr/>
        </p:nvPicPr>
        <p:blipFill rotWithShape="1">
          <a:blip r:embed="rId2"/>
          <a:srcRect t="7416"/>
          <a:stretch/>
        </p:blipFill>
        <p:spPr>
          <a:xfrm>
            <a:off x="102231" y="96864"/>
            <a:ext cx="6656751" cy="8906539"/>
          </a:xfrm>
          <a:prstGeom prst="rect">
            <a:avLst/>
          </a:prstGeom>
        </p:spPr>
      </p:pic>
    </p:spTree>
    <p:extLst>
      <p:ext uri="{BB962C8B-B14F-4D97-AF65-F5344CB8AC3E}">
        <p14:creationId xmlns:p14="http://schemas.microsoft.com/office/powerpoint/2010/main" val="9506144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8FE1CFB55BFA4C92749ABFD8A9609B" ma:contentTypeVersion="12" ma:contentTypeDescription="Create a new document." ma:contentTypeScope="" ma:versionID="66367b92e3d1487ff7a7efbd233c9dd2">
  <xsd:schema xmlns:xsd="http://www.w3.org/2001/XMLSchema" xmlns:xs="http://www.w3.org/2001/XMLSchema" xmlns:p="http://schemas.microsoft.com/office/2006/metadata/properties" xmlns:ns3="bdf13363-5165-407d-8925-62fb1ab2c7bf" xmlns:ns4="8d2356b5-20c3-4ce4-a855-9ea87add25fd" targetNamespace="http://schemas.microsoft.com/office/2006/metadata/properties" ma:root="true" ma:fieldsID="6207899188d2f0efd7129a71b7dd34b6" ns3:_="" ns4:_="">
    <xsd:import namespace="bdf13363-5165-407d-8925-62fb1ab2c7bf"/>
    <xsd:import namespace="8d2356b5-20c3-4ce4-a855-9ea87add25f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f13363-5165-407d-8925-62fb1ab2c7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2356b5-20c3-4ce4-a855-9ea87add25f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82B5DC-5849-4177-B887-451E1E843058}">
  <ds:schemaRefs>
    <ds:schemaRef ds:uri="http://schemas.microsoft.com/sharepoint/v3/contenttype/forms"/>
  </ds:schemaRefs>
</ds:datastoreItem>
</file>

<file path=customXml/itemProps2.xml><?xml version="1.0" encoding="utf-8"?>
<ds:datastoreItem xmlns:ds="http://schemas.openxmlformats.org/officeDocument/2006/customXml" ds:itemID="{87569473-06C8-435D-9362-0366DDAC35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f13363-5165-407d-8925-62fb1ab2c7bf"/>
    <ds:schemaRef ds:uri="8d2356b5-20c3-4ce4-a855-9ea87add25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A8D1A7-CD55-4E20-BCA6-91D8D8F65753}">
  <ds:schemaRefs>
    <ds:schemaRef ds:uri="8d2356b5-20c3-4ce4-a855-9ea87add25fd"/>
    <ds:schemaRef ds:uri="http://schemas.microsoft.com/office/2006/documentManagement/types"/>
    <ds:schemaRef ds:uri="http://purl.org/dc/dcmitype/"/>
    <ds:schemaRef ds:uri="http://schemas.openxmlformats.org/package/2006/metadata/core-properties"/>
    <ds:schemaRef ds:uri="http://purl.org/dc/elements/1.1/"/>
    <ds:schemaRef ds:uri="http://purl.org/dc/terms/"/>
    <ds:schemaRef ds:uri="http://schemas.microsoft.com/office/infopath/2007/PartnerControls"/>
    <ds:schemaRef ds:uri="bdf13363-5165-407d-8925-62fb1ab2c7b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6</TotalTime>
  <Words>927</Words>
  <Application>Microsoft Office PowerPoint</Application>
  <PresentationFormat>On-screen Show (4:3)</PresentationFormat>
  <Paragraphs>103</Paragraphs>
  <Slides>14</Slides>
  <Notes>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MS Mincho</vt:lpstr>
      <vt:lpstr>Open Sans</vt:lpstr>
      <vt:lpstr>Roboto</vt:lpstr>
      <vt:lpstr>Times New Roman</vt:lpstr>
      <vt:lpstr>Wingdings</vt:lpstr>
      <vt:lpstr>Office Theme</vt:lpstr>
      <vt:lpstr>Mindfulness Activities for you all to try</vt:lpstr>
      <vt:lpstr>PowerPoint Presentation</vt:lpstr>
      <vt:lpstr>PowerPoint Presentation</vt:lpstr>
      <vt:lpstr>PowerPoint Presentation</vt:lpstr>
      <vt:lpstr>PowerPoint Presentation</vt:lpstr>
      <vt:lpstr>PowerPoint Presentation</vt:lpstr>
      <vt:lpstr>PowerPoint Presentation</vt:lpstr>
      <vt:lpstr>Square Breathing</vt:lpstr>
      <vt:lpstr>PowerPoint Presentation</vt:lpstr>
      <vt:lpstr>PowerPoint Presentation</vt:lpstr>
      <vt:lpstr>PowerPoint Presentation</vt:lpstr>
      <vt:lpstr>Name the Chocolate Bar!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Mindfulness Activities for you all to try</dc:title>
  <dc:creator>Pippa Newman</dc:creator>
  <cp:lastModifiedBy>Julie Swatton (The West Grantham Academy St Hugh's)</cp:lastModifiedBy>
  <cp:revision>5</cp:revision>
  <dcterms:created xsi:type="dcterms:W3CDTF">2020-11-12T09:54:19Z</dcterms:created>
  <dcterms:modified xsi:type="dcterms:W3CDTF">2021-02-04T10:18:49Z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0x0101002A8FE1CFB55BFA4C92749ABFD8A9609B</vt:lpwstr>
  </property>
</Properties>
</file>