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Lst>
  <p:sldSz cx="7556500" cy="10693400"/>
  <p:notesSz cx="6858000" cy="9144000"/>
  <p:embeddedFontLst>
    <p:embeddedFont>
      <p:font typeface="Canva Sans" panose="020B0604020202020204" charset="0"/>
      <p:regular r:id="rId9"/>
    </p:embeddedFont>
    <p:embeddedFont>
      <p:font typeface="Gill Sans Bold" panose="020B0604020202020204" charset="0"/>
      <p:regular r:id="rId10"/>
    </p:embeddedFont>
    <p:embeddedFont>
      <p:font typeface="Gill Sans Light" panose="020B0604020202020204" charset="0"/>
      <p:regular r:id="rId11"/>
    </p:embeddedFont>
    <p:embeddedFont>
      <p:font typeface="The Seasons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250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sp>
        <p:nvSpPr>
          <p:cNvPr id="2" name="AutoShape 2"/>
          <p:cNvSpPr/>
          <p:nvPr/>
        </p:nvSpPr>
        <p:spPr>
          <a:xfrm flipV="1">
            <a:off x="270134" y="426262"/>
            <a:ext cx="7019733" cy="0"/>
          </a:xfrm>
          <a:prstGeom prst="line">
            <a:avLst/>
          </a:prstGeom>
          <a:ln w="9525" cap="flat">
            <a:solidFill>
              <a:srgbClr val="1C3355"/>
            </a:solidFill>
            <a:prstDash val="solid"/>
            <a:headEnd type="none" w="sm" len="sm"/>
            <a:tailEnd type="none" w="sm" len="sm"/>
          </a:ln>
        </p:spPr>
        <p:txBody>
          <a:bodyPr/>
          <a:lstStyle/>
          <a:p>
            <a:endParaRPr lang="en-GB"/>
          </a:p>
        </p:txBody>
      </p:sp>
      <p:sp>
        <p:nvSpPr>
          <p:cNvPr id="3" name="AutoShape 3"/>
          <p:cNvSpPr/>
          <p:nvPr/>
        </p:nvSpPr>
        <p:spPr>
          <a:xfrm flipV="1">
            <a:off x="258283" y="10480609"/>
            <a:ext cx="7019733" cy="0"/>
          </a:xfrm>
          <a:prstGeom prst="line">
            <a:avLst/>
          </a:prstGeom>
          <a:ln w="9525" cap="flat">
            <a:solidFill>
              <a:srgbClr val="1C3355"/>
            </a:solidFill>
            <a:prstDash val="solid"/>
            <a:headEnd type="none" w="sm" len="sm"/>
            <a:tailEnd type="none" w="sm" len="sm"/>
          </a:ln>
        </p:spPr>
        <p:txBody>
          <a:bodyPr/>
          <a:lstStyle/>
          <a:p>
            <a:endParaRPr lang="en-GB"/>
          </a:p>
        </p:txBody>
      </p:sp>
      <p:sp>
        <p:nvSpPr>
          <p:cNvPr id="4" name="Freeform 4"/>
          <p:cNvSpPr/>
          <p:nvPr/>
        </p:nvSpPr>
        <p:spPr>
          <a:xfrm>
            <a:off x="5553720" y="491117"/>
            <a:ext cx="1747081" cy="1245400"/>
          </a:xfrm>
          <a:custGeom>
            <a:avLst/>
            <a:gdLst/>
            <a:ahLst/>
            <a:cxnLst/>
            <a:rect l="l" t="t" r="r" b="b"/>
            <a:pathLst>
              <a:path w="1747081" h="1245400">
                <a:moveTo>
                  <a:pt x="0" y="0"/>
                </a:moveTo>
                <a:lnTo>
                  <a:pt x="1747082" y="0"/>
                </a:lnTo>
                <a:lnTo>
                  <a:pt x="1747082" y="1245400"/>
                </a:lnTo>
                <a:lnTo>
                  <a:pt x="0" y="1245400"/>
                </a:lnTo>
                <a:lnTo>
                  <a:pt x="0" y="0"/>
                </a:lnTo>
                <a:close/>
              </a:path>
            </a:pathLst>
          </a:custGeom>
          <a:blipFill>
            <a:blip r:embed="rId2"/>
            <a:stretch>
              <a:fillRect/>
            </a:stretch>
          </a:blipFill>
        </p:spPr>
        <p:txBody>
          <a:bodyPr/>
          <a:lstStyle/>
          <a:p>
            <a:endParaRPr lang="en-GB"/>
          </a:p>
        </p:txBody>
      </p:sp>
      <p:sp>
        <p:nvSpPr>
          <p:cNvPr id="5" name="TextBox 5"/>
          <p:cNvSpPr txBox="1"/>
          <p:nvPr/>
        </p:nvSpPr>
        <p:spPr>
          <a:xfrm>
            <a:off x="281984" y="412292"/>
            <a:ext cx="5400221" cy="1332230"/>
          </a:xfrm>
          <a:prstGeom prst="rect">
            <a:avLst/>
          </a:prstGeom>
        </p:spPr>
        <p:txBody>
          <a:bodyPr lIns="0" tIns="0" rIns="0" bIns="0" rtlCol="0" anchor="t">
            <a:spAutoFit/>
          </a:bodyPr>
          <a:lstStyle/>
          <a:p>
            <a:pPr algn="l">
              <a:lnSpc>
                <a:spcPts val="4959"/>
              </a:lnSpc>
            </a:pPr>
            <a:r>
              <a:rPr lang="en-US" sz="3999" b="1" spc="159">
                <a:solidFill>
                  <a:srgbClr val="1C3355"/>
                </a:solidFill>
                <a:latin typeface="Gill Sans Bold"/>
                <a:ea typeface="Gill Sans Bold"/>
                <a:cs typeface="Gill Sans Bold"/>
                <a:sym typeface="Gill Sans Bold"/>
              </a:rPr>
              <a:t>WEST GRANTHAM UPDATE</a:t>
            </a:r>
          </a:p>
        </p:txBody>
      </p:sp>
      <p:sp>
        <p:nvSpPr>
          <p:cNvPr id="6" name="AutoShape 6"/>
          <p:cNvSpPr/>
          <p:nvPr/>
        </p:nvSpPr>
        <p:spPr>
          <a:xfrm flipV="1">
            <a:off x="281984" y="1736517"/>
            <a:ext cx="7007882" cy="0"/>
          </a:xfrm>
          <a:prstGeom prst="line">
            <a:avLst/>
          </a:prstGeom>
          <a:ln w="9525" cap="flat">
            <a:solidFill>
              <a:srgbClr val="1C3355"/>
            </a:solidFill>
            <a:prstDash val="solid"/>
            <a:headEnd type="none" w="sm" len="sm"/>
            <a:tailEnd type="none" w="sm" len="sm"/>
          </a:ln>
        </p:spPr>
        <p:txBody>
          <a:bodyPr/>
          <a:lstStyle/>
          <a:p>
            <a:endParaRPr lang="en-GB"/>
          </a:p>
        </p:txBody>
      </p:sp>
      <p:grpSp>
        <p:nvGrpSpPr>
          <p:cNvPr id="7" name="Group 7"/>
          <p:cNvGrpSpPr/>
          <p:nvPr/>
        </p:nvGrpSpPr>
        <p:grpSpPr>
          <a:xfrm>
            <a:off x="276059" y="7997537"/>
            <a:ext cx="1323615" cy="1003402"/>
            <a:chOff x="0" y="0"/>
            <a:chExt cx="474354" cy="359597"/>
          </a:xfrm>
        </p:grpSpPr>
        <p:sp>
          <p:nvSpPr>
            <p:cNvPr id="8" name="Freeform 8"/>
            <p:cNvSpPr/>
            <p:nvPr/>
          </p:nvSpPr>
          <p:spPr>
            <a:xfrm>
              <a:off x="0" y="0"/>
              <a:ext cx="474354" cy="359597"/>
            </a:xfrm>
            <a:custGeom>
              <a:avLst/>
              <a:gdLst/>
              <a:ahLst/>
              <a:cxnLst/>
              <a:rect l="l" t="t" r="r" b="b"/>
              <a:pathLst>
                <a:path w="474354" h="359597">
                  <a:moveTo>
                    <a:pt x="46793" y="0"/>
                  </a:moveTo>
                  <a:lnTo>
                    <a:pt x="427561" y="0"/>
                  </a:lnTo>
                  <a:cubicBezTo>
                    <a:pt x="453404" y="0"/>
                    <a:pt x="474354" y="20950"/>
                    <a:pt x="474354" y="46793"/>
                  </a:cubicBezTo>
                  <a:lnTo>
                    <a:pt x="474354" y="312804"/>
                  </a:lnTo>
                  <a:cubicBezTo>
                    <a:pt x="474354" y="338647"/>
                    <a:pt x="453404" y="359597"/>
                    <a:pt x="427561" y="359597"/>
                  </a:cubicBezTo>
                  <a:lnTo>
                    <a:pt x="46793" y="359597"/>
                  </a:lnTo>
                  <a:cubicBezTo>
                    <a:pt x="20950" y="359597"/>
                    <a:pt x="0" y="338647"/>
                    <a:pt x="0" y="312804"/>
                  </a:cubicBezTo>
                  <a:lnTo>
                    <a:pt x="0" y="46793"/>
                  </a:lnTo>
                  <a:cubicBezTo>
                    <a:pt x="0" y="20950"/>
                    <a:pt x="20950" y="0"/>
                    <a:pt x="46793" y="0"/>
                  </a:cubicBezTo>
                  <a:close/>
                </a:path>
              </a:pathLst>
            </a:custGeom>
            <a:solidFill>
              <a:srgbClr val="D3E6F5"/>
            </a:solidFill>
          </p:spPr>
          <p:txBody>
            <a:bodyPr/>
            <a:lstStyle/>
            <a:p>
              <a:endParaRPr lang="en-GB"/>
            </a:p>
          </p:txBody>
        </p:sp>
        <p:sp>
          <p:nvSpPr>
            <p:cNvPr id="9" name="TextBox 9"/>
            <p:cNvSpPr txBox="1"/>
            <p:nvPr/>
          </p:nvSpPr>
          <p:spPr>
            <a:xfrm>
              <a:off x="0" y="-38100"/>
              <a:ext cx="474354" cy="397697"/>
            </a:xfrm>
            <a:prstGeom prst="rect">
              <a:avLst/>
            </a:prstGeom>
          </p:spPr>
          <p:txBody>
            <a:bodyPr lIns="50800" tIns="50800" rIns="50800" bIns="50800" rtlCol="0" anchor="ctr"/>
            <a:lstStyle/>
            <a:p>
              <a:pPr algn="ctr">
                <a:lnSpc>
                  <a:spcPts val="1260"/>
                </a:lnSpc>
              </a:pPr>
              <a:endParaRPr/>
            </a:p>
            <a:p>
              <a:pPr algn="ctr">
                <a:lnSpc>
                  <a:spcPts val="1260"/>
                </a:lnSpc>
              </a:pPr>
              <a:endParaRPr/>
            </a:p>
            <a:p>
              <a:pPr algn="ctr">
                <a:lnSpc>
                  <a:spcPts val="1260"/>
                </a:lnSpc>
              </a:pPr>
              <a:r>
                <a:rPr lang="en-US" sz="900" spc="57">
                  <a:solidFill>
                    <a:srgbClr val="1C3355"/>
                  </a:solidFill>
                  <a:latin typeface="Gill Sans Light"/>
                  <a:ea typeface="Gill Sans Light"/>
                  <a:cs typeface="Gill Sans Light"/>
                  <a:sym typeface="Gill Sans Light"/>
                </a:rPr>
                <a:t>Football Clubs, Fitness Gym, Gardening Club, Library Club</a:t>
              </a:r>
            </a:p>
            <a:p>
              <a:pPr algn="ctr">
                <a:lnSpc>
                  <a:spcPts val="1260"/>
                </a:lnSpc>
              </a:pPr>
              <a:endParaRPr lang="en-US" sz="900" spc="57">
                <a:solidFill>
                  <a:srgbClr val="1C3355"/>
                </a:solidFill>
                <a:latin typeface="Gill Sans Light"/>
                <a:ea typeface="Gill Sans Light"/>
                <a:cs typeface="Gill Sans Light"/>
                <a:sym typeface="Gill Sans Light"/>
              </a:endParaRPr>
            </a:p>
          </p:txBody>
        </p:sp>
      </p:grpSp>
      <p:grpSp>
        <p:nvGrpSpPr>
          <p:cNvPr id="10" name="Group 10"/>
          <p:cNvGrpSpPr/>
          <p:nvPr/>
        </p:nvGrpSpPr>
        <p:grpSpPr>
          <a:xfrm>
            <a:off x="1700088" y="7997537"/>
            <a:ext cx="1323615" cy="992806"/>
            <a:chOff x="0" y="0"/>
            <a:chExt cx="474354" cy="355799"/>
          </a:xfrm>
        </p:grpSpPr>
        <p:sp>
          <p:nvSpPr>
            <p:cNvPr id="11" name="Freeform 11"/>
            <p:cNvSpPr/>
            <p:nvPr/>
          </p:nvSpPr>
          <p:spPr>
            <a:xfrm>
              <a:off x="0" y="0"/>
              <a:ext cx="474354" cy="355799"/>
            </a:xfrm>
            <a:custGeom>
              <a:avLst/>
              <a:gdLst/>
              <a:ahLst/>
              <a:cxnLst/>
              <a:rect l="l" t="t" r="r" b="b"/>
              <a:pathLst>
                <a:path w="474354" h="355799">
                  <a:moveTo>
                    <a:pt x="46793" y="0"/>
                  </a:moveTo>
                  <a:lnTo>
                    <a:pt x="427561" y="0"/>
                  </a:lnTo>
                  <a:cubicBezTo>
                    <a:pt x="453404" y="0"/>
                    <a:pt x="474354" y="20950"/>
                    <a:pt x="474354" y="46793"/>
                  </a:cubicBezTo>
                  <a:lnTo>
                    <a:pt x="474354" y="309007"/>
                  </a:lnTo>
                  <a:cubicBezTo>
                    <a:pt x="474354" y="321417"/>
                    <a:pt x="469424" y="333319"/>
                    <a:pt x="460648" y="342094"/>
                  </a:cubicBezTo>
                  <a:cubicBezTo>
                    <a:pt x="451873" y="350869"/>
                    <a:pt x="439971" y="355799"/>
                    <a:pt x="427561" y="355799"/>
                  </a:cubicBezTo>
                  <a:lnTo>
                    <a:pt x="46793" y="355799"/>
                  </a:lnTo>
                  <a:cubicBezTo>
                    <a:pt x="20950" y="355799"/>
                    <a:pt x="0" y="334850"/>
                    <a:pt x="0" y="309007"/>
                  </a:cubicBezTo>
                  <a:lnTo>
                    <a:pt x="0" y="46793"/>
                  </a:lnTo>
                  <a:cubicBezTo>
                    <a:pt x="0" y="20950"/>
                    <a:pt x="20950" y="0"/>
                    <a:pt x="46793" y="0"/>
                  </a:cubicBezTo>
                  <a:close/>
                </a:path>
              </a:pathLst>
            </a:custGeom>
            <a:solidFill>
              <a:srgbClr val="D3E6F5"/>
            </a:solidFill>
          </p:spPr>
          <p:txBody>
            <a:bodyPr/>
            <a:lstStyle/>
            <a:p>
              <a:endParaRPr lang="en-GB"/>
            </a:p>
          </p:txBody>
        </p:sp>
        <p:sp>
          <p:nvSpPr>
            <p:cNvPr id="12" name="TextBox 12"/>
            <p:cNvSpPr txBox="1"/>
            <p:nvPr/>
          </p:nvSpPr>
          <p:spPr>
            <a:xfrm>
              <a:off x="0" y="-38100"/>
              <a:ext cx="474354" cy="393899"/>
            </a:xfrm>
            <a:prstGeom prst="rect">
              <a:avLst/>
            </a:prstGeom>
          </p:spPr>
          <p:txBody>
            <a:bodyPr lIns="50800" tIns="50800" rIns="50800" bIns="50800" rtlCol="0" anchor="ctr"/>
            <a:lstStyle/>
            <a:p>
              <a:pPr algn="ctr">
                <a:lnSpc>
                  <a:spcPts val="1260"/>
                </a:lnSpc>
              </a:pPr>
              <a:endParaRPr/>
            </a:p>
            <a:p>
              <a:pPr algn="ctr">
                <a:lnSpc>
                  <a:spcPts val="1260"/>
                </a:lnSpc>
              </a:pPr>
              <a:r>
                <a:rPr lang="en-US" sz="900" spc="57">
                  <a:solidFill>
                    <a:srgbClr val="1C3355"/>
                  </a:solidFill>
                  <a:latin typeface="Gill Sans Light"/>
                  <a:ea typeface="Gill Sans Light"/>
                  <a:cs typeface="Gill Sans Light"/>
                  <a:sym typeface="Gill Sans Light"/>
                </a:rPr>
                <a:t>Library Club</a:t>
              </a:r>
            </a:p>
            <a:p>
              <a:pPr algn="ctr">
                <a:lnSpc>
                  <a:spcPts val="1260"/>
                </a:lnSpc>
              </a:pPr>
              <a:r>
                <a:rPr lang="en-US" sz="900" spc="57">
                  <a:solidFill>
                    <a:srgbClr val="1C3355"/>
                  </a:solidFill>
                  <a:latin typeface="Gill Sans Light"/>
                  <a:ea typeface="Gill Sans Light"/>
                  <a:cs typeface="Gill Sans Light"/>
                  <a:sym typeface="Gill Sans Light"/>
                </a:rPr>
                <a:t>Basketball (Positive Futures)</a:t>
              </a:r>
            </a:p>
            <a:p>
              <a:pPr algn="ctr">
                <a:lnSpc>
                  <a:spcPts val="1260"/>
                </a:lnSpc>
              </a:pPr>
              <a:r>
                <a:rPr lang="en-US" sz="900" spc="57">
                  <a:solidFill>
                    <a:srgbClr val="1C3355"/>
                  </a:solidFill>
                  <a:latin typeface="Gill Sans Light"/>
                  <a:ea typeface="Gill Sans Light"/>
                  <a:cs typeface="Gill Sans Light"/>
                  <a:sym typeface="Gill Sans Light"/>
                </a:rPr>
                <a:t>Christian Union</a:t>
              </a:r>
            </a:p>
          </p:txBody>
        </p:sp>
      </p:grpSp>
      <p:grpSp>
        <p:nvGrpSpPr>
          <p:cNvPr id="13" name="Group 13"/>
          <p:cNvGrpSpPr/>
          <p:nvPr/>
        </p:nvGrpSpPr>
        <p:grpSpPr>
          <a:xfrm>
            <a:off x="3124118" y="7997537"/>
            <a:ext cx="1323615" cy="1003402"/>
            <a:chOff x="0" y="0"/>
            <a:chExt cx="474354" cy="359597"/>
          </a:xfrm>
        </p:grpSpPr>
        <p:sp>
          <p:nvSpPr>
            <p:cNvPr id="14" name="Freeform 14"/>
            <p:cNvSpPr/>
            <p:nvPr/>
          </p:nvSpPr>
          <p:spPr>
            <a:xfrm>
              <a:off x="0" y="0"/>
              <a:ext cx="474354" cy="359597"/>
            </a:xfrm>
            <a:custGeom>
              <a:avLst/>
              <a:gdLst/>
              <a:ahLst/>
              <a:cxnLst/>
              <a:rect l="l" t="t" r="r" b="b"/>
              <a:pathLst>
                <a:path w="474354" h="359597">
                  <a:moveTo>
                    <a:pt x="46793" y="0"/>
                  </a:moveTo>
                  <a:lnTo>
                    <a:pt x="427561" y="0"/>
                  </a:lnTo>
                  <a:cubicBezTo>
                    <a:pt x="453404" y="0"/>
                    <a:pt x="474354" y="20950"/>
                    <a:pt x="474354" y="46793"/>
                  </a:cubicBezTo>
                  <a:lnTo>
                    <a:pt x="474354" y="312804"/>
                  </a:lnTo>
                  <a:cubicBezTo>
                    <a:pt x="474354" y="338647"/>
                    <a:pt x="453404" y="359597"/>
                    <a:pt x="427561" y="359597"/>
                  </a:cubicBezTo>
                  <a:lnTo>
                    <a:pt x="46793" y="359597"/>
                  </a:lnTo>
                  <a:cubicBezTo>
                    <a:pt x="20950" y="359597"/>
                    <a:pt x="0" y="338647"/>
                    <a:pt x="0" y="312804"/>
                  </a:cubicBezTo>
                  <a:lnTo>
                    <a:pt x="0" y="46793"/>
                  </a:lnTo>
                  <a:cubicBezTo>
                    <a:pt x="0" y="20950"/>
                    <a:pt x="20950" y="0"/>
                    <a:pt x="46793" y="0"/>
                  </a:cubicBezTo>
                  <a:close/>
                </a:path>
              </a:pathLst>
            </a:custGeom>
            <a:solidFill>
              <a:srgbClr val="D3E6F5"/>
            </a:solidFill>
          </p:spPr>
          <p:txBody>
            <a:bodyPr/>
            <a:lstStyle/>
            <a:p>
              <a:endParaRPr lang="en-GB"/>
            </a:p>
          </p:txBody>
        </p:sp>
        <p:sp>
          <p:nvSpPr>
            <p:cNvPr id="15" name="TextBox 15"/>
            <p:cNvSpPr txBox="1"/>
            <p:nvPr/>
          </p:nvSpPr>
          <p:spPr>
            <a:xfrm>
              <a:off x="0" y="-38100"/>
              <a:ext cx="474354" cy="397697"/>
            </a:xfrm>
            <a:prstGeom prst="rect">
              <a:avLst/>
            </a:prstGeom>
          </p:spPr>
          <p:txBody>
            <a:bodyPr lIns="50800" tIns="50800" rIns="50800" bIns="50800" rtlCol="0" anchor="ctr"/>
            <a:lstStyle/>
            <a:p>
              <a:pPr algn="ctr">
                <a:lnSpc>
                  <a:spcPts val="1260"/>
                </a:lnSpc>
              </a:pPr>
              <a:endParaRPr/>
            </a:p>
            <a:p>
              <a:pPr algn="ctr">
                <a:lnSpc>
                  <a:spcPts val="1260"/>
                </a:lnSpc>
              </a:pPr>
              <a:r>
                <a:rPr lang="en-US" sz="900" spc="57">
                  <a:solidFill>
                    <a:srgbClr val="1C3355"/>
                  </a:solidFill>
                  <a:latin typeface="Gill Sans Light"/>
                  <a:ea typeface="Gill Sans Light"/>
                  <a:cs typeface="Gill Sans Light"/>
                  <a:sym typeface="Gill Sans Light"/>
                </a:rPr>
                <a:t>Fitness Gym</a:t>
              </a:r>
            </a:p>
            <a:p>
              <a:pPr algn="ctr">
                <a:lnSpc>
                  <a:spcPts val="1260"/>
                </a:lnSpc>
              </a:pPr>
              <a:r>
                <a:rPr lang="en-US" sz="900" spc="57">
                  <a:solidFill>
                    <a:srgbClr val="1C3355"/>
                  </a:solidFill>
                  <a:latin typeface="Gill Sans Light"/>
                  <a:ea typeface="Gill Sans Light"/>
                  <a:cs typeface="Gill Sans Light"/>
                  <a:sym typeface="Gill Sans Light"/>
                </a:rPr>
                <a:t>Library Club</a:t>
              </a:r>
            </a:p>
            <a:p>
              <a:pPr algn="ctr">
                <a:lnSpc>
                  <a:spcPts val="1260"/>
                </a:lnSpc>
              </a:pPr>
              <a:r>
                <a:rPr lang="en-US" sz="900" spc="57">
                  <a:solidFill>
                    <a:srgbClr val="1C3355"/>
                  </a:solidFill>
                  <a:latin typeface="Gill Sans Light"/>
                  <a:ea typeface="Gill Sans Light"/>
                  <a:cs typeface="Gill Sans Light"/>
                  <a:sym typeface="Gill Sans Light"/>
                </a:rPr>
                <a:t>STEM Club</a:t>
              </a:r>
            </a:p>
            <a:p>
              <a:pPr algn="ctr">
                <a:lnSpc>
                  <a:spcPts val="1260"/>
                </a:lnSpc>
              </a:pPr>
              <a:r>
                <a:rPr lang="en-US" sz="900" spc="57">
                  <a:solidFill>
                    <a:srgbClr val="1C3355"/>
                  </a:solidFill>
                  <a:latin typeface="Gill Sans Light"/>
                  <a:ea typeface="Gill Sans Light"/>
                  <a:cs typeface="Gill Sans Light"/>
                  <a:sym typeface="Gill Sans Light"/>
                </a:rPr>
                <a:t>Dodgeball</a:t>
              </a:r>
            </a:p>
            <a:p>
              <a:pPr algn="ctr">
                <a:lnSpc>
                  <a:spcPts val="1260"/>
                </a:lnSpc>
              </a:pPr>
              <a:r>
                <a:rPr lang="en-US" sz="900" spc="57">
                  <a:solidFill>
                    <a:srgbClr val="1C3355"/>
                  </a:solidFill>
                  <a:latin typeface="Gill Sans Light"/>
                  <a:ea typeface="Gill Sans Light"/>
                  <a:cs typeface="Gill Sans Light"/>
                  <a:sym typeface="Gill Sans Light"/>
                </a:rPr>
                <a:t>Sewcial Club</a:t>
              </a:r>
            </a:p>
          </p:txBody>
        </p:sp>
      </p:grpSp>
      <p:grpSp>
        <p:nvGrpSpPr>
          <p:cNvPr id="16" name="Group 16"/>
          <p:cNvGrpSpPr/>
          <p:nvPr/>
        </p:nvGrpSpPr>
        <p:grpSpPr>
          <a:xfrm>
            <a:off x="4548147" y="7997537"/>
            <a:ext cx="1323615" cy="992806"/>
            <a:chOff x="0" y="0"/>
            <a:chExt cx="474354" cy="355799"/>
          </a:xfrm>
        </p:grpSpPr>
        <p:sp>
          <p:nvSpPr>
            <p:cNvPr id="17" name="Freeform 17"/>
            <p:cNvSpPr/>
            <p:nvPr/>
          </p:nvSpPr>
          <p:spPr>
            <a:xfrm>
              <a:off x="0" y="0"/>
              <a:ext cx="474354" cy="355799"/>
            </a:xfrm>
            <a:custGeom>
              <a:avLst/>
              <a:gdLst/>
              <a:ahLst/>
              <a:cxnLst/>
              <a:rect l="l" t="t" r="r" b="b"/>
              <a:pathLst>
                <a:path w="474354" h="355799">
                  <a:moveTo>
                    <a:pt x="46793" y="0"/>
                  </a:moveTo>
                  <a:lnTo>
                    <a:pt x="427561" y="0"/>
                  </a:lnTo>
                  <a:cubicBezTo>
                    <a:pt x="453404" y="0"/>
                    <a:pt x="474354" y="20950"/>
                    <a:pt x="474354" y="46793"/>
                  </a:cubicBezTo>
                  <a:lnTo>
                    <a:pt x="474354" y="309007"/>
                  </a:lnTo>
                  <a:cubicBezTo>
                    <a:pt x="474354" y="321417"/>
                    <a:pt x="469424" y="333319"/>
                    <a:pt x="460648" y="342094"/>
                  </a:cubicBezTo>
                  <a:cubicBezTo>
                    <a:pt x="451873" y="350869"/>
                    <a:pt x="439971" y="355799"/>
                    <a:pt x="427561" y="355799"/>
                  </a:cubicBezTo>
                  <a:lnTo>
                    <a:pt x="46793" y="355799"/>
                  </a:lnTo>
                  <a:cubicBezTo>
                    <a:pt x="20950" y="355799"/>
                    <a:pt x="0" y="334850"/>
                    <a:pt x="0" y="309007"/>
                  </a:cubicBezTo>
                  <a:lnTo>
                    <a:pt x="0" y="46793"/>
                  </a:lnTo>
                  <a:cubicBezTo>
                    <a:pt x="0" y="20950"/>
                    <a:pt x="20950" y="0"/>
                    <a:pt x="46793" y="0"/>
                  </a:cubicBezTo>
                  <a:close/>
                </a:path>
              </a:pathLst>
            </a:custGeom>
            <a:solidFill>
              <a:srgbClr val="D3E6F5"/>
            </a:solidFill>
          </p:spPr>
          <p:txBody>
            <a:bodyPr/>
            <a:lstStyle/>
            <a:p>
              <a:endParaRPr lang="en-GB"/>
            </a:p>
          </p:txBody>
        </p:sp>
        <p:sp>
          <p:nvSpPr>
            <p:cNvPr id="18" name="TextBox 18"/>
            <p:cNvSpPr txBox="1"/>
            <p:nvPr/>
          </p:nvSpPr>
          <p:spPr>
            <a:xfrm>
              <a:off x="0" y="-38100"/>
              <a:ext cx="474354" cy="393899"/>
            </a:xfrm>
            <a:prstGeom prst="rect">
              <a:avLst/>
            </a:prstGeom>
          </p:spPr>
          <p:txBody>
            <a:bodyPr lIns="50800" tIns="50800" rIns="50800" bIns="50800" rtlCol="0" anchor="ctr"/>
            <a:lstStyle/>
            <a:p>
              <a:pPr algn="ctr">
                <a:lnSpc>
                  <a:spcPts val="1260"/>
                </a:lnSpc>
              </a:pPr>
              <a:endParaRPr/>
            </a:p>
            <a:p>
              <a:pPr algn="ctr">
                <a:lnSpc>
                  <a:spcPts val="1260"/>
                </a:lnSpc>
              </a:pPr>
              <a:r>
                <a:rPr lang="en-US" sz="900" spc="57">
                  <a:solidFill>
                    <a:srgbClr val="1C3355"/>
                  </a:solidFill>
                  <a:latin typeface="Gill Sans Light"/>
                  <a:ea typeface="Gill Sans Light"/>
                  <a:cs typeface="Gill Sans Light"/>
                  <a:sym typeface="Gill Sans Light"/>
                </a:rPr>
                <a:t>Homework Club</a:t>
              </a:r>
            </a:p>
            <a:p>
              <a:pPr algn="ctr">
                <a:lnSpc>
                  <a:spcPts val="1260"/>
                </a:lnSpc>
              </a:pPr>
              <a:r>
                <a:rPr lang="en-US" sz="900" spc="57">
                  <a:solidFill>
                    <a:srgbClr val="1C3355"/>
                  </a:solidFill>
                  <a:latin typeface="Gill Sans Light"/>
                  <a:ea typeface="Gill Sans Light"/>
                  <a:cs typeface="Gill Sans Light"/>
                  <a:sym typeface="Gill Sans Light"/>
                </a:rPr>
                <a:t>Fitness Gym</a:t>
              </a:r>
            </a:p>
            <a:p>
              <a:pPr algn="ctr">
                <a:lnSpc>
                  <a:spcPts val="1260"/>
                </a:lnSpc>
              </a:pPr>
              <a:r>
                <a:rPr lang="en-US" sz="900" spc="57">
                  <a:solidFill>
                    <a:srgbClr val="1C3355"/>
                  </a:solidFill>
                  <a:latin typeface="Gill Sans Light"/>
                  <a:ea typeface="Gill Sans Light"/>
                  <a:cs typeface="Gill Sans Light"/>
                  <a:sym typeface="Gill Sans Light"/>
                </a:rPr>
                <a:t>Debate Club</a:t>
              </a:r>
            </a:p>
          </p:txBody>
        </p:sp>
      </p:grpSp>
      <p:grpSp>
        <p:nvGrpSpPr>
          <p:cNvPr id="19" name="Group 19"/>
          <p:cNvGrpSpPr/>
          <p:nvPr/>
        </p:nvGrpSpPr>
        <p:grpSpPr>
          <a:xfrm>
            <a:off x="5972177" y="7980953"/>
            <a:ext cx="1323615" cy="992806"/>
            <a:chOff x="0" y="0"/>
            <a:chExt cx="474354" cy="355799"/>
          </a:xfrm>
        </p:grpSpPr>
        <p:sp>
          <p:nvSpPr>
            <p:cNvPr id="20" name="Freeform 20"/>
            <p:cNvSpPr/>
            <p:nvPr/>
          </p:nvSpPr>
          <p:spPr>
            <a:xfrm>
              <a:off x="0" y="0"/>
              <a:ext cx="474354" cy="355799"/>
            </a:xfrm>
            <a:custGeom>
              <a:avLst/>
              <a:gdLst/>
              <a:ahLst/>
              <a:cxnLst/>
              <a:rect l="l" t="t" r="r" b="b"/>
              <a:pathLst>
                <a:path w="474354" h="355799">
                  <a:moveTo>
                    <a:pt x="46793" y="0"/>
                  </a:moveTo>
                  <a:lnTo>
                    <a:pt x="427561" y="0"/>
                  </a:lnTo>
                  <a:cubicBezTo>
                    <a:pt x="453404" y="0"/>
                    <a:pt x="474354" y="20950"/>
                    <a:pt x="474354" y="46793"/>
                  </a:cubicBezTo>
                  <a:lnTo>
                    <a:pt x="474354" y="309007"/>
                  </a:lnTo>
                  <a:cubicBezTo>
                    <a:pt x="474354" y="321417"/>
                    <a:pt x="469424" y="333319"/>
                    <a:pt x="460648" y="342094"/>
                  </a:cubicBezTo>
                  <a:cubicBezTo>
                    <a:pt x="451873" y="350869"/>
                    <a:pt x="439971" y="355799"/>
                    <a:pt x="427561" y="355799"/>
                  </a:cubicBezTo>
                  <a:lnTo>
                    <a:pt x="46793" y="355799"/>
                  </a:lnTo>
                  <a:cubicBezTo>
                    <a:pt x="20950" y="355799"/>
                    <a:pt x="0" y="334850"/>
                    <a:pt x="0" y="309007"/>
                  </a:cubicBezTo>
                  <a:lnTo>
                    <a:pt x="0" y="46793"/>
                  </a:lnTo>
                  <a:cubicBezTo>
                    <a:pt x="0" y="20950"/>
                    <a:pt x="20950" y="0"/>
                    <a:pt x="46793" y="0"/>
                  </a:cubicBezTo>
                  <a:close/>
                </a:path>
              </a:pathLst>
            </a:custGeom>
            <a:solidFill>
              <a:srgbClr val="D3E6F5"/>
            </a:solidFill>
          </p:spPr>
          <p:txBody>
            <a:bodyPr/>
            <a:lstStyle/>
            <a:p>
              <a:endParaRPr lang="en-GB"/>
            </a:p>
          </p:txBody>
        </p:sp>
        <p:sp>
          <p:nvSpPr>
            <p:cNvPr id="21" name="TextBox 21"/>
            <p:cNvSpPr txBox="1"/>
            <p:nvPr/>
          </p:nvSpPr>
          <p:spPr>
            <a:xfrm>
              <a:off x="0" y="-38100"/>
              <a:ext cx="474354" cy="393899"/>
            </a:xfrm>
            <a:prstGeom prst="rect">
              <a:avLst/>
            </a:prstGeom>
          </p:spPr>
          <p:txBody>
            <a:bodyPr lIns="50800" tIns="50800" rIns="50800" bIns="50800" rtlCol="0" anchor="ctr"/>
            <a:lstStyle/>
            <a:p>
              <a:pPr algn="ctr">
                <a:lnSpc>
                  <a:spcPts val="1260"/>
                </a:lnSpc>
              </a:pPr>
              <a:r>
                <a:rPr lang="en-US" sz="900" spc="57">
                  <a:solidFill>
                    <a:srgbClr val="1C3355"/>
                  </a:solidFill>
                  <a:latin typeface="Gill Sans Light"/>
                  <a:ea typeface="Gill Sans Light"/>
                  <a:cs typeface="Gill Sans Light"/>
                  <a:sym typeface="Gill Sans Light"/>
                </a:rPr>
                <a:t>Library Club</a:t>
              </a:r>
            </a:p>
          </p:txBody>
        </p:sp>
      </p:grpSp>
      <p:grpSp>
        <p:nvGrpSpPr>
          <p:cNvPr id="22" name="Group 22"/>
          <p:cNvGrpSpPr/>
          <p:nvPr/>
        </p:nvGrpSpPr>
        <p:grpSpPr>
          <a:xfrm>
            <a:off x="258283" y="9345731"/>
            <a:ext cx="1323615" cy="992806"/>
            <a:chOff x="0" y="0"/>
            <a:chExt cx="474354" cy="355799"/>
          </a:xfrm>
        </p:grpSpPr>
        <p:sp>
          <p:nvSpPr>
            <p:cNvPr id="23" name="Freeform 23"/>
            <p:cNvSpPr/>
            <p:nvPr/>
          </p:nvSpPr>
          <p:spPr>
            <a:xfrm>
              <a:off x="0" y="0"/>
              <a:ext cx="474354" cy="355799"/>
            </a:xfrm>
            <a:custGeom>
              <a:avLst/>
              <a:gdLst/>
              <a:ahLst/>
              <a:cxnLst/>
              <a:rect l="l" t="t" r="r" b="b"/>
              <a:pathLst>
                <a:path w="474354" h="355799">
                  <a:moveTo>
                    <a:pt x="46793" y="0"/>
                  </a:moveTo>
                  <a:lnTo>
                    <a:pt x="427561" y="0"/>
                  </a:lnTo>
                  <a:cubicBezTo>
                    <a:pt x="453404" y="0"/>
                    <a:pt x="474354" y="20950"/>
                    <a:pt x="474354" y="46793"/>
                  </a:cubicBezTo>
                  <a:lnTo>
                    <a:pt x="474354" y="309007"/>
                  </a:lnTo>
                  <a:cubicBezTo>
                    <a:pt x="474354" y="321417"/>
                    <a:pt x="469424" y="333319"/>
                    <a:pt x="460648" y="342094"/>
                  </a:cubicBezTo>
                  <a:cubicBezTo>
                    <a:pt x="451873" y="350869"/>
                    <a:pt x="439971" y="355799"/>
                    <a:pt x="427561" y="355799"/>
                  </a:cubicBezTo>
                  <a:lnTo>
                    <a:pt x="46793" y="355799"/>
                  </a:lnTo>
                  <a:cubicBezTo>
                    <a:pt x="20950" y="355799"/>
                    <a:pt x="0" y="334850"/>
                    <a:pt x="0" y="309007"/>
                  </a:cubicBezTo>
                  <a:lnTo>
                    <a:pt x="0" y="46793"/>
                  </a:lnTo>
                  <a:cubicBezTo>
                    <a:pt x="0" y="20950"/>
                    <a:pt x="20950" y="0"/>
                    <a:pt x="46793" y="0"/>
                  </a:cubicBezTo>
                  <a:close/>
                </a:path>
              </a:pathLst>
            </a:custGeom>
            <a:solidFill>
              <a:srgbClr val="D3E6F5"/>
            </a:solidFill>
          </p:spPr>
          <p:txBody>
            <a:bodyPr/>
            <a:lstStyle/>
            <a:p>
              <a:endParaRPr lang="en-GB"/>
            </a:p>
          </p:txBody>
        </p:sp>
        <p:sp>
          <p:nvSpPr>
            <p:cNvPr id="24" name="TextBox 24"/>
            <p:cNvSpPr txBox="1"/>
            <p:nvPr/>
          </p:nvSpPr>
          <p:spPr>
            <a:xfrm>
              <a:off x="0" y="-38100"/>
              <a:ext cx="474354" cy="393899"/>
            </a:xfrm>
            <a:prstGeom prst="rect">
              <a:avLst/>
            </a:prstGeom>
          </p:spPr>
          <p:txBody>
            <a:bodyPr lIns="50800" tIns="50800" rIns="50800" bIns="50800" rtlCol="0" anchor="ctr"/>
            <a:lstStyle/>
            <a:p>
              <a:pPr algn="ctr">
                <a:lnSpc>
                  <a:spcPts val="1260"/>
                </a:lnSpc>
              </a:pPr>
              <a:endParaRPr/>
            </a:p>
            <a:p>
              <a:pPr algn="ctr">
                <a:lnSpc>
                  <a:spcPts val="1260"/>
                </a:lnSpc>
              </a:pPr>
              <a:r>
                <a:rPr lang="en-US" sz="900" spc="57">
                  <a:solidFill>
                    <a:srgbClr val="1C3355"/>
                  </a:solidFill>
                  <a:latin typeface="Gill Sans Light"/>
                  <a:ea typeface="Gill Sans Light"/>
                  <a:cs typeface="Gill Sans Light"/>
                  <a:sym typeface="Gill Sans Light"/>
                </a:rPr>
                <a:t>Football Clubs, Fitness Gym, Gardening Club, Library Club</a:t>
              </a:r>
            </a:p>
          </p:txBody>
        </p:sp>
      </p:grpSp>
      <p:grpSp>
        <p:nvGrpSpPr>
          <p:cNvPr id="25" name="Group 25"/>
          <p:cNvGrpSpPr/>
          <p:nvPr/>
        </p:nvGrpSpPr>
        <p:grpSpPr>
          <a:xfrm>
            <a:off x="1682313" y="9345731"/>
            <a:ext cx="1323615" cy="1003402"/>
            <a:chOff x="0" y="0"/>
            <a:chExt cx="474354" cy="359597"/>
          </a:xfrm>
        </p:grpSpPr>
        <p:sp>
          <p:nvSpPr>
            <p:cNvPr id="26" name="Freeform 26"/>
            <p:cNvSpPr/>
            <p:nvPr/>
          </p:nvSpPr>
          <p:spPr>
            <a:xfrm>
              <a:off x="0" y="0"/>
              <a:ext cx="474354" cy="359597"/>
            </a:xfrm>
            <a:custGeom>
              <a:avLst/>
              <a:gdLst/>
              <a:ahLst/>
              <a:cxnLst/>
              <a:rect l="l" t="t" r="r" b="b"/>
              <a:pathLst>
                <a:path w="474354" h="359597">
                  <a:moveTo>
                    <a:pt x="46793" y="0"/>
                  </a:moveTo>
                  <a:lnTo>
                    <a:pt x="427561" y="0"/>
                  </a:lnTo>
                  <a:cubicBezTo>
                    <a:pt x="453404" y="0"/>
                    <a:pt x="474354" y="20950"/>
                    <a:pt x="474354" y="46793"/>
                  </a:cubicBezTo>
                  <a:lnTo>
                    <a:pt x="474354" y="312804"/>
                  </a:lnTo>
                  <a:cubicBezTo>
                    <a:pt x="474354" y="338647"/>
                    <a:pt x="453404" y="359597"/>
                    <a:pt x="427561" y="359597"/>
                  </a:cubicBezTo>
                  <a:lnTo>
                    <a:pt x="46793" y="359597"/>
                  </a:lnTo>
                  <a:cubicBezTo>
                    <a:pt x="20950" y="359597"/>
                    <a:pt x="0" y="338647"/>
                    <a:pt x="0" y="312804"/>
                  </a:cubicBezTo>
                  <a:lnTo>
                    <a:pt x="0" y="46793"/>
                  </a:lnTo>
                  <a:cubicBezTo>
                    <a:pt x="0" y="20950"/>
                    <a:pt x="20950" y="0"/>
                    <a:pt x="46793" y="0"/>
                  </a:cubicBezTo>
                  <a:close/>
                </a:path>
              </a:pathLst>
            </a:custGeom>
            <a:solidFill>
              <a:srgbClr val="D3E6F5"/>
            </a:solidFill>
          </p:spPr>
          <p:txBody>
            <a:bodyPr/>
            <a:lstStyle/>
            <a:p>
              <a:endParaRPr lang="en-GB"/>
            </a:p>
          </p:txBody>
        </p:sp>
        <p:sp>
          <p:nvSpPr>
            <p:cNvPr id="27" name="TextBox 27"/>
            <p:cNvSpPr txBox="1"/>
            <p:nvPr/>
          </p:nvSpPr>
          <p:spPr>
            <a:xfrm>
              <a:off x="0" y="-38100"/>
              <a:ext cx="474354" cy="397697"/>
            </a:xfrm>
            <a:prstGeom prst="rect">
              <a:avLst/>
            </a:prstGeom>
          </p:spPr>
          <p:txBody>
            <a:bodyPr lIns="50800" tIns="50800" rIns="50800" bIns="50800" rtlCol="0" anchor="ctr"/>
            <a:lstStyle/>
            <a:p>
              <a:pPr algn="ctr">
                <a:lnSpc>
                  <a:spcPts val="1260"/>
                </a:lnSpc>
              </a:pPr>
              <a:endParaRPr/>
            </a:p>
            <a:p>
              <a:pPr algn="ctr">
                <a:lnSpc>
                  <a:spcPts val="1260"/>
                </a:lnSpc>
              </a:pPr>
              <a:r>
                <a:rPr lang="en-US" sz="900" spc="57">
                  <a:solidFill>
                    <a:srgbClr val="1C3355"/>
                  </a:solidFill>
                  <a:latin typeface="Gill Sans Light"/>
                  <a:ea typeface="Gill Sans Light"/>
                  <a:cs typeface="Gill Sans Light"/>
                  <a:sym typeface="Gill Sans Light"/>
                </a:rPr>
                <a:t>Library Club</a:t>
              </a:r>
            </a:p>
            <a:p>
              <a:pPr algn="ctr">
                <a:lnSpc>
                  <a:spcPts val="1260"/>
                </a:lnSpc>
              </a:pPr>
              <a:r>
                <a:rPr lang="en-US" sz="900" spc="57">
                  <a:solidFill>
                    <a:srgbClr val="1C3355"/>
                  </a:solidFill>
                  <a:latin typeface="Gill Sans Light"/>
                  <a:ea typeface="Gill Sans Light"/>
                  <a:cs typeface="Gill Sans Light"/>
                  <a:sym typeface="Gill Sans Light"/>
                </a:rPr>
                <a:t>Basketball (Positive Futures)</a:t>
              </a:r>
            </a:p>
            <a:p>
              <a:pPr algn="ctr">
                <a:lnSpc>
                  <a:spcPts val="1260"/>
                </a:lnSpc>
              </a:pPr>
              <a:r>
                <a:rPr lang="en-US" sz="900" spc="57">
                  <a:solidFill>
                    <a:srgbClr val="1C3355"/>
                  </a:solidFill>
                  <a:latin typeface="Gill Sans Light"/>
                  <a:ea typeface="Gill Sans Light"/>
                  <a:cs typeface="Gill Sans Light"/>
                  <a:sym typeface="Gill Sans Light"/>
                </a:rPr>
                <a:t>Christian Union</a:t>
              </a:r>
            </a:p>
            <a:p>
              <a:pPr algn="ctr">
                <a:lnSpc>
                  <a:spcPts val="1260"/>
                </a:lnSpc>
              </a:pPr>
              <a:r>
                <a:rPr lang="en-US" sz="900" spc="57">
                  <a:solidFill>
                    <a:srgbClr val="1C3355"/>
                  </a:solidFill>
                  <a:latin typeface="Gill Sans Light"/>
                  <a:ea typeface="Gill Sans Light"/>
                  <a:cs typeface="Gill Sans Light"/>
                  <a:sym typeface="Gill Sans Light"/>
                </a:rPr>
                <a:t>Y8 Parents’ Evening</a:t>
              </a:r>
            </a:p>
          </p:txBody>
        </p:sp>
      </p:grpSp>
      <p:grpSp>
        <p:nvGrpSpPr>
          <p:cNvPr id="28" name="Group 28"/>
          <p:cNvGrpSpPr/>
          <p:nvPr/>
        </p:nvGrpSpPr>
        <p:grpSpPr>
          <a:xfrm>
            <a:off x="3106342" y="9345731"/>
            <a:ext cx="1323615" cy="1003402"/>
            <a:chOff x="0" y="0"/>
            <a:chExt cx="474354" cy="359597"/>
          </a:xfrm>
        </p:grpSpPr>
        <p:sp>
          <p:nvSpPr>
            <p:cNvPr id="29" name="Freeform 29"/>
            <p:cNvSpPr/>
            <p:nvPr/>
          </p:nvSpPr>
          <p:spPr>
            <a:xfrm>
              <a:off x="0" y="0"/>
              <a:ext cx="474354" cy="359597"/>
            </a:xfrm>
            <a:custGeom>
              <a:avLst/>
              <a:gdLst/>
              <a:ahLst/>
              <a:cxnLst/>
              <a:rect l="l" t="t" r="r" b="b"/>
              <a:pathLst>
                <a:path w="474354" h="359597">
                  <a:moveTo>
                    <a:pt x="46793" y="0"/>
                  </a:moveTo>
                  <a:lnTo>
                    <a:pt x="427561" y="0"/>
                  </a:lnTo>
                  <a:cubicBezTo>
                    <a:pt x="453404" y="0"/>
                    <a:pt x="474354" y="20950"/>
                    <a:pt x="474354" y="46793"/>
                  </a:cubicBezTo>
                  <a:lnTo>
                    <a:pt x="474354" y="312804"/>
                  </a:lnTo>
                  <a:cubicBezTo>
                    <a:pt x="474354" y="338647"/>
                    <a:pt x="453404" y="359597"/>
                    <a:pt x="427561" y="359597"/>
                  </a:cubicBezTo>
                  <a:lnTo>
                    <a:pt x="46793" y="359597"/>
                  </a:lnTo>
                  <a:cubicBezTo>
                    <a:pt x="20950" y="359597"/>
                    <a:pt x="0" y="338647"/>
                    <a:pt x="0" y="312804"/>
                  </a:cubicBezTo>
                  <a:lnTo>
                    <a:pt x="0" y="46793"/>
                  </a:lnTo>
                  <a:cubicBezTo>
                    <a:pt x="0" y="20950"/>
                    <a:pt x="20950" y="0"/>
                    <a:pt x="46793" y="0"/>
                  </a:cubicBezTo>
                  <a:close/>
                </a:path>
              </a:pathLst>
            </a:custGeom>
            <a:solidFill>
              <a:srgbClr val="D3E6F5"/>
            </a:solidFill>
          </p:spPr>
          <p:txBody>
            <a:bodyPr/>
            <a:lstStyle/>
            <a:p>
              <a:endParaRPr lang="en-GB"/>
            </a:p>
          </p:txBody>
        </p:sp>
        <p:sp>
          <p:nvSpPr>
            <p:cNvPr id="30" name="TextBox 30"/>
            <p:cNvSpPr txBox="1"/>
            <p:nvPr/>
          </p:nvSpPr>
          <p:spPr>
            <a:xfrm>
              <a:off x="0" y="-38100"/>
              <a:ext cx="474354" cy="397697"/>
            </a:xfrm>
            <a:prstGeom prst="rect">
              <a:avLst/>
            </a:prstGeom>
          </p:spPr>
          <p:txBody>
            <a:bodyPr lIns="50800" tIns="50800" rIns="50800" bIns="50800" rtlCol="0" anchor="ctr"/>
            <a:lstStyle/>
            <a:p>
              <a:pPr algn="ctr">
                <a:lnSpc>
                  <a:spcPts val="1260"/>
                </a:lnSpc>
              </a:pPr>
              <a:endParaRPr/>
            </a:p>
            <a:p>
              <a:pPr algn="ctr">
                <a:lnSpc>
                  <a:spcPts val="1260"/>
                </a:lnSpc>
              </a:pPr>
              <a:r>
                <a:rPr lang="en-US" sz="900" spc="57">
                  <a:solidFill>
                    <a:srgbClr val="1C3355"/>
                  </a:solidFill>
                  <a:latin typeface="Gill Sans Light"/>
                  <a:ea typeface="Gill Sans Light"/>
                  <a:cs typeface="Gill Sans Light"/>
                  <a:sym typeface="Gill Sans Light"/>
                </a:rPr>
                <a:t>Fitness Gym</a:t>
              </a:r>
            </a:p>
            <a:p>
              <a:pPr algn="ctr">
                <a:lnSpc>
                  <a:spcPts val="1260"/>
                </a:lnSpc>
              </a:pPr>
              <a:r>
                <a:rPr lang="en-US" sz="900" spc="57">
                  <a:solidFill>
                    <a:srgbClr val="1C3355"/>
                  </a:solidFill>
                  <a:latin typeface="Gill Sans Light"/>
                  <a:ea typeface="Gill Sans Light"/>
                  <a:cs typeface="Gill Sans Light"/>
                  <a:sym typeface="Gill Sans Light"/>
                </a:rPr>
                <a:t>Library Club</a:t>
              </a:r>
            </a:p>
            <a:p>
              <a:pPr algn="ctr">
                <a:lnSpc>
                  <a:spcPts val="1260"/>
                </a:lnSpc>
              </a:pPr>
              <a:r>
                <a:rPr lang="en-US" sz="900" spc="57">
                  <a:solidFill>
                    <a:srgbClr val="1C3355"/>
                  </a:solidFill>
                  <a:latin typeface="Gill Sans Light"/>
                  <a:ea typeface="Gill Sans Light"/>
                  <a:cs typeface="Gill Sans Light"/>
                  <a:sym typeface="Gill Sans Light"/>
                </a:rPr>
                <a:t>STEM Club</a:t>
              </a:r>
            </a:p>
            <a:p>
              <a:pPr algn="ctr">
                <a:lnSpc>
                  <a:spcPts val="1260"/>
                </a:lnSpc>
              </a:pPr>
              <a:r>
                <a:rPr lang="en-US" sz="900" spc="57">
                  <a:solidFill>
                    <a:srgbClr val="1C3355"/>
                  </a:solidFill>
                  <a:latin typeface="Gill Sans Light"/>
                  <a:ea typeface="Gill Sans Light"/>
                  <a:cs typeface="Gill Sans Light"/>
                  <a:sym typeface="Gill Sans Light"/>
                </a:rPr>
                <a:t>Dodgeball</a:t>
              </a:r>
            </a:p>
            <a:p>
              <a:pPr algn="ctr">
                <a:lnSpc>
                  <a:spcPts val="1260"/>
                </a:lnSpc>
              </a:pPr>
              <a:r>
                <a:rPr lang="en-US" sz="900" spc="57">
                  <a:solidFill>
                    <a:srgbClr val="1C3355"/>
                  </a:solidFill>
                  <a:latin typeface="Gill Sans Light"/>
                  <a:ea typeface="Gill Sans Light"/>
                  <a:cs typeface="Gill Sans Light"/>
                  <a:sym typeface="Gill Sans Light"/>
                </a:rPr>
                <a:t>Sewcial Club</a:t>
              </a:r>
            </a:p>
          </p:txBody>
        </p:sp>
      </p:grpSp>
      <p:grpSp>
        <p:nvGrpSpPr>
          <p:cNvPr id="31" name="Group 31"/>
          <p:cNvGrpSpPr/>
          <p:nvPr/>
        </p:nvGrpSpPr>
        <p:grpSpPr>
          <a:xfrm>
            <a:off x="4530372" y="9345731"/>
            <a:ext cx="1323615" cy="992806"/>
            <a:chOff x="0" y="0"/>
            <a:chExt cx="474354" cy="355799"/>
          </a:xfrm>
        </p:grpSpPr>
        <p:sp>
          <p:nvSpPr>
            <p:cNvPr id="32" name="Freeform 32"/>
            <p:cNvSpPr/>
            <p:nvPr/>
          </p:nvSpPr>
          <p:spPr>
            <a:xfrm>
              <a:off x="0" y="0"/>
              <a:ext cx="474354" cy="355799"/>
            </a:xfrm>
            <a:custGeom>
              <a:avLst/>
              <a:gdLst/>
              <a:ahLst/>
              <a:cxnLst/>
              <a:rect l="l" t="t" r="r" b="b"/>
              <a:pathLst>
                <a:path w="474354" h="355799">
                  <a:moveTo>
                    <a:pt x="46793" y="0"/>
                  </a:moveTo>
                  <a:lnTo>
                    <a:pt x="427561" y="0"/>
                  </a:lnTo>
                  <a:cubicBezTo>
                    <a:pt x="453404" y="0"/>
                    <a:pt x="474354" y="20950"/>
                    <a:pt x="474354" y="46793"/>
                  </a:cubicBezTo>
                  <a:lnTo>
                    <a:pt x="474354" y="309007"/>
                  </a:lnTo>
                  <a:cubicBezTo>
                    <a:pt x="474354" y="321417"/>
                    <a:pt x="469424" y="333319"/>
                    <a:pt x="460648" y="342094"/>
                  </a:cubicBezTo>
                  <a:cubicBezTo>
                    <a:pt x="451873" y="350869"/>
                    <a:pt x="439971" y="355799"/>
                    <a:pt x="427561" y="355799"/>
                  </a:cubicBezTo>
                  <a:lnTo>
                    <a:pt x="46793" y="355799"/>
                  </a:lnTo>
                  <a:cubicBezTo>
                    <a:pt x="20950" y="355799"/>
                    <a:pt x="0" y="334850"/>
                    <a:pt x="0" y="309007"/>
                  </a:cubicBezTo>
                  <a:lnTo>
                    <a:pt x="0" y="46793"/>
                  </a:lnTo>
                  <a:cubicBezTo>
                    <a:pt x="0" y="20950"/>
                    <a:pt x="20950" y="0"/>
                    <a:pt x="46793" y="0"/>
                  </a:cubicBezTo>
                  <a:close/>
                </a:path>
              </a:pathLst>
            </a:custGeom>
            <a:solidFill>
              <a:srgbClr val="D3E6F5"/>
            </a:solidFill>
          </p:spPr>
          <p:txBody>
            <a:bodyPr/>
            <a:lstStyle/>
            <a:p>
              <a:endParaRPr lang="en-GB"/>
            </a:p>
          </p:txBody>
        </p:sp>
        <p:sp>
          <p:nvSpPr>
            <p:cNvPr id="33" name="TextBox 33"/>
            <p:cNvSpPr txBox="1"/>
            <p:nvPr/>
          </p:nvSpPr>
          <p:spPr>
            <a:xfrm>
              <a:off x="0" y="-38100"/>
              <a:ext cx="474354" cy="393899"/>
            </a:xfrm>
            <a:prstGeom prst="rect">
              <a:avLst/>
            </a:prstGeom>
          </p:spPr>
          <p:txBody>
            <a:bodyPr lIns="50800" tIns="50800" rIns="50800" bIns="50800" rtlCol="0" anchor="ctr"/>
            <a:lstStyle/>
            <a:p>
              <a:pPr algn="ctr">
                <a:lnSpc>
                  <a:spcPts val="1120"/>
                </a:lnSpc>
              </a:pPr>
              <a:endParaRPr/>
            </a:p>
            <a:p>
              <a:pPr algn="ctr">
                <a:lnSpc>
                  <a:spcPts val="1120"/>
                </a:lnSpc>
              </a:pPr>
              <a:endParaRPr/>
            </a:p>
            <a:p>
              <a:pPr algn="ctr">
                <a:lnSpc>
                  <a:spcPts val="1260"/>
                </a:lnSpc>
              </a:pPr>
              <a:r>
                <a:rPr lang="en-US" sz="900" spc="57">
                  <a:solidFill>
                    <a:srgbClr val="1C3355"/>
                  </a:solidFill>
                  <a:latin typeface="Gill Sans Light"/>
                  <a:ea typeface="Gill Sans Light"/>
                  <a:cs typeface="Gill Sans Light"/>
                  <a:sym typeface="Gill Sans Light"/>
                </a:rPr>
                <a:t>Homework Club</a:t>
              </a:r>
            </a:p>
            <a:p>
              <a:pPr algn="ctr">
                <a:lnSpc>
                  <a:spcPts val="1260"/>
                </a:lnSpc>
              </a:pPr>
              <a:r>
                <a:rPr lang="en-US" sz="900" spc="57">
                  <a:solidFill>
                    <a:srgbClr val="1C3355"/>
                  </a:solidFill>
                  <a:latin typeface="Gill Sans Light"/>
                  <a:ea typeface="Gill Sans Light"/>
                  <a:cs typeface="Gill Sans Light"/>
                  <a:sym typeface="Gill Sans Light"/>
                </a:rPr>
                <a:t>Fitness Gym</a:t>
              </a:r>
            </a:p>
            <a:p>
              <a:pPr algn="ctr">
                <a:lnSpc>
                  <a:spcPts val="1260"/>
                </a:lnSpc>
              </a:pPr>
              <a:r>
                <a:rPr lang="en-US" sz="900" spc="57">
                  <a:solidFill>
                    <a:srgbClr val="1C3355"/>
                  </a:solidFill>
                  <a:latin typeface="Gill Sans Light"/>
                  <a:ea typeface="Gill Sans Light"/>
                  <a:cs typeface="Gill Sans Light"/>
                  <a:sym typeface="Gill Sans Light"/>
                </a:rPr>
                <a:t>Debate Club</a:t>
              </a:r>
            </a:p>
            <a:p>
              <a:pPr algn="ctr">
                <a:lnSpc>
                  <a:spcPts val="1260"/>
                </a:lnSpc>
              </a:pPr>
              <a:endParaRPr lang="en-US" sz="900" spc="57">
                <a:solidFill>
                  <a:srgbClr val="1C3355"/>
                </a:solidFill>
                <a:latin typeface="Gill Sans Light"/>
                <a:ea typeface="Gill Sans Light"/>
                <a:cs typeface="Gill Sans Light"/>
                <a:sym typeface="Gill Sans Light"/>
              </a:endParaRPr>
            </a:p>
          </p:txBody>
        </p:sp>
      </p:grpSp>
      <p:grpSp>
        <p:nvGrpSpPr>
          <p:cNvPr id="34" name="Group 34"/>
          <p:cNvGrpSpPr/>
          <p:nvPr/>
        </p:nvGrpSpPr>
        <p:grpSpPr>
          <a:xfrm>
            <a:off x="5954401" y="9345731"/>
            <a:ext cx="1323615" cy="992806"/>
            <a:chOff x="0" y="0"/>
            <a:chExt cx="474354" cy="355799"/>
          </a:xfrm>
        </p:grpSpPr>
        <p:sp>
          <p:nvSpPr>
            <p:cNvPr id="35" name="Freeform 35"/>
            <p:cNvSpPr/>
            <p:nvPr/>
          </p:nvSpPr>
          <p:spPr>
            <a:xfrm>
              <a:off x="0" y="0"/>
              <a:ext cx="474354" cy="355799"/>
            </a:xfrm>
            <a:custGeom>
              <a:avLst/>
              <a:gdLst/>
              <a:ahLst/>
              <a:cxnLst/>
              <a:rect l="l" t="t" r="r" b="b"/>
              <a:pathLst>
                <a:path w="474354" h="355799">
                  <a:moveTo>
                    <a:pt x="46793" y="0"/>
                  </a:moveTo>
                  <a:lnTo>
                    <a:pt x="427561" y="0"/>
                  </a:lnTo>
                  <a:cubicBezTo>
                    <a:pt x="453404" y="0"/>
                    <a:pt x="474354" y="20950"/>
                    <a:pt x="474354" y="46793"/>
                  </a:cubicBezTo>
                  <a:lnTo>
                    <a:pt x="474354" y="309007"/>
                  </a:lnTo>
                  <a:cubicBezTo>
                    <a:pt x="474354" y="321417"/>
                    <a:pt x="469424" y="333319"/>
                    <a:pt x="460648" y="342094"/>
                  </a:cubicBezTo>
                  <a:cubicBezTo>
                    <a:pt x="451873" y="350869"/>
                    <a:pt x="439971" y="355799"/>
                    <a:pt x="427561" y="355799"/>
                  </a:cubicBezTo>
                  <a:lnTo>
                    <a:pt x="46793" y="355799"/>
                  </a:lnTo>
                  <a:cubicBezTo>
                    <a:pt x="20950" y="355799"/>
                    <a:pt x="0" y="334850"/>
                    <a:pt x="0" y="309007"/>
                  </a:cubicBezTo>
                  <a:lnTo>
                    <a:pt x="0" y="46793"/>
                  </a:lnTo>
                  <a:cubicBezTo>
                    <a:pt x="0" y="20950"/>
                    <a:pt x="20950" y="0"/>
                    <a:pt x="46793" y="0"/>
                  </a:cubicBezTo>
                  <a:close/>
                </a:path>
              </a:pathLst>
            </a:custGeom>
            <a:solidFill>
              <a:srgbClr val="D3E6F5"/>
            </a:solidFill>
          </p:spPr>
          <p:txBody>
            <a:bodyPr/>
            <a:lstStyle/>
            <a:p>
              <a:endParaRPr lang="en-GB"/>
            </a:p>
          </p:txBody>
        </p:sp>
        <p:sp>
          <p:nvSpPr>
            <p:cNvPr id="36" name="TextBox 36"/>
            <p:cNvSpPr txBox="1"/>
            <p:nvPr/>
          </p:nvSpPr>
          <p:spPr>
            <a:xfrm>
              <a:off x="0" y="-38100"/>
              <a:ext cx="474354" cy="393899"/>
            </a:xfrm>
            <a:prstGeom prst="rect">
              <a:avLst/>
            </a:prstGeom>
          </p:spPr>
          <p:txBody>
            <a:bodyPr lIns="50800" tIns="50800" rIns="50800" bIns="50800" rtlCol="0" anchor="ctr"/>
            <a:lstStyle/>
            <a:p>
              <a:pPr algn="ctr">
                <a:lnSpc>
                  <a:spcPts val="1260"/>
                </a:lnSpc>
              </a:pPr>
              <a:r>
                <a:rPr lang="en-US" sz="900" spc="57">
                  <a:solidFill>
                    <a:srgbClr val="1C3355"/>
                  </a:solidFill>
                  <a:latin typeface="Gill Sans Light"/>
                  <a:ea typeface="Gill Sans Light"/>
                  <a:cs typeface="Gill Sans Light"/>
                  <a:sym typeface="Gill Sans Light"/>
                </a:rPr>
                <a:t>Library Club</a:t>
              </a:r>
            </a:p>
          </p:txBody>
        </p:sp>
      </p:grpSp>
      <p:graphicFrame>
        <p:nvGraphicFramePr>
          <p:cNvPr id="37" name="Table 37"/>
          <p:cNvGraphicFramePr>
            <a:graphicFrameLocks noGrp="1"/>
          </p:cNvGraphicFramePr>
          <p:nvPr/>
        </p:nvGraphicFramePr>
        <p:xfrm>
          <a:off x="287909" y="1820722"/>
          <a:ext cx="4922046" cy="6131116"/>
        </p:xfrm>
        <a:graphic>
          <a:graphicData uri="http://schemas.openxmlformats.org/drawingml/2006/table">
            <a:tbl>
              <a:tblPr/>
              <a:tblGrid>
                <a:gridCol w="2450802">
                  <a:extLst>
                    <a:ext uri="{9D8B030D-6E8A-4147-A177-3AD203B41FA5}">
                      <a16:colId xmlns:a16="http://schemas.microsoft.com/office/drawing/2014/main" val="20000"/>
                    </a:ext>
                  </a:extLst>
                </a:gridCol>
                <a:gridCol w="2471244">
                  <a:extLst>
                    <a:ext uri="{9D8B030D-6E8A-4147-A177-3AD203B41FA5}">
                      <a16:colId xmlns:a16="http://schemas.microsoft.com/office/drawing/2014/main" val="20001"/>
                    </a:ext>
                  </a:extLst>
                </a:gridCol>
              </a:tblGrid>
              <a:tr h="523875">
                <a:tc gridSpan="2">
                  <a:txBody>
                    <a:bodyPr/>
                    <a:lstStyle/>
                    <a:p>
                      <a:pPr algn="l">
                        <a:lnSpc>
                          <a:spcPts val="2073"/>
                        </a:lnSpc>
                        <a:defRPr/>
                      </a:pPr>
                      <a:r>
                        <a:rPr lang="en-US" sz="1699" b="1">
                          <a:solidFill>
                            <a:srgbClr val="1C3355"/>
                          </a:solidFill>
                          <a:latin typeface="The Seasons Bold"/>
                          <a:ea typeface="The Seasons Bold"/>
                          <a:cs typeface="The Seasons Bold"/>
                          <a:sym typeface="The Seasons Bold"/>
                        </a:rPr>
                        <a:t>Bagels, Brews and Bright Beginnings</a:t>
                      </a:r>
                      <a:endParaRPr lang="en-US" sz="1100"/>
                    </a:p>
                  </a:txBody>
                  <a:tcPr marL="85725" marR="85725" marT="85725" marB="8572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hMerge="1">
                  <a:txBody>
                    <a:bodyPr/>
                    <a:lstStyle/>
                    <a:p>
                      <a:pPr algn="l">
                        <a:lnSpc>
                          <a:spcPts val="2073"/>
                        </a:lnSpc>
                        <a:defRPr/>
                      </a:pPr>
                      <a:r>
                        <a:rPr lang="en-US" sz="1699" b="1">
                          <a:solidFill>
                            <a:srgbClr val="1C3355"/>
                          </a:solidFill>
                          <a:latin typeface="The Seasons Bold"/>
                          <a:ea typeface="The Seasons Bold"/>
                          <a:cs typeface="The Seasons Bold"/>
                          <a:sym typeface="The Seasons Bold"/>
                        </a:rPr>
                        <a:t>Bagels, Brews and Bright Beginnings</a:t>
                      </a:r>
                      <a:endParaRPr lang="en-US" sz="1100"/>
                    </a:p>
                  </a:txBody>
                  <a:tcPr marL="85725" marR="85725" marT="85725" marB="8572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34025">
                <a:tc>
                  <a:txBody>
                    <a:bodyPr/>
                    <a:lstStyle/>
                    <a:p>
                      <a:pPr algn="l">
                        <a:lnSpc>
                          <a:spcPts val="1330"/>
                        </a:lnSpc>
                        <a:defRPr/>
                      </a:pPr>
                      <a:r>
                        <a:rPr lang="en-US" sz="950" spc="14">
                          <a:solidFill>
                            <a:srgbClr val="1C3355"/>
                          </a:solidFill>
                          <a:latin typeface="Gill Sans Light"/>
                          <a:ea typeface="Gill Sans Light"/>
                          <a:cs typeface="Gill Sans Light"/>
                          <a:sym typeface="Gill Sans Light"/>
                        </a:rPr>
                        <a:t>Happy New Year from all of us at WGSA! We’re back for a brand-new term, and while the January chill has certainly made its presence felt, the energy and enthusiasm around school are keeping things bright. The start of the year is always a time for fresh goals and new opportunities, and our students have hit the ground running. Year 10 have kicked off the term with their mock exams, an important milestone that helps them prepare for next year’s GCSEs. These assessments are a chance to see what’s going well and where improvements can be made, and we’ve been impressed by the focus and resilience shown so far.</a:t>
                      </a:r>
                      <a:endParaRPr lang="en-US" sz="1100"/>
                    </a:p>
                    <a:p>
                      <a:pPr algn="l">
                        <a:lnSpc>
                          <a:spcPts val="1330"/>
                        </a:lnSpc>
                      </a:pPr>
                      <a:r>
                        <a:rPr lang="en-US" sz="950" spc="14">
                          <a:solidFill>
                            <a:srgbClr val="1C3355"/>
                          </a:solidFill>
                          <a:latin typeface="Gill Sans Light"/>
                          <a:ea typeface="Gill Sans Light"/>
                          <a:cs typeface="Gill Sans Light"/>
                          <a:sym typeface="Gill Sans Light"/>
                        </a:rPr>
                        <a:t>Year 11 are also deep into exam season, with vocational assessments taking place in Construction, Enterprise, Sport, and Health and Social Care. These practical and written exams are a key part of their qualifications, and students have been working hard to demonstrate their knowledge and skills. To support both year groups, our popular Exam Top Tips sessions have been running each morning before mocks and exams. Students have been coming in early for a half-hour of last-minute guidance from teachers, plus a cup of tea or coffee and a bagel to start the day right, because success is always better served with breakfast! These sessions have been a great way to calm nerves, boost confidence, and make sure everyone feels prepared when </a:t>
                      </a:r>
                    </a:p>
                  </a:txBody>
                  <a:tcPr marL="85725" marR="85725" marT="85725" marB="8572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l">
                        <a:lnSpc>
                          <a:spcPts val="1330"/>
                        </a:lnSpc>
                        <a:defRPr/>
                      </a:pPr>
                      <a:r>
                        <a:rPr lang="en-US" sz="950" spc="14">
                          <a:solidFill>
                            <a:srgbClr val="1C3355"/>
                          </a:solidFill>
                          <a:latin typeface="Gill Sans Light"/>
                          <a:ea typeface="Gill Sans Light"/>
                          <a:cs typeface="Gill Sans Light"/>
                          <a:sym typeface="Gill Sans Light"/>
                        </a:rPr>
                        <a:t>they walk into the exam hall.</a:t>
                      </a:r>
                      <a:endParaRPr lang="en-US" sz="1100"/>
                    </a:p>
                    <a:p>
                      <a:pPr algn="l">
                        <a:lnSpc>
                          <a:spcPts val="1330"/>
                        </a:lnSpc>
                      </a:pPr>
                      <a:r>
                        <a:rPr lang="en-US" sz="950" spc="14">
                          <a:solidFill>
                            <a:srgbClr val="1C3355"/>
                          </a:solidFill>
                          <a:latin typeface="Gill Sans Light"/>
                          <a:ea typeface="Gill Sans Light"/>
                          <a:cs typeface="Gill Sans Light"/>
                          <a:sym typeface="Gill Sans Light"/>
                        </a:rPr>
                        <a:t>Beyond exams, enrichment is back in full swing, and we’re excited to introduce some brand-new options this term. Fancy threading your way into something creative? Try Cross Stitch Club, it’s sew much fun! Want to learn how to read between the lines? Body Language Club will help you decode the unspoken. If saving the planet is more your style, join Eco-Warriors Recycling and turn trash into triumph. For those who love to sing, Choir is ready to hit the high notes, and our arts and crafts sessions will let you paint, glue, and create to your heart’s content. There’s something for everyone. Whether you want to stitch up some creativity, strike the right pose, hit the high notes, or help make the planet greener, these clubs are a fantastic way to start the new year with a new skill. Existing favourites are continuing too, so there’s no shortage of opportunities to get involved and make the most of school life beyond the classroom.</a:t>
                      </a:r>
                    </a:p>
                    <a:p>
                      <a:pPr algn="l">
                        <a:lnSpc>
                          <a:spcPts val="1330"/>
                        </a:lnSpc>
                      </a:pPr>
                      <a:r>
                        <a:rPr lang="en-US" sz="950" spc="14">
                          <a:solidFill>
                            <a:srgbClr val="1C3355"/>
                          </a:solidFill>
                          <a:latin typeface="Gill Sans Light"/>
                          <a:ea typeface="Gill Sans Light"/>
                          <a:cs typeface="Gill Sans Light"/>
                          <a:sym typeface="Gill Sans Light"/>
                        </a:rPr>
                        <a:t>It’s shaping up to be a busy and exciting start to 2026, and we can’t wait to see what our students achieve in the weeks ahead. From the frosty mornings to the warm buzz of classrooms, WGSA is full of energy and ambition. Stay warm, stay focused, and let’s make this term a great one together, because January might be cold, but the future here is looking bright!</a:t>
                      </a:r>
                    </a:p>
                    <a:p>
                      <a:pPr algn="l">
                        <a:lnSpc>
                          <a:spcPts val="1330"/>
                        </a:lnSpc>
                      </a:pPr>
                      <a:endParaRPr lang="en-US" sz="950" spc="14">
                        <a:solidFill>
                          <a:srgbClr val="1C3355"/>
                        </a:solidFill>
                        <a:latin typeface="Gill Sans Light"/>
                        <a:ea typeface="Gill Sans Light"/>
                        <a:cs typeface="Gill Sans Light"/>
                        <a:sym typeface="Gill Sans Light"/>
                      </a:endParaRPr>
                    </a:p>
                  </a:txBody>
                  <a:tcPr marL="85725" marR="85725" marT="85725" marB="85725">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38" name="Group 38"/>
          <p:cNvGrpSpPr/>
          <p:nvPr/>
        </p:nvGrpSpPr>
        <p:grpSpPr>
          <a:xfrm>
            <a:off x="5278569" y="1820722"/>
            <a:ext cx="2022233" cy="5824390"/>
            <a:chOff x="0" y="0"/>
            <a:chExt cx="724723" cy="2087330"/>
          </a:xfrm>
        </p:grpSpPr>
        <p:sp>
          <p:nvSpPr>
            <p:cNvPr id="39" name="Freeform 39"/>
            <p:cNvSpPr/>
            <p:nvPr/>
          </p:nvSpPr>
          <p:spPr>
            <a:xfrm>
              <a:off x="0" y="0"/>
              <a:ext cx="724723" cy="2087330"/>
            </a:xfrm>
            <a:custGeom>
              <a:avLst/>
              <a:gdLst/>
              <a:ahLst/>
              <a:cxnLst/>
              <a:rect l="l" t="t" r="r" b="b"/>
              <a:pathLst>
                <a:path w="724723" h="2087330">
                  <a:moveTo>
                    <a:pt x="0" y="0"/>
                  </a:moveTo>
                  <a:lnTo>
                    <a:pt x="724723" y="0"/>
                  </a:lnTo>
                  <a:lnTo>
                    <a:pt x="724723" y="2087330"/>
                  </a:lnTo>
                  <a:lnTo>
                    <a:pt x="0" y="2087330"/>
                  </a:lnTo>
                  <a:close/>
                </a:path>
              </a:pathLst>
            </a:custGeom>
            <a:solidFill>
              <a:srgbClr val="D3E6F5"/>
            </a:solidFill>
            <a:ln w="9525" cap="sq">
              <a:solidFill>
                <a:srgbClr val="000000"/>
              </a:solidFill>
              <a:prstDash val="solid"/>
              <a:miter/>
            </a:ln>
          </p:spPr>
          <p:txBody>
            <a:bodyPr/>
            <a:lstStyle/>
            <a:p>
              <a:endParaRPr lang="en-GB"/>
            </a:p>
          </p:txBody>
        </p:sp>
        <p:sp>
          <p:nvSpPr>
            <p:cNvPr id="40" name="TextBox 40"/>
            <p:cNvSpPr txBox="1"/>
            <p:nvPr/>
          </p:nvSpPr>
          <p:spPr>
            <a:xfrm>
              <a:off x="0" y="0"/>
              <a:ext cx="724723" cy="2087330"/>
            </a:xfrm>
            <a:prstGeom prst="rect">
              <a:avLst/>
            </a:prstGeom>
          </p:spPr>
          <p:txBody>
            <a:bodyPr lIns="50800" tIns="50800" rIns="50800" bIns="50800" rtlCol="0" anchor="ctr"/>
            <a:lstStyle/>
            <a:p>
              <a:pPr algn="l">
                <a:lnSpc>
                  <a:spcPts val="1339"/>
                </a:lnSpc>
              </a:pPr>
              <a:endParaRPr/>
            </a:p>
          </p:txBody>
        </p:sp>
      </p:grpSp>
      <p:sp>
        <p:nvSpPr>
          <p:cNvPr id="41" name="TextBox 41"/>
          <p:cNvSpPr txBox="1"/>
          <p:nvPr/>
        </p:nvSpPr>
        <p:spPr>
          <a:xfrm>
            <a:off x="2866403" y="1351546"/>
            <a:ext cx="2549897" cy="237333"/>
          </a:xfrm>
          <a:prstGeom prst="rect">
            <a:avLst/>
          </a:prstGeom>
        </p:spPr>
        <p:txBody>
          <a:bodyPr lIns="0" tIns="0" rIns="0" bIns="0" rtlCol="0" anchor="t">
            <a:spAutoFit/>
          </a:bodyPr>
          <a:lstStyle/>
          <a:p>
            <a:pPr algn="r">
              <a:lnSpc>
                <a:spcPts val="1779"/>
              </a:lnSpc>
              <a:spcBef>
                <a:spcPct val="0"/>
              </a:spcBef>
            </a:pPr>
            <a:r>
              <a:rPr lang="en-US" sz="1271" b="1" spc="127">
                <a:solidFill>
                  <a:srgbClr val="1C3355"/>
                </a:solidFill>
                <a:latin typeface="Gill Sans Bold"/>
                <a:ea typeface="Gill Sans Bold"/>
                <a:cs typeface="Gill Sans Bold"/>
                <a:sym typeface="Gill Sans Bold"/>
              </a:rPr>
              <a:t>Friday 16 January, 2025</a:t>
            </a:r>
          </a:p>
        </p:txBody>
      </p:sp>
      <p:sp>
        <p:nvSpPr>
          <p:cNvPr id="42" name="TextBox 42"/>
          <p:cNvSpPr txBox="1"/>
          <p:nvPr/>
        </p:nvSpPr>
        <p:spPr>
          <a:xfrm>
            <a:off x="5149495" y="297357"/>
            <a:ext cx="1654505" cy="210185"/>
          </a:xfrm>
          <a:prstGeom prst="rect">
            <a:avLst/>
          </a:prstGeom>
        </p:spPr>
        <p:txBody>
          <a:bodyPr lIns="0" tIns="0" rIns="0" bIns="0" rtlCol="0" anchor="t">
            <a:spAutoFit/>
          </a:bodyPr>
          <a:lstStyle/>
          <a:p>
            <a:pPr algn="r">
              <a:lnSpc>
                <a:spcPts val="1540"/>
              </a:lnSpc>
              <a:spcBef>
                <a:spcPct val="0"/>
              </a:spcBef>
            </a:pPr>
            <a:r>
              <a:rPr lang="en-US" sz="1100" b="1" spc="110">
                <a:solidFill>
                  <a:srgbClr val="F8FCFF"/>
                </a:solidFill>
                <a:latin typeface="Gill Sans Bold"/>
                <a:ea typeface="Gill Sans Bold"/>
                <a:cs typeface="Gill Sans Bold"/>
                <a:sym typeface="Gill Sans Bold"/>
              </a:rPr>
              <a:t>ISSUE #6</a:t>
            </a:r>
          </a:p>
        </p:txBody>
      </p:sp>
      <p:sp>
        <p:nvSpPr>
          <p:cNvPr id="43" name="TextBox 43"/>
          <p:cNvSpPr txBox="1"/>
          <p:nvPr/>
        </p:nvSpPr>
        <p:spPr>
          <a:xfrm>
            <a:off x="352760" y="7711713"/>
            <a:ext cx="4195388" cy="269240"/>
          </a:xfrm>
          <a:prstGeom prst="rect">
            <a:avLst/>
          </a:prstGeom>
        </p:spPr>
        <p:txBody>
          <a:bodyPr lIns="0" tIns="0" rIns="0" bIns="0" rtlCol="0" anchor="t">
            <a:spAutoFit/>
          </a:bodyPr>
          <a:lstStyle/>
          <a:p>
            <a:pPr marL="0" lvl="0" indent="0" algn="l">
              <a:lnSpc>
                <a:spcPts val="1960"/>
              </a:lnSpc>
              <a:spcBef>
                <a:spcPct val="0"/>
              </a:spcBef>
            </a:pPr>
            <a:r>
              <a:rPr lang="en-US" sz="1400" b="1" spc="89">
                <a:solidFill>
                  <a:srgbClr val="1C3355"/>
                </a:solidFill>
                <a:latin typeface="Gill Sans Bold"/>
                <a:ea typeface="Gill Sans Bold"/>
                <a:cs typeface="Gill Sans Bold"/>
                <a:sym typeface="Gill Sans Bold"/>
              </a:rPr>
              <a:t>WEEK A - JANUARY 19</a:t>
            </a:r>
          </a:p>
        </p:txBody>
      </p:sp>
      <p:sp>
        <p:nvSpPr>
          <p:cNvPr id="44" name="TextBox 44"/>
          <p:cNvSpPr txBox="1"/>
          <p:nvPr/>
        </p:nvSpPr>
        <p:spPr>
          <a:xfrm>
            <a:off x="630558" y="7990230"/>
            <a:ext cx="614616" cy="226695"/>
          </a:xfrm>
          <a:prstGeom prst="rect">
            <a:avLst/>
          </a:prstGeom>
        </p:spPr>
        <p:txBody>
          <a:bodyPr lIns="0" tIns="0" rIns="0" bIns="0" rtlCol="0" anchor="t">
            <a:spAutoFit/>
          </a:bodyPr>
          <a:lstStyle/>
          <a:p>
            <a:pPr algn="ctr">
              <a:lnSpc>
                <a:spcPts val="1680"/>
              </a:lnSpc>
            </a:pPr>
            <a:r>
              <a:rPr lang="en-US" sz="1200" b="1">
                <a:solidFill>
                  <a:srgbClr val="1C3355"/>
                </a:solidFill>
                <a:latin typeface="Gill Sans Bold"/>
                <a:ea typeface="Gill Sans Bold"/>
                <a:cs typeface="Gill Sans Bold"/>
                <a:sym typeface="Gill Sans Bold"/>
              </a:rPr>
              <a:t>Mon</a:t>
            </a:r>
          </a:p>
        </p:txBody>
      </p:sp>
      <p:sp>
        <p:nvSpPr>
          <p:cNvPr id="45" name="TextBox 45"/>
          <p:cNvSpPr txBox="1"/>
          <p:nvPr/>
        </p:nvSpPr>
        <p:spPr>
          <a:xfrm>
            <a:off x="2054588" y="7990230"/>
            <a:ext cx="614616" cy="226695"/>
          </a:xfrm>
          <a:prstGeom prst="rect">
            <a:avLst/>
          </a:prstGeom>
        </p:spPr>
        <p:txBody>
          <a:bodyPr lIns="0" tIns="0" rIns="0" bIns="0" rtlCol="0" anchor="t">
            <a:spAutoFit/>
          </a:bodyPr>
          <a:lstStyle/>
          <a:p>
            <a:pPr marL="0" lvl="0" indent="0" algn="ctr">
              <a:lnSpc>
                <a:spcPts val="1680"/>
              </a:lnSpc>
              <a:spcBef>
                <a:spcPct val="0"/>
              </a:spcBef>
            </a:pPr>
            <a:r>
              <a:rPr lang="en-US" sz="1200" b="1" u="none" strike="noStrike">
                <a:solidFill>
                  <a:srgbClr val="1C3355"/>
                </a:solidFill>
                <a:latin typeface="Gill Sans Bold"/>
                <a:ea typeface="Gill Sans Bold"/>
                <a:cs typeface="Gill Sans Bold"/>
                <a:sym typeface="Gill Sans Bold"/>
              </a:rPr>
              <a:t>Tue</a:t>
            </a:r>
          </a:p>
        </p:txBody>
      </p:sp>
      <p:sp>
        <p:nvSpPr>
          <p:cNvPr id="46" name="TextBox 46"/>
          <p:cNvSpPr txBox="1"/>
          <p:nvPr/>
        </p:nvSpPr>
        <p:spPr>
          <a:xfrm>
            <a:off x="3478617" y="7990230"/>
            <a:ext cx="614616" cy="226695"/>
          </a:xfrm>
          <a:prstGeom prst="rect">
            <a:avLst/>
          </a:prstGeom>
        </p:spPr>
        <p:txBody>
          <a:bodyPr lIns="0" tIns="0" rIns="0" bIns="0" rtlCol="0" anchor="t">
            <a:spAutoFit/>
          </a:bodyPr>
          <a:lstStyle/>
          <a:p>
            <a:pPr marL="0" lvl="0" indent="0" algn="ctr">
              <a:lnSpc>
                <a:spcPts val="1680"/>
              </a:lnSpc>
              <a:spcBef>
                <a:spcPct val="0"/>
              </a:spcBef>
            </a:pPr>
            <a:r>
              <a:rPr lang="en-US" sz="1200" b="1" u="none" strike="noStrike">
                <a:solidFill>
                  <a:srgbClr val="1C3355"/>
                </a:solidFill>
                <a:latin typeface="Gill Sans Bold"/>
                <a:ea typeface="Gill Sans Bold"/>
                <a:cs typeface="Gill Sans Bold"/>
                <a:sym typeface="Gill Sans Bold"/>
              </a:rPr>
              <a:t>Wed</a:t>
            </a:r>
          </a:p>
        </p:txBody>
      </p:sp>
      <p:sp>
        <p:nvSpPr>
          <p:cNvPr id="47" name="TextBox 47"/>
          <p:cNvSpPr txBox="1"/>
          <p:nvPr/>
        </p:nvSpPr>
        <p:spPr>
          <a:xfrm>
            <a:off x="4902647" y="7990230"/>
            <a:ext cx="614616" cy="226695"/>
          </a:xfrm>
          <a:prstGeom prst="rect">
            <a:avLst/>
          </a:prstGeom>
        </p:spPr>
        <p:txBody>
          <a:bodyPr lIns="0" tIns="0" rIns="0" bIns="0" rtlCol="0" anchor="t">
            <a:spAutoFit/>
          </a:bodyPr>
          <a:lstStyle/>
          <a:p>
            <a:pPr marL="0" lvl="0" indent="0" algn="ctr">
              <a:lnSpc>
                <a:spcPts val="1680"/>
              </a:lnSpc>
              <a:spcBef>
                <a:spcPct val="0"/>
              </a:spcBef>
            </a:pPr>
            <a:r>
              <a:rPr lang="en-US" sz="1200" b="1" u="none" strike="noStrike">
                <a:solidFill>
                  <a:srgbClr val="1C3355"/>
                </a:solidFill>
                <a:latin typeface="Gill Sans Bold"/>
                <a:ea typeface="Gill Sans Bold"/>
                <a:cs typeface="Gill Sans Bold"/>
                <a:sym typeface="Gill Sans Bold"/>
              </a:rPr>
              <a:t>Thu</a:t>
            </a:r>
          </a:p>
        </p:txBody>
      </p:sp>
      <p:sp>
        <p:nvSpPr>
          <p:cNvPr id="48" name="TextBox 48"/>
          <p:cNvSpPr txBox="1"/>
          <p:nvPr/>
        </p:nvSpPr>
        <p:spPr>
          <a:xfrm>
            <a:off x="6326676" y="7990230"/>
            <a:ext cx="614616" cy="226695"/>
          </a:xfrm>
          <a:prstGeom prst="rect">
            <a:avLst/>
          </a:prstGeom>
        </p:spPr>
        <p:txBody>
          <a:bodyPr lIns="0" tIns="0" rIns="0" bIns="0" rtlCol="0" anchor="t">
            <a:spAutoFit/>
          </a:bodyPr>
          <a:lstStyle/>
          <a:p>
            <a:pPr marL="0" lvl="0" indent="0" algn="ctr">
              <a:lnSpc>
                <a:spcPts val="1680"/>
              </a:lnSpc>
              <a:spcBef>
                <a:spcPct val="0"/>
              </a:spcBef>
            </a:pPr>
            <a:r>
              <a:rPr lang="en-US" sz="1200" b="1" u="none" strike="noStrike">
                <a:solidFill>
                  <a:srgbClr val="1C3355"/>
                </a:solidFill>
                <a:latin typeface="Gill Sans Bold"/>
                <a:ea typeface="Gill Sans Bold"/>
                <a:cs typeface="Gill Sans Bold"/>
                <a:sym typeface="Gill Sans Bold"/>
              </a:rPr>
              <a:t>Fri</a:t>
            </a:r>
          </a:p>
        </p:txBody>
      </p:sp>
      <p:sp>
        <p:nvSpPr>
          <p:cNvPr id="49" name="TextBox 49"/>
          <p:cNvSpPr txBox="1"/>
          <p:nvPr/>
        </p:nvSpPr>
        <p:spPr>
          <a:xfrm>
            <a:off x="334984" y="9059907"/>
            <a:ext cx="3552538" cy="269240"/>
          </a:xfrm>
          <a:prstGeom prst="rect">
            <a:avLst/>
          </a:prstGeom>
        </p:spPr>
        <p:txBody>
          <a:bodyPr lIns="0" tIns="0" rIns="0" bIns="0" rtlCol="0" anchor="t">
            <a:spAutoFit/>
          </a:bodyPr>
          <a:lstStyle/>
          <a:p>
            <a:pPr marL="0" lvl="0" indent="0" algn="l">
              <a:lnSpc>
                <a:spcPts val="1960"/>
              </a:lnSpc>
              <a:spcBef>
                <a:spcPct val="0"/>
              </a:spcBef>
            </a:pPr>
            <a:r>
              <a:rPr lang="en-US" sz="1400" b="1" spc="89">
                <a:solidFill>
                  <a:srgbClr val="1C3355"/>
                </a:solidFill>
                <a:latin typeface="Gill Sans Bold"/>
                <a:ea typeface="Gill Sans Bold"/>
                <a:cs typeface="Gill Sans Bold"/>
                <a:sym typeface="Gill Sans Bold"/>
              </a:rPr>
              <a:t>WEEK B - JANUARY 26</a:t>
            </a:r>
          </a:p>
        </p:txBody>
      </p:sp>
      <p:sp>
        <p:nvSpPr>
          <p:cNvPr id="50" name="TextBox 50"/>
          <p:cNvSpPr txBox="1"/>
          <p:nvPr/>
        </p:nvSpPr>
        <p:spPr>
          <a:xfrm>
            <a:off x="612783" y="9338424"/>
            <a:ext cx="614616" cy="226695"/>
          </a:xfrm>
          <a:prstGeom prst="rect">
            <a:avLst/>
          </a:prstGeom>
        </p:spPr>
        <p:txBody>
          <a:bodyPr lIns="0" tIns="0" rIns="0" bIns="0" rtlCol="0" anchor="t">
            <a:spAutoFit/>
          </a:bodyPr>
          <a:lstStyle/>
          <a:p>
            <a:pPr algn="ctr">
              <a:lnSpc>
                <a:spcPts val="1680"/>
              </a:lnSpc>
            </a:pPr>
            <a:r>
              <a:rPr lang="en-US" sz="1200" b="1">
                <a:solidFill>
                  <a:srgbClr val="1C3355"/>
                </a:solidFill>
                <a:latin typeface="Gill Sans Bold"/>
                <a:ea typeface="Gill Sans Bold"/>
                <a:cs typeface="Gill Sans Bold"/>
                <a:sym typeface="Gill Sans Bold"/>
              </a:rPr>
              <a:t>Mon</a:t>
            </a:r>
          </a:p>
        </p:txBody>
      </p:sp>
      <p:sp>
        <p:nvSpPr>
          <p:cNvPr id="51" name="TextBox 51"/>
          <p:cNvSpPr txBox="1"/>
          <p:nvPr/>
        </p:nvSpPr>
        <p:spPr>
          <a:xfrm>
            <a:off x="2036812" y="9338424"/>
            <a:ext cx="614616" cy="226695"/>
          </a:xfrm>
          <a:prstGeom prst="rect">
            <a:avLst/>
          </a:prstGeom>
        </p:spPr>
        <p:txBody>
          <a:bodyPr lIns="0" tIns="0" rIns="0" bIns="0" rtlCol="0" anchor="t">
            <a:spAutoFit/>
          </a:bodyPr>
          <a:lstStyle/>
          <a:p>
            <a:pPr marL="0" lvl="0" indent="0" algn="ctr">
              <a:lnSpc>
                <a:spcPts val="1680"/>
              </a:lnSpc>
              <a:spcBef>
                <a:spcPct val="0"/>
              </a:spcBef>
            </a:pPr>
            <a:r>
              <a:rPr lang="en-US" sz="1200" b="1" u="none" strike="noStrike">
                <a:solidFill>
                  <a:srgbClr val="1C3355"/>
                </a:solidFill>
                <a:latin typeface="Gill Sans Bold"/>
                <a:ea typeface="Gill Sans Bold"/>
                <a:cs typeface="Gill Sans Bold"/>
                <a:sym typeface="Gill Sans Bold"/>
              </a:rPr>
              <a:t>Tue</a:t>
            </a:r>
          </a:p>
        </p:txBody>
      </p:sp>
      <p:sp>
        <p:nvSpPr>
          <p:cNvPr id="52" name="TextBox 52"/>
          <p:cNvSpPr txBox="1"/>
          <p:nvPr/>
        </p:nvSpPr>
        <p:spPr>
          <a:xfrm>
            <a:off x="3460842" y="9338424"/>
            <a:ext cx="614616" cy="226695"/>
          </a:xfrm>
          <a:prstGeom prst="rect">
            <a:avLst/>
          </a:prstGeom>
        </p:spPr>
        <p:txBody>
          <a:bodyPr lIns="0" tIns="0" rIns="0" bIns="0" rtlCol="0" anchor="t">
            <a:spAutoFit/>
          </a:bodyPr>
          <a:lstStyle/>
          <a:p>
            <a:pPr marL="0" lvl="0" indent="0" algn="ctr">
              <a:lnSpc>
                <a:spcPts val="1680"/>
              </a:lnSpc>
              <a:spcBef>
                <a:spcPct val="0"/>
              </a:spcBef>
            </a:pPr>
            <a:r>
              <a:rPr lang="en-US" sz="1200" b="1" u="none" strike="noStrike">
                <a:solidFill>
                  <a:srgbClr val="1C3355"/>
                </a:solidFill>
                <a:latin typeface="Gill Sans Bold"/>
                <a:ea typeface="Gill Sans Bold"/>
                <a:cs typeface="Gill Sans Bold"/>
                <a:sym typeface="Gill Sans Bold"/>
              </a:rPr>
              <a:t>Wed</a:t>
            </a:r>
          </a:p>
        </p:txBody>
      </p:sp>
      <p:sp>
        <p:nvSpPr>
          <p:cNvPr id="53" name="TextBox 53"/>
          <p:cNvSpPr txBox="1"/>
          <p:nvPr/>
        </p:nvSpPr>
        <p:spPr>
          <a:xfrm>
            <a:off x="4884871" y="9338424"/>
            <a:ext cx="614616" cy="226695"/>
          </a:xfrm>
          <a:prstGeom prst="rect">
            <a:avLst/>
          </a:prstGeom>
        </p:spPr>
        <p:txBody>
          <a:bodyPr lIns="0" tIns="0" rIns="0" bIns="0" rtlCol="0" anchor="t">
            <a:spAutoFit/>
          </a:bodyPr>
          <a:lstStyle/>
          <a:p>
            <a:pPr marL="0" lvl="0" indent="0" algn="ctr">
              <a:lnSpc>
                <a:spcPts val="1680"/>
              </a:lnSpc>
              <a:spcBef>
                <a:spcPct val="0"/>
              </a:spcBef>
            </a:pPr>
            <a:r>
              <a:rPr lang="en-US" sz="1200" b="1" u="none" strike="noStrike">
                <a:solidFill>
                  <a:srgbClr val="1C3355"/>
                </a:solidFill>
                <a:latin typeface="Gill Sans Bold"/>
                <a:ea typeface="Gill Sans Bold"/>
                <a:cs typeface="Gill Sans Bold"/>
                <a:sym typeface="Gill Sans Bold"/>
              </a:rPr>
              <a:t>Thu</a:t>
            </a:r>
          </a:p>
        </p:txBody>
      </p:sp>
      <p:sp>
        <p:nvSpPr>
          <p:cNvPr id="54" name="TextBox 54"/>
          <p:cNvSpPr txBox="1"/>
          <p:nvPr/>
        </p:nvSpPr>
        <p:spPr>
          <a:xfrm>
            <a:off x="6308901" y="9338424"/>
            <a:ext cx="614616" cy="226695"/>
          </a:xfrm>
          <a:prstGeom prst="rect">
            <a:avLst/>
          </a:prstGeom>
        </p:spPr>
        <p:txBody>
          <a:bodyPr lIns="0" tIns="0" rIns="0" bIns="0" rtlCol="0" anchor="t">
            <a:spAutoFit/>
          </a:bodyPr>
          <a:lstStyle/>
          <a:p>
            <a:pPr marL="0" lvl="0" indent="0" algn="ctr">
              <a:lnSpc>
                <a:spcPts val="1680"/>
              </a:lnSpc>
              <a:spcBef>
                <a:spcPct val="0"/>
              </a:spcBef>
            </a:pPr>
            <a:r>
              <a:rPr lang="en-US" sz="1200" b="1" u="none" strike="noStrike">
                <a:solidFill>
                  <a:srgbClr val="1C3355"/>
                </a:solidFill>
                <a:latin typeface="Gill Sans Bold"/>
                <a:ea typeface="Gill Sans Bold"/>
                <a:cs typeface="Gill Sans Bold"/>
                <a:sym typeface="Gill Sans Bold"/>
              </a:rPr>
              <a:t>Fri</a:t>
            </a:r>
          </a:p>
        </p:txBody>
      </p:sp>
      <p:sp>
        <p:nvSpPr>
          <p:cNvPr id="55" name="TextBox 55"/>
          <p:cNvSpPr txBox="1"/>
          <p:nvPr/>
        </p:nvSpPr>
        <p:spPr>
          <a:xfrm>
            <a:off x="5416301" y="1941260"/>
            <a:ext cx="1319939" cy="193167"/>
          </a:xfrm>
          <a:prstGeom prst="rect">
            <a:avLst/>
          </a:prstGeom>
        </p:spPr>
        <p:txBody>
          <a:bodyPr lIns="0" tIns="0" rIns="0" bIns="0" rtlCol="0" anchor="t">
            <a:spAutoFit/>
          </a:bodyPr>
          <a:lstStyle/>
          <a:p>
            <a:pPr algn="l">
              <a:lnSpc>
                <a:spcPts val="1344"/>
              </a:lnSpc>
            </a:pPr>
            <a:r>
              <a:rPr lang="en-US" sz="1200" b="1" spc="12">
                <a:solidFill>
                  <a:srgbClr val="1C3355"/>
                </a:solidFill>
                <a:latin typeface="Gill Sans Bold"/>
                <a:ea typeface="Gill Sans Bold"/>
                <a:cs typeface="Gill Sans Bold"/>
                <a:sym typeface="Gill Sans Bold"/>
              </a:rPr>
              <a:t>A word from...</a:t>
            </a:r>
          </a:p>
        </p:txBody>
      </p:sp>
      <p:sp>
        <p:nvSpPr>
          <p:cNvPr id="56" name="TextBox 56"/>
          <p:cNvSpPr txBox="1"/>
          <p:nvPr/>
        </p:nvSpPr>
        <p:spPr>
          <a:xfrm>
            <a:off x="5416301" y="2143952"/>
            <a:ext cx="855166" cy="226695"/>
          </a:xfrm>
          <a:prstGeom prst="rect">
            <a:avLst/>
          </a:prstGeom>
        </p:spPr>
        <p:txBody>
          <a:bodyPr lIns="0" tIns="0" rIns="0" bIns="0" rtlCol="0" anchor="t">
            <a:spAutoFit/>
          </a:bodyPr>
          <a:lstStyle/>
          <a:p>
            <a:pPr algn="l">
              <a:lnSpc>
                <a:spcPts val="1679"/>
              </a:lnSpc>
              <a:spcBef>
                <a:spcPct val="0"/>
              </a:spcBef>
            </a:pPr>
            <a:r>
              <a:rPr lang="en-US" sz="1200" b="1">
                <a:solidFill>
                  <a:srgbClr val="1C3355"/>
                </a:solidFill>
                <a:latin typeface="Gill Sans Bold"/>
                <a:ea typeface="Gill Sans Bold"/>
                <a:cs typeface="Gill Sans Bold"/>
                <a:sym typeface="Gill Sans Bold"/>
              </a:rPr>
              <a:t>Aaliyah, </a:t>
            </a:r>
            <a:r>
              <a:rPr lang="en-US" sz="1200">
                <a:solidFill>
                  <a:srgbClr val="1C3355"/>
                </a:solidFill>
                <a:latin typeface="Gill Sans Light"/>
                <a:ea typeface="Gill Sans Light"/>
                <a:cs typeface="Gill Sans Light"/>
                <a:sym typeface="Gill Sans Light"/>
              </a:rPr>
              <a:t>Y10</a:t>
            </a:r>
          </a:p>
        </p:txBody>
      </p:sp>
      <p:sp>
        <p:nvSpPr>
          <p:cNvPr id="57" name="TextBox 57"/>
          <p:cNvSpPr txBox="1"/>
          <p:nvPr/>
        </p:nvSpPr>
        <p:spPr>
          <a:xfrm>
            <a:off x="5416301" y="2475422"/>
            <a:ext cx="1737055" cy="5195570"/>
          </a:xfrm>
          <a:prstGeom prst="rect">
            <a:avLst/>
          </a:prstGeom>
        </p:spPr>
        <p:txBody>
          <a:bodyPr lIns="0" tIns="0" rIns="0" bIns="0" rtlCol="0" anchor="t">
            <a:spAutoFit/>
          </a:bodyPr>
          <a:lstStyle/>
          <a:p>
            <a:pPr algn="l">
              <a:lnSpc>
                <a:spcPts val="1330"/>
              </a:lnSpc>
            </a:pPr>
            <a:r>
              <a:rPr lang="en-US" sz="950" spc="60">
                <a:solidFill>
                  <a:srgbClr val="000000"/>
                </a:solidFill>
                <a:latin typeface="Gill Sans Light"/>
                <a:ea typeface="Gill Sans Light"/>
                <a:cs typeface="Gill Sans Light"/>
                <a:sym typeface="Gill Sans Light"/>
              </a:rPr>
              <a:t>This fortnight has been all about mocks for us in Year 10, and it’s definitely been a challenge! Sitting exams in all our subjects has helped me see what I need to work on before next year, and it’s given me a taste of what the real GCSEs will feel like. They’re starting to worry me a little. One of the most interesting parts for me was the Engineering mock. Instead of a written paper, we had to complete a piece of coursework for a craft roller project. We have to think about the design process, measurements, and how to solve problems when things don’t go to plan. I enjoyed seeing how the theory we’ve learned in class connects to making something real. It’s been stressful at times, but I feel like these mocks have shown me where I’m strong and where I need to improve, and that’s what they’re for! Hopefully they continue to go well, as I think I’ve gotten off to a really good start.</a:t>
            </a:r>
          </a:p>
          <a:p>
            <a:pPr algn="l">
              <a:lnSpc>
                <a:spcPts val="1330"/>
              </a:lnSpc>
              <a:spcBef>
                <a:spcPct val="0"/>
              </a:spcBef>
            </a:pPr>
            <a:endParaRPr lang="en-US" sz="950" spc="60">
              <a:solidFill>
                <a:srgbClr val="000000"/>
              </a:solidFill>
              <a:latin typeface="Gill Sans Light"/>
              <a:ea typeface="Gill Sans Light"/>
              <a:cs typeface="Gill Sans Light"/>
              <a:sym typeface="Gill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sp>
        <p:nvSpPr>
          <p:cNvPr id="2" name="TextBox 2"/>
          <p:cNvSpPr txBox="1"/>
          <p:nvPr/>
        </p:nvSpPr>
        <p:spPr>
          <a:xfrm>
            <a:off x="6804000" y="98883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2</a:t>
            </a:r>
          </a:p>
        </p:txBody>
      </p:sp>
      <p:grpSp>
        <p:nvGrpSpPr>
          <p:cNvPr id="3" name="Group 3"/>
          <p:cNvGrpSpPr/>
          <p:nvPr/>
        </p:nvGrpSpPr>
        <p:grpSpPr>
          <a:xfrm>
            <a:off x="0" y="0"/>
            <a:ext cx="7560000" cy="10692000"/>
            <a:chOff x="0" y="0"/>
            <a:chExt cx="10080000" cy="14256000"/>
          </a:xfrm>
        </p:grpSpPr>
        <p:pic>
          <p:nvPicPr>
            <p:cNvPr id="4" name="Picture 4"/>
            <p:cNvPicPr>
              <a:picLocks noChangeAspect="1"/>
            </p:cNvPicPr>
            <p:nvPr/>
          </p:nvPicPr>
          <p:blipFill>
            <a:blip r:embed="rId2"/>
            <a:srcRect l="2729" r="2729"/>
            <a:stretch>
              <a:fillRect/>
            </a:stretch>
          </p:blipFill>
          <p:spPr>
            <a:xfrm>
              <a:off x="0" y="0"/>
              <a:ext cx="6707425" cy="4726851"/>
            </a:xfrm>
            <a:prstGeom prst="rect">
              <a:avLst/>
            </a:prstGeom>
          </p:spPr>
        </p:pic>
        <p:pic>
          <p:nvPicPr>
            <p:cNvPr id="5" name="Picture 5"/>
            <p:cNvPicPr>
              <a:picLocks noChangeAspect="1"/>
            </p:cNvPicPr>
            <p:nvPr/>
          </p:nvPicPr>
          <p:blipFill>
            <a:blip r:embed="rId3"/>
            <a:srcRect l="3665" t="3696" r="6445" b="11417"/>
            <a:stretch>
              <a:fillRect/>
            </a:stretch>
          </p:blipFill>
          <p:spPr>
            <a:xfrm>
              <a:off x="6745149" y="0"/>
              <a:ext cx="3334851" cy="4726851"/>
            </a:xfrm>
            <a:prstGeom prst="rect">
              <a:avLst/>
            </a:prstGeom>
          </p:spPr>
        </p:pic>
        <p:pic>
          <p:nvPicPr>
            <p:cNvPr id="6" name="Picture 6"/>
            <p:cNvPicPr>
              <a:picLocks noChangeAspect="1"/>
            </p:cNvPicPr>
            <p:nvPr/>
          </p:nvPicPr>
          <p:blipFill>
            <a:blip r:embed="rId4"/>
            <a:srcRect l="5894" t="10929" r="3079" b="3109"/>
            <a:stretch>
              <a:fillRect/>
            </a:stretch>
          </p:blipFill>
          <p:spPr>
            <a:xfrm>
              <a:off x="0" y="4764575"/>
              <a:ext cx="3334851" cy="4726851"/>
            </a:xfrm>
            <a:prstGeom prst="rect">
              <a:avLst/>
            </a:prstGeom>
          </p:spPr>
        </p:pic>
        <p:pic>
          <p:nvPicPr>
            <p:cNvPr id="7" name="Picture 7"/>
            <p:cNvPicPr>
              <a:picLocks noChangeAspect="1"/>
            </p:cNvPicPr>
            <p:nvPr/>
          </p:nvPicPr>
          <p:blipFill>
            <a:blip r:embed="rId5"/>
            <a:srcRect l="9911" t="13416" r="11156" b="3093"/>
            <a:stretch>
              <a:fillRect/>
            </a:stretch>
          </p:blipFill>
          <p:spPr>
            <a:xfrm>
              <a:off x="3372575" y="4764575"/>
              <a:ext cx="6707425" cy="4726851"/>
            </a:xfrm>
            <a:prstGeom prst="rect">
              <a:avLst/>
            </a:prstGeom>
          </p:spPr>
        </p:pic>
        <p:pic>
          <p:nvPicPr>
            <p:cNvPr id="8" name="Picture 8"/>
            <p:cNvPicPr>
              <a:picLocks noChangeAspect="1"/>
            </p:cNvPicPr>
            <p:nvPr/>
          </p:nvPicPr>
          <p:blipFill>
            <a:blip r:embed="rId6"/>
            <a:srcRect l="2729" r="2729"/>
            <a:stretch>
              <a:fillRect/>
            </a:stretch>
          </p:blipFill>
          <p:spPr>
            <a:xfrm>
              <a:off x="0" y="9529149"/>
              <a:ext cx="6707425" cy="4726851"/>
            </a:xfrm>
            <a:prstGeom prst="rect">
              <a:avLst/>
            </a:prstGeom>
          </p:spPr>
        </p:pic>
        <p:pic>
          <p:nvPicPr>
            <p:cNvPr id="9" name="Picture 9"/>
            <p:cNvPicPr>
              <a:picLocks noChangeAspect="1"/>
            </p:cNvPicPr>
            <p:nvPr/>
          </p:nvPicPr>
          <p:blipFill>
            <a:blip r:embed="rId7"/>
            <a:srcRect t="2782" b="2782"/>
            <a:stretch>
              <a:fillRect/>
            </a:stretch>
          </p:blipFill>
          <p:spPr>
            <a:xfrm>
              <a:off x="6745149" y="9529149"/>
              <a:ext cx="3334851" cy="4726851"/>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sp>
        <p:nvSpPr>
          <p:cNvPr id="2" name="TextBox 2"/>
          <p:cNvSpPr txBox="1"/>
          <p:nvPr/>
        </p:nvSpPr>
        <p:spPr>
          <a:xfrm>
            <a:off x="6804000" y="9888375"/>
            <a:ext cx="152400" cy="200025"/>
          </a:xfrm>
          <a:prstGeom prst="rect">
            <a:avLst/>
          </a:prstGeom>
        </p:spPr>
        <p:txBody>
          <a:bodyPr wrap="none"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3</a:t>
            </a:r>
          </a:p>
        </p:txBody>
      </p:sp>
      <p:grpSp>
        <p:nvGrpSpPr>
          <p:cNvPr id="3" name="Group 3"/>
          <p:cNvGrpSpPr/>
          <p:nvPr/>
        </p:nvGrpSpPr>
        <p:grpSpPr>
          <a:xfrm>
            <a:off x="30064" y="0"/>
            <a:ext cx="7574146" cy="10704701"/>
            <a:chOff x="0" y="0"/>
            <a:chExt cx="10098861" cy="14272934"/>
          </a:xfrm>
        </p:grpSpPr>
        <p:pic>
          <p:nvPicPr>
            <p:cNvPr id="4" name="Picture 4"/>
            <p:cNvPicPr>
              <a:picLocks noChangeAspect="1"/>
            </p:cNvPicPr>
            <p:nvPr/>
          </p:nvPicPr>
          <p:blipFill>
            <a:blip r:embed="rId2"/>
            <a:srcRect l="1660" t="6467" r="11453" b="1629"/>
            <a:stretch>
              <a:fillRect/>
            </a:stretch>
          </p:blipFill>
          <p:spPr>
            <a:xfrm>
              <a:off x="0" y="0"/>
              <a:ext cx="6707425" cy="4726851"/>
            </a:xfrm>
            <a:prstGeom prst="rect">
              <a:avLst/>
            </a:prstGeom>
          </p:spPr>
        </p:pic>
        <p:pic>
          <p:nvPicPr>
            <p:cNvPr id="5" name="Picture 5"/>
            <p:cNvPicPr>
              <a:picLocks noChangeAspect="1"/>
            </p:cNvPicPr>
            <p:nvPr/>
          </p:nvPicPr>
          <p:blipFill>
            <a:blip r:embed="rId3"/>
            <a:srcRect l="26593" t="38733" r="16278" b="7317"/>
            <a:stretch>
              <a:fillRect/>
            </a:stretch>
          </p:blipFill>
          <p:spPr>
            <a:xfrm>
              <a:off x="6745149" y="0"/>
              <a:ext cx="3334851" cy="4726851"/>
            </a:xfrm>
            <a:prstGeom prst="rect">
              <a:avLst/>
            </a:prstGeom>
          </p:spPr>
        </p:pic>
        <p:pic>
          <p:nvPicPr>
            <p:cNvPr id="6" name="Picture 6"/>
            <p:cNvPicPr>
              <a:picLocks noChangeAspect="1"/>
            </p:cNvPicPr>
            <p:nvPr/>
          </p:nvPicPr>
          <p:blipFill>
            <a:blip r:embed="rId4"/>
            <a:srcRect l="35056" t="13340" r="24423" b="455"/>
            <a:stretch>
              <a:fillRect/>
            </a:stretch>
          </p:blipFill>
          <p:spPr>
            <a:xfrm>
              <a:off x="0" y="4764575"/>
              <a:ext cx="3334851" cy="4726851"/>
            </a:xfrm>
            <a:prstGeom prst="rect">
              <a:avLst/>
            </a:prstGeom>
          </p:spPr>
        </p:pic>
        <p:pic>
          <p:nvPicPr>
            <p:cNvPr id="8" name="Picture 8"/>
            <p:cNvPicPr>
              <a:picLocks noChangeAspect="1"/>
            </p:cNvPicPr>
            <p:nvPr/>
          </p:nvPicPr>
          <p:blipFill>
            <a:blip r:embed="rId5"/>
            <a:srcRect l="18058" t="601" r="683" b="13449"/>
            <a:stretch>
              <a:fillRect/>
            </a:stretch>
          </p:blipFill>
          <p:spPr>
            <a:xfrm>
              <a:off x="3391436" y="4819232"/>
              <a:ext cx="6707425" cy="4726851"/>
            </a:xfrm>
            <a:prstGeom prst="rect">
              <a:avLst/>
            </a:prstGeom>
          </p:spPr>
        </p:pic>
        <p:pic>
          <p:nvPicPr>
            <p:cNvPr id="9" name="Picture 9"/>
            <p:cNvPicPr>
              <a:picLocks noChangeAspect="1"/>
            </p:cNvPicPr>
            <p:nvPr/>
          </p:nvPicPr>
          <p:blipFill>
            <a:blip r:embed="rId6"/>
            <a:srcRect l="30529" t="1592" r="23498" b="603"/>
            <a:stretch>
              <a:fillRect/>
            </a:stretch>
          </p:blipFill>
          <p:spPr>
            <a:xfrm>
              <a:off x="3676781" y="9546083"/>
              <a:ext cx="3334851" cy="4726851"/>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CFF"/>
        </a:solidFill>
        <a:effectLst/>
      </p:bgPr>
    </p:bg>
    <p:spTree>
      <p:nvGrpSpPr>
        <p:cNvPr id="1" name=""/>
        <p:cNvGrpSpPr/>
        <p:nvPr/>
      </p:nvGrpSpPr>
      <p:grpSpPr>
        <a:xfrm>
          <a:off x="0" y="0"/>
          <a:ext cx="0" cy="0"/>
          <a:chOff x="0" y="0"/>
          <a:chExt cx="0" cy="0"/>
        </a:xfrm>
      </p:grpSpPr>
      <p:sp>
        <p:nvSpPr>
          <p:cNvPr id="2" name="Freeform 2"/>
          <p:cNvSpPr/>
          <p:nvPr/>
        </p:nvSpPr>
        <p:spPr>
          <a:xfrm>
            <a:off x="0" y="0"/>
            <a:ext cx="7604685" cy="10692000"/>
          </a:xfrm>
          <a:custGeom>
            <a:avLst/>
            <a:gdLst/>
            <a:ahLst/>
            <a:cxnLst/>
            <a:rect l="l" t="t" r="r" b="b"/>
            <a:pathLst>
              <a:path w="7604685" h="10692000">
                <a:moveTo>
                  <a:pt x="0" y="0"/>
                </a:moveTo>
                <a:lnTo>
                  <a:pt x="7604685" y="0"/>
                </a:lnTo>
                <a:lnTo>
                  <a:pt x="7604685" y="10692000"/>
                </a:lnTo>
                <a:lnTo>
                  <a:pt x="0" y="10692000"/>
                </a:lnTo>
                <a:lnTo>
                  <a:pt x="0" y="0"/>
                </a:lnTo>
                <a:close/>
              </a:path>
            </a:pathLst>
          </a:custGeom>
          <a:blipFill>
            <a:blip r:embed="rId2"/>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40858a6-f927-42d6-b165-dd8b9dd9480b">
      <Terms xmlns="http://schemas.microsoft.com/office/infopath/2007/PartnerControls"/>
    </lcf76f155ced4ddcb4097134ff3c332f>
    <TaxCatchAll xmlns="bc988401-523e-4ba5-a717-d7f43f1ded8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81EA45BAA0124DAB405168F32A0210" ma:contentTypeVersion="18" ma:contentTypeDescription="Create a new document." ma:contentTypeScope="" ma:versionID="29b16f3e8fa8c92e2dd55cd73de77b55">
  <xsd:schema xmlns:xsd="http://www.w3.org/2001/XMLSchema" xmlns:xs="http://www.w3.org/2001/XMLSchema" xmlns:p="http://schemas.microsoft.com/office/2006/metadata/properties" xmlns:ns2="040858a6-f927-42d6-b165-dd8b9dd9480b" xmlns:ns3="bc988401-523e-4ba5-a717-d7f43f1ded84" targetNamespace="http://schemas.microsoft.com/office/2006/metadata/properties" ma:root="true" ma:fieldsID="29ee8c7e4ed1c04970b2883323a06105" ns2:_="" ns3:_="">
    <xsd:import namespace="040858a6-f927-42d6-b165-dd8b9dd9480b"/>
    <xsd:import namespace="bc988401-523e-4ba5-a717-d7f43f1ded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858a6-f927-42d6-b165-dd8b9dd948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c386631-cab2-46c0-a4ab-0c4c61f48f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988401-523e-4ba5-a717-d7f43f1ded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57f5b96-f00c-4978-bb16-7e72040e97eb}" ma:internalName="TaxCatchAll" ma:showField="CatchAllData" ma:web="bc988401-523e-4ba5-a717-d7f43f1ded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FD0BC2-C52C-4E23-B116-B186C57DEC6E}">
  <ds:schemaRefs>
    <ds:schemaRef ds:uri="http://schemas.microsoft.com/sharepoint/v3/contenttype/forms"/>
  </ds:schemaRefs>
</ds:datastoreItem>
</file>

<file path=customXml/itemProps2.xml><?xml version="1.0" encoding="utf-8"?>
<ds:datastoreItem xmlns:ds="http://schemas.openxmlformats.org/officeDocument/2006/customXml" ds:itemID="{09313B64-6C6F-4C0A-ADB4-652B4948F876}">
  <ds:schemaRefs>
    <ds:schemaRef ds:uri="http://schemas.microsoft.com/office/2006/metadata/properties"/>
    <ds:schemaRef ds:uri="http://schemas.microsoft.com/office/infopath/2007/PartnerControls"/>
    <ds:schemaRef ds:uri="040858a6-f927-42d6-b165-dd8b9dd9480b"/>
    <ds:schemaRef ds:uri="bc988401-523e-4ba5-a717-d7f43f1ded84"/>
  </ds:schemaRefs>
</ds:datastoreItem>
</file>

<file path=customXml/itemProps3.xml><?xml version="1.0" encoding="utf-8"?>
<ds:datastoreItem xmlns:ds="http://schemas.openxmlformats.org/officeDocument/2006/customXml" ds:itemID="{93ACEDD3-6F59-47BB-9DD0-A59C98630B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858a6-f927-42d6-b165-dd8b9dd9480b"/>
    <ds:schemaRef ds:uri="bc988401-523e-4ba5-a717-d7f43f1ded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834</Words>
  <Application>Microsoft Office PowerPoint</Application>
  <PresentationFormat>Custom</PresentationFormat>
  <Paragraphs>63</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Gill Sans Bold</vt:lpstr>
      <vt:lpstr>Canva Sans</vt:lpstr>
      <vt:lpstr>Gill Sans Light</vt:lpstr>
      <vt:lpstr>The Seasons Bold</vt:lpstr>
      <vt:lpstr>Arial</vt:lpstr>
      <vt:lpstr>Calibri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Grantham Update 25/26 Issue 6</dc:title>
  <cp:lastModifiedBy>WGS - Anita Pennock</cp:lastModifiedBy>
  <cp:revision>2</cp:revision>
  <dcterms:created xsi:type="dcterms:W3CDTF">2006-08-16T00:00:00Z</dcterms:created>
  <dcterms:modified xsi:type="dcterms:W3CDTF">2026-02-03T11:41:13Z</dcterms:modified>
  <dc:identifier>DAGZpmr2suA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0x0101003481EA45BAA0124DAB405168F32A0210</vt:lpwstr>
  </property>
  <property fmtid="{D5CDD505-2E9C-101B-9397-08002B2CF9AE}" pid="3" name="MediaServiceImageTags">
    <vt:lpwstr/>
  </property>
</Properties>
</file>